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</p:sldMasterIdLst>
  <p:notesMasterIdLst>
    <p:notesMasterId r:id="rId36"/>
  </p:notesMasterIdLst>
  <p:sldIdLst>
    <p:sldId id="1325" r:id="rId3"/>
    <p:sldId id="1329" r:id="rId4"/>
    <p:sldId id="1365" r:id="rId5"/>
    <p:sldId id="1338" r:id="rId6"/>
    <p:sldId id="1339" r:id="rId7"/>
    <p:sldId id="1340" r:id="rId8"/>
    <p:sldId id="1341" r:id="rId9"/>
    <p:sldId id="1376" r:id="rId10"/>
    <p:sldId id="1343" r:id="rId11"/>
    <p:sldId id="1331" r:id="rId12"/>
    <p:sldId id="1345" r:id="rId13"/>
    <p:sldId id="1371" r:id="rId14"/>
    <p:sldId id="1372" r:id="rId15"/>
    <p:sldId id="1344" r:id="rId16"/>
    <p:sldId id="1347" r:id="rId17"/>
    <p:sldId id="1378" r:id="rId18"/>
    <p:sldId id="1348" r:id="rId19"/>
    <p:sldId id="1332" r:id="rId20"/>
    <p:sldId id="1350" r:id="rId21"/>
    <p:sldId id="1377" r:id="rId22"/>
    <p:sldId id="1374" r:id="rId23"/>
    <p:sldId id="1375" r:id="rId24"/>
    <p:sldId id="1334" r:id="rId25"/>
    <p:sldId id="1335" r:id="rId26"/>
    <p:sldId id="1353" r:id="rId27"/>
    <p:sldId id="1370" r:id="rId28"/>
    <p:sldId id="1360" r:id="rId29"/>
    <p:sldId id="1354" r:id="rId30"/>
    <p:sldId id="1369" r:id="rId31"/>
    <p:sldId id="1336" r:id="rId32"/>
    <p:sldId id="1362" r:id="rId33"/>
    <p:sldId id="1337" r:id="rId34"/>
    <p:sldId id="132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7F7D"/>
    <a:srgbClr val="FFFFCC"/>
    <a:srgbClr val="A2965C"/>
    <a:srgbClr val="81A042"/>
    <a:srgbClr val="403C24"/>
    <a:srgbClr val="36321E"/>
    <a:srgbClr val="F8A15A"/>
    <a:srgbClr val="FF3300"/>
    <a:srgbClr val="FFFF99"/>
    <a:srgbClr val="F8A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3" autoAdjust="0"/>
    <p:restoredTop sz="87092" autoAdjust="0"/>
  </p:normalViewPr>
  <p:slideViewPr>
    <p:cSldViewPr>
      <p:cViewPr varScale="1">
        <p:scale>
          <a:sx n="43" d="100"/>
          <a:sy n="43" d="100"/>
        </p:scale>
        <p:origin x="2083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44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77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63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51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2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09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6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056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2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17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4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84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3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81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91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2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73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8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2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4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33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5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05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476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988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74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5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4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8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7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6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3660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1393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4611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52303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8318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4314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3846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3761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3624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10569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3324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12/16/2019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04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8100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James 1:1-11</a:t>
            </a:r>
          </a:p>
          <a:p>
            <a:pPr algn="ctr"/>
            <a:r>
              <a:rPr lang="en-US" sz="8800" b="1" dirty="0">
                <a:solidFill>
                  <a:schemeClr val="tx2"/>
                </a:solidFill>
                <a:effectLst>
                  <a:glow rad="101600">
                    <a:schemeClr val="tx2">
                      <a:lumMod val="10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Medium Cond" panose="020B0606030402020204" pitchFamily="34" charset="0"/>
                <a:cs typeface="Times New Roman" panose="02020603050405020304" pitchFamily="18" charset="0"/>
              </a:rPr>
              <a:t>Walking with God through Suffering</a:t>
            </a:r>
          </a:p>
        </p:txBody>
      </p:sp>
    </p:spTree>
    <p:extLst>
      <p:ext uri="{BB962C8B-B14F-4D97-AF65-F5344CB8AC3E}">
        <p14:creationId xmlns:p14="http://schemas.microsoft.com/office/powerpoint/2010/main" val="115449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1:2) Consider it all joy, my brethren, when you encounter various trials,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the testing of your faith produces endurance. </a:t>
            </a:r>
          </a:p>
        </p:txBody>
      </p:sp>
    </p:spTree>
    <p:extLst>
      <p:ext uri="{BB962C8B-B14F-4D97-AF65-F5344CB8AC3E}">
        <p14:creationId xmlns:p14="http://schemas.microsoft.com/office/powerpoint/2010/main" val="664452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1:2) Consider it all joy, my brethren,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 encounter various trials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the testing of your faith produces endurance. </a:t>
            </a:r>
          </a:p>
        </p:txBody>
      </p:sp>
    </p:spTree>
    <p:extLst>
      <p:ext uri="{BB962C8B-B14F-4D97-AF65-F5344CB8AC3E}">
        <p14:creationId xmlns:p14="http://schemas.microsoft.com/office/powerpoint/2010/main" val="2828215389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5281" y="1328451"/>
            <a:ext cx="1012450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no logical problem with God and evil coexisting.</a:t>
            </a:r>
            <a:endParaRPr lang="en-US" sz="4800" b="1" spc="-150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914400"/>
            <a:r>
              <a:rPr lang="en-US" b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William Rowe (1979). ‘The Problem Of Evil And Some Varieties Of Atheism,’ </a:t>
            </a:r>
            <a:r>
              <a:rPr lang="en-US" b="1" i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American Philosophical Quarterly</a:t>
            </a:r>
            <a:r>
              <a:rPr lang="en-US" b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Vol. 16. 4. 335—see footnote.</a:t>
            </a:r>
          </a:p>
          <a:p>
            <a:pPr marL="914400"/>
            <a:r>
              <a:rPr lang="en-US" b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Michael Martin (1978). ‘Is Evil Evidence Against the Existence of God?’ </a:t>
            </a:r>
            <a:r>
              <a:rPr lang="en-US" b="1" i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Mind, New Series</a:t>
            </a:r>
            <a:r>
              <a:rPr lang="en-US" b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Vol. 87, No. 347: 429.</a:t>
            </a:r>
          </a:p>
          <a:p>
            <a:pPr marL="914400"/>
            <a:r>
              <a:rPr lang="en-US" b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Paul Draper (1989). ‘Pain and Pleasure: An Evidential Problem For Theists,’ </a:t>
            </a:r>
            <a:r>
              <a:rPr lang="en-US" b="1" i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Nous</a:t>
            </a:r>
            <a:r>
              <a:rPr lang="en-US" b="1" dirty="0">
                <a:solidFill>
                  <a:srgbClr val="D17F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23:349. See footnote.</a:t>
            </a:r>
          </a:p>
          <a:p>
            <a:r>
              <a:rPr lang="en-US" sz="4400" b="1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could we know evil is meaningless?</a:t>
            </a:r>
          </a:p>
          <a:p>
            <a:r>
              <a:rPr lang="en-US" sz="4400" b="1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What’s the alternative?</a:t>
            </a:r>
          </a:p>
          <a:p>
            <a:r>
              <a:rPr lang="en-US" sz="4400" b="1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does rejecting God help our suffering?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3200" y="109251"/>
            <a:ext cx="5530468" cy="263394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“But what about the suffering of innocent people?”</a:t>
            </a:r>
          </a:p>
        </p:txBody>
      </p:sp>
    </p:spTree>
    <p:extLst>
      <p:ext uri="{BB962C8B-B14F-4D97-AF65-F5344CB8AC3E}">
        <p14:creationId xmlns:p14="http://schemas.microsoft.com/office/powerpoint/2010/main" val="40734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1:2) Consider it all joy, my brethren,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you encounter various trials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the testing of your faith produces endurance.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23573" y="806068"/>
            <a:ext cx="1434027" cy="73235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657600" y="1538418"/>
            <a:ext cx="6400800" cy="280498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you ready for the suffering that’s currently on its way?</a:t>
            </a:r>
            <a:endParaRPr lang="en-US" sz="44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1:2)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Consider it all joy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my brethren, when you encounter various trials,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the testing of your faith produces endurance.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648200" y="838200"/>
            <a:ext cx="7010400" cy="2590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battle begins in the </a:t>
            </a:r>
            <a:r>
              <a:rPr lang="en-US" sz="5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eventually invades the </a:t>
            </a:r>
            <a:r>
              <a:rPr lang="en-US" sz="54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66652" y="119349"/>
            <a:ext cx="2286000" cy="73235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688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1:2) Consider it all joy, my brethren, when you encounter various trials,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the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 of your faith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produces endurance.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2895600"/>
            <a:ext cx="10515600" cy="33149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“Testing”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dokimion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 for identifying fake currency (LXX).</a:t>
            </a:r>
          </a:p>
          <a:p>
            <a:pPr marL="914400">
              <a:defRPr/>
            </a:pP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Haarbeck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NIDNT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(3:808).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“Approved” (</a:t>
            </a:r>
            <a:r>
              <a:rPr lang="pt-BR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Rom. 14:18; 16:10; 2 Cor. 10:18).</a:t>
            </a:r>
          </a:p>
          <a:p>
            <a:pPr marL="461963">
              <a:defRPr/>
            </a:pPr>
            <a:r>
              <a:rPr lang="pt-BR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Can’t be learned in a book or a video tutorial!</a:t>
            </a:r>
          </a:p>
          <a:p>
            <a:pPr marL="914400" lvl="0">
              <a:defRPr/>
            </a:pPr>
            <a:endParaRPr lang="en-US" sz="2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6800" y="228600"/>
            <a:ext cx="70866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85661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1:2) Consider it all joy, my brethren, when you encounter various trials,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the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testing of your faith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produces endurance.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2895600"/>
            <a:ext cx="10515600" cy="331494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“Testing”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dokimion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Used for identifying fake currency (LXX).</a:t>
            </a:r>
          </a:p>
          <a:p>
            <a:pPr marL="914400">
              <a:defRPr/>
            </a:pPr>
            <a:r>
              <a:rPr lang="en-US" sz="20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Haarbeck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NIDNT</a:t>
            </a:r>
            <a:r>
              <a:rPr 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(3:808).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“Approved” (</a:t>
            </a:r>
            <a:r>
              <a:rPr lang="pt-BR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Rom. 14:18; 16:10; 2 Cor. 10:18).</a:t>
            </a:r>
          </a:p>
          <a:p>
            <a:pPr marL="461963">
              <a:defRPr/>
            </a:pPr>
            <a:r>
              <a:rPr lang="pt-BR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Can’t be learned in a book or a video tutorial!</a:t>
            </a:r>
          </a:p>
          <a:p>
            <a:pPr marL="914400" lvl="0">
              <a:defRPr/>
            </a:pPr>
            <a:endParaRPr lang="en-US" sz="20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8449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63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1:2) Consider it all joy, my brethren, when you encounter various trials,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knowing that the testing of your faith produces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endurance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76600" y="3571302"/>
            <a:ext cx="8001000" cy="275329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“Endurance”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hypomonē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>
              <a:defRPr/>
            </a:pP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Hypo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(“under”)</a:t>
            </a:r>
          </a:p>
          <a:p>
            <a:pPr marL="461963">
              <a:defRPr/>
            </a:pP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Menō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(“remain” or “stay”).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“Stay put” or “stand your ground.”</a:t>
            </a:r>
          </a:p>
        </p:txBody>
      </p:sp>
    </p:spTree>
    <p:extLst>
      <p:ext uri="{BB962C8B-B14F-4D97-AF65-F5344CB8AC3E}">
        <p14:creationId xmlns:p14="http://schemas.microsoft.com/office/powerpoint/2010/main" val="3297416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52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1:4) Let endurance have its perfect result,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you may be perfect and complete, lacking in nothing. </a:t>
            </a:r>
          </a:p>
        </p:txBody>
      </p:sp>
    </p:spTree>
    <p:extLst>
      <p:ext uri="{BB962C8B-B14F-4D97-AF65-F5344CB8AC3E}">
        <p14:creationId xmlns:p14="http://schemas.microsoft.com/office/powerpoint/2010/main" val="7059504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52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1:4) Let endurance have its perfect result,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you may be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lacking in nothing.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2971800"/>
            <a:ext cx="11125200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“Perfect”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3:2) “We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stumble in many ways.”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“Complete, expert, mature, full-grown” (</a:t>
            </a:r>
            <a:r>
              <a:rPr lang="en-US" sz="40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“Mature” (1 Cor. 2:6; 14:20; Eph. 4:13; Heb. 5:14).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451" y="1742502"/>
            <a:ext cx="8077200" cy="5029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of events that deeply changed you as a person.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they painful or painless?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were asked beforehand, would you have allowed it?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that it’s over, would you take it back if you could?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152400"/>
            <a:ext cx="7086600" cy="3048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Isn’t it possible to go through suffering and still regret it?</a:t>
            </a:r>
          </a:p>
        </p:txBody>
      </p:sp>
    </p:spTree>
    <p:extLst>
      <p:ext uri="{BB962C8B-B14F-4D97-AF65-F5344CB8AC3E}">
        <p14:creationId xmlns:p14="http://schemas.microsoft.com/office/powerpoint/2010/main" val="29328276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6201" y="76200"/>
            <a:ext cx="7696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you asked yourself…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is God allowing me to go through severe suffering? Why me? Why now?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hasn’t my career path worked out the way I planned?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How come my romantic life hasn’t come together the way I’d hoped?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am I serving </a:t>
            </a:r>
            <a:r>
              <a:rPr lang="en-US" sz="3600" b="1" i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twice</a:t>
            </a:r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much,</a:t>
            </a:r>
          </a:p>
          <a:p>
            <a:pPr marL="573088"/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I’m seeing </a:t>
            </a:r>
            <a:r>
              <a:rPr lang="en-US" sz="3600" b="1" i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half</a:t>
            </a:r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the results?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all my fault?</a:t>
            </a:r>
          </a:p>
        </p:txBody>
      </p:sp>
    </p:spTree>
    <p:extLst>
      <p:ext uri="{BB962C8B-B14F-4D97-AF65-F5344CB8AC3E}">
        <p14:creationId xmlns:p14="http://schemas.microsoft.com/office/powerpoint/2010/main" val="312393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752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1:4) Let endurance have its perfect result,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you may be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complete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lacking in nothing.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3400" y="2971800"/>
            <a:ext cx="11125200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“Perfect”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3:2) “We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stumble in many ways.”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“Complete, expert, mature, full-grown” (</a:t>
            </a:r>
            <a:r>
              <a:rPr lang="en-US" sz="40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61963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“Mature” (1 Cor. 2:6; 14:20; Eph. 4:13; Heb. 5:14).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995451" y="1742502"/>
            <a:ext cx="8077200" cy="5029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of events that deeply changed you as a person.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Were they painful or painless?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were asked beforehand, would you have allowed it?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that it’s over, would you take it back if you could?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152400"/>
            <a:ext cx="7086600" cy="3048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99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08609363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219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1:5) But if any of you lacks wisdom, let him ask of God, who gives to all generously and without reproach, and it will be given to him. </a:t>
            </a:r>
          </a:p>
        </p:txBody>
      </p:sp>
    </p:spTree>
    <p:extLst>
      <p:ext uri="{BB962C8B-B14F-4D97-AF65-F5344CB8AC3E}">
        <p14:creationId xmlns:p14="http://schemas.microsoft.com/office/powerpoint/2010/main" val="703513904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219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1:5) But if any of you lacks wisdom,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him ask of God,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who gives to all generously and without reproach, and it will be given to him.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886200" y="2865950"/>
            <a:ext cx="7162800" cy="1600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need to </a:t>
            </a:r>
            <a:r>
              <a:rPr lang="en-US" sz="48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actively seek</a:t>
            </a: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wisdom during these times.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1" y="838200"/>
            <a:ext cx="990600" cy="685800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317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7914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1:6) But he must ask in faith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any doubting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one who doubts is like the surf of the sea, driven and tossed by the wind. </a:t>
            </a:r>
          </a:p>
        </p:txBody>
      </p:sp>
    </p:spTree>
    <p:extLst>
      <p:ext uri="{BB962C8B-B14F-4D97-AF65-F5344CB8AC3E}">
        <p14:creationId xmlns:p14="http://schemas.microsoft.com/office/powerpoint/2010/main" val="23534728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7381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1:7) For that man ought not to expect that he will receive anything from the Lord,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double-minded man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unstable in all his ways.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74485"/>
            <a:ext cx="11496102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it a sin to doubt?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need a “mustard seed” of faith (Mt. 17:20).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do believe; help my unbelief!” (Mk. 9:24)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“Have mercy on some, who are doubting” (Jude 22).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Thomas doubted Christ (Jn. 20:24).</a:t>
            </a:r>
          </a:p>
        </p:txBody>
      </p:sp>
    </p:spTree>
    <p:extLst>
      <p:ext uri="{BB962C8B-B14F-4D97-AF65-F5344CB8AC3E}">
        <p14:creationId xmlns:p14="http://schemas.microsoft.com/office/powerpoint/2010/main" val="27519342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7381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1:7) For that man ought not to expect that he will receive anything from the Lord,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double-minded man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unstable in all his ways.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74485"/>
            <a:ext cx="11496102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Doubting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diakrino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(“through”)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Krino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(“to judge”).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 conclude that there is a difference, make a distinction, differentiate” (</a:t>
            </a:r>
            <a:r>
              <a:rPr lang="en-US" sz="4000" b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BDAG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68385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7381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1:7) For that man ought not to expect that he will receive anything from the Lord,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double-minded man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unstable in all his ways.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74485"/>
            <a:ext cx="11496102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Double-minded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dipsychos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(“twice”) and 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psuchē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(“soul” or “mind”).</a:t>
            </a:r>
            <a:endParaRPr lang="en-US" sz="4000" b="1" i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(Jas. 4:8).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0200" y="65182"/>
            <a:ext cx="6553200" cy="458301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4:4) You adulterers!</a:t>
            </a:r>
          </a:p>
          <a:p>
            <a:pPr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Don’t you realize that friendship with the world makes you an enemy of God?</a:t>
            </a:r>
          </a:p>
          <a:p>
            <a:pPr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want to be a friend of the world, you make yourself an enemy of God.</a:t>
            </a:r>
          </a:p>
        </p:txBody>
      </p:sp>
    </p:spTree>
    <p:extLst>
      <p:ext uri="{BB962C8B-B14F-4D97-AF65-F5344CB8AC3E}">
        <p14:creationId xmlns:p14="http://schemas.microsoft.com/office/powerpoint/2010/main" val="26451973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7381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1:7) For that man ought not to expect that he will receive anything from the Lord,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double-minded man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unstable in all his ways.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74485"/>
            <a:ext cx="11496102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Double-minded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dipsychos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(“twice”) and 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psuchē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(“soul” or “mind”).</a:t>
            </a:r>
            <a:endParaRPr lang="en-US" sz="4000" b="1" i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(Jas. 4:8).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0200" y="65182"/>
            <a:ext cx="6553200" cy="458301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(Jas. 4:8) Come near to God and he will come near to you.</a:t>
            </a:r>
          </a:p>
          <a:p>
            <a:pPr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 your hands, you sinners, and purify your hearts,</a:t>
            </a:r>
          </a:p>
          <a:p>
            <a:pPr>
              <a:defRPr/>
            </a:pPr>
            <a:r>
              <a:rPr lang="en-US" sz="4000" b="1" u="sng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double-minded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3782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7381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1:7) For that man ought not to expect that he will receive anything from the Lord,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double-minded man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unstable in all his ways.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74485"/>
            <a:ext cx="11496102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Double-minded (</a:t>
            </a:r>
            <a:r>
              <a:rPr lang="en-US" sz="5400" b="1" i="1" spc="-15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dipsychos</a:t>
            </a: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(“twice”) and 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psuchē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(“soul” or “mind”).</a:t>
            </a:r>
            <a:endParaRPr lang="en-US" sz="4000" b="1" i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intellectual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ethical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spiritual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(Jas. 4:8).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Conflicted commitments—not confusing evidence.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 a man choosing between his wife and mistress.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19600" y="1524000"/>
            <a:ext cx="6553200" cy="236220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5000"/>
                  <a:shade val="30000"/>
                  <a:satMod val="115000"/>
                </a:schemeClr>
              </a:gs>
              <a:gs pos="50000">
                <a:schemeClr val="tx2">
                  <a:lumMod val="25000"/>
                  <a:shade val="67500"/>
                  <a:satMod val="115000"/>
                </a:schemeClr>
              </a:gs>
              <a:gs pos="100000">
                <a:schemeClr val="tx2">
                  <a:lumMod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know God is real, but I don’t want to trust him or follow him.”</a:t>
            </a:r>
          </a:p>
        </p:txBody>
      </p:sp>
    </p:spTree>
    <p:extLst>
      <p:ext uri="{BB962C8B-B14F-4D97-AF65-F5344CB8AC3E}">
        <p14:creationId xmlns:p14="http://schemas.microsoft.com/office/powerpoint/2010/main" val="24592995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73813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1:7) For that man ought not to expect that he will receive anything from the Lord,</a:t>
            </a:r>
          </a:p>
          <a:p>
            <a:r>
              <a:rPr lang="en-US" sz="4400" b="1" spc="-150" baseline="3000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being a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double-minded man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unstable in all his ways.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600" y="2874485"/>
            <a:ext cx="11496102" cy="3505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54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Results of being double-minded?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“line goes dead” in prayer (v.7).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Broken expectations (v.7).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become increasingly more unstable (v.8).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Truly the worst of both worlds!</a:t>
            </a:r>
          </a:p>
        </p:txBody>
      </p:sp>
    </p:spTree>
    <p:extLst>
      <p:ext uri="{BB962C8B-B14F-4D97-AF65-F5344CB8AC3E}">
        <p14:creationId xmlns:p14="http://schemas.microsoft.com/office/powerpoint/2010/main" val="8871637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295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1:1) James, a bond-servant of God and of the Lord Jesus Christ,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twelve tribes who are dispersed abroad: Greetings.</a:t>
            </a:r>
          </a:p>
        </p:txBody>
      </p:sp>
    </p:spTree>
    <p:extLst>
      <p:ext uri="{BB962C8B-B14F-4D97-AF65-F5344CB8AC3E}">
        <p14:creationId xmlns:p14="http://schemas.microsoft.com/office/powerpoint/2010/main" val="212103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5704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1:9) The brother in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humble circumstances</a:t>
            </a:r>
            <a:endParaRPr lang="en-US" sz="4400" b="1" spc="-15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ought to take pride in his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position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95255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3719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1:10) But the one who is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rich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 take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pride in his humiliation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will pass away</a:t>
            </a:r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like a wild flower.</a:t>
            </a:r>
          </a:p>
        </p:txBody>
      </p:sp>
    </p:spTree>
    <p:extLst>
      <p:ext uri="{BB962C8B-B14F-4D97-AF65-F5344CB8AC3E}">
        <p14:creationId xmlns:p14="http://schemas.microsoft.com/office/powerpoint/2010/main" val="5086730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90577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1:11) The hot sun rises and the grass withers; the little flower droops and falls, and its beauty fades away.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the same way, the rich will fade away</a:t>
            </a:r>
          </a:p>
          <a:p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with all of their achievements.</a:t>
            </a:r>
          </a:p>
        </p:txBody>
      </p:sp>
    </p:spTree>
    <p:extLst>
      <p:ext uri="{BB962C8B-B14F-4D97-AF65-F5344CB8AC3E}">
        <p14:creationId xmlns:p14="http://schemas.microsoft.com/office/powerpoint/2010/main" val="29213164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552" y="1492508"/>
            <a:ext cx="11571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 people never learn this.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committed to walk with God through trials and suffering—no matter the cost?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5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isn’t that God needs you…</a:t>
            </a:r>
          </a:p>
          <a:p>
            <a:pPr marL="573088">
              <a:defRPr/>
            </a:pPr>
            <a:r>
              <a:rPr lang="en-US" sz="5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that you need Him!</a:t>
            </a:r>
          </a:p>
        </p:txBody>
      </p:sp>
    </p:spTree>
    <p:extLst>
      <p:ext uri="{BB962C8B-B14F-4D97-AF65-F5344CB8AC3E}">
        <p14:creationId xmlns:p14="http://schemas.microsoft.com/office/powerpoint/2010/main" val="29543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295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1:1)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James, a bond-servant of God and of the Lord Jesus Christ,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twelve tribes who are dispersed abroad: Greetings.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1600200"/>
            <a:ext cx="10439400" cy="39333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Author: Jesus’ half-brother (Mt. 13:55)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simple title “James” implies an influential man—not an obscure person.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stayed in Jerusalem, and his letter is steeped in OT Jewish teaching.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James’ language is similar to Acts 15.</a:t>
            </a:r>
          </a:p>
        </p:txBody>
      </p:sp>
    </p:spTree>
    <p:extLst>
      <p:ext uri="{BB962C8B-B14F-4D97-AF65-F5344CB8AC3E}">
        <p14:creationId xmlns:p14="http://schemas.microsoft.com/office/powerpoint/2010/main" val="31293282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295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1:1)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James, a bond-servant of God and of the Lord Jesus Christ,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twelve tribes who are dispersed abroad: Greetings.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38200" y="1600200"/>
            <a:ext cx="10439400" cy="393336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transformed James’ life!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Originally, James didn’t believe in Jesus (Jn. 7:5; Mk. 3:21).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Then, Jesus appeared to him! (1 Cor. 15:7)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became an “apostle” (Gal. 1:19), a “pillar” (Gal. 2:9), and finally, a martyr…</a:t>
            </a:r>
          </a:p>
        </p:txBody>
      </p:sp>
    </p:spTree>
    <p:extLst>
      <p:ext uri="{BB962C8B-B14F-4D97-AF65-F5344CB8AC3E}">
        <p14:creationId xmlns:p14="http://schemas.microsoft.com/office/powerpoint/2010/main" val="495774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464" y="1905000"/>
            <a:ext cx="7327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[Albinus the high priest] assembled the Sanhedrin of judges and brought before them</a:t>
            </a:r>
          </a:p>
          <a:p>
            <a:pPr algn="ctr"/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brother</a:t>
            </a:r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Jesus</a:t>
            </a:r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 was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called Christ</a:t>
            </a:r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4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whose name was </a:t>
            </a:r>
            <a:r>
              <a:rPr lang="en-US" sz="4400" b="1" u="sng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James</a:t>
            </a:r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some of his companions.</a:t>
            </a:r>
          </a:p>
        </p:txBody>
      </p:sp>
    </p:spTree>
    <p:extLst>
      <p:ext uri="{BB962C8B-B14F-4D97-AF65-F5344CB8AC3E}">
        <p14:creationId xmlns:p14="http://schemas.microsoft.com/office/powerpoint/2010/main" val="34925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64" y="1905000"/>
            <a:ext cx="70765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When [Albinus] had formed an accusation against them as breakers of the law,</a:t>
            </a:r>
          </a:p>
          <a:p>
            <a:pPr algn="ctr"/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delivered them to be </a:t>
            </a:r>
            <a:r>
              <a:rPr lang="en-US" sz="4400" b="1" u="sng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stoned</a:t>
            </a:r>
            <a:r>
              <a:rPr lang="en-US" sz="4400" b="1" spc="-150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882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295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1:1) </a:t>
            </a:r>
            <a:r>
              <a:rPr lang="en-US" sz="4400" b="1" u="sng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James, a bond-servant of God and of the Lord Jesus Christ,</a:t>
            </a:r>
          </a:p>
          <a:p>
            <a:r>
              <a:rPr lang="en-US" sz="4400" b="1" spc="-150" dirty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twelve tribes who are dispersed abroad: Greetings.</a:t>
            </a:r>
          </a:p>
        </p:txBody>
      </p:sp>
    </p:spTree>
    <p:extLst>
      <p:ext uri="{BB962C8B-B14F-4D97-AF65-F5344CB8AC3E}">
        <p14:creationId xmlns:p14="http://schemas.microsoft.com/office/powerpoint/2010/main" val="25345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6298" y="65183"/>
            <a:ext cx="82957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-15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(Jas. 1:1) James, a bond-servant of God and of the Lord Jesus Christ,</a:t>
            </a:r>
          </a:p>
          <a:p>
            <a:r>
              <a:rPr lang="en-US" sz="4400" b="1" u="sng" spc="-15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the twelve tribes who are dispersed abroad:</a:t>
            </a:r>
            <a:r>
              <a:rPr lang="en-US" sz="4400" b="1" spc="-150" dirty="0">
                <a:solidFill>
                  <a:srgbClr val="EEECE1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Greetings.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2971800"/>
            <a:ext cx="11049000" cy="2895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800" b="1" spc="-150" dirty="0">
                <a:solidFill>
                  <a:srgbClr val="C0504D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Twelve tribes?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Jewish believers in Jesus (cf. Acts 26:7; Mt. 19:28).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met in the “assembly” (Jas. 2:2; </a:t>
            </a:r>
            <a:r>
              <a:rPr lang="en-US" sz="4000" b="1" i="1" spc="-15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synagōgē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7150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Many allusions to the OT (Jas. 2:19).</a:t>
            </a:r>
          </a:p>
        </p:txBody>
      </p:sp>
    </p:spTree>
    <p:extLst>
      <p:ext uri="{BB962C8B-B14F-4D97-AF65-F5344CB8AC3E}">
        <p14:creationId xmlns:p14="http://schemas.microsoft.com/office/powerpoint/2010/main" val="29269298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1970</Words>
  <Application>Microsoft Office PowerPoint</Application>
  <PresentationFormat>Widescreen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Franklin Gothic Medium Cond</vt:lpstr>
      <vt:lpstr>Times New Roman</vt:lpstr>
      <vt:lpstr>Wingdings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2019-12-17T01:04:52Z</dcterms:created>
  <dcterms:modified xsi:type="dcterms:W3CDTF">2019-12-17T14:22:24Z</dcterms:modified>
</cp:coreProperties>
</file>