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271" r:id="rId2"/>
    <p:sldId id="272" r:id="rId3"/>
    <p:sldId id="283" r:id="rId4"/>
    <p:sldId id="277" r:id="rId5"/>
    <p:sldId id="375" r:id="rId6"/>
    <p:sldId id="278" r:id="rId7"/>
    <p:sldId id="285" r:id="rId8"/>
    <p:sldId id="376" r:id="rId9"/>
    <p:sldId id="378" r:id="rId10"/>
    <p:sldId id="407" r:id="rId11"/>
    <p:sldId id="408" r:id="rId12"/>
    <p:sldId id="377" r:id="rId13"/>
    <p:sldId id="415" r:id="rId14"/>
    <p:sldId id="379" r:id="rId15"/>
    <p:sldId id="393" r:id="rId16"/>
    <p:sldId id="353" r:id="rId17"/>
    <p:sldId id="354" r:id="rId18"/>
    <p:sldId id="409" r:id="rId19"/>
    <p:sldId id="394" r:id="rId20"/>
    <p:sldId id="395" r:id="rId21"/>
    <p:sldId id="410" r:id="rId22"/>
    <p:sldId id="275" r:id="rId23"/>
    <p:sldId id="380" r:id="rId24"/>
    <p:sldId id="372" r:id="rId25"/>
    <p:sldId id="361" r:id="rId26"/>
    <p:sldId id="396" r:id="rId27"/>
    <p:sldId id="381" r:id="rId28"/>
    <p:sldId id="365" r:id="rId29"/>
    <p:sldId id="382" r:id="rId30"/>
    <p:sldId id="366" r:id="rId31"/>
    <p:sldId id="364" r:id="rId32"/>
    <p:sldId id="386" r:id="rId33"/>
    <p:sldId id="367" r:id="rId34"/>
    <p:sldId id="397" r:id="rId35"/>
    <p:sldId id="374" r:id="rId36"/>
    <p:sldId id="373" r:id="rId37"/>
    <p:sldId id="368" r:id="rId38"/>
    <p:sldId id="383" r:id="rId39"/>
    <p:sldId id="384" r:id="rId40"/>
    <p:sldId id="387" r:id="rId41"/>
    <p:sldId id="389" r:id="rId42"/>
    <p:sldId id="390" r:id="rId43"/>
    <p:sldId id="385" r:id="rId44"/>
    <p:sldId id="369" r:id="rId45"/>
    <p:sldId id="370" r:id="rId46"/>
    <p:sldId id="412" r:id="rId47"/>
    <p:sldId id="413" r:id="rId48"/>
    <p:sldId id="414" r:id="rId49"/>
    <p:sldId id="411" r:id="rId50"/>
    <p:sldId id="405" r:id="rId51"/>
    <p:sldId id="362" r:id="rId52"/>
    <p:sldId id="406" r:id="rId53"/>
    <p:sldId id="398" r:id="rId54"/>
    <p:sldId id="363" r:id="rId55"/>
    <p:sldId id="350" r:id="rId56"/>
    <p:sldId id="391" r:id="rId57"/>
    <p:sldId id="392" r:id="rId58"/>
    <p:sldId id="399" r:id="rId59"/>
    <p:sldId id="400" r:id="rId60"/>
    <p:sldId id="401" r:id="rId61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00D8"/>
    <a:srgbClr val="0206A4"/>
    <a:srgbClr val="8F1363"/>
    <a:srgbClr val="020588"/>
    <a:srgbClr val="A81674"/>
    <a:srgbClr val="E781FF"/>
    <a:srgbClr val="030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54" autoAdjust="0"/>
    <p:restoredTop sz="99855" autoAdjust="0"/>
  </p:normalViewPr>
  <p:slideViewPr>
    <p:cSldViewPr>
      <p:cViewPr varScale="1">
        <p:scale>
          <a:sx n="102" d="100"/>
          <a:sy n="102" d="100"/>
        </p:scale>
        <p:origin x="92" y="2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50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 b="0" i="1">
                <a:effectLst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>
                <a:effectLst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 b="0" i="1">
                <a:effectLst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>
                <a:effectLst/>
              </a:defRPr>
            </a:lvl1pPr>
          </a:lstStyle>
          <a:p>
            <a:fld id="{27DC0954-34B6-4A9F-AC5C-7D25781199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084513" y="8710613"/>
            <a:ext cx="687387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defTabSz="868363">
              <a:lnSpc>
                <a:spcPct val="90000"/>
              </a:lnSpc>
            </a:pPr>
            <a:r>
              <a:rPr lang="en-US" sz="1200" b="0">
                <a:effectLst/>
              </a:rPr>
              <a:t>Page </a:t>
            </a:r>
            <a:fld id="{55B7EA84-6138-426E-B30F-32B176A5A7CD}" type="slidenum">
              <a:rPr lang="en-US" sz="1200" b="0">
                <a:effectLst/>
              </a:rPr>
              <a:pPr defTabSz="868363">
                <a:lnSpc>
                  <a:spcPct val="90000"/>
                </a:lnSpc>
              </a:pPr>
              <a:t>‹#›</a:t>
            </a:fld>
            <a:endParaRPr lang="en-US" sz="1200" b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02775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 b="0" i="1">
                <a:effectLst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>
                <a:effectLst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 b="0" i="1">
                <a:effectLst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>
                <a:effectLst/>
              </a:defRPr>
            </a:lvl1pPr>
          </a:lstStyle>
          <a:p>
            <a:fld id="{9EB1E4BA-FD99-488D-9AEB-546B63177A9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084513" y="8710613"/>
            <a:ext cx="687387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defTabSz="868363">
              <a:lnSpc>
                <a:spcPct val="90000"/>
              </a:lnSpc>
            </a:pPr>
            <a:r>
              <a:rPr lang="en-US" sz="1200" b="0">
                <a:effectLst/>
              </a:rPr>
              <a:t>Page </a:t>
            </a:r>
            <a:fld id="{23E64873-4B3E-49E6-8C81-D8459660B4AE}" type="slidenum">
              <a:rPr lang="en-US" sz="1200" b="0">
                <a:effectLst/>
              </a:rPr>
              <a:pPr defTabSz="868363">
                <a:lnSpc>
                  <a:spcPct val="90000"/>
                </a:lnSpc>
              </a:pPr>
              <a:t>‹#›</a:t>
            </a:fld>
            <a:endParaRPr lang="en-US" sz="1200" b="0">
              <a:effectLst/>
            </a:endParaRPr>
          </a:p>
        </p:txBody>
      </p:sp>
      <p:sp>
        <p:nvSpPr>
          <p:cNvPr id="2056" name="Rectangle 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3700" y="692150"/>
            <a:ext cx="6070600" cy="34163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24934194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700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692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942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073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5584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025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557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324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286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500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294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246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307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6205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651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746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6795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266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9778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002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0008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5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131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4721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376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4949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407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9753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9061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3132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2624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4930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64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98890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4036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80290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302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79071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4574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32136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21219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7204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967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04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1528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90638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1692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7424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78564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016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162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69421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09268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98507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75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97494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371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72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9826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1E4BA-FD99-488D-9AEB-546B63177A9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605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76350" y="342900"/>
            <a:ext cx="7162800" cy="857250"/>
          </a:xfrm>
        </p:spPr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</a:t>
            </a:r>
            <a:r>
              <a:rPr lang="en-US" dirty="0" err="1"/>
              <a:t>Mastestyle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Ø"/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000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6000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6" name="Group 22"/>
          <p:cNvGrpSpPr>
            <a:grpSpLocks/>
          </p:cNvGrpSpPr>
          <p:nvPr/>
        </p:nvGrpSpPr>
        <p:grpSpPr bwMode="auto">
          <a:xfrm>
            <a:off x="1" y="1031082"/>
            <a:ext cx="8385175" cy="226219"/>
            <a:chOff x="0" y="866"/>
            <a:chExt cx="5282" cy="190"/>
          </a:xfrm>
        </p:grpSpPr>
        <p:grpSp>
          <p:nvGrpSpPr>
            <p:cNvPr id="1031" name="Group 7"/>
            <p:cNvGrpSpPr>
              <a:grpSpLocks/>
            </p:cNvGrpSpPr>
            <p:nvPr/>
          </p:nvGrpSpPr>
          <p:grpSpPr bwMode="auto">
            <a:xfrm>
              <a:off x="5158" y="866"/>
              <a:ext cx="124" cy="189"/>
              <a:chOff x="5158" y="866"/>
              <a:chExt cx="124" cy="189"/>
            </a:xfrm>
          </p:grpSpPr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5252" y="866"/>
                <a:ext cx="30" cy="189"/>
              </a:xfrm>
              <a:prstGeom prst="rect">
                <a:avLst/>
              </a:prstGeom>
              <a:solidFill>
                <a:srgbClr val="C0C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5158" y="866"/>
                <a:ext cx="60" cy="189"/>
              </a:xfrm>
              <a:prstGeom prst="rect">
                <a:avLst/>
              </a:prstGeom>
              <a:solidFill>
                <a:srgbClr val="C0C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4" name="Group 10"/>
            <p:cNvGrpSpPr>
              <a:grpSpLocks/>
            </p:cNvGrpSpPr>
            <p:nvPr/>
          </p:nvGrpSpPr>
          <p:grpSpPr bwMode="auto">
            <a:xfrm>
              <a:off x="4848" y="866"/>
              <a:ext cx="263" cy="189"/>
              <a:chOff x="4848" y="866"/>
              <a:chExt cx="263" cy="189"/>
            </a:xfrm>
          </p:grpSpPr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5018" y="866"/>
                <a:ext cx="93" cy="189"/>
              </a:xfrm>
              <a:prstGeom prst="rect">
                <a:avLst/>
              </a:prstGeom>
              <a:solidFill>
                <a:srgbClr val="808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4848" y="866"/>
                <a:ext cx="126" cy="189"/>
              </a:xfrm>
              <a:prstGeom prst="rect">
                <a:avLst/>
              </a:prstGeom>
              <a:solidFill>
                <a:srgbClr val="808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7" name="Group 13"/>
            <p:cNvGrpSpPr>
              <a:grpSpLocks/>
            </p:cNvGrpSpPr>
            <p:nvPr/>
          </p:nvGrpSpPr>
          <p:grpSpPr bwMode="auto">
            <a:xfrm>
              <a:off x="4418" y="866"/>
              <a:ext cx="386" cy="189"/>
              <a:chOff x="4418" y="866"/>
              <a:chExt cx="386" cy="189"/>
            </a:xfrm>
          </p:grpSpPr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650" y="866"/>
                <a:ext cx="154" cy="189"/>
              </a:xfrm>
              <a:prstGeom prst="rect">
                <a:avLst/>
              </a:prstGeom>
              <a:solidFill>
                <a:srgbClr val="404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4418" y="866"/>
                <a:ext cx="189" cy="189"/>
              </a:xfrm>
              <a:prstGeom prst="rect">
                <a:avLst/>
              </a:prstGeom>
              <a:solidFill>
                <a:srgbClr val="404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42" name="Group 18"/>
            <p:cNvGrpSpPr>
              <a:grpSpLocks/>
            </p:cNvGrpSpPr>
            <p:nvPr/>
          </p:nvGrpSpPr>
          <p:grpSpPr bwMode="auto">
            <a:xfrm>
              <a:off x="3183" y="866"/>
              <a:ext cx="1191" cy="190"/>
              <a:chOff x="3183" y="866"/>
              <a:chExt cx="1191" cy="190"/>
            </a:xfrm>
          </p:grpSpPr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4156" y="866"/>
                <a:ext cx="218" cy="189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3864" y="866"/>
                <a:ext cx="250" cy="189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3538" y="866"/>
                <a:ext cx="284" cy="190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3183" y="866"/>
                <a:ext cx="314" cy="189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45" name="Group 21"/>
            <p:cNvGrpSpPr>
              <a:grpSpLocks/>
            </p:cNvGrpSpPr>
            <p:nvPr/>
          </p:nvGrpSpPr>
          <p:grpSpPr bwMode="auto">
            <a:xfrm>
              <a:off x="0" y="866"/>
              <a:ext cx="3143" cy="189"/>
              <a:chOff x="0" y="866"/>
              <a:chExt cx="3143" cy="189"/>
            </a:xfrm>
          </p:grpSpPr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2798" y="866"/>
                <a:ext cx="345" cy="189"/>
              </a:xfrm>
              <a:prstGeom prst="rect">
                <a:avLst/>
              </a:prstGeom>
              <a:solidFill>
                <a:srgbClr val="0000E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0" y="866"/>
                <a:ext cx="2756" cy="189"/>
              </a:xfrm>
              <a:prstGeom prst="rect">
                <a:avLst/>
              </a:prstGeom>
              <a:solidFill>
                <a:srgbClr val="0000E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47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1276350" y="157163"/>
            <a:ext cx="71628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314450"/>
            <a:ext cx="9144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</p:sldLayoutIdLst>
  <p:transition>
    <p:wipe dir="r"/>
  </p:transition>
  <p:txStyles>
    <p:titleStyle>
      <a:lvl1pPr algn="r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5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5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r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5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r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5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r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5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r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5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r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5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r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5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r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5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285750" indent="-285750" algn="l" rtl="0" eaLnBrk="0" fontAlgn="base" hangingPunct="0">
        <a:lnSpc>
          <a:spcPct val="70000"/>
        </a:lnSpc>
        <a:spcBef>
          <a:spcPct val="5000"/>
        </a:spcBef>
        <a:spcAft>
          <a:spcPct val="0"/>
        </a:spcAft>
        <a:buClr>
          <a:srgbClr val="E781FF"/>
        </a:buClr>
        <a:buSzPct val="100000"/>
        <a:buFont typeface="Monotype Sorts" pitchFamily="2" charset="2"/>
        <a:buChar char="ã"/>
        <a:defRPr sz="4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75000"/>
        </a:lnSpc>
        <a:spcBef>
          <a:spcPct val="15000"/>
        </a:spcBef>
        <a:spcAft>
          <a:spcPct val="0"/>
        </a:spcAft>
        <a:buSzPct val="100000"/>
        <a:buChar char="–"/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609850"/>
            <a:ext cx="7239000" cy="1714500"/>
          </a:xfrm>
        </p:spPr>
        <p:txBody>
          <a:bodyPr/>
          <a:lstStyle/>
          <a:p>
            <a:r>
              <a:rPr lang="en-US" sz="6600" dirty="0"/>
              <a:t>Aspirations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276350" y="342900"/>
            <a:ext cx="7162800" cy="857250"/>
          </a:xfrm>
        </p:spPr>
        <p:txBody>
          <a:bodyPr/>
          <a:lstStyle/>
          <a:p>
            <a:r>
              <a:rPr lang="en-US" sz="8800" dirty="0"/>
              <a:t>Philippians 1</a:t>
            </a: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1:1 Paul and Timothy, bond-servants of Christ Jesus, to all the </a:t>
            </a:r>
            <a:r>
              <a:rPr lang="en-US" u="sng" dirty="0"/>
              <a:t>saints</a:t>
            </a:r>
            <a:r>
              <a:rPr lang="en-US" dirty="0"/>
              <a:t> in Christ Jesus who are in Philippi, including the overseers and deacons: 2 Grace to you and peace from God our Father and the Lord Jesus Christ.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0" y="57150"/>
            <a:ext cx="5943600" cy="1447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588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 “those set apart”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or “those belonging to God”</a:t>
            </a:r>
            <a:endParaRPr lang="en-US" sz="36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1:1 Paul and Timothy, bond-servants of Christ Jesus, to all the </a:t>
            </a:r>
            <a:r>
              <a:rPr lang="en-US" u="sng" dirty="0"/>
              <a:t>saints</a:t>
            </a:r>
            <a:r>
              <a:rPr lang="en-US" dirty="0"/>
              <a:t> in Christ Jesus who are in Philippi, including the overseers and deacons: 2 Grace to you and peace from God our Father and the Lord Jesus Christ.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0" y="57150"/>
            <a:ext cx="5943600" cy="1447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588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 “those set apart”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or “those belonging to God” Over 60X in the NT.</a:t>
            </a:r>
            <a:endParaRPr lang="en-US" sz="36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1:1 Paul and Timothy, bond-servants of Christ Jesus, to all the </a:t>
            </a:r>
            <a:r>
              <a:rPr lang="en-US" u="sng" dirty="0"/>
              <a:t>saints</a:t>
            </a:r>
            <a:r>
              <a:rPr lang="en-US" dirty="0"/>
              <a:t> in Christ Jesus who are in Philippi, </a:t>
            </a:r>
            <a:r>
              <a:rPr lang="en-US" u="sng" dirty="0"/>
              <a:t>including the overseers and deacons</a:t>
            </a:r>
            <a:r>
              <a:rPr lang="en-US" dirty="0"/>
              <a:t>: 2 Grace to you and peace from God our Father and the Lord Jesus Christ.</a:t>
            </a: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1:1 Paul and Timothy, bond-servants of Christ Jesus, to all the </a:t>
            </a:r>
            <a:r>
              <a:rPr lang="en-US" u="sng" dirty="0"/>
              <a:t>saints</a:t>
            </a:r>
            <a:r>
              <a:rPr lang="en-US" dirty="0"/>
              <a:t> in Christ Jesus who are in Philippi, </a:t>
            </a:r>
            <a:r>
              <a:rPr lang="en-US" u="sng" dirty="0"/>
              <a:t>including the overseers and deacons</a:t>
            </a:r>
            <a:r>
              <a:rPr lang="en-US" dirty="0"/>
              <a:t>: 2 Grace to you and peace from God our Father and the Lord Jesus Christ.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rot="10800000">
            <a:off x="2209800" y="3257550"/>
            <a:ext cx="1295400" cy="1066800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rot="10800000">
            <a:off x="5867401" y="3238500"/>
            <a:ext cx="1295400" cy="1066800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15000" y="4171950"/>
            <a:ext cx="2133600" cy="5334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588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diakonoi</a:t>
            </a:r>
            <a:endParaRPr lang="en-US" sz="4000" b="0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514600" y="4171950"/>
            <a:ext cx="2286000" cy="5334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588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episcopoi</a:t>
            </a:r>
            <a:endParaRPr lang="en-US" sz="4000" b="0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1:1 Paul and Timothy, bond-servants of Christ Jesus, to all the </a:t>
            </a:r>
            <a:r>
              <a:rPr lang="en-US" u="sng" dirty="0"/>
              <a:t>saints</a:t>
            </a:r>
            <a:r>
              <a:rPr lang="en-US" dirty="0"/>
              <a:t> in Christ Jesus who are in Philippi, </a:t>
            </a:r>
            <a:r>
              <a:rPr lang="en-US" u="sng" dirty="0"/>
              <a:t>including the overseers and deacons</a:t>
            </a:r>
            <a:r>
              <a:rPr lang="en-US" dirty="0"/>
              <a:t>: 2 Grace to you and peace from God our Father and the Lord Jesus Christ.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0" y="57150"/>
            <a:ext cx="5257800" cy="1447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588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Key verse showing universal perspicuity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 rot="10800000">
            <a:off x="2209800" y="3257550"/>
            <a:ext cx="1295400" cy="1066800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 rot="10800000">
            <a:off x="5867401" y="3238500"/>
            <a:ext cx="1295400" cy="1066800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715000" y="4171950"/>
            <a:ext cx="2133600" cy="5334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588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diakonoi</a:t>
            </a:r>
            <a:endParaRPr lang="en-US" sz="4000" b="0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514600" y="4171950"/>
            <a:ext cx="2286000" cy="5334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588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episcopoi</a:t>
            </a:r>
            <a:endParaRPr lang="en-US" sz="4000" b="0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1:1 Paul and Timothy, bond-servants of Christ Jesus, to all the </a:t>
            </a:r>
            <a:r>
              <a:rPr lang="en-US" u="sng" dirty="0"/>
              <a:t>saints</a:t>
            </a:r>
            <a:r>
              <a:rPr lang="en-US" dirty="0"/>
              <a:t> in Christ Jesus who are in Philippi, </a:t>
            </a:r>
            <a:r>
              <a:rPr lang="en-US" u="sng" dirty="0"/>
              <a:t>including the overseers and deacons</a:t>
            </a:r>
            <a:r>
              <a:rPr lang="en-US" dirty="0"/>
              <a:t>: 2 Grace to you and peace from God our Father and the Lord Jesus Christ.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0" y="57150"/>
            <a:ext cx="5257800" cy="1447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588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Key verse showing universal perspicuity</a:t>
            </a:r>
          </a:p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 ease of understanding</a:t>
            </a:r>
            <a:endParaRPr lang="en-US" sz="36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rot="10800000">
            <a:off x="2209800" y="3257550"/>
            <a:ext cx="1295400" cy="1066800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 rot="10800000">
            <a:off x="5867401" y="3238500"/>
            <a:ext cx="1295400" cy="1066800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715000" y="4171950"/>
            <a:ext cx="2133600" cy="5334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588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diakonoi</a:t>
            </a:r>
            <a:endParaRPr lang="en-US" sz="4000" b="0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514600" y="4171950"/>
            <a:ext cx="2286000" cy="5334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588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episcopoi</a:t>
            </a:r>
            <a:endParaRPr lang="en-US" sz="4000" b="0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1:2	Grace to you and peace from God our Father and the Lord Jesus Christ.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3 I thank my God in all my remembrance of you.</a:t>
            </a:r>
          </a:p>
          <a:p>
            <a:pPr>
              <a:buNone/>
            </a:pPr>
            <a:r>
              <a:rPr lang="en-US" dirty="0"/>
              <a:t>4 Whenever I pray, I make my requests for all of you with joy,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5 in view of your participation in the gospel from the first day until now.</a:t>
            </a:r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5 in view of your </a:t>
            </a:r>
            <a:r>
              <a:rPr lang="en-US" u="sng" dirty="0"/>
              <a:t>participation</a:t>
            </a:r>
            <a:r>
              <a:rPr lang="en-US" dirty="0"/>
              <a:t> in the gospel from the first day until now.</a:t>
            </a:r>
          </a:p>
        </p:txBody>
      </p: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5 in view of your participation in the gospel from the first day until now.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6 For I am confident of this very thing, that He who began a good work in you will perfect it until the day of Christ Jesus.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1:1 Paul and Timothy, bond-servants of Christ Jesus, to all the saints in Christ Jesus who are in Philippi, including the overseers and deacons: 2 Grace to you and peace from God our Father and the Lord Jesus Christ.</a:t>
            </a:r>
          </a:p>
        </p:txBody>
      </p:sp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5 in view of your participation in the gospel from the first day until now.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6 For I am confident of this very thing, that </a:t>
            </a:r>
            <a:r>
              <a:rPr lang="en-US" u="sng" dirty="0"/>
              <a:t>He who began a good work</a:t>
            </a:r>
            <a:r>
              <a:rPr lang="en-US" dirty="0"/>
              <a:t> in you </a:t>
            </a:r>
            <a:r>
              <a:rPr lang="en-US" u="sng" dirty="0"/>
              <a:t>will perfect it</a:t>
            </a:r>
            <a:r>
              <a:rPr lang="en-US" dirty="0"/>
              <a:t> until the day of Christ Jesus.</a:t>
            </a:r>
          </a:p>
        </p:txBody>
      </p:sp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5 in view of your participation in the gospel from the first day until now.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6 For I am confident of this very thing, that </a:t>
            </a:r>
            <a:r>
              <a:rPr lang="en-US" u="sng" dirty="0"/>
              <a:t>He who began a good work</a:t>
            </a:r>
            <a:r>
              <a:rPr lang="en-US" dirty="0"/>
              <a:t> in you </a:t>
            </a:r>
            <a:r>
              <a:rPr lang="en-US" u="sng" dirty="0"/>
              <a:t>will perfect it</a:t>
            </a:r>
            <a:r>
              <a:rPr lang="en-US" dirty="0"/>
              <a:t> until the day of Christ Jesus.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29000" y="3790950"/>
            <a:ext cx="3124200" cy="838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6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Security</a:t>
            </a:r>
          </a:p>
        </p:txBody>
      </p:sp>
    </p:spTree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7 For it is only right for me to feel this way about you all, because I have you in my heart, since both in my imprisonment and in the defense and confirmation of the gospel, you all are partakers of grace with me. </a:t>
            </a:r>
          </a:p>
        </p:txBody>
      </p:sp>
    </p:spTree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7 For it is only right for me to feel this way about you all, because I have you in my heart, since both </a:t>
            </a:r>
            <a:r>
              <a:rPr lang="en-US" u="sng" dirty="0"/>
              <a:t>in my imprisonment</a:t>
            </a:r>
            <a:r>
              <a:rPr lang="en-US" dirty="0"/>
              <a:t> and in the defense and confirmation of the gospel, you all are partakers of grace with me. </a:t>
            </a:r>
          </a:p>
        </p:txBody>
      </p:sp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8 For God is my witness, how I long for you all with the affection of Christ Jesus. </a:t>
            </a:r>
          </a:p>
        </p:txBody>
      </p:sp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4000" dirty="0"/>
              <a:t>9 And this I pray, that your love may abound still more and more in real knowledge and all discernment,</a:t>
            </a:r>
          </a:p>
        </p:txBody>
      </p:sp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4000" dirty="0"/>
              <a:t>9 And this I pray, that your love may abound still more and more in real knowledge and all discernment,</a:t>
            </a:r>
          </a:p>
          <a:p>
            <a:pPr>
              <a:buFont typeface="Monotype Sorts" pitchFamily="2" charset="2"/>
              <a:buNone/>
            </a:pPr>
            <a:r>
              <a:rPr lang="en-US" sz="4000" dirty="0"/>
              <a:t>10 so that you may approve the things that are excellent, in order to be sincere and blameless until the day of Christ</a:t>
            </a:r>
          </a:p>
        </p:txBody>
      </p:sp>
    </p:spTree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4000" dirty="0"/>
              <a:t>9 And this I pray, </a:t>
            </a:r>
            <a:r>
              <a:rPr lang="en-US" sz="4000" u="sng" dirty="0"/>
              <a:t>that your love may abound still more and more</a:t>
            </a:r>
            <a:r>
              <a:rPr lang="en-US" sz="4000" dirty="0"/>
              <a:t> in real knowledge and all discernment,</a:t>
            </a:r>
          </a:p>
          <a:p>
            <a:pPr>
              <a:buFont typeface="Monotype Sorts" pitchFamily="2" charset="2"/>
              <a:buNone/>
            </a:pPr>
            <a:r>
              <a:rPr lang="en-US" sz="4000" dirty="0"/>
              <a:t>10 so that you may approve the things that are excellent, in order to be sincere and blameless until the day of Christ</a:t>
            </a:r>
          </a:p>
        </p:txBody>
      </p:sp>
    </p:spTree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4000" dirty="0"/>
              <a:t>9 And this I pray, </a:t>
            </a:r>
            <a:r>
              <a:rPr lang="en-US" sz="4000" u="sng" dirty="0"/>
              <a:t>that your love may abound still more and more</a:t>
            </a:r>
            <a:r>
              <a:rPr lang="en-US" sz="4000" dirty="0"/>
              <a:t> in real knowledge and all discernment,</a:t>
            </a:r>
          </a:p>
          <a:p>
            <a:pPr>
              <a:buFont typeface="Monotype Sorts" pitchFamily="2" charset="2"/>
              <a:buNone/>
            </a:pPr>
            <a:r>
              <a:rPr lang="en-US" sz="4000" dirty="0"/>
              <a:t>10 so that you may approve the things that are excellent, in order to be sincere and blameless until the day of Christ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81000" y="4019550"/>
            <a:ext cx="4876800" cy="990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Therefore, our ability to love is not static</a:t>
            </a:r>
          </a:p>
        </p:txBody>
      </p:sp>
    </p:spTree>
  </p:cSld>
  <p:clrMapOvr>
    <a:masterClrMapping/>
  </p:clrMapOvr>
  <p:transition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4000" dirty="0"/>
              <a:t>9 And this I pray, </a:t>
            </a:r>
            <a:r>
              <a:rPr lang="en-US" sz="4000" u="sng" dirty="0"/>
              <a:t>that your love may abound still more and more</a:t>
            </a:r>
            <a:r>
              <a:rPr lang="en-US" sz="4000" dirty="0"/>
              <a:t> in real knowledge and all discernment,</a:t>
            </a:r>
          </a:p>
          <a:p>
            <a:pPr>
              <a:buFont typeface="Monotype Sorts" pitchFamily="2" charset="2"/>
              <a:buNone/>
            </a:pPr>
            <a:r>
              <a:rPr lang="en-US" sz="4000" dirty="0"/>
              <a:t>10 so that you may approve the things that are excellent, in order to be sincere and blameless until the day of Christ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81000" y="4019550"/>
            <a:ext cx="4876800" cy="990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Therefore, our ability to love is not static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343400" y="133350"/>
            <a:ext cx="4724400" cy="47244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Ways to see our love abound: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More new friends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Identify own self-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protection strategies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Learn to take true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interest in others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Devote time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Prayer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Read </a:t>
            </a:r>
            <a:r>
              <a:rPr lang="en-US" sz="4000" b="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Spiritual Love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1:1 Paul and Timothy, bond-servants of Christ Jesus, to all the saints in Christ Jesus who are in Philippi, including the overseers and deacons: 2 Grace to you and peace from God our Father and the Lord Jesus Christ.</a:t>
            </a:r>
          </a:p>
        </p:txBody>
      </p:sp>
      <p:sp>
        <p:nvSpPr>
          <p:cNvPr id="61444" name="Oval 4"/>
          <p:cNvSpPr>
            <a:spLocks noChangeArrowheads="1"/>
          </p:cNvSpPr>
          <p:nvPr/>
        </p:nvSpPr>
        <p:spPr bwMode="auto">
          <a:xfrm>
            <a:off x="3733800" y="2139489"/>
            <a:ext cx="2667000" cy="6096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4000" dirty="0"/>
              <a:t>9 And this I pray, </a:t>
            </a:r>
            <a:r>
              <a:rPr lang="en-US" sz="4000" u="sng" dirty="0"/>
              <a:t>that your love may abound still more and more</a:t>
            </a:r>
            <a:r>
              <a:rPr lang="en-US" sz="4000" dirty="0"/>
              <a:t> in real knowledge and all discernment,</a:t>
            </a:r>
          </a:p>
          <a:p>
            <a:pPr>
              <a:buFont typeface="Monotype Sorts" pitchFamily="2" charset="2"/>
              <a:buNone/>
            </a:pPr>
            <a:r>
              <a:rPr lang="en-US" sz="4000" dirty="0"/>
              <a:t>10 so that you may approve the things that are excellent, in order to be sincere and blameless until the day of Christ</a:t>
            </a:r>
          </a:p>
        </p:txBody>
      </p:sp>
    </p:spTree>
  </p:cSld>
  <p:clrMapOvr>
    <a:masterClrMapping/>
  </p:clrMapOvr>
  <p:transition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4000" dirty="0"/>
              <a:t>9 And this I pray, that your love may abound still more and more </a:t>
            </a:r>
            <a:r>
              <a:rPr lang="en-US" sz="4000" u="sng" dirty="0"/>
              <a:t>in real knowledge and all discernment</a:t>
            </a:r>
            <a:r>
              <a:rPr lang="en-US" sz="4000" dirty="0"/>
              <a:t>,</a:t>
            </a:r>
          </a:p>
          <a:p>
            <a:pPr>
              <a:buFont typeface="Monotype Sorts" pitchFamily="2" charset="2"/>
              <a:buNone/>
            </a:pPr>
            <a:r>
              <a:rPr lang="en-US" sz="4000" dirty="0"/>
              <a:t>10 so that you may approve the things that are excellent, in order to be sincere and blameless until the day of Christ</a:t>
            </a:r>
          </a:p>
        </p:txBody>
      </p:sp>
    </p:spTree>
  </p:cSld>
  <p:clrMapOvr>
    <a:masterClrMapping/>
  </p:clrMapOvr>
  <p:transition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4000" dirty="0"/>
              <a:t>9 And this I pray, that your love may abound still more and more </a:t>
            </a:r>
            <a:r>
              <a:rPr lang="en-US" sz="4000" u="sng" dirty="0"/>
              <a:t>in real knowledge and all discernment</a:t>
            </a:r>
            <a:r>
              <a:rPr lang="en-US" sz="4000" dirty="0"/>
              <a:t>,</a:t>
            </a:r>
          </a:p>
          <a:p>
            <a:pPr>
              <a:buFont typeface="Monotype Sorts" pitchFamily="2" charset="2"/>
              <a:buNone/>
            </a:pPr>
            <a:r>
              <a:rPr lang="en-US" sz="4000" dirty="0"/>
              <a:t>10 so that you may approve the things that are excellent, in order to be sincere and blameless until the day of Christ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3943350"/>
            <a:ext cx="3429000" cy="990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Not enough to abound in love!</a:t>
            </a:r>
          </a:p>
        </p:txBody>
      </p:sp>
    </p:spTree>
  </p:cSld>
  <p:clrMapOvr>
    <a:masterClrMapping/>
  </p:clrMapOvr>
  <p:transition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4000" dirty="0"/>
              <a:t>9 And this I pray, that your love may abound still more and more </a:t>
            </a:r>
            <a:r>
              <a:rPr lang="en-US" sz="4000" u="sng" dirty="0"/>
              <a:t>in real knowledge and all discernment</a:t>
            </a:r>
            <a:r>
              <a:rPr lang="en-US" sz="4000" dirty="0"/>
              <a:t>,</a:t>
            </a:r>
          </a:p>
          <a:p>
            <a:pPr>
              <a:buFont typeface="Monotype Sorts" pitchFamily="2" charset="2"/>
              <a:buNone/>
            </a:pPr>
            <a:r>
              <a:rPr lang="en-US" sz="4000" dirty="0"/>
              <a:t>10 so that you may approve the things that are excellent, in order to be sincere and blameless until the day of Christ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343400" y="133350"/>
            <a:ext cx="4724400" cy="4572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Knowledge and discernment: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3943350"/>
            <a:ext cx="3429000" cy="990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Not enough to abound in love!</a:t>
            </a:r>
          </a:p>
        </p:txBody>
      </p:sp>
    </p:spTree>
  </p:cSld>
  <p:clrMapOvr>
    <a:masterClrMapping/>
  </p:clrMapOvr>
  <p:transition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4000" dirty="0"/>
              <a:t>9 And this I pray, that your love may abound still more and more </a:t>
            </a:r>
            <a:r>
              <a:rPr lang="en-US" sz="4000" u="sng" dirty="0"/>
              <a:t>in real knowledge and all discernment</a:t>
            </a:r>
            <a:r>
              <a:rPr lang="en-US" sz="4000" dirty="0"/>
              <a:t>,</a:t>
            </a:r>
          </a:p>
          <a:p>
            <a:pPr>
              <a:buFont typeface="Monotype Sorts" pitchFamily="2" charset="2"/>
              <a:buNone/>
            </a:pPr>
            <a:r>
              <a:rPr lang="en-US" sz="4000" dirty="0"/>
              <a:t>10 so that you may approve the things that are excellent, in order to be sincere and blameless until the day of Christ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343400" y="133350"/>
            <a:ext cx="4724400" cy="4572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Knowledge and discernment: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‘Love the Lord your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God with all your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heart and with all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your soul and with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all your mind.’ 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3943350"/>
            <a:ext cx="3429000" cy="990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Not enough to abound in love!</a:t>
            </a:r>
          </a:p>
        </p:txBody>
      </p:sp>
    </p:spTree>
  </p:cSld>
  <p:clrMapOvr>
    <a:masterClrMapping/>
  </p:clrMapOvr>
  <p:transition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4000" dirty="0"/>
              <a:t>9 And this I pray, that your love may abound still more and more </a:t>
            </a:r>
            <a:r>
              <a:rPr lang="en-US" sz="4000" u="sng" dirty="0"/>
              <a:t>in real knowledge and all discernment</a:t>
            </a:r>
            <a:r>
              <a:rPr lang="en-US" sz="4000" dirty="0"/>
              <a:t>,</a:t>
            </a:r>
          </a:p>
          <a:p>
            <a:pPr>
              <a:buFont typeface="Monotype Sorts" pitchFamily="2" charset="2"/>
              <a:buNone/>
            </a:pPr>
            <a:r>
              <a:rPr lang="en-US" sz="4000" dirty="0"/>
              <a:t>10 so that you may approve the things that are excellent, in order to be sincere and blameless until the day of Christ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343400" y="133350"/>
            <a:ext cx="4724400" cy="4572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Knowledge and discernment: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‘Love the Lord your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God with all your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heart and with all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your soul and with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all your mind.’ 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400800" y="2877334"/>
            <a:ext cx="1247481" cy="4572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3943350"/>
            <a:ext cx="3429000" cy="990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Not enough to abound in love!</a:t>
            </a:r>
          </a:p>
        </p:txBody>
      </p:sp>
    </p:spTree>
  </p:cSld>
  <p:clrMapOvr>
    <a:masterClrMapping/>
  </p:clrMapOvr>
  <p:transition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4000" dirty="0"/>
              <a:t>9 And this I pray, that your love may abound still more and more </a:t>
            </a:r>
            <a:r>
              <a:rPr lang="en-US" sz="4000" u="sng" dirty="0"/>
              <a:t>in real knowledge and all discernment</a:t>
            </a:r>
            <a:r>
              <a:rPr lang="en-US" sz="4000" dirty="0"/>
              <a:t>,</a:t>
            </a:r>
          </a:p>
          <a:p>
            <a:pPr>
              <a:buFont typeface="Monotype Sorts" pitchFamily="2" charset="2"/>
              <a:buNone/>
            </a:pPr>
            <a:r>
              <a:rPr lang="en-US" sz="4000" dirty="0"/>
              <a:t>10 so that you may approve the things that are excellent, in order to be sincere and blameless until the day of Christ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343400" y="133350"/>
            <a:ext cx="4724400" cy="4572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Knowledge and discernment: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‘Love the Lord your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God with all your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heart and with all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your soul and with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all your mind.’ 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Ephesians 4:14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400800" y="2877334"/>
            <a:ext cx="1247481" cy="4572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3943350"/>
            <a:ext cx="3429000" cy="990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Not enough to abound in love!</a:t>
            </a:r>
          </a:p>
        </p:txBody>
      </p:sp>
    </p:spTree>
  </p:cSld>
  <p:clrMapOvr>
    <a:masterClrMapping/>
  </p:clrMapOvr>
  <p:transition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4000" dirty="0"/>
              <a:t>9 And this I pray, that your love may abound still more and more </a:t>
            </a:r>
            <a:r>
              <a:rPr lang="en-US" sz="4000" u="sng" dirty="0"/>
              <a:t>in real knowledge and all discernment</a:t>
            </a:r>
            <a:r>
              <a:rPr lang="en-US" sz="4000" dirty="0"/>
              <a:t>,</a:t>
            </a:r>
          </a:p>
          <a:p>
            <a:pPr>
              <a:buFont typeface="Monotype Sorts" pitchFamily="2" charset="2"/>
              <a:buNone/>
            </a:pPr>
            <a:r>
              <a:rPr lang="en-US" sz="4000" dirty="0"/>
              <a:t>10 so that you may approve the things that are excellent, in order to be sincere and blameless until the day of Christ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343400" y="133350"/>
            <a:ext cx="4724400" cy="4572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Knowledge and discernment: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‘Love the Lord your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God with all your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heart and with all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your soul and with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all your mind.’ 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Ephesians 4:14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400800" y="2877334"/>
            <a:ext cx="1247481" cy="4572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33400" y="1276350"/>
            <a:ext cx="7391400" cy="2133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“As a result, we are </a:t>
            </a:r>
            <a:r>
              <a:rPr lang="en-US" sz="36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 longer to be children</a:t>
            </a: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tossed here and there by waves and carried about by every wind of doctrine, by the trickery of men, by craftiness in deceitful scheming”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57200" y="3943350"/>
            <a:ext cx="3429000" cy="990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Not enough to abound in love!</a:t>
            </a:r>
          </a:p>
        </p:txBody>
      </p:sp>
    </p:spTree>
  </p:cSld>
  <p:clrMapOvr>
    <a:masterClrMapping/>
  </p:clrMapOvr>
  <p:transition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4000" dirty="0"/>
              <a:t>9 And this I pray, that your love may abound still more and more </a:t>
            </a:r>
            <a:r>
              <a:rPr lang="en-US" sz="4000" u="sng" dirty="0"/>
              <a:t>in real knowledge and all discernment</a:t>
            </a:r>
            <a:r>
              <a:rPr lang="en-US" sz="4000" dirty="0"/>
              <a:t>,</a:t>
            </a:r>
          </a:p>
          <a:p>
            <a:pPr>
              <a:buFont typeface="Monotype Sorts" pitchFamily="2" charset="2"/>
              <a:buNone/>
            </a:pPr>
            <a:r>
              <a:rPr lang="en-US" sz="4000" dirty="0"/>
              <a:t>10 so that you may approve the things that are excellent, in order to be sincere and blameless until the day of Christ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343400" y="133350"/>
            <a:ext cx="4724400" cy="4572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Knowledge and discernment: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‘Love the Lord your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God with all your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heart and with all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your soul and with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all your mind.’ 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Ephesians 4:14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400800" y="2877334"/>
            <a:ext cx="1247481" cy="4572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33400" y="1276350"/>
            <a:ext cx="7391400" cy="2133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“As a result, we are </a:t>
            </a:r>
            <a:r>
              <a:rPr lang="en-US" sz="36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 longer to be children</a:t>
            </a: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tossed here and there by waves and carried about by </a:t>
            </a:r>
            <a:r>
              <a:rPr lang="en-US" sz="36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every wind of doctrine</a:t>
            </a: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by the </a:t>
            </a:r>
            <a:r>
              <a:rPr lang="en-US" sz="36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trickery</a:t>
            </a: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of men, by craftiness in </a:t>
            </a:r>
            <a:r>
              <a:rPr lang="en-US" sz="36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deceitful scheming</a:t>
            </a: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”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57200" y="3943350"/>
            <a:ext cx="3429000" cy="990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Not enough to abound in love!</a:t>
            </a:r>
          </a:p>
        </p:txBody>
      </p:sp>
    </p:spTree>
  </p:cSld>
  <p:clrMapOvr>
    <a:masterClrMapping/>
  </p:clrMapOvr>
  <p:transition>
    <p:wipe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4000" dirty="0"/>
              <a:t>9 And this I pray, that your love may abound still more and more </a:t>
            </a:r>
            <a:r>
              <a:rPr lang="en-US" sz="4000" u="sng" dirty="0"/>
              <a:t>in real knowledge and all discernment</a:t>
            </a:r>
            <a:r>
              <a:rPr lang="en-US" sz="4000" dirty="0"/>
              <a:t>,</a:t>
            </a:r>
          </a:p>
          <a:p>
            <a:pPr>
              <a:buFont typeface="Monotype Sorts" pitchFamily="2" charset="2"/>
              <a:buNone/>
            </a:pPr>
            <a:r>
              <a:rPr lang="en-US" sz="4000" dirty="0"/>
              <a:t>10 so that you may approve the things that are excellent, in order to be sincere and blameless until the day of Christ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343400" y="133350"/>
            <a:ext cx="4724400" cy="4572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Knowledge and discernment: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‘Love the Lord your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God with all your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heart and with all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your soul and with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all your mind.’ 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Ephesians 4:14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Our choice today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400800" y="2877334"/>
            <a:ext cx="1247481" cy="4572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57200" y="3943350"/>
            <a:ext cx="3429000" cy="990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Not enough to abound in love!</a:t>
            </a: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/>
              <a:t>Philippians</a:t>
            </a:r>
          </a:p>
        </p:txBody>
      </p:sp>
      <p:pic>
        <p:nvPicPr>
          <p:cNvPr id="55300" name="Picture 4" descr="C:\My Documents\PPOINT\ACTSMA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6414" y="284560"/>
            <a:ext cx="8129587" cy="4573190"/>
          </a:xfrm>
          <a:prstGeom prst="rect">
            <a:avLst/>
          </a:prstGeom>
          <a:noFill/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/>
              <a:t>Philippians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4000" dirty="0"/>
              <a:t>9 And this I pray, that your love may abound still more and more </a:t>
            </a:r>
            <a:r>
              <a:rPr lang="en-US" sz="4000" u="sng" dirty="0"/>
              <a:t>in real knowledge and all discernment</a:t>
            </a:r>
            <a:r>
              <a:rPr lang="en-US" sz="4000" dirty="0"/>
              <a:t>,</a:t>
            </a:r>
          </a:p>
          <a:p>
            <a:pPr>
              <a:buFont typeface="Monotype Sorts" pitchFamily="2" charset="2"/>
              <a:buNone/>
            </a:pPr>
            <a:r>
              <a:rPr lang="en-US" sz="4000" dirty="0"/>
              <a:t>10 so that you may approve the things that are excellent, in order to be sincere and blameless until the day of Christ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343400" y="133350"/>
            <a:ext cx="4724400" cy="4572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Knowledge and discernment: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‘Love the Lord your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God with all your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heart and with all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your soul and with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all your mind.’ 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Ephesians 4:14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Our choice today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400800" y="2877334"/>
            <a:ext cx="1247481" cy="4572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57150"/>
            <a:ext cx="5181600" cy="4648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Ignorant faith:</a:t>
            </a:r>
          </a:p>
          <a:p>
            <a:pPr marL="742950" indent="-742950"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Suspicious of learning and knowledge</a:t>
            </a:r>
          </a:p>
          <a:p>
            <a:pPr marL="742950" indent="-742950"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Vulnerable to charisma</a:t>
            </a:r>
          </a:p>
          <a:p>
            <a:pPr marL="742950" indent="-742950"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Unable to recognize falsehood </a:t>
            </a:r>
          </a:p>
          <a:p>
            <a:pPr marL="742950" indent="-742950"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Undiscerning</a:t>
            </a:r>
          </a:p>
          <a:p>
            <a:pPr marL="742950" indent="-742950"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Narrow</a:t>
            </a:r>
          </a:p>
          <a:p>
            <a:pPr marL="742950" indent="-742950"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Out of step with modernity – isolated</a:t>
            </a:r>
          </a:p>
          <a:p>
            <a:pPr marL="742950" indent="-742950"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Unpersuasive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/>
              <a:t>Philippians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4000" dirty="0"/>
              <a:t>9 And this I pray, that your love may abound still more and more </a:t>
            </a:r>
            <a:r>
              <a:rPr lang="en-US" sz="4000" u="sng" dirty="0"/>
              <a:t>in real knowledge and all discernment</a:t>
            </a:r>
            <a:r>
              <a:rPr lang="en-US" sz="4000" dirty="0"/>
              <a:t>,</a:t>
            </a:r>
          </a:p>
          <a:p>
            <a:pPr>
              <a:buFont typeface="Monotype Sorts" pitchFamily="2" charset="2"/>
              <a:buNone/>
            </a:pPr>
            <a:r>
              <a:rPr lang="en-US" sz="4000" dirty="0"/>
              <a:t>10 so that you may approve the things that are excellent, in order to be sincere and blameless until the day of Christ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343400" y="133350"/>
            <a:ext cx="4724400" cy="4572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Knowledge and discernment: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‘Love the Lord your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God with all your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heart and with all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your soul and with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all your mind.’ 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Ephesians 4:14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Our choice today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400800" y="2877334"/>
            <a:ext cx="1247481" cy="4572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57150"/>
            <a:ext cx="5181600" cy="4648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Ignorant faith:</a:t>
            </a:r>
          </a:p>
          <a:p>
            <a:pPr marL="742950" indent="-742950"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Quest for ecstasy and dissociation</a:t>
            </a:r>
          </a:p>
          <a:p>
            <a:pPr marL="742950" indent="-742950"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Lost children</a:t>
            </a:r>
          </a:p>
          <a:p>
            <a:pPr marL="742950" indent="-742950"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Isolated and dwindling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/>
              <a:t>Philippians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4000" dirty="0"/>
              <a:t>9 And this I pray, that your love may abound still more and more </a:t>
            </a:r>
            <a:r>
              <a:rPr lang="en-US" sz="4000" u="sng" dirty="0"/>
              <a:t>in real knowledge and all discernment</a:t>
            </a:r>
            <a:r>
              <a:rPr lang="en-US" sz="4000" dirty="0"/>
              <a:t>,</a:t>
            </a:r>
          </a:p>
          <a:p>
            <a:pPr>
              <a:buFont typeface="Monotype Sorts" pitchFamily="2" charset="2"/>
              <a:buNone/>
            </a:pPr>
            <a:r>
              <a:rPr lang="en-US" sz="4000" dirty="0"/>
              <a:t>10 so that you may approve the things that are excellent, in order to be sincere and blameless until the day of Christ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343400" y="133350"/>
            <a:ext cx="4724400" cy="4572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Knowledge and discernment: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‘Love the Lord your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God with all your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heart and with all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your soul and with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all your mind.’ 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Ephesians 4:14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Our choice today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400800" y="2877334"/>
            <a:ext cx="1247481" cy="4572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57150"/>
            <a:ext cx="5181600" cy="4648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Real knowledge and discernment:</a:t>
            </a:r>
          </a:p>
          <a:p>
            <a:pPr marL="742950" indent="-742950"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Know why we believe and can explain it</a:t>
            </a:r>
          </a:p>
          <a:p>
            <a:pPr marL="742950" indent="-742950"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Actively engaged with all fields of learning</a:t>
            </a:r>
          </a:p>
          <a:p>
            <a:pPr marL="742950" indent="-742950"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Respected as thoughtful believers</a:t>
            </a:r>
          </a:p>
          <a:p>
            <a:pPr marL="742950" indent="-742950"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Able to refute lies</a:t>
            </a:r>
          </a:p>
          <a:p>
            <a:pPr marL="742950" indent="-742950"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Credible to own kids</a:t>
            </a:r>
          </a:p>
          <a:p>
            <a:pPr marL="742950" indent="-742950"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Enjoy learning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4000" dirty="0"/>
              <a:t>9 And this I pray, that your love may abound still more and more </a:t>
            </a:r>
            <a:r>
              <a:rPr lang="en-US" sz="4000" u="sng" dirty="0"/>
              <a:t>in real knowledge and all discernment</a:t>
            </a:r>
            <a:r>
              <a:rPr lang="en-US" sz="4000" dirty="0"/>
              <a:t>,</a:t>
            </a:r>
          </a:p>
          <a:p>
            <a:pPr>
              <a:buFont typeface="Monotype Sorts" pitchFamily="2" charset="2"/>
              <a:buNone/>
            </a:pPr>
            <a:r>
              <a:rPr lang="en-US" sz="4000" dirty="0"/>
              <a:t>10 so that you may approve the things that are excellent, in order to be sincere and blameless until the day of Christ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343400" y="133350"/>
            <a:ext cx="4724400" cy="4572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Knowledge and discernment: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‘Love the Lord your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God with all your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heart and with all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your soul and with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all your mind.’ 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Ephesians 4:14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400800" y="2877334"/>
            <a:ext cx="1247481" cy="4572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33400" y="1276350"/>
            <a:ext cx="4724400" cy="1752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Martin Luther and the Reformation brought in universal compulsory education</a:t>
            </a:r>
          </a:p>
          <a:p>
            <a:pPr algn="l">
              <a:lnSpc>
                <a:spcPct val="75000"/>
              </a:lnSpc>
            </a:pPr>
            <a:endParaRPr lang="en-US" sz="36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lnSpc>
                <a:spcPct val="75000"/>
              </a:lnSpc>
            </a:pPr>
            <a:endParaRPr lang="en-US" sz="36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4000" dirty="0"/>
              <a:t>9 And this I pray, that your love may abound still more and more </a:t>
            </a:r>
            <a:r>
              <a:rPr lang="en-US" sz="4000" u="sng" dirty="0"/>
              <a:t>in real knowledge and all discernment</a:t>
            </a:r>
            <a:r>
              <a:rPr lang="en-US" sz="4000" dirty="0"/>
              <a:t>,</a:t>
            </a:r>
          </a:p>
          <a:p>
            <a:pPr>
              <a:buFont typeface="Monotype Sorts" pitchFamily="2" charset="2"/>
              <a:buNone/>
            </a:pPr>
            <a:r>
              <a:rPr lang="en-US" sz="4000" dirty="0"/>
              <a:t>10 so that you may approve the things that are excellent, in order to be sincere and blameless until the day of Christ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343400" y="133350"/>
            <a:ext cx="4724400" cy="4572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Knowledge and discernment: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‘Love the Lord your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God with all your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heart and with all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your soul and with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all your mind.’ 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Ephesians 4:14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Current status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400800" y="2877334"/>
            <a:ext cx="1247481" cy="4572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/>
              <a:t>Philippians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4000" dirty="0"/>
              <a:t>9 And this I pray, that your love may abound still more and more </a:t>
            </a:r>
            <a:r>
              <a:rPr lang="en-US" sz="4000" u="sng" dirty="0"/>
              <a:t>in real knowledge and all discernment</a:t>
            </a:r>
            <a:r>
              <a:rPr lang="en-US" sz="4000" dirty="0"/>
              <a:t>,</a:t>
            </a:r>
          </a:p>
          <a:p>
            <a:pPr>
              <a:buFont typeface="Monotype Sorts" pitchFamily="2" charset="2"/>
              <a:buNone/>
            </a:pPr>
            <a:r>
              <a:rPr lang="en-US" sz="4000" dirty="0"/>
              <a:t>10 so that you may approve the things that are excellent, in order to be sincere and blameless until the day of Christ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343400" y="133350"/>
            <a:ext cx="4724400" cy="4572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Knowledge and discernment: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‘Love the Lord your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God with all your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heart and with all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your soul and with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all your mind.’ 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Ephesians 4:14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Current status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400800" y="2877334"/>
            <a:ext cx="1247481" cy="4572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33350"/>
            <a:ext cx="5029200" cy="2362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2020 </a:t>
            </a:r>
            <a:r>
              <a:rPr lang="en-US" sz="4000" b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Barna</a:t>
            </a: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nationwide survey</a:t>
            </a:r>
          </a:p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51% of “evangelicals” didn’t know what “The Great Commission” is!</a:t>
            </a:r>
          </a:p>
        </p:txBody>
      </p:sp>
    </p:spTree>
  </p:cSld>
  <p:clrMapOvr>
    <a:masterClrMapping/>
  </p:clrMapOvr>
  <p:transition>
    <p:wipe dir="r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/>
              <a:t>Philippians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4000" dirty="0"/>
              <a:t>9 And this I pray, that your love may abound still more and more </a:t>
            </a:r>
            <a:r>
              <a:rPr lang="en-US" sz="4000" u="sng" dirty="0"/>
              <a:t>in real knowledge and all discernment</a:t>
            </a:r>
            <a:r>
              <a:rPr lang="en-US" sz="4000" dirty="0"/>
              <a:t>,</a:t>
            </a:r>
          </a:p>
          <a:p>
            <a:pPr>
              <a:buFont typeface="Monotype Sorts" pitchFamily="2" charset="2"/>
              <a:buNone/>
            </a:pPr>
            <a:r>
              <a:rPr lang="en-US" sz="4000" dirty="0"/>
              <a:t>10 so that you may approve the things that are excellent, in order to be sincere and blameless until the day of Christ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343400" y="133350"/>
            <a:ext cx="4724400" cy="4572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Knowledge and discernment: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‘Love the Lord your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God with all your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heart and with all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your soul and with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all your mind.’ 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Ephesians 4:14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Current status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400800" y="2877334"/>
            <a:ext cx="1247481" cy="4572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33350"/>
            <a:ext cx="5029200" cy="2362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2020 </a:t>
            </a:r>
            <a:r>
              <a:rPr lang="en-US" sz="4000" b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Barna</a:t>
            </a: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nationwide survey</a:t>
            </a:r>
          </a:p>
          <a:p>
            <a:pPr algn="l">
              <a:lnSpc>
                <a:spcPct val="75000"/>
              </a:lnSpc>
            </a:pPr>
            <a:r>
              <a:rPr lang="en-US" sz="4000" b="0" dirty="0"/>
              <a:t>Does ring a bell for 25%, though they can’t remember what it is. </a:t>
            </a:r>
            <a:endParaRPr lang="en-US" sz="40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/>
              <a:t>Philippians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4000" dirty="0"/>
              <a:t>9 And this I pray, that your love may abound still more and more </a:t>
            </a:r>
            <a:r>
              <a:rPr lang="en-US" sz="4000" u="sng" dirty="0"/>
              <a:t>in real knowledge and all discernment</a:t>
            </a:r>
            <a:r>
              <a:rPr lang="en-US" sz="4000" dirty="0"/>
              <a:t>,</a:t>
            </a:r>
          </a:p>
          <a:p>
            <a:pPr>
              <a:buFont typeface="Monotype Sorts" pitchFamily="2" charset="2"/>
              <a:buNone/>
            </a:pPr>
            <a:r>
              <a:rPr lang="en-US" sz="4000" dirty="0"/>
              <a:t>10 so that you may approve the things that are excellent, in order to be sincere and blameless until the day of Christ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343400" y="133350"/>
            <a:ext cx="4724400" cy="4572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Knowledge and discernment: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‘Love the Lord your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God with all your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heart and with all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your soul and with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all your mind.’ 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Ephesians 4:14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Current status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400800" y="2877334"/>
            <a:ext cx="1247481" cy="4572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33350"/>
            <a:ext cx="5029200" cy="2362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2020 </a:t>
            </a:r>
            <a:r>
              <a:rPr lang="en-US" sz="4000" b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Barna</a:t>
            </a: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nationwide survey</a:t>
            </a:r>
          </a:p>
          <a:p>
            <a:pPr algn="l">
              <a:lnSpc>
                <a:spcPct val="75000"/>
              </a:lnSpc>
            </a:pPr>
            <a:r>
              <a:rPr lang="en-US" sz="4000" b="0" dirty="0"/>
              <a:t>Does ring a bell for 25%, though they can’t remember what it is. </a:t>
            </a:r>
            <a:endParaRPr lang="en-US" sz="40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2825" y="295275"/>
            <a:ext cx="4578350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/>
              <a:t>Philippians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4000" dirty="0"/>
              <a:t>9 And this I pray, that your love may abound still more and more </a:t>
            </a:r>
            <a:r>
              <a:rPr lang="en-US" sz="4000" u="sng" dirty="0"/>
              <a:t>in real knowledge and all discernment</a:t>
            </a:r>
            <a:r>
              <a:rPr lang="en-US" sz="4000" dirty="0"/>
              <a:t>,</a:t>
            </a:r>
          </a:p>
          <a:p>
            <a:pPr>
              <a:buFont typeface="Monotype Sorts" pitchFamily="2" charset="2"/>
              <a:buNone/>
            </a:pPr>
            <a:r>
              <a:rPr lang="en-US" sz="4000" dirty="0"/>
              <a:t>10 so that you may approve the things that are excellent, in order to be sincere and blameless until the day of Christ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343400" y="133350"/>
            <a:ext cx="4724400" cy="4572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Knowledge and discernment: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‘Love the Lord your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God with all your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heart and with all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your soul and with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all your mind.’ 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Ephesians 4:14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Current status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400800" y="2877334"/>
            <a:ext cx="1247481" cy="4572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33350"/>
            <a:ext cx="5029200" cy="2362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2020 </a:t>
            </a:r>
            <a:r>
              <a:rPr lang="en-US" sz="4000" b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Barna</a:t>
            </a: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nationwide survey</a:t>
            </a:r>
          </a:p>
          <a:p>
            <a:pPr algn="l">
              <a:lnSpc>
                <a:spcPct val="75000"/>
              </a:lnSpc>
            </a:pPr>
            <a:r>
              <a:rPr lang="en-US" sz="4000" b="0" dirty="0"/>
              <a:t>Does ring a bell for 25%, though they can’t remember what it is. </a:t>
            </a:r>
            <a:endParaRPr lang="en-US" sz="40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2825" y="295275"/>
            <a:ext cx="4578350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Arrow Connector 10"/>
          <p:cNvCxnSpPr/>
          <p:nvPr/>
        </p:nvCxnSpPr>
        <p:spPr bwMode="auto">
          <a:xfrm>
            <a:off x="3733800" y="1123950"/>
            <a:ext cx="1524000" cy="609600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362200" y="361950"/>
            <a:ext cx="2895600" cy="990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/>
              <a:t>Only 10% of </a:t>
            </a:r>
            <a:r>
              <a:rPr lang="en-US" sz="4000" b="0" dirty="0" err="1"/>
              <a:t>millennials</a:t>
            </a:r>
            <a:endParaRPr lang="en-US" sz="40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/>
              <a:t>Philippians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4000" dirty="0"/>
              <a:t>9 And this I pray, that your love may abound still more and more </a:t>
            </a:r>
            <a:r>
              <a:rPr lang="en-US" sz="4000" u="sng" dirty="0"/>
              <a:t>in real knowledge and all discernment</a:t>
            </a:r>
            <a:r>
              <a:rPr lang="en-US" sz="4000" dirty="0"/>
              <a:t>,</a:t>
            </a:r>
          </a:p>
          <a:p>
            <a:pPr>
              <a:buFont typeface="Monotype Sorts" pitchFamily="2" charset="2"/>
              <a:buNone/>
            </a:pPr>
            <a:r>
              <a:rPr lang="en-US" sz="4000" dirty="0"/>
              <a:t>10 so that you may approve the things that are excellent, in order to be sincere and blameless until the day of Christ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343400" y="133350"/>
            <a:ext cx="4724400" cy="4572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Knowledge and discernment: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‘Love the Lord your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God with all your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heart and with all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your soul and with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all your mind.’ 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Ephesians 4:14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Current status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400800" y="2877334"/>
            <a:ext cx="1247481" cy="4572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33350"/>
            <a:ext cx="5029200" cy="2362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American Enterprise Institute: 27% of white evangelicals believe the </a:t>
            </a:r>
            <a:r>
              <a:rPr lang="en-US" sz="4000" b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Qanon</a:t>
            </a: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conspiracy theory!</a:t>
            </a: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/>
              <a:t>Philippians</a:t>
            </a:r>
          </a:p>
        </p:txBody>
      </p:sp>
      <p:pic>
        <p:nvPicPr>
          <p:cNvPr id="55300" name="Picture 4" descr="C:\My Documents\PPOINT\ACTSMA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6414" y="284560"/>
            <a:ext cx="8129587" cy="4573190"/>
          </a:xfrm>
          <a:prstGeom prst="rect">
            <a:avLst/>
          </a:prstGeom>
          <a:noFill/>
        </p:spPr>
      </p:pic>
      <p:sp>
        <p:nvSpPr>
          <p:cNvPr id="55301" name="Oval 5"/>
          <p:cNvSpPr>
            <a:spLocks noChangeArrowheads="1"/>
          </p:cNvSpPr>
          <p:nvPr/>
        </p:nvSpPr>
        <p:spPr bwMode="auto">
          <a:xfrm>
            <a:off x="1143000" y="2628900"/>
            <a:ext cx="1295400" cy="5715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/>
              <a:t>Philippians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4000" dirty="0"/>
              <a:t>9 And this I pray, that your love may abound still more and more </a:t>
            </a:r>
            <a:r>
              <a:rPr lang="en-US" sz="4000" u="sng" dirty="0"/>
              <a:t>in real knowledge and all discernment</a:t>
            </a:r>
            <a:r>
              <a:rPr lang="en-US" sz="4000" dirty="0"/>
              <a:t>,</a:t>
            </a:r>
          </a:p>
          <a:p>
            <a:pPr>
              <a:buFont typeface="Monotype Sorts" pitchFamily="2" charset="2"/>
              <a:buNone/>
            </a:pPr>
            <a:r>
              <a:rPr lang="en-US" sz="4000" dirty="0"/>
              <a:t>10 so that you may approve the things that are excellent, in order to be sincere and blameless until the day of Christ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343400" y="133350"/>
            <a:ext cx="4724400" cy="4572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Knowledge and discernment: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‘Love the Lord your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God with all your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heart and with all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your soul and with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all your mind.’ 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Ephesians 4:14</a:t>
            </a:r>
          </a:p>
          <a:p>
            <a:pPr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Current status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400800" y="2877334"/>
            <a:ext cx="1247481" cy="4572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33350"/>
            <a:ext cx="5029200" cy="2362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American Enterprise Institute: 27% of white evangelicals believe the </a:t>
            </a:r>
            <a:r>
              <a:rPr lang="en-US" sz="4000" b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Qanon</a:t>
            </a: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conspiracy theory!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33350"/>
            <a:ext cx="5638800" cy="4648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742950" indent="-742950" algn="l">
              <a:lnSpc>
                <a:spcPct val="75000"/>
              </a:lnSpc>
            </a:pPr>
            <a:r>
              <a:rPr lang="en-US" sz="3600" b="0" dirty="0"/>
              <a:t>Data from the </a:t>
            </a:r>
            <a:r>
              <a:rPr lang="en-US" sz="3600" b="0" dirty="0" err="1"/>
              <a:t>Barna</a:t>
            </a:r>
            <a:r>
              <a:rPr lang="en-US" sz="3600" b="0" dirty="0"/>
              <a:t> Research Group: </a:t>
            </a:r>
            <a:endParaRPr lang="en-US" sz="36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2950" indent="-742950"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3600" b="0" dirty="0"/>
              <a:t>Fewer than half of all adults can name the four gospels. </a:t>
            </a:r>
          </a:p>
          <a:p>
            <a:pPr marL="742950" indent="-742950"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3600" b="0" dirty="0"/>
              <a:t>Many Christians cannot identify more than two or three of the disciples. </a:t>
            </a:r>
          </a:p>
          <a:p>
            <a:pPr marL="742950" indent="-742950" algn="l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3600" b="0" dirty="0"/>
              <a:t>60 percent of Americans can’t name even five of the Ten Commandments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4000" dirty="0"/>
              <a:t>9 And this I pray, that your love may abound still more and more in </a:t>
            </a:r>
            <a:r>
              <a:rPr lang="en-US" sz="4000" u="sng" dirty="0"/>
              <a:t>real knowledge and all discernment</a:t>
            </a:r>
            <a:r>
              <a:rPr lang="en-US" sz="4000" dirty="0"/>
              <a:t>,</a:t>
            </a:r>
          </a:p>
          <a:p>
            <a:pPr>
              <a:buFont typeface="Monotype Sorts" pitchFamily="2" charset="2"/>
              <a:buNone/>
            </a:pPr>
            <a:r>
              <a:rPr lang="en-US" sz="4000" dirty="0"/>
              <a:t>10 so that you may approve the things that are excellent, in order to be sincere and blameless until the day of Christ</a:t>
            </a:r>
          </a:p>
        </p:txBody>
      </p:sp>
    </p:spTree>
  </p:cSld>
  <p:clrMapOvr>
    <a:masterClrMapping/>
  </p:clrMapOvr>
  <p:transition>
    <p:wipe dir="r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4000" dirty="0"/>
              <a:t>9 And this I pray, that your love may abound still more and more in </a:t>
            </a:r>
            <a:r>
              <a:rPr lang="en-US" sz="4000" u="sng" dirty="0"/>
              <a:t>real knowledge and all discernment</a:t>
            </a:r>
            <a:r>
              <a:rPr lang="en-US" sz="4000" dirty="0"/>
              <a:t>,</a:t>
            </a:r>
          </a:p>
          <a:p>
            <a:pPr>
              <a:buFont typeface="Monotype Sorts" pitchFamily="2" charset="2"/>
              <a:buNone/>
            </a:pPr>
            <a:r>
              <a:rPr lang="en-US" sz="4000" dirty="0"/>
              <a:t>10 so that you may </a:t>
            </a:r>
            <a:r>
              <a:rPr lang="en-US" sz="4000" u="sng" dirty="0"/>
              <a:t>approve the things that are excellen</a:t>
            </a:r>
            <a:r>
              <a:rPr lang="en-US" sz="4000" dirty="0"/>
              <a:t>t, in order to be sincere and blameless until the day of Christ</a:t>
            </a:r>
          </a:p>
        </p:txBody>
      </p:sp>
    </p:spTree>
  </p:cSld>
  <p:clrMapOvr>
    <a:masterClrMapping/>
  </p:clrMapOvr>
  <p:transition>
    <p:wipe dir="r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4000" dirty="0"/>
              <a:t>9 And this I pray, that your love may abound still more and more in </a:t>
            </a:r>
            <a:r>
              <a:rPr lang="en-US" sz="4000" u="sng" dirty="0"/>
              <a:t>real knowledge and all discernment</a:t>
            </a:r>
            <a:r>
              <a:rPr lang="en-US" sz="4000" dirty="0"/>
              <a:t>,</a:t>
            </a:r>
          </a:p>
          <a:p>
            <a:pPr>
              <a:buFont typeface="Monotype Sorts" pitchFamily="2" charset="2"/>
              <a:buNone/>
            </a:pPr>
            <a:r>
              <a:rPr lang="en-US" sz="4000" dirty="0"/>
              <a:t>10 so that you may </a:t>
            </a:r>
            <a:r>
              <a:rPr lang="en-US" sz="4000" u="sng" dirty="0"/>
              <a:t>approve the things that are excellen</a:t>
            </a:r>
            <a:r>
              <a:rPr lang="en-US" sz="4000" dirty="0"/>
              <a:t>t, in order to be sincere and blameless until the day of Christ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2400" y="4019550"/>
            <a:ext cx="4419600" cy="990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NLT: “to understand what really matters”</a:t>
            </a:r>
          </a:p>
        </p:txBody>
      </p:sp>
    </p:spTree>
  </p:cSld>
  <p:clrMapOvr>
    <a:masterClrMapping/>
  </p:clrMapOvr>
  <p:transition>
    <p:wipe dir="r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4000" dirty="0"/>
              <a:t>9 And this I pray, that your love may abound still more and more in </a:t>
            </a:r>
            <a:r>
              <a:rPr lang="en-US" sz="4000" u="sng" dirty="0"/>
              <a:t>real knowledge and all discernment</a:t>
            </a:r>
            <a:r>
              <a:rPr lang="en-US" sz="4000" dirty="0"/>
              <a:t>,</a:t>
            </a:r>
          </a:p>
          <a:p>
            <a:pPr>
              <a:buFont typeface="Monotype Sorts" pitchFamily="2" charset="2"/>
              <a:buNone/>
            </a:pPr>
            <a:r>
              <a:rPr lang="en-US" sz="4000" dirty="0"/>
              <a:t>10 so that you may </a:t>
            </a:r>
            <a:r>
              <a:rPr lang="en-US" sz="4000" u="sng" dirty="0"/>
              <a:t>approve the things that are excellen</a:t>
            </a:r>
            <a:r>
              <a:rPr lang="en-US" sz="4000" dirty="0"/>
              <a:t>t, in order to be sincere and blameless until the day of Christ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2400" y="4019550"/>
            <a:ext cx="4419600" cy="990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NLT: “to understand what really matters”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800600" y="4019550"/>
            <a:ext cx="4038600" cy="990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NIV “to discern what is best”</a:t>
            </a:r>
          </a:p>
        </p:txBody>
      </p:sp>
    </p:spTree>
  </p:cSld>
  <p:clrMapOvr>
    <a:masterClrMapping/>
  </p:clrMapOvr>
  <p:transition>
    <p:wipe dir="r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	11	having been filled with the fruit of goodness which comes through Jesus Christ, to the glory and praise of God.</a:t>
            </a:r>
          </a:p>
        </p:txBody>
      </p:sp>
    </p:spTree>
  </p:cSld>
  <p:clrMapOvr>
    <a:masterClrMapping/>
  </p:clrMapOvr>
  <p:transition>
    <p:wipe dir="r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	11	having been </a:t>
            </a:r>
            <a:r>
              <a:rPr lang="en-US" u="sng" dirty="0"/>
              <a:t>filled with the fruit of goodness</a:t>
            </a:r>
            <a:r>
              <a:rPr lang="en-US" dirty="0"/>
              <a:t> which comes through Jesus Christ, to the glory and praise of God.</a:t>
            </a:r>
          </a:p>
        </p:txBody>
      </p:sp>
    </p:spTree>
  </p:cSld>
  <p:clrMapOvr>
    <a:masterClrMapping/>
  </p:clrMapOvr>
  <p:transition>
    <p:wipe dir="r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	11	having been </a:t>
            </a:r>
            <a:r>
              <a:rPr lang="en-US" u="sng" dirty="0"/>
              <a:t>filled with the fruit of goodness</a:t>
            </a:r>
            <a:r>
              <a:rPr lang="en-US" dirty="0"/>
              <a:t> which comes through Jesus Christ, to the glory and praise of God.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2400" y="2647950"/>
            <a:ext cx="4724400" cy="2362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Plainly and basically good.</a:t>
            </a:r>
          </a:p>
        </p:txBody>
      </p:sp>
    </p:spTree>
  </p:cSld>
  <p:clrMapOvr>
    <a:masterClrMapping/>
  </p:clrMapOvr>
  <p:transition>
    <p:wipe dir="r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	11	having been </a:t>
            </a:r>
            <a:r>
              <a:rPr lang="en-US" u="sng" dirty="0"/>
              <a:t>filled with the fruit of goodness</a:t>
            </a:r>
            <a:r>
              <a:rPr lang="en-US" dirty="0"/>
              <a:t> which comes through Jesus Christ, to the glory and praise of God.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2400" y="2647950"/>
            <a:ext cx="4724400" cy="2362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Plainly and basically good.</a:t>
            </a:r>
          </a:p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 friendly, helpful,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not hostile, etc.</a:t>
            </a:r>
          </a:p>
        </p:txBody>
      </p:sp>
    </p:spTree>
  </p:cSld>
  <p:clrMapOvr>
    <a:masterClrMapping/>
  </p:clrMapOvr>
  <p:transition>
    <p:wipe dir="r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	11	having been </a:t>
            </a:r>
            <a:r>
              <a:rPr lang="en-US" u="sng" dirty="0"/>
              <a:t>filled with the fruit of goodness</a:t>
            </a:r>
            <a:r>
              <a:rPr lang="en-US" dirty="0"/>
              <a:t> which </a:t>
            </a:r>
            <a:r>
              <a:rPr lang="en-US" u="sng" dirty="0"/>
              <a:t>comes through Jesus</a:t>
            </a:r>
            <a:r>
              <a:rPr lang="en-US" dirty="0"/>
              <a:t> Christ, to the glory and praise of God.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2400" y="2647950"/>
            <a:ext cx="4724400" cy="2362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6A4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Plainly and basically good.</a:t>
            </a:r>
          </a:p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 friendly, helpful,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not hostile, etc.</a:t>
            </a:r>
          </a:p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Comes through Jesus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rot="5400000" flipH="1" flipV="1">
            <a:off x="3848100" y="2838450"/>
            <a:ext cx="2514600" cy="10668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/>
              <a:t>Philippians</a:t>
            </a:r>
          </a:p>
        </p:txBody>
      </p:sp>
      <p:pic>
        <p:nvPicPr>
          <p:cNvPr id="56324" name="Picture 4" descr="C:\My Documents\PPOINT\ACTSMA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6414" y="284560"/>
            <a:ext cx="8129587" cy="4573190"/>
          </a:xfrm>
          <a:prstGeom prst="rect">
            <a:avLst/>
          </a:prstGeom>
          <a:noFill/>
        </p:spPr>
      </p:pic>
      <p:sp>
        <p:nvSpPr>
          <p:cNvPr id="56325" name="Oval 5"/>
          <p:cNvSpPr>
            <a:spLocks noChangeArrowheads="1"/>
          </p:cNvSpPr>
          <p:nvPr/>
        </p:nvSpPr>
        <p:spPr bwMode="auto">
          <a:xfrm>
            <a:off x="1143000" y="2628900"/>
            <a:ext cx="1295400" cy="5715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2133600" y="3314700"/>
            <a:ext cx="1219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3124200" y="382905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2971800" y="428625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3886200" y="2628900"/>
            <a:ext cx="838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04800" y="2114550"/>
            <a:ext cx="56388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70000"/>
              </a:lnSpc>
              <a:spcBef>
                <a:spcPct val="5000"/>
              </a:spcBef>
              <a:spcAft>
                <a:spcPct val="0"/>
              </a:spcAft>
              <a:buClr>
                <a:srgbClr val="E781FF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6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Comments?</a:t>
            </a:r>
          </a:p>
          <a:p>
            <a:pPr marL="285750" marR="0" lvl="0" indent="-285750" algn="l" defTabSz="914400" rtl="0" eaLnBrk="0" fontAlgn="base" latinLnBrk="0" hangingPunct="0">
              <a:lnSpc>
                <a:spcPct val="70000"/>
              </a:lnSpc>
              <a:spcBef>
                <a:spcPct val="5000"/>
              </a:spcBef>
              <a:spcAft>
                <a:spcPct val="0"/>
              </a:spcAft>
              <a:buClr>
                <a:srgbClr val="E781FF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6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Questions?</a:t>
            </a:r>
          </a:p>
          <a:p>
            <a:pPr marL="285750" marR="0" lvl="0" indent="-285750" algn="l" defTabSz="914400" rtl="0" eaLnBrk="0" fontAlgn="base" latinLnBrk="0" hangingPunct="0">
              <a:lnSpc>
                <a:spcPct val="70000"/>
              </a:lnSpc>
              <a:spcBef>
                <a:spcPct val="5000"/>
              </a:spcBef>
              <a:spcAft>
                <a:spcPct val="0"/>
              </a:spcAft>
              <a:buClr>
                <a:srgbClr val="E781FF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6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Experiences?</a:t>
            </a:r>
            <a:endParaRPr kumimoji="0" lang="en-US" sz="6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1:1 Paul and Timothy, bond-servants of Christ Jesus, to all the saints in Christ Jesus who are in Philippi, including the overseers and deacons: 2 Grace to you and peace from God our Father and the Lord Jesus Christ.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3733800" y="2139489"/>
            <a:ext cx="2667000" cy="6096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1:1 Paul and Timothy, bond-servants of Christ Jesus, to all the </a:t>
            </a:r>
            <a:r>
              <a:rPr lang="en-US" u="sng" dirty="0"/>
              <a:t>saints</a:t>
            </a:r>
            <a:r>
              <a:rPr lang="en-US" dirty="0"/>
              <a:t> in Christ Jesus who are in Philippi, including the overseers and deacons: 2 Grace to you and peace from God our Father and the Lord Jesus Christ.</a:t>
            </a: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Philippians 1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1:1 Paul and Timothy, bond-servants of Christ Jesus, to all the </a:t>
            </a:r>
            <a:r>
              <a:rPr lang="en-US" u="sng" dirty="0"/>
              <a:t>saints</a:t>
            </a:r>
            <a:r>
              <a:rPr lang="en-US" dirty="0"/>
              <a:t> in Christ Jesus who are in Philippi, including the overseers and deacons: 2 Grace to you and peace from God our Father and the Lord Jesus Christ.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0" y="57150"/>
            <a:ext cx="5943600" cy="1447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020588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 “those set apart” </a:t>
            </a:r>
            <a:b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36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den3.pot">
  <a:themeElements>
    <a:clrScheme name="">
      <a:dk1>
        <a:srgbClr val="000000"/>
      </a:dk1>
      <a:lt1>
        <a:srgbClr val="FFFFFF"/>
      </a:lt1>
      <a:dk2>
        <a:srgbClr val="0307CD"/>
      </a:dk2>
      <a:lt2>
        <a:srgbClr val="FFFFFF"/>
      </a:lt2>
      <a:accent1>
        <a:srgbClr val="4040FF"/>
      </a:accent1>
      <a:accent2>
        <a:srgbClr val="CC00FF"/>
      </a:accent2>
      <a:accent3>
        <a:srgbClr val="AAAAE3"/>
      </a:accent3>
      <a:accent4>
        <a:srgbClr val="DADADA"/>
      </a:accent4>
      <a:accent5>
        <a:srgbClr val="AFAFFF"/>
      </a:accent5>
      <a:accent6>
        <a:srgbClr val="B900E7"/>
      </a:accent6>
      <a:hlink>
        <a:srgbClr val="00E0E0"/>
      </a:hlink>
      <a:folHlink>
        <a:srgbClr val="FF8080"/>
      </a:folHlink>
    </a:clrScheme>
    <a:fontScheme name="den3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charset="0"/>
          </a:defRPr>
        </a:defPPr>
      </a:lstStyle>
    </a:lnDef>
  </a:objectDefaults>
  <a:extraClrSchemeLst>
    <a:extraClrScheme>
      <a:clrScheme name="den3.po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3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n3.po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3.po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3.po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3.po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3.po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Office\Templates\den3.pot</Template>
  <TotalTime>0</TotalTime>
  <Words>2902</Words>
  <Application>Microsoft Office PowerPoint</Application>
  <PresentationFormat>On-screen Show (16:9)</PresentationFormat>
  <Paragraphs>350</Paragraphs>
  <Slides>60</Slides>
  <Notes>60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4" baseType="lpstr">
      <vt:lpstr>Monotype Sorts</vt:lpstr>
      <vt:lpstr>Times New Roman</vt:lpstr>
      <vt:lpstr>Wingdings</vt:lpstr>
      <vt:lpstr>den3.pot</vt:lpstr>
      <vt:lpstr>Philippians 1</vt:lpstr>
      <vt:lpstr>Philippians 1</vt:lpstr>
      <vt:lpstr>Philippians 1</vt:lpstr>
      <vt:lpstr>Philippians</vt:lpstr>
      <vt:lpstr>Philippians</vt:lpstr>
      <vt:lpstr>Philippians</vt:lpstr>
      <vt:lpstr>Philippians 1</vt:lpstr>
      <vt:lpstr>Philippians 1</vt:lpstr>
      <vt:lpstr>Philippians 1</vt:lpstr>
      <vt:lpstr>Philippians 1</vt:lpstr>
      <vt:lpstr>Philippians 1</vt:lpstr>
      <vt:lpstr>Philippians 1</vt:lpstr>
      <vt:lpstr>Philippians 1</vt:lpstr>
      <vt:lpstr>Philippians 1</vt:lpstr>
      <vt:lpstr>Philippians 1</vt:lpstr>
      <vt:lpstr>Philippians 1</vt:lpstr>
      <vt:lpstr>Philippians 1</vt:lpstr>
      <vt:lpstr>Philippians 1</vt:lpstr>
      <vt:lpstr>Philippians 1</vt:lpstr>
      <vt:lpstr>Philippians 1</vt:lpstr>
      <vt:lpstr>Philippians 1</vt:lpstr>
      <vt:lpstr>Philippians 1</vt:lpstr>
      <vt:lpstr>Philippians 1</vt:lpstr>
      <vt:lpstr>Philippians 1</vt:lpstr>
      <vt:lpstr>Philippians 1</vt:lpstr>
      <vt:lpstr>Philippians 1</vt:lpstr>
      <vt:lpstr>Philippians 1</vt:lpstr>
      <vt:lpstr>Philippians 1</vt:lpstr>
      <vt:lpstr>Philippians 1</vt:lpstr>
      <vt:lpstr>Philippians 1</vt:lpstr>
      <vt:lpstr>Philippians 1</vt:lpstr>
      <vt:lpstr>Philippians 1</vt:lpstr>
      <vt:lpstr>Philippians 1</vt:lpstr>
      <vt:lpstr>Philippians 1</vt:lpstr>
      <vt:lpstr>Philippians 1</vt:lpstr>
      <vt:lpstr>Philippians 1</vt:lpstr>
      <vt:lpstr>Philippians 1</vt:lpstr>
      <vt:lpstr>Philippians 1</vt:lpstr>
      <vt:lpstr>Philippians 1</vt:lpstr>
      <vt:lpstr>Philippians</vt:lpstr>
      <vt:lpstr>Philippians</vt:lpstr>
      <vt:lpstr>Philippians</vt:lpstr>
      <vt:lpstr>Philippians 1</vt:lpstr>
      <vt:lpstr>Philippians 1</vt:lpstr>
      <vt:lpstr>Philippians</vt:lpstr>
      <vt:lpstr>Philippians</vt:lpstr>
      <vt:lpstr>Philippians</vt:lpstr>
      <vt:lpstr>Philippians</vt:lpstr>
      <vt:lpstr>Philippians</vt:lpstr>
      <vt:lpstr>Philippians</vt:lpstr>
      <vt:lpstr>Philippians 1</vt:lpstr>
      <vt:lpstr>Philippians 1</vt:lpstr>
      <vt:lpstr>Philippians 1</vt:lpstr>
      <vt:lpstr>Philippians 1</vt:lpstr>
      <vt:lpstr>Philippians 1</vt:lpstr>
      <vt:lpstr>Philippians 1</vt:lpstr>
      <vt:lpstr>Philippians 1</vt:lpstr>
      <vt:lpstr>Philippians 1</vt:lpstr>
      <vt:lpstr>Philippians 1</vt:lpstr>
      <vt:lpstr>Philippians 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2021-03-24T18:53:30Z</dcterms:created>
  <dcterms:modified xsi:type="dcterms:W3CDTF">2021-03-24T18:53:37Z</dcterms:modified>
</cp:coreProperties>
</file>