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701" r:id="rId2"/>
    <p:sldId id="2603" r:id="rId3"/>
    <p:sldId id="2702" r:id="rId4"/>
    <p:sldId id="2607" r:id="rId5"/>
    <p:sldId id="2609" r:id="rId6"/>
    <p:sldId id="2610" r:id="rId7"/>
    <p:sldId id="2611" r:id="rId8"/>
    <p:sldId id="2612" r:id="rId9"/>
    <p:sldId id="2614" r:id="rId10"/>
    <p:sldId id="2615" r:id="rId11"/>
    <p:sldId id="2696" r:id="rId12"/>
    <p:sldId id="2616" r:id="rId13"/>
    <p:sldId id="2695" r:id="rId14"/>
    <p:sldId id="2623" r:id="rId15"/>
    <p:sldId id="2704" r:id="rId16"/>
    <p:sldId id="2624" r:id="rId17"/>
    <p:sldId id="2698" r:id="rId18"/>
    <p:sldId id="2625" r:id="rId19"/>
    <p:sldId id="2626" r:id="rId20"/>
    <p:sldId id="2627" r:id="rId21"/>
    <p:sldId id="2628" r:id="rId22"/>
    <p:sldId id="2629" r:id="rId23"/>
    <p:sldId id="2705" r:id="rId24"/>
    <p:sldId id="2630" r:id="rId25"/>
    <p:sldId id="2631" r:id="rId26"/>
    <p:sldId id="2632" r:id="rId27"/>
    <p:sldId id="2633" r:id="rId28"/>
    <p:sldId id="2706" r:id="rId29"/>
    <p:sldId id="2707" r:id="rId30"/>
    <p:sldId id="2634" r:id="rId31"/>
    <p:sldId id="2635" r:id="rId32"/>
    <p:sldId id="2636" r:id="rId33"/>
    <p:sldId id="2637" r:id="rId34"/>
    <p:sldId id="2697" r:id="rId35"/>
    <p:sldId id="2638" r:id="rId36"/>
    <p:sldId id="2639" r:id="rId37"/>
    <p:sldId id="2640" r:id="rId38"/>
    <p:sldId id="2642" r:id="rId39"/>
    <p:sldId id="2708" r:id="rId40"/>
    <p:sldId id="2643" r:id="rId41"/>
    <p:sldId id="2646" r:id="rId42"/>
    <p:sldId id="2645" r:id="rId43"/>
    <p:sldId id="2647" r:id="rId44"/>
    <p:sldId id="2648" r:id="rId45"/>
    <p:sldId id="2649" r:id="rId46"/>
    <p:sldId id="2709" r:id="rId47"/>
    <p:sldId id="2650" r:id="rId48"/>
    <p:sldId id="2651" r:id="rId49"/>
    <p:sldId id="2652" r:id="rId50"/>
    <p:sldId id="2653" r:id="rId51"/>
    <p:sldId id="2654" r:id="rId52"/>
    <p:sldId id="2655" r:id="rId53"/>
    <p:sldId id="2656" r:id="rId54"/>
    <p:sldId id="2658" r:id="rId55"/>
    <p:sldId id="2703" r:id="rId56"/>
    <p:sldId id="2659" r:id="rId57"/>
    <p:sldId id="2660" r:id="rId58"/>
    <p:sldId id="2661" r:id="rId59"/>
    <p:sldId id="2662" r:id="rId60"/>
    <p:sldId id="2664" r:id="rId61"/>
    <p:sldId id="2665" r:id="rId62"/>
    <p:sldId id="2619" r:id="rId63"/>
    <p:sldId id="2694" r:id="rId64"/>
    <p:sldId id="2524" r:id="rId6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31B"/>
    <a:srgbClr val="00823B"/>
    <a:srgbClr val="3C2710"/>
    <a:srgbClr val="7C4B21"/>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12" autoAdjust="0"/>
    <p:restoredTop sz="95423" autoAdjust="0"/>
  </p:normalViewPr>
  <p:slideViewPr>
    <p:cSldViewPr>
      <p:cViewPr varScale="1">
        <p:scale>
          <a:sx n="63" d="100"/>
          <a:sy n="63" d="100"/>
        </p:scale>
        <p:origin x="702" y="9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74"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r>
              <a:rPr lang="en-US" dirty="0"/>
              <a:t>Ben Foust</a:t>
            </a: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0BB51A9-F30F-4443-8920-E48DA35118AB}" type="datetimeFigureOut">
              <a:rPr lang="en-US" smtClean="0"/>
              <a:pPr/>
              <a:t>09/08/18</a:t>
            </a:fld>
            <a:endParaRPr lang="en-US" dirty="0"/>
          </a:p>
          <a:p>
            <a:r>
              <a:rPr lang="en-US" dirty="0"/>
              <a:t>Sunday AM – Café </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345684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3DCF098-C625-45DD-8CB5-5E7BB529C93D}" type="datetimeFigureOut">
              <a:rPr lang="en-US" smtClean="0"/>
              <a:pPr/>
              <a:t>09/08/18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49735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09/08/18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09/08/18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09/08/18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09/08/18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09/08/18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09/08/18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09/08/18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09/08/18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09/08/18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09/08/18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09/08/18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09/08/18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6" name="TextBox 5">
            <a:extLst>
              <a:ext uri="{FF2B5EF4-FFF2-40B4-BE49-F238E27FC236}">
                <a16:creationId xmlns:a16="http://schemas.microsoft.com/office/drawing/2014/main" xmlns="" id="{7AEC6943-6F04-4088-A757-68E8C3155AD6}"/>
              </a:ext>
            </a:extLst>
          </p:cNvPr>
          <p:cNvSpPr txBox="1"/>
          <p:nvPr/>
        </p:nvSpPr>
        <p:spPr>
          <a:xfrm>
            <a:off x="4648200" y="4715867"/>
            <a:ext cx="4343400" cy="830997"/>
          </a:xfrm>
          <a:prstGeom prst="rect">
            <a:avLst/>
          </a:prstGeom>
          <a:solidFill>
            <a:schemeClr val="bg1">
              <a:lumMod val="75000"/>
              <a:alpha val="66000"/>
            </a:schemeClr>
          </a:solidFill>
          <a:ln>
            <a:solidFill>
              <a:schemeClr val="tx1"/>
            </a:solidFill>
          </a:ln>
        </p:spPr>
        <p:txBody>
          <a:bodyPr wrap="square">
            <a:spAutoFit/>
          </a:bodyPr>
          <a:lstStyle/>
          <a:p>
            <a:pPr algn="ctr"/>
            <a:r>
              <a:rPr lang="en-US" sz="4800" b="1" i="1" dirty="0"/>
              <a:t>Acts 13 Sent</a:t>
            </a:r>
            <a:endParaRPr lang="en-US" sz="4000" b="1" i="1" dirty="0"/>
          </a:p>
        </p:txBody>
      </p:sp>
    </p:spTree>
    <p:extLst>
      <p:ext uri="{BB962C8B-B14F-4D97-AF65-F5344CB8AC3E}">
        <p14:creationId xmlns:p14="http://schemas.microsoft.com/office/powerpoint/2010/main" val="14606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11:24</a:t>
            </a:r>
            <a:r>
              <a:rPr lang="en-US" sz="3200" baseline="30000" dirty="0"/>
              <a:t> </a:t>
            </a:r>
            <a:r>
              <a:rPr lang="en-US" sz="3200" dirty="0"/>
              <a:t>for he was a good man, and full of the Holy Spirit and of faith. And </a:t>
            </a:r>
            <a:r>
              <a:rPr lang="en-US" sz="3200" b="1" u="sng" dirty="0">
                <a:solidFill>
                  <a:srgbClr val="002060"/>
                </a:solidFill>
              </a:rPr>
              <a:t>considerable numbers were brought to the Lord</a:t>
            </a:r>
            <a:r>
              <a:rPr lang="en-US" sz="3200" dirty="0"/>
              <a:t>. </a:t>
            </a:r>
            <a:r>
              <a:rPr lang="en-US" sz="3200" b="1" baseline="30000" dirty="0"/>
              <a:t>25 </a:t>
            </a:r>
            <a:r>
              <a:rPr lang="en-US" sz="3200" dirty="0"/>
              <a:t>And he left for Tarsus to look for Saul; </a:t>
            </a:r>
            <a:r>
              <a:rPr lang="en-US" sz="3200" b="1" baseline="30000" dirty="0"/>
              <a:t>26</a:t>
            </a:r>
            <a:r>
              <a:rPr lang="en-US" sz="3200" baseline="30000" dirty="0"/>
              <a:t> </a:t>
            </a:r>
            <a:r>
              <a:rPr lang="en-US" sz="3200" dirty="0"/>
              <a:t>and when he had found him, he brought him to Antioch. </a:t>
            </a:r>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141943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11:24</a:t>
            </a:r>
            <a:r>
              <a:rPr lang="en-US" sz="3200" baseline="30000" dirty="0"/>
              <a:t> </a:t>
            </a:r>
            <a:r>
              <a:rPr lang="en-US" sz="3200" dirty="0"/>
              <a:t>for he was a good man, and full of the Holy Spirit and of faith. And considerable numbers were brought to the Lord. </a:t>
            </a:r>
            <a:r>
              <a:rPr lang="en-US" sz="3200" b="1" baseline="30000" dirty="0"/>
              <a:t>25 </a:t>
            </a:r>
            <a:r>
              <a:rPr lang="en-US" sz="3200" dirty="0"/>
              <a:t>And he left for </a:t>
            </a:r>
            <a:r>
              <a:rPr lang="en-US" sz="3200" b="1" u="sng" dirty="0">
                <a:solidFill>
                  <a:srgbClr val="002060"/>
                </a:solidFill>
              </a:rPr>
              <a:t>Tarsus to look for Saul</a:t>
            </a:r>
            <a:r>
              <a:rPr lang="en-US" sz="3200" dirty="0"/>
              <a:t>; </a:t>
            </a:r>
            <a:r>
              <a:rPr lang="en-US" sz="3200" b="1" baseline="30000" dirty="0"/>
              <a:t>26</a:t>
            </a:r>
            <a:r>
              <a:rPr lang="en-US" sz="3200" baseline="30000" dirty="0"/>
              <a:t> </a:t>
            </a:r>
            <a:r>
              <a:rPr lang="en-US" sz="3200" dirty="0"/>
              <a:t>and when he had found him, he brought him to Antioch. </a:t>
            </a:r>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214941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11:24</a:t>
            </a:r>
            <a:r>
              <a:rPr lang="en-US" sz="3200" baseline="30000" dirty="0"/>
              <a:t> </a:t>
            </a:r>
            <a:r>
              <a:rPr lang="en-US" sz="3200" dirty="0"/>
              <a:t>for he was a good man, and full of the Holy Spirit and of faith. And considerable numbers were brought to the Lord. </a:t>
            </a:r>
            <a:r>
              <a:rPr lang="en-US" sz="3200" b="1" baseline="30000" dirty="0"/>
              <a:t>25 </a:t>
            </a:r>
            <a:r>
              <a:rPr lang="en-US" sz="3200" dirty="0"/>
              <a:t>And he left for </a:t>
            </a:r>
            <a:r>
              <a:rPr lang="en-US" sz="3200" b="1" u="sng" dirty="0">
                <a:solidFill>
                  <a:srgbClr val="002060"/>
                </a:solidFill>
              </a:rPr>
              <a:t>Tarsus to look for Saul</a:t>
            </a:r>
            <a:r>
              <a:rPr lang="en-US" sz="3200" dirty="0"/>
              <a:t>; </a:t>
            </a:r>
            <a:r>
              <a:rPr lang="en-US" sz="3200" b="1" baseline="30000" dirty="0"/>
              <a:t>26</a:t>
            </a:r>
            <a:r>
              <a:rPr lang="en-US" sz="3200" baseline="30000" dirty="0"/>
              <a:t> </a:t>
            </a:r>
            <a:r>
              <a:rPr lang="en-US" sz="3200" dirty="0"/>
              <a:t>and when he had found him, he brought him to Antioch. </a:t>
            </a:r>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23" name="Straight Connector 22">
            <a:extLst>
              <a:ext uri="{FF2B5EF4-FFF2-40B4-BE49-F238E27FC236}">
                <a16:creationId xmlns:a16="http://schemas.microsoft.com/office/drawing/2014/main" xmlns="" id="{357B4272-F7F6-45B1-990B-95B7A5A18BD0}"/>
              </a:ext>
            </a:extLst>
          </p:cNvPr>
          <p:cNvCxnSpPr>
            <a:cxnSpLocks/>
          </p:cNvCxnSpPr>
          <p:nvPr/>
        </p:nvCxnSpPr>
        <p:spPr>
          <a:xfrm flipH="1" flipV="1">
            <a:off x="6705600" y="533400"/>
            <a:ext cx="10668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CB46797F-B995-41AA-9C24-BDB00BA266C5}"/>
              </a:ext>
            </a:extLst>
          </p:cNvPr>
          <p:cNvSpPr/>
          <p:nvPr/>
        </p:nvSpPr>
        <p:spPr>
          <a:xfrm>
            <a:off x="6172200" y="228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25" name="Oval 24">
            <a:extLst>
              <a:ext uri="{FF2B5EF4-FFF2-40B4-BE49-F238E27FC236}">
                <a16:creationId xmlns:a16="http://schemas.microsoft.com/office/drawing/2014/main" xmlns="" id="{0DD06859-25AD-466E-9821-8B411EF4C535}"/>
              </a:ext>
            </a:extLst>
          </p:cNvPr>
          <p:cNvSpPr/>
          <p:nvPr/>
        </p:nvSpPr>
        <p:spPr>
          <a:xfrm>
            <a:off x="7620000" y="685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3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11:24</a:t>
            </a:r>
            <a:r>
              <a:rPr lang="en-US" sz="3200" baseline="30000" dirty="0"/>
              <a:t> </a:t>
            </a:r>
            <a:r>
              <a:rPr lang="en-US" sz="3200" dirty="0"/>
              <a:t>for he was a good man, and full of the Holy Spirit and of faith. And considerable numbers were brought to the Lord. </a:t>
            </a:r>
            <a:r>
              <a:rPr lang="en-US" sz="3200" b="1" baseline="30000" dirty="0"/>
              <a:t>25 </a:t>
            </a:r>
            <a:r>
              <a:rPr lang="en-US" sz="3200" dirty="0"/>
              <a:t>And he left for </a:t>
            </a:r>
            <a:r>
              <a:rPr lang="en-US" sz="3200" b="1" u="sng" dirty="0">
                <a:solidFill>
                  <a:srgbClr val="002060"/>
                </a:solidFill>
              </a:rPr>
              <a:t>Tarsus to look for Saul</a:t>
            </a:r>
            <a:r>
              <a:rPr lang="en-US" sz="3200" dirty="0"/>
              <a:t>; </a:t>
            </a:r>
            <a:r>
              <a:rPr lang="en-US" sz="3200" b="1" baseline="30000" dirty="0"/>
              <a:t>26</a:t>
            </a:r>
            <a:r>
              <a:rPr lang="en-US" sz="3200" baseline="30000" dirty="0"/>
              <a:t> </a:t>
            </a:r>
            <a:r>
              <a:rPr lang="en-US" sz="3200" dirty="0"/>
              <a:t>and when he had found him, he brought him to Antioch. </a:t>
            </a:r>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8" name="Straight Connector 17">
            <a:extLst>
              <a:ext uri="{FF2B5EF4-FFF2-40B4-BE49-F238E27FC236}">
                <a16:creationId xmlns:a16="http://schemas.microsoft.com/office/drawing/2014/main" xmlns="" id="{21445022-42F7-4F73-B1AF-DE4154827B9F}"/>
              </a:ext>
            </a:extLst>
          </p:cNvPr>
          <p:cNvCxnSpPr>
            <a:cxnSpLocks/>
          </p:cNvCxnSpPr>
          <p:nvPr/>
        </p:nvCxnSpPr>
        <p:spPr>
          <a:xfrm flipH="1" flipV="1">
            <a:off x="6705600" y="533400"/>
            <a:ext cx="10668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3A17D898-2084-48C8-B71C-FB29476696D9}"/>
              </a:ext>
            </a:extLst>
          </p:cNvPr>
          <p:cNvSpPr/>
          <p:nvPr/>
        </p:nvSpPr>
        <p:spPr>
          <a:xfrm>
            <a:off x="6172200" y="228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6" name="Oval 15">
            <a:extLst>
              <a:ext uri="{FF2B5EF4-FFF2-40B4-BE49-F238E27FC236}">
                <a16:creationId xmlns:a16="http://schemas.microsoft.com/office/drawing/2014/main" xmlns="" id="{2EBC45C4-4AAE-47C1-A4AA-4206ED31BF32}"/>
              </a:ext>
            </a:extLst>
          </p:cNvPr>
          <p:cNvSpPr/>
          <p:nvPr/>
        </p:nvSpPr>
        <p:spPr>
          <a:xfrm>
            <a:off x="7620000" y="685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11:24</a:t>
            </a:r>
            <a:r>
              <a:rPr lang="en-US" sz="3200" baseline="30000" dirty="0"/>
              <a:t> </a:t>
            </a:r>
            <a:r>
              <a:rPr lang="en-US" sz="3200" dirty="0"/>
              <a:t>for he was a good man, and full of the Holy Spirit and of faith. And considerable numbers were brought to the Lord. </a:t>
            </a:r>
            <a:r>
              <a:rPr lang="en-US" sz="3200" b="1" baseline="30000" dirty="0"/>
              <a:t>25 </a:t>
            </a:r>
            <a:r>
              <a:rPr lang="en-US" sz="3200" dirty="0"/>
              <a:t>And he left for Tarsus to look for Saul; </a:t>
            </a:r>
            <a:r>
              <a:rPr lang="en-US" sz="3200" b="1" baseline="30000" dirty="0"/>
              <a:t>26</a:t>
            </a:r>
            <a:r>
              <a:rPr lang="en-US" sz="3200" baseline="30000" dirty="0"/>
              <a:t> </a:t>
            </a:r>
            <a:r>
              <a:rPr lang="en-US" sz="3200" dirty="0"/>
              <a:t>and when he had found him, </a:t>
            </a:r>
            <a:r>
              <a:rPr lang="en-US" sz="3200" b="1" u="sng" dirty="0">
                <a:solidFill>
                  <a:srgbClr val="002060"/>
                </a:solidFill>
              </a:rPr>
              <a:t>he brought him to Antioch</a:t>
            </a:r>
            <a:r>
              <a:rPr lang="en-US" sz="3200" dirty="0"/>
              <a:t>. </a:t>
            </a:r>
          </a:p>
          <a:p>
            <a:endParaRPr lang="en-US" sz="3200" b="1" u="sng" dirty="0">
              <a:solidFill>
                <a:srgbClr val="002060"/>
              </a:solidFill>
            </a:endParaRPr>
          </a:p>
        </p:txBody>
      </p:sp>
    </p:spTree>
    <p:extLst>
      <p:ext uri="{BB962C8B-B14F-4D97-AF65-F5344CB8AC3E}">
        <p14:creationId xmlns:p14="http://schemas.microsoft.com/office/powerpoint/2010/main" val="34736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8" name="Straight Connector 17">
            <a:extLst>
              <a:ext uri="{FF2B5EF4-FFF2-40B4-BE49-F238E27FC236}">
                <a16:creationId xmlns:a16="http://schemas.microsoft.com/office/drawing/2014/main" xmlns="" id="{21445022-42F7-4F73-B1AF-DE4154827B9F}"/>
              </a:ext>
            </a:extLst>
          </p:cNvPr>
          <p:cNvCxnSpPr>
            <a:cxnSpLocks/>
          </p:cNvCxnSpPr>
          <p:nvPr/>
        </p:nvCxnSpPr>
        <p:spPr>
          <a:xfrm flipH="1" flipV="1">
            <a:off x="6705600" y="533400"/>
            <a:ext cx="10668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3A17D898-2084-48C8-B71C-FB29476696D9}"/>
              </a:ext>
            </a:extLst>
          </p:cNvPr>
          <p:cNvSpPr/>
          <p:nvPr/>
        </p:nvSpPr>
        <p:spPr>
          <a:xfrm>
            <a:off x="6172200" y="228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6" name="Oval 15">
            <a:extLst>
              <a:ext uri="{FF2B5EF4-FFF2-40B4-BE49-F238E27FC236}">
                <a16:creationId xmlns:a16="http://schemas.microsoft.com/office/drawing/2014/main" xmlns="" id="{2EBC45C4-4AAE-47C1-A4AA-4206ED31BF32}"/>
              </a:ext>
            </a:extLst>
          </p:cNvPr>
          <p:cNvSpPr/>
          <p:nvPr/>
        </p:nvSpPr>
        <p:spPr>
          <a:xfrm>
            <a:off x="7620000" y="685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Tree>
    <p:extLst>
      <p:ext uri="{BB962C8B-B14F-4D97-AF65-F5344CB8AC3E}">
        <p14:creationId xmlns:p14="http://schemas.microsoft.com/office/powerpoint/2010/main" val="15840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animBg="1"/>
      <p:bldP spid="13" grpId="0" animBg="1"/>
      <p:bldP spid="14" grpId="0" animBg="1"/>
      <p:bldP spid="20"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8" name="Straight Connector 17">
            <a:extLst>
              <a:ext uri="{FF2B5EF4-FFF2-40B4-BE49-F238E27FC236}">
                <a16:creationId xmlns:a16="http://schemas.microsoft.com/office/drawing/2014/main" xmlns="" id="{21445022-42F7-4F73-B1AF-DE4154827B9F}"/>
              </a:ext>
            </a:extLst>
          </p:cNvPr>
          <p:cNvCxnSpPr>
            <a:cxnSpLocks/>
          </p:cNvCxnSpPr>
          <p:nvPr/>
        </p:nvCxnSpPr>
        <p:spPr>
          <a:xfrm flipH="1" flipV="1">
            <a:off x="6705600" y="533400"/>
            <a:ext cx="10668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3A17D898-2084-48C8-B71C-FB29476696D9}"/>
              </a:ext>
            </a:extLst>
          </p:cNvPr>
          <p:cNvSpPr/>
          <p:nvPr/>
        </p:nvSpPr>
        <p:spPr>
          <a:xfrm>
            <a:off x="6172200" y="228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Tarsus</a:t>
            </a:r>
          </a:p>
        </p:txBody>
      </p:sp>
      <p:sp>
        <p:nvSpPr>
          <p:cNvPr id="16" name="Oval 15">
            <a:extLst>
              <a:ext uri="{FF2B5EF4-FFF2-40B4-BE49-F238E27FC236}">
                <a16:creationId xmlns:a16="http://schemas.microsoft.com/office/drawing/2014/main" xmlns="" id="{2EBC45C4-4AAE-47C1-A4AA-4206ED31BF32}"/>
              </a:ext>
            </a:extLst>
          </p:cNvPr>
          <p:cNvSpPr/>
          <p:nvPr/>
        </p:nvSpPr>
        <p:spPr>
          <a:xfrm>
            <a:off x="7620000" y="685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3" name="Rounded Rectangular Callout 17">
            <a:extLst>
              <a:ext uri="{FF2B5EF4-FFF2-40B4-BE49-F238E27FC236}">
                <a16:creationId xmlns:a16="http://schemas.microsoft.com/office/drawing/2014/main" xmlns="" id="{EFFFD0F1-AE5E-4EBF-B793-C38125216CB4}"/>
              </a:ext>
            </a:extLst>
          </p:cNvPr>
          <p:cNvSpPr/>
          <p:nvPr/>
        </p:nvSpPr>
        <p:spPr>
          <a:xfrm>
            <a:off x="152400" y="4191000"/>
            <a:ext cx="4419600"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is doing something in Antioch!</a:t>
            </a:r>
          </a:p>
        </p:txBody>
      </p:sp>
    </p:spTree>
    <p:extLst>
      <p:ext uri="{BB962C8B-B14F-4D97-AF65-F5344CB8AC3E}">
        <p14:creationId xmlns:p14="http://schemas.microsoft.com/office/powerpoint/2010/main" val="18702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animBg="1"/>
      <p:bldP spid="13" grpId="0" animBg="1"/>
      <p:bldP spid="14" grpId="0" animBg="1"/>
      <p:bldP spid="20" grpId="0" animBg="1"/>
      <p:bldP spid="16"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3" name="Rounded Rectangular Callout 17">
            <a:extLst>
              <a:ext uri="{FF2B5EF4-FFF2-40B4-BE49-F238E27FC236}">
                <a16:creationId xmlns:a16="http://schemas.microsoft.com/office/drawing/2014/main" xmlns="" id="{EFFFD0F1-AE5E-4EBF-B793-C38125216CB4}"/>
              </a:ext>
            </a:extLst>
          </p:cNvPr>
          <p:cNvSpPr/>
          <p:nvPr/>
        </p:nvSpPr>
        <p:spPr>
          <a:xfrm>
            <a:off x="152400" y="4191000"/>
            <a:ext cx="4419600"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is doing something in Antioch!</a:t>
            </a:r>
          </a:p>
        </p:txBody>
      </p:sp>
      <p:pic>
        <p:nvPicPr>
          <p:cNvPr id="26" name="Picture 25" descr="A picture containing outdoor, nature, tree, grass&#10;&#10;Description generated with high confidence">
            <a:extLst>
              <a:ext uri="{FF2B5EF4-FFF2-40B4-BE49-F238E27FC236}">
                <a16:creationId xmlns:a16="http://schemas.microsoft.com/office/drawing/2014/main" xmlns="" id="{C1FBB052-36DA-4D29-AD0B-0E9614A9D30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8854"/>
          <a:stretch/>
        </p:blipFill>
        <p:spPr>
          <a:xfrm>
            <a:off x="0" y="1571"/>
            <a:ext cx="9144000" cy="5334000"/>
          </a:xfrm>
          <a:prstGeom prst="rect">
            <a:avLst/>
          </a:prstGeom>
        </p:spPr>
      </p:pic>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16764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algn="ctr"/>
            <a:endParaRPr lang="en-US" dirty="0"/>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for an entire year they met with the church and taught considerable numbers; </a:t>
            </a:r>
            <a:r>
              <a:rPr lang="en-US" sz="3200" b="1" u="sng" dirty="0">
                <a:solidFill>
                  <a:srgbClr val="002060"/>
                </a:solidFill>
              </a:rPr>
              <a:t>and the disciples were first called Christians in Antioch</a:t>
            </a:r>
            <a:r>
              <a:rPr lang="en-US" sz="3200" dirty="0"/>
              <a:t>.</a:t>
            </a:r>
            <a:endParaRPr lang="en-US" sz="3200" dirty="0">
              <a:solidFill>
                <a:srgbClr val="002060"/>
              </a:solidFill>
            </a:endParaRPr>
          </a:p>
        </p:txBody>
      </p:sp>
    </p:spTree>
    <p:extLst>
      <p:ext uri="{BB962C8B-B14F-4D97-AF65-F5344CB8AC3E}">
        <p14:creationId xmlns:p14="http://schemas.microsoft.com/office/powerpoint/2010/main" val="13074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wipe(left)">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3" name="Rounded Rectangular Callout 17">
            <a:extLst>
              <a:ext uri="{FF2B5EF4-FFF2-40B4-BE49-F238E27FC236}">
                <a16:creationId xmlns:a16="http://schemas.microsoft.com/office/drawing/2014/main" xmlns="" id="{EFFFD0F1-AE5E-4EBF-B793-C38125216CB4}"/>
              </a:ext>
            </a:extLst>
          </p:cNvPr>
          <p:cNvSpPr/>
          <p:nvPr/>
        </p:nvSpPr>
        <p:spPr>
          <a:xfrm>
            <a:off x="152400" y="4191000"/>
            <a:ext cx="4419600"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is doing something in Antioch!</a:t>
            </a:r>
          </a:p>
        </p:txBody>
      </p:sp>
      <p:pic>
        <p:nvPicPr>
          <p:cNvPr id="26" name="Picture 25" descr="A picture containing outdoor, nature, tree, grass&#10;&#10;Description generated with high confidence">
            <a:extLst>
              <a:ext uri="{FF2B5EF4-FFF2-40B4-BE49-F238E27FC236}">
                <a16:creationId xmlns:a16="http://schemas.microsoft.com/office/drawing/2014/main" xmlns="" id="{C1FBB052-36DA-4D29-AD0B-0E9614A9D30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8854"/>
          <a:stretch/>
        </p:blipFill>
        <p:spPr>
          <a:xfrm>
            <a:off x="0" y="1571"/>
            <a:ext cx="9144000" cy="5334000"/>
          </a:xfrm>
          <a:prstGeom prst="rect">
            <a:avLst/>
          </a:prstGeom>
        </p:spPr>
      </p:pic>
      <p:pic>
        <p:nvPicPr>
          <p:cNvPr id="3" name="Picture 2" descr="A large stone building&#10;&#10;Description generated with very high confidence">
            <a:extLst>
              <a:ext uri="{FF2B5EF4-FFF2-40B4-BE49-F238E27FC236}">
                <a16:creationId xmlns:a16="http://schemas.microsoft.com/office/drawing/2014/main" xmlns="" id="{EB1305F6-C369-4347-B83E-7A80E4A1F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22" name="TextBox 21">
            <a:extLst>
              <a:ext uri="{FF2B5EF4-FFF2-40B4-BE49-F238E27FC236}">
                <a16:creationId xmlns:a16="http://schemas.microsoft.com/office/drawing/2014/main" xmlns="" id="{EEFC2B18-301B-4B7B-8182-E00F9DCB4BC1}"/>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for an entire year they met with the church and taught considerable numbers; </a:t>
            </a:r>
            <a:r>
              <a:rPr lang="en-US" sz="3200" b="1" u="sng" dirty="0">
                <a:solidFill>
                  <a:srgbClr val="002060"/>
                </a:solidFill>
              </a:rPr>
              <a:t>and the disciples were first called Christians in Antioch</a:t>
            </a:r>
            <a:r>
              <a:rPr lang="en-US" sz="3200" dirty="0"/>
              <a:t>.</a:t>
            </a:r>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16764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algn="ctr"/>
            <a:endParaRPr lang="en-US" dirty="0"/>
          </a:p>
        </p:txBody>
      </p:sp>
    </p:spTree>
    <p:extLst>
      <p:ext uri="{BB962C8B-B14F-4D97-AF65-F5344CB8AC3E}">
        <p14:creationId xmlns:p14="http://schemas.microsoft.com/office/powerpoint/2010/main" val="32475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stone building&#10;&#10;Description generated with very high confidence">
            <a:extLst>
              <a:ext uri="{FF2B5EF4-FFF2-40B4-BE49-F238E27FC236}">
                <a16:creationId xmlns:a16="http://schemas.microsoft.com/office/drawing/2014/main" xmlns="" id="{171F64E0-B5C8-4123-90A3-36E31885A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for an entire year they met with the church and taught considerable numbers; </a:t>
            </a:r>
            <a:r>
              <a:rPr lang="en-US" sz="3200" b="1" u="sng" dirty="0">
                <a:solidFill>
                  <a:srgbClr val="002060"/>
                </a:solidFill>
              </a:rPr>
              <a:t>and the disciples were first called Christians in Antioch</a:t>
            </a:r>
            <a:r>
              <a:rPr lang="en-US" sz="3200" dirty="0"/>
              <a:t>.</a:t>
            </a:r>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1905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endParaRPr lang="en-US" sz="2400" b="1" dirty="0"/>
          </a:p>
          <a:p>
            <a:pPr algn="ctr"/>
            <a:endParaRPr lang="en-US" dirty="0"/>
          </a:p>
        </p:txBody>
      </p:sp>
      <p:sp>
        <p:nvSpPr>
          <p:cNvPr id="13" name="TextBox 12">
            <a:extLst>
              <a:ext uri="{FF2B5EF4-FFF2-40B4-BE49-F238E27FC236}">
                <a16:creationId xmlns:a16="http://schemas.microsoft.com/office/drawing/2014/main" xmlns="" id="{75425A78-7B7E-4E16-BECE-BF74D1BAC2C2}"/>
              </a:ext>
            </a:extLst>
          </p:cNvPr>
          <p:cNvSpPr txBox="1"/>
          <p:nvPr/>
        </p:nvSpPr>
        <p:spPr>
          <a:xfrm>
            <a:off x="0" y="4267200"/>
            <a:ext cx="9144000" cy="25781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11:29 </a:t>
            </a:r>
            <a:r>
              <a:rPr lang="en-US" sz="3200" dirty="0"/>
              <a:t>And in the proportion that any of the disciples had means, each of them determined to send a contribution for the relief of the brethren living in Judea.</a:t>
            </a:r>
            <a:r>
              <a:rPr lang="en-US" sz="3200" b="1" dirty="0"/>
              <a:t> </a:t>
            </a:r>
            <a:r>
              <a:rPr lang="en-US" sz="3200" b="1" baseline="30000" dirty="0"/>
              <a:t>30 </a:t>
            </a:r>
            <a:r>
              <a:rPr lang="en-US" sz="3200" dirty="0"/>
              <a:t>And this they did, sending it in charge of  Barnabas and Saul to the elders.</a:t>
            </a:r>
          </a:p>
          <a:p>
            <a:endParaRPr lang="en-US" sz="3200" dirty="0">
              <a:solidFill>
                <a:srgbClr val="002060"/>
              </a:solidFill>
            </a:endParaRPr>
          </a:p>
        </p:txBody>
      </p:sp>
    </p:spTree>
    <p:extLst>
      <p:ext uri="{BB962C8B-B14F-4D97-AF65-F5344CB8AC3E}">
        <p14:creationId xmlns:p14="http://schemas.microsoft.com/office/powerpoint/2010/main" val="16007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fade">
                                      <p:cBhvr>
                                        <p:cTn id="7" dur="500"/>
                                        <p:tgtEl>
                                          <p:spTgt spid="2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stone building&#10;&#10;Description generated with very high confidence">
            <a:extLst>
              <a:ext uri="{FF2B5EF4-FFF2-40B4-BE49-F238E27FC236}">
                <a16:creationId xmlns:a16="http://schemas.microsoft.com/office/drawing/2014/main" xmlns="" id="{9EF86384-380D-4E23-8DBD-1FB3ED8FA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for an entire year they met with the church and taught considerable numbers; </a:t>
            </a:r>
            <a:r>
              <a:rPr lang="en-US" sz="3200" b="1" u="sng" dirty="0">
                <a:solidFill>
                  <a:srgbClr val="002060"/>
                </a:solidFill>
              </a:rPr>
              <a:t>and the disciples were first called Christians in Antioch</a:t>
            </a:r>
            <a:r>
              <a:rPr lang="en-US" sz="3200" dirty="0"/>
              <a:t>.</a:t>
            </a:r>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2286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endParaRPr lang="en-US" sz="2400" b="1" dirty="0"/>
          </a:p>
          <a:p>
            <a:pPr algn="ctr"/>
            <a:endParaRPr lang="en-US" dirty="0"/>
          </a:p>
        </p:txBody>
      </p:sp>
      <p:sp>
        <p:nvSpPr>
          <p:cNvPr id="13" name="TextBox 12">
            <a:extLst>
              <a:ext uri="{FF2B5EF4-FFF2-40B4-BE49-F238E27FC236}">
                <a16:creationId xmlns:a16="http://schemas.microsoft.com/office/drawing/2014/main" xmlns="" id="{75425A78-7B7E-4E16-BECE-BF74D1BAC2C2}"/>
              </a:ext>
            </a:extLst>
          </p:cNvPr>
          <p:cNvSpPr txBox="1"/>
          <p:nvPr/>
        </p:nvSpPr>
        <p:spPr>
          <a:xfrm>
            <a:off x="0" y="4267200"/>
            <a:ext cx="9144000" cy="25781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11:29 </a:t>
            </a:r>
            <a:r>
              <a:rPr lang="en-US" sz="3200" dirty="0"/>
              <a:t>And in the proportion that any of the disciples had means, each of them determined to send a contribution for the relief of the brethren living in Judea.</a:t>
            </a:r>
            <a:r>
              <a:rPr lang="en-US" sz="3200" b="1" dirty="0"/>
              <a:t> </a:t>
            </a:r>
            <a:r>
              <a:rPr lang="en-US" sz="3200" b="1" baseline="30000" dirty="0"/>
              <a:t>30 </a:t>
            </a:r>
            <a:r>
              <a:rPr lang="en-US" sz="3200" dirty="0"/>
              <a:t>And this they did, sending it in charge of  Barnabas and Saul to the elders.</a:t>
            </a:r>
          </a:p>
          <a:p>
            <a:endParaRPr lang="en-US" sz="3200" dirty="0">
              <a:solidFill>
                <a:srgbClr val="002060"/>
              </a:solidFill>
            </a:endParaRPr>
          </a:p>
        </p:txBody>
      </p:sp>
    </p:spTree>
    <p:extLst>
      <p:ext uri="{BB962C8B-B14F-4D97-AF65-F5344CB8AC3E}">
        <p14:creationId xmlns:p14="http://schemas.microsoft.com/office/powerpoint/2010/main" val="9044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fade">
                                      <p:cBhvr>
                                        <p:cTn id="7"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7339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stone building&#10;&#10;Description generated with very high confidence">
            <a:extLst>
              <a:ext uri="{FF2B5EF4-FFF2-40B4-BE49-F238E27FC236}">
                <a16:creationId xmlns:a16="http://schemas.microsoft.com/office/drawing/2014/main" xmlns="" id="{08A0FEA4-C672-4486-9702-D94738F59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for an entire year they met with the church and taught considerable numbers; </a:t>
            </a:r>
            <a:r>
              <a:rPr lang="en-US" sz="3200" b="1" u="sng" dirty="0">
                <a:solidFill>
                  <a:srgbClr val="002060"/>
                </a:solidFill>
              </a:rPr>
              <a:t>and the disciples were first called Christians in Antioch</a:t>
            </a:r>
            <a:r>
              <a:rPr lang="en-US" sz="3200" dirty="0"/>
              <a:t>.</a:t>
            </a:r>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2667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endParaRPr lang="en-US" sz="2400" b="1" dirty="0"/>
          </a:p>
          <a:p>
            <a:pPr algn="ctr"/>
            <a:endParaRPr lang="en-US" dirty="0"/>
          </a:p>
        </p:txBody>
      </p:sp>
      <p:sp>
        <p:nvSpPr>
          <p:cNvPr id="13" name="TextBox 12">
            <a:extLst>
              <a:ext uri="{FF2B5EF4-FFF2-40B4-BE49-F238E27FC236}">
                <a16:creationId xmlns:a16="http://schemas.microsoft.com/office/drawing/2014/main" xmlns="" id="{75425A78-7B7E-4E16-BECE-BF74D1BAC2C2}"/>
              </a:ext>
            </a:extLst>
          </p:cNvPr>
          <p:cNvSpPr txBox="1"/>
          <p:nvPr/>
        </p:nvSpPr>
        <p:spPr>
          <a:xfrm>
            <a:off x="0" y="4267200"/>
            <a:ext cx="9144000" cy="25781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11:29 </a:t>
            </a:r>
            <a:r>
              <a:rPr lang="en-US" sz="3200" dirty="0"/>
              <a:t>And in the proportion that any of the disciples had means, each of them determined to send a contribution for the relief of the brethren living in Judea.</a:t>
            </a:r>
            <a:r>
              <a:rPr lang="en-US" sz="3200" b="1" dirty="0"/>
              <a:t> </a:t>
            </a:r>
            <a:r>
              <a:rPr lang="en-US" sz="3200" b="1" baseline="30000" dirty="0"/>
              <a:t>30 </a:t>
            </a:r>
            <a:r>
              <a:rPr lang="en-US" sz="3200" dirty="0"/>
              <a:t>And this they did, sending it in charge of  Barnabas and Saul to the elders.</a:t>
            </a:r>
          </a:p>
          <a:p>
            <a:endParaRPr lang="en-US" sz="3200" dirty="0">
              <a:solidFill>
                <a:srgbClr val="002060"/>
              </a:solidFill>
            </a:endParaRPr>
          </a:p>
        </p:txBody>
      </p:sp>
    </p:spTree>
    <p:extLst>
      <p:ext uri="{BB962C8B-B14F-4D97-AF65-F5344CB8AC3E}">
        <p14:creationId xmlns:p14="http://schemas.microsoft.com/office/powerpoint/2010/main" val="25422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6" end="6"/>
                                            </p:txEl>
                                          </p:spTgt>
                                        </p:tgtEl>
                                        <p:attrNameLst>
                                          <p:attrName>style.visibility</p:attrName>
                                        </p:attrNameLst>
                                      </p:cBhvr>
                                      <p:to>
                                        <p:strVal val="visible"/>
                                      </p:to>
                                    </p:set>
                                    <p:animEffect transition="in" filter="fade">
                                      <p:cBhvr>
                                        <p:cTn id="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rge stone building&#10;&#10;Description generated with very high confidence">
            <a:extLst>
              <a:ext uri="{FF2B5EF4-FFF2-40B4-BE49-F238E27FC236}">
                <a16:creationId xmlns:a16="http://schemas.microsoft.com/office/drawing/2014/main" xmlns="" id="{BF0DAA3E-63B1-433D-BA0C-0D571B0FD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2667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endParaRPr lang="en-US" sz="2400" b="1" dirty="0"/>
          </a:p>
          <a:p>
            <a:pPr algn="ctr"/>
            <a:endParaRPr lang="en-US" dirty="0"/>
          </a:p>
        </p:txBody>
      </p:sp>
    </p:spTree>
    <p:extLst>
      <p:ext uri="{BB962C8B-B14F-4D97-AF65-F5344CB8AC3E}">
        <p14:creationId xmlns:p14="http://schemas.microsoft.com/office/powerpoint/2010/main" val="178921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large stone building&#10;&#10;Description generated with very high confidence">
            <a:extLst>
              <a:ext uri="{FF2B5EF4-FFF2-40B4-BE49-F238E27FC236}">
                <a16:creationId xmlns:a16="http://schemas.microsoft.com/office/drawing/2014/main" xmlns="" id="{BC44E787-82FE-4E06-9EF5-4AC247CE8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0" name="TextBox 9">
            <a:extLst>
              <a:ext uri="{FF2B5EF4-FFF2-40B4-BE49-F238E27FC236}">
                <a16:creationId xmlns:a16="http://schemas.microsoft.com/office/drawing/2014/main" xmlns="" id="{1A74D31D-4840-4B64-AA5F-115334FADE57}"/>
              </a:ext>
            </a:extLst>
          </p:cNvPr>
          <p:cNvSpPr txBox="1"/>
          <p:nvPr/>
        </p:nvSpPr>
        <p:spPr>
          <a:xfrm>
            <a:off x="1270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a:t>
            </a:r>
            <a:r>
              <a:rPr lang="en-US" sz="3200" b="1" u="sng" dirty="0">
                <a:solidFill>
                  <a:srgbClr val="002060"/>
                </a:solidFill>
              </a:rPr>
              <a:t>Barnabas</a:t>
            </a:r>
            <a:r>
              <a:rPr lang="en-US" sz="3200" dirty="0"/>
              <a:t>,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1" name="TextBox 10">
            <a:extLst>
              <a:ext uri="{FF2B5EF4-FFF2-40B4-BE49-F238E27FC236}">
                <a16:creationId xmlns:a16="http://schemas.microsoft.com/office/drawing/2014/main" xmlns="" id="{695834C6-D532-46A8-BD34-E3BC8F2557A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a:t>
            </a:r>
            <a:r>
              <a:rPr lang="en-US" sz="3200" b="1" u="sng" dirty="0">
                <a:solidFill>
                  <a:srgbClr val="002060"/>
                </a:solidFill>
              </a:rPr>
              <a:t>Simeon who was called Niger</a:t>
            </a:r>
            <a:r>
              <a:rPr lang="en-US" sz="3200" dirty="0"/>
              <a:t>, and Lucius of Cyrene, and Manaen who had been brought up with Herod the tetrarch, and Saul.</a:t>
            </a:r>
            <a:r>
              <a:rPr lang="en-US" dirty="0"/>
              <a:t>	</a:t>
            </a:r>
          </a:p>
          <a:p>
            <a:endParaRPr lang="en-US" sz="3200" dirty="0">
              <a:solidFill>
                <a:srgbClr val="002060"/>
              </a:solidFill>
            </a:endParaRPr>
          </a:p>
        </p:txBody>
      </p:sp>
      <p:sp>
        <p:nvSpPr>
          <p:cNvPr id="12" name="TextBox 11">
            <a:extLst>
              <a:ext uri="{FF2B5EF4-FFF2-40B4-BE49-F238E27FC236}">
                <a16:creationId xmlns:a16="http://schemas.microsoft.com/office/drawing/2014/main" xmlns="" id="{6EB34F99-5EAA-4D31-8D30-271E693A113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a:t>
            </a:r>
            <a:r>
              <a:rPr lang="en-US" sz="3200" b="1" u="sng" dirty="0">
                <a:solidFill>
                  <a:srgbClr val="002060"/>
                </a:solidFill>
              </a:rPr>
              <a:t>Lucius of Cyrene</a:t>
            </a:r>
            <a:r>
              <a:rPr lang="en-US" sz="3200" dirty="0"/>
              <a:t>, and Manaen who had been brought up with Herod the tetrarch, and Saul.</a:t>
            </a:r>
            <a:r>
              <a:rPr lang="en-US" dirty="0"/>
              <a:t>	</a:t>
            </a:r>
          </a:p>
          <a:p>
            <a:endParaRPr lang="en-US" sz="3200" dirty="0">
              <a:solidFill>
                <a:srgbClr val="002060"/>
              </a:solidFill>
            </a:endParaRPr>
          </a:p>
        </p:txBody>
      </p:sp>
      <p:sp>
        <p:nvSpPr>
          <p:cNvPr id="13" name="TextBox 12">
            <a:extLst>
              <a:ext uri="{FF2B5EF4-FFF2-40B4-BE49-F238E27FC236}">
                <a16:creationId xmlns:a16="http://schemas.microsoft.com/office/drawing/2014/main" xmlns="" id="{9AE6BE88-2B9D-41EA-BA67-C64431026802}"/>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a:t>
            </a:r>
            <a:r>
              <a:rPr lang="en-US" sz="3200" b="1" u="sng" dirty="0">
                <a:solidFill>
                  <a:srgbClr val="002060"/>
                </a:solidFill>
              </a:rPr>
              <a:t>Manaen who had been brought up with Herod the tetrarch</a:t>
            </a:r>
            <a:r>
              <a:rPr lang="en-US" sz="3200" dirty="0"/>
              <a:t>, and Saul.</a:t>
            </a:r>
            <a:r>
              <a:rPr lang="en-US" dirty="0"/>
              <a:t>	</a:t>
            </a:r>
          </a:p>
          <a:p>
            <a:endParaRPr lang="en-US" sz="3200" dirty="0">
              <a:solidFill>
                <a:srgbClr val="002060"/>
              </a:solidFill>
            </a:endParaRP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a:t>
            </a:r>
            <a:r>
              <a:rPr lang="en-US" sz="3200" b="1" u="sng" dirty="0">
                <a:solidFill>
                  <a:srgbClr val="002060"/>
                </a:solidFill>
              </a:rPr>
              <a:t>Saul</a:t>
            </a:r>
            <a:r>
              <a:rPr lang="en-US" sz="3200" dirty="0"/>
              <a:t>.</a:t>
            </a:r>
            <a:r>
              <a:rPr lang="en-US" dirty="0"/>
              <a:t>	</a:t>
            </a:r>
          </a:p>
          <a:p>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3048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r>
              <a:rPr lang="en-US" sz="2400" b="1" dirty="0"/>
              <a:t>Diverse</a:t>
            </a:r>
          </a:p>
          <a:p>
            <a:pPr marL="285750" indent="-285750">
              <a:buFont typeface="Arial" panose="020B0604020202020204" pitchFamily="34" charset="0"/>
              <a:buChar char="•"/>
            </a:pPr>
            <a:endParaRPr lang="en-US" sz="2400" b="1" dirty="0"/>
          </a:p>
          <a:p>
            <a:pPr algn="ctr"/>
            <a:endParaRPr lang="en-US" dirty="0"/>
          </a:p>
        </p:txBody>
      </p:sp>
    </p:spTree>
    <p:extLst>
      <p:ext uri="{BB962C8B-B14F-4D97-AF65-F5344CB8AC3E}">
        <p14:creationId xmlns:p14="http://schemas.microsoft.com/office/powerpoint/2010/main" val="9434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7" end="7"/>
                                            </p:txEl>
                                          </p:spTgt>
                                        </p:tgtEl>
                                        <p:attrNameLst>
                                          <p:attrName>style.visibility</p:attrName>
                                        </p:attrNameLst>
                                      </p:cBhvr>
                                      <p:to>
                                        <p:strVal val="visible"/>
                                      </p:to>
                                    </p:set>
                                    <p:animEffect transition="in" filter="fade">
                                      <p:cBhvr>
                                        <p:cTn id="7" dur="500"/>
                                        <p:tgtEl>
                                          <p:spTgt spid="2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large stone building&#10;&#10;Description generated with very high confidence">
            <a:extLst>
              <a:ext uri="{FF2B5EF4-FFF2-40B4-BE49-F238E27FC236}">
                <a16:creationId xmlns:a16="http://schemas.microsoft.com/office/drawing/2014/main" xmlns="" id="{BC44E787-82FE-4E06-9EF5-4AC247CE8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0" name="TextBox 9">
            <a:extLst>
              <a:ext uri="{FF2B5EF4-FFF2-40B4-BE49-F238E27FC236}">
                <a16:creationId xmlns:a16="http://schemas.microsoft.com/office/drawing/2014/main" xmlns="" id="{1A74D31D-4840-4B64-AA5F-115334FADE57}"/>
              </a:ext>
            </a:extLst>
          </p:cNvPr>
          <p:cNvSpPr txBox="1"/>
          <p:nvPr/>
        </p:nvSpPr>
        <p:spPr>
          <a:xfrm>
            <a:off x="1270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a:t>
            </a:r>
            <a:r>
              <a:rPr lang="en-US" sz="3200" b="1" u="sng" dirty="0">
                <a:solidFill>
                  <a:srgbClr val="002060"/>
                </a:solidFill>
              </a:rPr>
              <a:t>Barnabas</a:t>
            </a:r>
            <a:r>
              <a:rPr lang="en-US" sz="3200" dirty="0"/>
              <a:t>,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1" name="TextBox 10">
            <a:extLst>
              <a:ext uri="{FF2B5EF4-FFF2-40B4-BE49-F238E27FC236}">
                <a16:creationId xmlns:a16="http://schemas.microsoft.com/office/drawing/2014/main" xmlns="" id="{695834C6-D532-46A8-BD34-E3BC8F2557A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a:t>
            </a:r>
            <a:r>
              <a:rPr lang="en-US" sz="3200" b="1" u="sng" dirty="0">
                <a:solidFill>
                  <a:srgbClr val="002060"/>
                </a:solidFill>
              </a:rPr>
              <a:t>Simeon who was called Niger</a:t>
            </a:r>
            <a:r>
              <a:rPr lang="en-US" sz="3200" dirty="0"/>
              <a:t>, and Lucius of Cyrene, and Manaen who had been brought up with Herod the tetrarch, and Saul.</a:t>
            </a:r>
            <a:r>
              <a:rPr lang="en-US" dirty="0"/>
              <a:t>	</a:t>
            </a:r>
          </a:p>
          <a:p>
            <a:endParaRPr lang="en-US" sz="3200" dirty="0">
              <a:solidFill>
                <a:srgbClr val="002060"/>
              </a:solidFill>
            </a:endParaRPr>
          </a:p>
        </p:txBody>
      </p:sp>
      <p:sp>
        <p:nvSpPr>
          <p:cNvPr id="12" name="TextBox 11">
            <a:extLst>
              <a:ext uri="{FF2B5EF4-FFF2-40B4-BE49-F238E27FC236}">
                <a16:creationId xmlns:a16="http://schemas.microsoft.com/office/drawing/2014/main" xmlns="" id="{6EB34F99-5EAA-4D31-8D30-271E693A113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a:t>
            </a:r>
            <a:r>
              <a:rPr lang="en-US" sz="3200" b="1" u="sng" dirty="0">
                <a:solidFill>
                  <a:srgbClr val="002060"/>
                </a:solidFill>
              </a:rPr>
              <a:t>Lucius of Cyrene</a:t>
            </a:r>
            <a:r>
              <a:rPr lang="en-US" sz="3200" dirty="0"/>
              <a:t>, and Manaen who had been brought up with Herod the tetrarch, and Saul.</a:t>
            </a:r>
            <a:r>
              <a:rPr lang="en-US" dirty="0"/>
              <a:t>	</a:t>
            </a:r>
          </a:p>
          <a:p>
            <a:endParaRPr lang="en-US" sz="3200" dirty="0">
              <a:solidFill>
                <a:srgbClr val="002060"/>
              </a:solidFill>
            </a:endParaRPr>
          </a:p>
        </p:txBody>
      </p:sp>
      <p:sp>
        <p:nvSpPr>
          <p:cNvPr id="13" name="TextBox 12">
            <a:extLst>
              <a:ext uri="{FF2B5EF4-FFF2-40B4-BE49-F238E27FC236}">
                <a16:creationId xmlns:a16="http://schemas.microsoft.com/office/drawing/2014/main" xmlns="" id="{9AE6BE88-2B9D-41EA-BA67-C64431026802}"/>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a:t>
            </a:r>
            <a:r>
              <a:rPr lang="en-US" sz="3200" b="1" u="sng" dirty="0">
                <a:solidFill>
                  <a:srgbClr val="002060"/>
                </a:solidFill>
              </a:rPr>
              <a:t>Manaen who had been brought up with Herod the tetrarch</a:t>
            </a:r>
            <a:r>
              <a:rPr lang="en-US" sz="3200" dirty="0"/>
              <a:t>, and Saul.</a:t>
            </a:r>
            <a:r>
              <a:rPr lang="en-US" dirty="0"/>
              <a:t>	</a:t>
            </a:r>
          </a:p>
          <a:p>
            <a:endParaRPr lang="en-US" sz="3200" dirty="0">
              <a:solidFill>
                <a:srgbClr val="002060"/>
              </a:solidFill>
            </a:endParaRP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a:t>
            </a:r>
            <a:r>
              <a:rPr lang="en-US" sz="3200" b="1" u="sng" dirty="0">
                <a:solidFill>
                  <a:srgbClr val="002060"/>
                </a:solidFill>
              </a:rPr>
              <a:t>Saul</a:t>
            </a:r>
            <a:r>
              <a:rPr lang="en-US" sz="3200" dirty="0"/>
              <a:t>.</a:t>
            </a:r>
            <a:r>
              <a:rPr lang="en-US" dirty="0"/>
              <a:t>	</a:t>
            </a:r>
          </a:p>
          <a:p>
            <a:endParaRPr lang="en-US" sz="3200" dirty="0">
              <a:solidFill>
                <a:srgbClr val="002060"/>
              </a:solidFill>
            </a:endParaRPr>
          </a:p>
        </p:txBody>
      </p:sp>
      <p:pic>
        <p:nvPicPr>
          <p:cNvPr id="6" name="Picture 5" descr="A group of people posing for the camera&#10;&#10;Description generated with very high confidence">
            <a:extLst>
              <a:ext uri="{FF2B5EF4-FFF2-40B4-BE49-F238E27FC236}">
                <a16:creationId xmlns:a16="http://schemas.microsoft.com/office/drawing/2014/main" xmlns="" id="{0001B0CE-818A-437E-AB3C-CB3E31C428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07" b="7037"/>
          <a:stretch/>
        </p:blipFill>
        <p:spPr>
          <a:xfrm>
            <a:off x="0" y="12700"/>
            <a:ext cx="4495800" cy="4236915"/>
          </a:xfrm>
          <a:prstGeom prst="rect">
            <a:avLst/>
          </a:prstGeom>
        </p:spPr>
      </p:pic>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30480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r>
              <a:rPr lang="en-US" sz="2400" b="1" dirty="0"/>
              <a:t>Diverse</a:t>
            </a:r>
          </a:p>
          <a:p>
            <a:pPr marL="285750" indent="-285750">
              <a:buFont typeface="Arial" panose="020B0604020202020204" pitchFamily="34" charset="0"/>
              <a:buChar char="•"/>
            </a:pPr>
            <a:endParaRPr lang="en-US" sz="2400" b="1" dirty="0"/>
          </a:p>
          <a:p>
            <a:pPr algn="ctr"/>
            <a:endParaRPr lang="en-US" dirty="0"/>
          </a:p>
        </p:txBody>
      </p:sp>
    </p:spTree>
    <p:extLst>
      <p:ext uri="{BB962C8B-B14F-4D97-AF65-F5344CB8AC3E}">
        <p14:creationId xmlns:p14="http://schemas.microsoft.com/office/powerpoint/2010/main" val="7746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7" end="7"/>
                                            </p:txEl>
                                          </p:spTgt>
                                        </p:tgtEl>
                                        <p:attrNameLst>
                                          <p:attrName>style.visibility</p:attrName>
                                        </p:attrNameLst>
                                      </p:cBhvr>
                                      <p:to>
                                        <p:strVal val="visible"/>
                                      </p:to>
                                    </p:set>
                                    <p:animEffect transition="in" filter="fade">
                                      <p:cBhvr>
                                        <p:cTn id="7" dur="500"/>
                                        <p:tgtEl>
                                          <p:spTgt spid="2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arge stone building&#10;&#10;Description generated with very high confidence">
            <a:extLst>
              <a:ext uri="{FF2B5EF4-FFF2-40B4-BE49-F238E27FC236}">
                <a16:creationId xmlns:a16="http://schemas.microsoft.com/office/drawing/2014/main" xmlns="" id="{46E9ADB2-9760-4735-B7A7-55221BCC6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0" name="TextBox 9">
            <a:extLst>
              <a:ext uri="{FF2B5EF4-FFF2-40B4-BE49-F238E27FC236}">
                <a16:creationId xmlns:a16="http://schemas.microsoft.com/office/drawing/2014/main" xmlns="" id="{1A74D31D-4840-4B64-AA5F-115334FADE57}"/>
              </a:ext>
            </a:extLst>
          </p:cNvPr>
          <p:cNvSpPr txBox="1"/>
          <p:nvPr/>
        </p:nvSpPr>
        <p:spPr>
          <a:xfrm>
            <a:off x="1270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a:t>
            </a:r>
            <a:r>
              <a:rPr lang="en-US" sz="3200" b="1" u="sng" dirty="0">
                <a:solidFill>
                  <a:srgbClr val="002060"/>
                </a:solidFill>
              </a:rPr>
              <a:t>Barnabas</a:t>
            </a:r>
            <a:r>
              <a:rPr lang="en-US" sz="3200" dirty="0"/>
              <a:t>,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1" name="TextBox 10">
            <a:extLst>
              <a:ext uri="{FF2B5EF4-FFF2-40B4-BE49-F238E27FC236}">
                <a16:creationId xmlns:a16="http://schemas.microsoft.com/office/drawing/2014/main" xmlns="" id="{695834C6-D532-46A8-BD34-E3BC8F2557A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a:t>
            </a:r>
            <a:r>
              <a:rPr lang="en-US" sz="3200" b="1" u="sng" dirty="0">
                <a:solidFill>
                  <a:srgbClr val="002060"/>
                </a:solidFill>
              </a:rPr>
              <a:t>Simeon who was called Niger</a:t>
            </a:r>
            <a:r>
              <a:rPr lang="en-US" sz="3200" dirty="0"/>
              <a:t>, and Lucius of Cyrene, and Manaen who had been brought up with Herod the tetrarch, and Saul.</a:t>
            </a:r>
            <a:r>
              <a:rPr lang="en-US" dirty="0"/>
              <a:t>	</a:t>
            </a:r>
          </a:p>
          <a:p>
            <a:endParaRPr lang="en-US" sz="3200" dirty="0">
              <a:solidFill>
                <a:srgbClr val="002060"/>
              </a:solidFill>
            </a:endParaRPr>
          </a:p>
        </p:txBody>
      </p:sp>
      <p:sp>
        <p:nvSpPr>
          <p:cNvPr id="12" name="TextBox 11">
            <a:extLst>
              <a:ext uri="{FF2B5EF4-FFF2-40B4-BE49-F238E27FC236}">
                <a16:creationId xmlns:a16="http://schemas.microsoft.com/office/drawing/2014/main" xmlns="" id="{6EB34F99-5EAA-4D31-8D30-271E693A113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a:t>
            </a:r>
            <a:r>
              <a:rPr lang="en-US" sz="3200" b="1" u="sng" dirty="0">
                <a:solidFill>
                  <a:srgbClr val="002060"/>
                </a:solidFill>
              </a:rPr>
              <a:t>Lucius of Cyrene</a:t>
            </a:r>
            <a:r>
              <a:rPr lang="en-US" sz="3200" dirty="0"/>
              <a:t>, and Manaen who had been brought up with Herod the tetrarch, and Saul.</a:t>
            </a:r>
            <a:r>
              <a:rPr lang="en-US" dirty="0"/>
              <a:t>	</a:t>
            </a:r>
          </a:p>
          <a:p>
            <a:endParaRPr lang="en-US" sz="3200" dirty="0">
              <a:solidFill>
                <a:srgbClr val="002060"/>
              </a:solidFill>
            </a:endParaRPr>
          </a:p>
        </p:txBody>
      </p:sp>
      <p:sp>
        <p:nvSpPr>
          <p:cNvPr id="13" name="TextBox 12">
            <a:extLst>
              <a:ext uri="{FF2B5EF4-FFF2-40B4-BE49-F238E27FC236}">
                <a16:creationId xmlns:a16="http://schemas.microsoft.com/office/drawing/2014/main" xmlns="" id="{9AE6BE88-2B9D-41EA-BA67-C64431026802}"/>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a:t>
            </a:r>
            <a:r>
              <a:rPr lang="en-US" sz="3200" b="1" u="sng" dirty="0">
                <a:solidFill>
                  <a:srgbClr val="002060"/>
                </a:solidFill>
              </a:rPr>
              <a:t>Manaen who had been brought up with Herod the tetrarch</a:t>
            </a:r>
            <a:r>
              <a:rPr lang="en-US" sz="3200" dirty="0"/>
              <a:t>, and Saul.</a:t>
            </a:r>
            <a:r>
              <a:rPr lang="en-US" dirty="0"/>
              <a:t>	</a:t>
            </a:r>
          </a:p>
          <a:p>
            <a:endParaRPr lang="en-US" sz="3200" dirty="0">
              <a:solidFill>
                <a:srgbClr val="002060"/>
              </a:solidFill>
            </a:endParaRP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a:t>
            </a:r>
            <a:r>
              <a:rPr lang="en-US" sz="3200" b="1" u="sng" dirty="0">
                <a:solidFill>
                  <a:srgbClr val="002060"/>
                </a:solidFill>
              </a:rPr>
              <a:t>Saul</a:t>
            </a:r>
            <a:r>
              <a:rPr lang="en-US" sz="3200" dirty="0"/>
              <a:t>.</a:t>
            </a:r>
            <a:r>
              <a:rPr lang="en-US" dirty="0"/>
              <a:t>	</a:t>
            </a:r>
          </a:p>
          <a:p>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33528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r>
              <a:rPr lang="en-US" sz="2400" b="1" dirty="0"/>
              <a:t>Diverse</a:t>
            </a:r>
          </a:p>
          <a:p>
            <a:pPr marL="285750" indent="-285750">
              <a:buFont typeface="Arial" panose="020B0604020202020204" pitchFamily="34" charset="0"/>
              <a:buChar char="•"/>
            </a:pPr>
            <a:r>
              <a:rPr lang="en-US" sz="2400" b="1" dirty="0"/>
              <a:t>Beachhead in the gentile world</a:t>
            </a:r>
          </a:p>
          <a:p>
            <a:pPr algn="ctr"/>
            <a:endParaRPr lang="en-US" dirty="0"/>
          </a:p>
        </p:txBody>
      </p:sp>
    </p:spTree>
    <p:extLst>
      <p:ext uri="{BB962C8B-B14F-4D97-AF65-F5344CB8AC3E}">
        <p14:creationId xmlns:p14="http://schemas.microsoft.com/office/powerpoint/2010/main" val="173140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8" end="8"/>
                                            </p:txEl>
                                          </p:spTgt>
                                        </p:tgtEl>
                                        <p:attrNameLst>
                                          <p:attrName>style.visibility</p:attrName>
                                        </p:attrNameLst>
                                      </p:cBhvr>
                                      <p:to>
                                        <p:strVal val="visible"/>
                                      </p:to>
                                    </p:set>
                                    <p:animEffect transition="in" filter="fade">
                                      <p:cBhvr>
                                        <p:cTn id="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arge stone building&#10;&#10;Description generated with very high confidence">
            <a:extLst>
              <a:ext uri="{FF2B5EF4-FFF2-40B4-BE49-F238E27FC236}">
                <a16:creationId xmlns:a16="http://schemas.microsoft.com/office/drawing/2014/main" xmlns="" id="{541B21DF-94AD-43E5-A126-4C17982FF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21" name="TextBox 20">
            <a:extLst>
              <a:ext uri="{FF2B5EF4-FFF2-40B4-BE49-F238E27FC236}">
                <a16:creationId xmlns:a16="http://schemas.microsoft.com/office/drawing/2014/main" xmlns="" id="{02C43EC9-65C2-45B2-A13F-F9482A827ECC}"/>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11:25</a:t>
            </a:r>
            <a:r>
              <a:rPr lang="en-US" sz="3200" baseline="30000" dirty="0"/>
              <a:t> </a:t>
            </a:r>
            <a:r>
              <a:rPr lang="en-US" sz="3200" dirty="0"/>
              <a:t>And </a:t>
            </a:r>
            <a:r>
              <a:rPr lang="en-US" sz="3200" b="1" u="sng" dirty="0">
                <a:solidFill>
                  <a:srgbClr val="002060"/>
                </a:solidFill>
              </a:rPr>
              <a:t>for an entire year they met with the church and taught considerable numbers</a:t>
            </a:r>
            <a:r>
              <a:rPr lang="en-US" sz="3200" dirty="0"/>
              <a:t>; and the disciples were first called Christians in Antioch.</a:t>
            </a:r>
            <a:endParaRPr lang="en-US" sz="3200" dirty="0">
              <a:solidFill>
                <a:srgbClr val="002060"/>
              </a:solidFill>
            </a:endParaRPr>
          </a:p>
        </p:txBody>
      </p:sp>
      <p:sp>
        <p:nvSpPr>
          <p:cNvPr id="22" name="TextBox 21">
            <a:extLst>
              <a:ext uri="{FF2B5EF4-FFF2-40B4-BE49-F238E27FC236}">
                <a16:creationId xmlns:a16="http://schemas.microsoft.com/office/drawing/2014/main" xmlns="" id="{EEFC2B18-301B-4B7B-8182-E00F9DCB4BC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0" name="TextBox 9">
            <a:extLst>
              <a:ext uri="{FF2B5EF4-FFF2-40B4-BE49-F238E27FC236}">
                <a16:creationId xmlns:a16="http://schemas.microsoft.com/office/drawing/2014/main" xmlns="" id="{1A74D31D-4840-4B64-AA5F-115334FADE57}"/>
              </a:ext>
            </a:extLst>
          </p:cNvPr>
          <p:cNvSpPr txBox="1"/>
          <p:nvPr/>
        </p:nvSpPr>
        <p:spPr>
          <a:xfrm>
            <a:off x="1270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a:t>
            </a:r>
            <a:r>
              <a:rPr lang="en-US" sz="3200" b="1" u="sng" dirty="0">
                <a:solidFill>
                  <a:srgbClr val="002060"/>
                </a:solidFill>
              </a:rPr>
              <a:t>Barnabas</a:t>
            </a:r>
            <a:r>
              <a:rPr lang="en-US" sz="3200" dirty="0"/>
              <a:t>, and Simeon who was called Niger, and Lucius of Cyrene, and Manaen who had been brought up with Herod the tetrarch, and Saul.</a:t>
            </a:r>
            <a:r>
              <a:rPr lang="en-US" dirty="0"/>
              <a:t>	</a:t>
            </a:r>
          </a:p>
          <a:p>
            <a:endParaRPr lang="en-US" sz="3200" dirty="0">
              <a:solidFill>
                <a:srgbClr val="002060"/>
              </a:solidFill>
            </a:endParaRPr>
          </a:p>
        </p:txBody>
      </p:sp>
      <p:sp>
        <p:nvSpPr>
          <p:cNvPr id="11" name="TextBox 10">
            <a:extLst>
              <a:ext uri="{FF2B5EF4-FFF2-40B4-BE49-F238E27FC236}">
                <a16:creationId xmlns:a16="http://schemas.microsoft.com/office/drawing/2014/main" xmlns="" id="{695834C6-D532-46A8-BD34-E3BC8F2557A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a:t>
            </a:r>
            <a:r>
              <a:rPr lang="en-US" sz="3200" b="1" u="sng" dirty="0">
                <a:solidFill>
                  <a:srgbClr val="002060"/>
                </a:solidFill>
              </a:rPr>
              <a:t>Simeon who was called Niger</a:t>
            </a:r>
            <a:r>
              <a:rPr lang="en-US" sz="3200" dirty="0"/>
              <a:t>, and Lucius of Cyrene, and Manaen who had been brought up with Herod the tetrarch, and Saul.</a:t>
            </a:r>
            <a:r>
              <a:rPr lang="en-US" dirty="0"/>
              <a:t>	</a:t>
            </a:r>
          </a:p>
          <a:p>
            <a:endParaRPr lang="en-US" sz="3200" dirty="0">
              <a:solidFill>
                <a:srgbClr val="002060"/>
              </a:solidFill>
            </a:endParaRPr>
          </a:p>
        </p:txBody>
      </p:sp>
      <p:sp>
        <p:nvSpPr>
          <p:cNvPr id="12" name="TextBox 11">
            <a:extLst>
              <a:ext uri="{FF2B5EF4-FFF2-40B4-BE49-F238E27FC236}">
                <a16:creationId xmlns:a16="http://schemas.microsoft.com/office/drawing/2014/main" xmlns="" id="{6EB34F99-5EAA-4D31-8D30-271E693A1131}"/>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a:t>
            </a:r>
            <a:r>
              <a:rPr lang="en-US" sz="3200" b="1" u="sng" dirty="0">
                <a:solidFill>
                  <a:srgbClr val="002060"/>
                </a:solidFill>
              </a:rPr>
              <a:t>Lucius of Cyrene</a:t>
            </a:r>
            <a:r>
              <a:rPr lang="en-US" sz="3200" dirty="0"/>
              <a:t>, and Manaen who had been brought up with Herod the tetrarch, and Saul.</a:t>
            </a:r>
            <a:r>
              <a:rPr lang="en-US" dirty="0"/>
              <a:t>	</a:t>
            </a:r>
          </a:p>
          <a:p>
            <a:endParaRPr lang="en-US" sz="3200" dirty="0">
              <a:solidFill>
                <a:srgbClr val="002060"/>
              </a:solidFill>
            </a:endParaRPr>
          </a:p>
        </p:txBody>
      </p:sp>
      <p:sp>
        <p:nvSpPr>
          <p:cNvPr id="13" name="TextBox 12">
            <a:extLst>
              <a:ext uri="{FF2B5EF4-FFF2-40B4-BE49-F238E27FC236}">
                <a16:creationId xmlns:a16="http://schemas.microsoft.com/office/drawing/2014/main" xmlns="" id="{9AE6BE88-2B9D-41EA-BA67-C64431026802}"/>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a:t>
            </a:r>
            <a:r>
              <a:rPr lang="en-US" sz="3200" b="1" u="sng" dirty="0">
                <a:solidFill>
                  <a:srgbClr val="002060"/>
                </a:solidFill>
              </a:rPr>
              <a:t>Manaen who had been brought up with Herod the tetrarch</a:t>
            </a:r>
            <a:r>
              <a:rPr lang="en-US" sz="3200" dirty="0"/>
              <a:t>, and Saul.</a:t>
            </a:r>
            <a:r>
              <a:rPr lang="en-US" dirty="0"/>
              <a:t>	</a:t>
            </a:r>
          </a:p>
          <a:p>
            <a:endParaRPr lang="en-US" sz="3200" dirty="0">
              <a:solidFill>
                <a:srgbClr val="002060"/>
              </a:solidFill>
            </a:endParaRP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a:t>
            </a:r>
            <a:r>
              <a:rPr lang="en-US" sz="3200" b="1" dirty="0"/>
              <a:t> </a:t>
            </a:r>
            <a:r>
              <a:rPr lang="en-US" sz="3200" dirty="0"/>
              <a:t>Now there were at Antioch, in the church that was there, prophets and teachers: Barnabas, and Simeon who was called Niger, and Lucius of Cyrene, and Manaen who had been brought up with Herod the tetrarch, and </a:t>
            </a:r>
            <a:r>
              <a:rPr lang="en-US" sz="3200" b="1" u="sng" dirty="0">
                <a:solidFill>
                  <a:srgbClr val="002060"/>
                </a:solidFill>
              </a:rPr>
              <a:t>Saul</a:t>
            </a:r>
            <a:r>
              <a:rPr lang="en-US" sz="3200" dirty="0"/>
              <a:t>.</a:t>
            </a:r>
            <a:r>
              <a:rPr lang="en-US" dirty="0"/>
              <a:t>	</a:t>
            </a:r>
          </a:p>
          <a:p>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37338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r>
              <a:rPr lang="en-US" sz="2400" b="1" dirty="0"/>
              <a:t>Diverse</a:t>
            </a:r>
          </a:p>
          <a:p>
            <a:pPr marL="285750" indent="-285750">
              <a:buFont typeface="Arial" panose="020B0604020202020204" pitchFamily="34" charset="0"/>
              <a:buChar char="•"/>
            </a:pPr>
            <a:r>
              <a:rPr lang="en-US" sz="2400" b="1" dirty="0"/>
              <a:t>Beachhead in the gentile world</a:t>
            </a:r>
          </a:p>
          <a:p>
            <a:pPr marL="285750" indent="-285750">
              <a:buFont typeface="Arial" panose="020B0604020202020204" pitchFamily="34" charset="0"/>
              <a:buChar char="•"/>
            </a:pPr>
            <a:r>
              <a:rPr lang="en-US" sz="2400" b="1" dirty="0"/>
              <a:t>A </a:t>
            </a:r>
            <a:r>
              <a:rPr lang="en-US" sz="2400" b="1" i="1" dirty="0"/>
              <a:t>sending</a:t>
            </a:r>
            <a:r>
              <a:rPr lang="en-US" sz="2400" b="1" dirty="0"/>
              <a:t> church</a:t>
            </a:r>
          </a:p>
          <a:p>
            <a:pPr algn="ctr"/>
            <a:endParaRPr lang="en-US" dirty="0"/>
          </a:p>
        </p:txBody>
      </p:sp>
    </p:spTree>
    <p:extLst>
      <p:ext uri="{BB962C8B-B14F-4D97-AF65-F5344CB8AC3E}">
        <p14:creationId xmlns:p14="http://schemas.microsoft.com/office/powerpoint/2010/main" val="546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9" end="9"/>
                                            </p:txEl>
                                          </p:spTgt>
                                        </p:tgtEl>
                                        <p:attrNameLst>
                                          <p:attrName>style.visibility</p:attrName>
                                        </p:attrNameLst>
                                      </p:cBhvr>
                                      <p:to>
                                        <p:strVal val="visible"/>
                                      </p:to>
                                    </p:set>
                                    <p:animEffect transition="in" filter="fade">
                                      <p:cBhvr>
                                        <p:cTn id="7" dur="500"/>
                                        <p:tgtEl>
                                          <p:spTgt spid="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stone building&#10;&#10;Description generated with very high confidence">
            <a:extLst>
              <a:ext uri="{FF2B5EF4-FFF2-40B4-BE49-F238E27FC236}">
                <a16:creationId xmlns:a16="http://schemas.microsoft.com/office/drawing/2014/main" xmlns="" id="{D153E440-DE0C-4B04-B1D8-E6E4ADC1B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9134168" cy="6079931"/>
          </a:xfrm>
          <a:prstGeom prst="rect">
            <a:avLst/>
          </a:prstGeom>
        </p:spPr>
      </p:pic>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 </a:t>
            </a:r>
            <a:r>
              <a:rPr lang="en-US" sz="3200" dirty="0"/>
              <a:t>While they were ministering to the Lord and fasting, the Holy Spirit said, “Set apart for Me Barnabas and Saul for the work to which I have called them.”</a:t>
            </a:r>
            <a:r>
              <a:rPr lang="en-US" sz="3200" b="1" dirty="0"/>
              <a:t> </a:t>
            </a:r>
            <a:r>
              <a:rPr lang="en-US" sz="3200" b="1" baseline="30000" dirty="0"/>
              <a:t>3 </a:t>
            </a:r>
            <a:r>
              <a:rPr lang="en-US" sz="3200" dirty="0"/>
              <a:t>Then, when they had fasted and prayed and  laid their hands on them, </a:t>
            </a:r>
            <a:r>
              <a:rPr lang="en-US" sz="3200" b="1" u="sng" dirty="0">
                <a:solidFill>
                  <a:srgbClr val="002060"/>
                </a:solidFill>
              </a:rPr>
              <a:t>they sent them away.</a:t>
            </a:r>
            <a:endParaRPr lang="en-US" sz="3200" b="1" dirty="0">
              <a:solidFill>
                <a:srgbClr val="002060"/>
              </a:solidFill>
            </a:endParaRPr>
          </a:p>
          <a:p>
            <a:endParaRPr lang="en-US" sz="3200" dirty="0">
              <a:solidFill>
                <a:srgbClr val="002060"/>
              </a:solidFill>
            </a:endParaRPr>
          </a:p>
        </p:txBody>
      </p:sp>
      <p:sp>
        <p:nvSpPr>
          <p:cNvPr id="24" name="Rectangle 23">
            <a:extLst>
              <a:ext uri="{FF2B5EF4-FFF2-40B4-BE49-F238E27FC236}">
                <a16:creationId xmlns:a16="http://schemas.microsoft.com/office/drawing/2014/main" xmlns="" id="{9AB7CBA1-3811-45B0-B95A-4F1A55678524}"/>
              </a:ext>
            </a:extLst>
          </p:cNvPr>
          <p:cNvSpPr/>
          <p:nvPr/>
        </p:nvSpPr>
        <p:spPr>
          <a:xfrm>
            <a:off x="4419600" y="76200"/>
            <a:ext cx="4695826" cy="37338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The Church at Antioch</a:t>
            </a:r>
          </a:p>
          <a:p>
            <a:pPr algn="ctr"/>
            <a:endParaRPr lang="en-US" sz="1000" b="1" u="sng" dirty="0"/>
          </a:p>
          <a:p>
            <a:pPr marL="285750" indent="-285750">
              <a:buFont typeface="Arial" panose="020B0604020202020204" pitchFamily="34" charset="0"/>
              <a:buChar char="•"/>
            </a:pPr>
            <a:r>
              <a:rPr lang="en-US" sz="2400" b="1" dirty="0"/>
              <a:t>A spontaneous movement</a:t>
            </a:r>
          </a:p>
          <a:p>
            <a:pPr marL="285750" indent="-285750">
              <a:buFont typeface="Arial" panose="020B0604020202020204" pitchFamily="34" charset="0"/>
              <a:buChar char="•"/>
            </a:pPr>
            <a:r>
              <a:rPr lang="en-US" sz="2400" b="1" dirty="0"/>
              <a:t>Reaching gentiles in a mixed city</a:t>
            </a:r>
          </a:p>
          <a:p>
            <a:pPr marL="285750" indent="-285750">
              <a:buFont typeface="Arial" panose="020B0604020202020204" pitchFamily="34" charset="0"/>
              <a:buChar char="•"/>
            </a:pPr>
            <a:r>
              <a:rPr lang="en-US" sz="2400" b="1" dirty="0"/>
              <a:t>Unified with Jerusalem Church</a:t>
            </a:r>
          </a:p>
          <a:p>
            <a:pPr marL="285750" indent="-285750">
              <a:buFont typeface="Arial" panose="020B0604020202020204" pitchFamily="34" charset="0"/>
              <a:buChar char="•"/>
            </a:pPr>
            <a:r>
              <a:rPr lang="en-US" sz="2400" b="1" dirty="0"/>
              <a:t>Generous</a:t>
            </a:r>
          </a:p>
          <a:p>
            <a:pPr marL="285750" indent="-285750">
              <a:buFont typeface="Arial" panose="020B0604020202020204" pitchFamily="34" charset="0"/>
              <a:buChar char="•"/>
            </a:pPr>
            <a:r>
              <a:rPr lang="en-US" sz="2400" b="1" dirty="0"/>
              <a:t>New leaders</a:t>
            </a:r>
          </a:p>
          <a:p>
            <a:pPr marL="285750" indent="-285750">
              <a:buFont typeface="Arial" panose="020B0604020202020204" pitchFamily="34" charset="0"/>
              <a:buChar char="•"/>
            </a:pPr>
            <a:r>
              <a:rPr lang="en-US" sz="2400" b="1" dirty="0"/>
              <a:t>Diverse</a:t>
            </a:r>
          </a:p>
          <a:p>
            <a:pPr marL="285750" indent="-285750">
              <a:buFont typeface="Arial" panose="020B0604020202020204" pitchFamily="34" charset="0"/>
              <a:buChar char="•"/>
            </a:pPr>
            <a:r>
              <a:rPr lang="en-US" sz="2400" b="1" dirty="0"/>
              <a:t>Beachhead in the gentile world</a:t>
            </a:r>
          </a:p>
          <a:p>
            <a:pPr marL="285750" indent="-285750">
              <a:buFont typeface="Arial" panose="020B0604020202020204" pitchFamily="34" charset="0"/>
              <a:buChar char="•"/>
            </a:pPr>
            <a:r>
              <a:rPr lang="en-US" sz="2400" b="1" dirty="0"/>
              <a:t>A </a:t>
            </a:r>
            <a:r>
              <a:rPr lang="en-US" sz="2400" b="1" i="1" dirty="0"/>
              <a:t>sending</a:t>
            </a:r>
            <a:r>
              <a:rPr lang="en-US" sz="2400" b="1" dirty="0"/>
              <a:t> church</a:t>
            </a:r>
          </a:p>
          <a:p>
            <a:pPr algn="ctr"/>
            <a:endParaRPr lang="en-US" dirty="0"/>
          </a:p>
        </p:txBody>
      </p:sp>
    </p:spTree>
    <p:extLst>
      <p:ext uri="{BB962C8B-B14F-4D97-AF65-F5344CB8AC3E}">
        <p14:creationId xmlns:p14="http://schemas.microsoft.com/office/powerpoint/2010/main" val="131995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 </a:t>
            </a:r>
            <a:r>
              <a:rPr lang="en-US" sz="3200" dirty="0"/>
              <a:t>While they were ministering to the Lord and fasting, the Holy Spirit said, “Set apart for Me Barnabas and Saul for the work to which I have called them.”</a:t>
            </a:r>
            <a:r>
              <a:rPr lang="en-US" sz="3200" b="1" dirty="0"/>
              <a:t> </a:t>
            </a:r>
            <a:r>
              <a:rPr lang="en-US" sz="3200" b="1" baseline="30000" dirty="0"/>
              <a:t>3 </a:t>
            </a:r>
            <a:r>
              <a:rPr lang="en-US" sz="3200" dirty="0"/>
              <a:t>Then, when they had fasted and prayed and  laid their hands on them, </a:t>
            </a:r>
            <a:r>
              <a:rPr lang="en-US" sz="3200" b="1" u="sng" dirty="0">
                <a:solidFill>
                  <a:srgbClr val="002060"/>
                </a:solidFill>
              </a:rPr>
              <a:t>they sent them away.</a:t>
            </a:r>
            <a:endParaRPr lang="en-US" sz="3200" b="1" dirty="0">
              <a:solidFill>
                <a:srgbClr val="002060"/>
              </a:solidFill>
            </a:endParaRPr>
          </a:p>
          <a:p>
            <a:endParaRPr lang="en-US" sz="3200" dirty="0">
              <a:solidFill>
                <a:srgbClr val="002060"/>
              </a:solidFill>
            </a:endParaRPr>
          </a:p>
        </p:txBody>
      </p:sp>
      <p:sp>
        <p:nvSpPr>
          <p:cNvPr id="20" name="Rounded Rectangular Callout 17">
            <a:extLst>
              <a:ext uri="{FF2B5EF4-FFF2-40B4-BE49-F238E27FC236}">
                <a16:creationId xmlns:a16="http://schemas.microsoft.com/office/drawing/2014/main" xmlns="" id="{861DF180-5ADF-4248-9BD7-DF7EC917CF24}"/>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283370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 </a:t>
            </a:r>
            <a:r>
              <a:rPr lang="en-US" sz="3200" dirty="0"/>
              <a:t>While they were ministering to the Lord and fasting, the Holy Spirit said, “Set apart for Me Barnabas and Saul for the work to which I have called them.”</a:t>
            </a:r>
            <a:r>
              <a:rPr lang="en-US" sz="3200" b="1" dirty="0"/>
              <a:t> </a:t>
            </a:r>
            <a:r>
              <a:rPr lang="en-US" sz="3200" b="1" baseline="30000" dirty="0"/>
              <a:t>3 </a:t>
            </a:r>
            <a:r>
              <a:rPr lang="en-US" sz="3200" dirty="0"/>
              <a:t>Then, when they had fasted and prayed and  laid their hands on them, </a:t>
            </a:r>
            <a:r>
              <a:rPr lang="en-US" sz="3200" b="1" u="sng" dirty="0">
                <a:solidFill>
                  <a:srgbClr val="002060"/>
                </a:solidFill>
              </a:rPr>
              <a:t>they sent them away.</a:t>
            </a:r>
            <a:endParaRPr lang="en-US" sz="3200" b="1" dirty="0">
              <a:solidFill>
                <a:srgbClr val="002060"/>
              </a:solidFill>
            </a:endParaRPr>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20" name="Rounded Rectangular Callout 17">
            <a:extLst>
              <a:ext uri="{FF2B5EF4-FFF2-40B4-BE49-F238E27FC236}">
                <a16:creationId xmlns:a16="http://schemas.microsoft.com/office/drawing/2014/main" xmlns="" id="{861DF180-5ADF-4248-9BD7-DF7EC917CF24}"/>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37553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 </a:t>
            </a:r>
            <a:r>
              <a:rPr lang="en-US" sz="3200" dirty="0"/>
              <a:t>While they were ministering to the Lord and fasting, the Holy Spirit said, “Set apart for Me Barnabas and Saul for the work to which I have called them.”</a:t>
            </a:r>
            <a:r>
              <a:rPr lang="en-US" sz="3200" b="1" dirty="0"/>
              <a:t> </a:t>
            </a:r>
            <a:r>
              <a:rPr lang="en-US" sz="3200" b="1" baseline="30000" dirty="0"/>
              <a:t>3 </a:t>
            </a:r>
            <a:r>
              <a:rPr lang="en-US" sz="3200" dirty="0"/>
              <a:t>Then, when they had fasted and prayed and  laid their hands on them, </a:t>
            </a:r>
            <a:r>
              <a:rPr lang="en-US" sz="3200" b="1" u="sng" dirty="0">
                <a:solidFill>
                  <a:srgbClr val="002060"/>
                </a:solidFill>
              </a:rPr>
              <a:t>they sent them away.</a:t>
            </a:r>
            <a:endParaRPr lang="en-US" sz="3200" b="1" dirty="0">
              <a:solidFill>
                <a:srgbClr val="002060"/>
              </a:solidFill>
            </a:endParaRPr>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sp>
        <p:nvSpPr>
          <p:cNvPr id="20" name="Rounded Rectangular Callout 17">
            <a:extLst>
              <a:ext uri="{FF2B5EF4-FFF2-40B4-BE49-F238E27FC236}">
                <a16:creationId xmlns:a16="http://schemas.microsoft.com/office/drawing/2014/main" xmlns="" id="{861DF180-5ADF-4248-9BD7-DF7EC917CF24}"/>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103314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Chap 13 gets down to business: the “remotest parts of the earth”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1198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5FB7A42-B3C5-4196-A066-B2B499F90468}"/>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 </a:t>
            </a:r>
            <a:r>
              <a:rPr lang="en-US" sz="3200" dirty="0"/>
              <a:t>While they were ministering to the Lord and fasting, </a:t>
            </a:r>
            <a:r>
              <a:rPr lang="en-US" sz="3200" b="1" u="sng" dirty="0">
                <a:solidFill>
                  <a:srgbClr val="002060"/>
                </a:solidFill>
              </a:rPr>
              <a:t>the Holy Spirit said, “Set apart for Me </a:t>
            </a:r>
            <a:r>
              <a:rPr lang="en-US" sz="3100" b="1" u="sng" dirty="0">
                <a:solidFill>
                  <a:srgbClr val="002060"/>
                </a:solidFill>
              </a:rPr>
              <a:t>Barnabas and Saul for the work to which I have called </a:t>
            </a:r>
            <a:r>
              <a:rPr lang="en-US" sz="3200" b="1" u="sng" dirty="0">
                <a:solidFill>
                  <a:srgbClr val="002060"/>
                </a:solidFill>
              </a:rPr>
              <a:t>them</a:t>
            </a:r>
            <a:r>
              <a:rPr lang="en-US" sz="3200" dirty="0"/>
              <a:t>.”</a:t>
            </a:r>
            <a:r>
              <a:rPr lang="en-US" sz="3200" b="1" dirty="0"/>
              <a:t> </a:t>
            </a:r>
            <a:r>
              <a:rPr lang="en-US" sz="3200" b="1" baseline="30000" dirty="0"/>
              <a:t>3 </a:t>
            </a:r>
            <a:r>
              <a:rPr lang="en-US" sz="3200" dirty="0"/>
              <a:t>Then, when they had fasted and prayed and  laid their hands on them, they sent them away.</a:t>
            </a:r>
          </a:p>
          <a:p>
            <a:endParaRPr lang="en-US" sz="3200" dirty="0">
              <a:solidFill>
                <a:srgbClr val="002060"/>
              </a:solidFill>
            </a:endParaRPr>
          </a:p>
        </p:txBody>
      </p:sp>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sp>
        <p:nvSpPr>
          <p:cNvPr id="6" name="TextBox 5">
            <a:extLst>
              <a:ext uri="{FF2B5EF4-FFF2-40B4-BE49-F238E27FC236}">
                <a16:creationId xmlns:a16="http://schemas.microsoft.com/office/drawing/2014/main" xmlns="" id="{6F363647-71B7-4AFB-B75A-535C267A0AEA}"/>
              </a:ext>
            </a:extLst>
          </p:cNvPr>
          <p:cNvSpPr txBox="1"/>
          <p:nvPr/>
        </p:nvSpPr>
        <p:spPr>
          <a:xfrm>
            <a:off x="-19030" y="3276600"/>
            <a:ext cx="9163030" cy="1600200"/>
          </a:xfrm>
          <a:prstGeom prst="rect">
            <a:avLst/>
          </a:prstGeom>
          <a:solidFill>
            <a:srgbClr val="67431B"/>
          </a:solidFill>
          <a:ln>
            <a:solidFill>
              <a:schemeClr val="bg2"/>
            </a:solidFill>
          </a:ln>
        </p:spPr>
        <p:txBody>
          <a:bodyPr wrap="square">
            <a:noAutofit/>
          </a:bodyPr>
          <a:lstStyle/>
          <a:p>
            <a:r>
              <a:rPr lang="en-US" sz="3200" b="1" baseline="30000" dirty="0">
                <a:solidFill>
                  <a:schemeClr val="bg1"/>
                </a:solidFill>
              </a:rPr>
              <a:t>Luke 24:49 </a:t>
            </a:r>
            <a:r>
              <a:rPr lang="en-US" sz="3200" b="1" dirty="0">
                <a:solidFill>
                  <a:schemeClr val="bg1"/>
                </a:solidFill>
              </a:rPr>
              <a:t>And behold, I am </a:t>
            </a:r>
            <a:r>
              <a:rPr lang="en-US" sz="3200" b="1" u="sng" dirty="0">
                <a:solidFill>
                  <a:schemeClr val="bg1"/>
                </a:solidFill>
              </a:rPr>
              <a:t>sending forth the promise </a:t>
            </a:r>
            <a:r>
              <a:rPr lang="en-US" sz="3200" b="1" dirty="0">
                <a:solidFill>
                  <a:schemeClr val="bg1"/>
                </a:solidFill>
              </a:rPr>
              <a:t>of My Father upon you; but you are to stay in the city until you are </a:t>
            </a:r>
            <a:r>
              <a:rPr lang="en-US" sz="3200" b="1" u="sng" dirty="0">
                <a:solidFill>
                  <a:schemeClr val="bg1"/>
                </a:solidFill>
              </a:rPr>
              <a:t>clothed with power </a:t>
            </a:r>
            <a:r>
              <a:rPr lang="en-US" sz="3200" b="1" dirty="0">
                <a:solidFill>
                  <a:schemeClr val="bg1"/>
                </a:solidFill>
              </a:rPr>
              <a:t>from on high.”</a:t>
            </a:r>
          </a:p>
          <a:p>
            <a:r>
              <a:rPr lang="en-US" sz="3600" dirty="0"/>
              <a:t/>
            </a:r>
            <a:br>
              <a:rPr lang="en-US" sz="3600" dirty="0"/>
            </a:br>
            <a:endParaRPr lang="en-US" sz="3400" dirty="0"/>
          </a:p>
          <a:p>
            <a:endParaRPr lang="en-US" sz="3400" dirty="0"/>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C2EECBCA-A8C5-45EF-B605-F66DB94519A7}"/>
              </a:ext>
            </a:extLst>
          </p:cNvPr>
          <p:cNvSpPr txBox="1"/>
          <p:nvPr/>
        </p:nvSpPr>
        <p:spPr>
          <a:xfrm>
            <a:off x="-19030" y="4826000"/>
            <a:ext cx="9163030" cy="2057400"/>
          </a:xfrm>
          <a:prstGeom prst="rect">
            <a:avLst/>
          </a:prstGeom>
          <a:solidFill>
            <a:srgbClr val="67431B"/>
          </a:solidFill>
          <a:ln>
            <a:solidFill>
              <a:schemeClr val="bg2"/>
            </a:solidFill>
          </a:ln>
        </p:spPr>
        <p:txBody>
          <a:bodyPr wrap="square">
            <a:noAutofit/>
          </a:bodyPr>
          <a:lstStyle/>
          <a:p>
            <a:r>
              <a:rPr lang="en-US" sz="3200" b="1" baseline="30000" dirty="0">
                <a:solidFill>
                  <a:schemeClr val="bg1"/>
                </a:solidFill>
              </a:rPr>
              <a:t>Acts 1:8 </a:t>
            </a:r>
            <a:r>
              <a:rPr lang="en-US" sz="3200" b="1" dirty="0">
                <a:solidFill>
                  <a:schemeClr val="bg1"/>
                </a:solidFill>
              </a:rPr>
              <a:t>but </a:t>
            </a:r>
            <a:r>
              <a:rPr lang="en-US" sz="3200" b="1" u="sng" dirty="0">
                <a:solidFill>
                  <a:schemeClr val="bg1"/>
                </a:solidFill>
              </a:rPr>
              <a:t>you will receive power when the Holy Spirit has come upon you</a:t>
            </a:r>
            <a:r>
              <a:rPr lang="en-US" sz="3200" b="1" dirty="0">
                <a:solidFill>
                  <a:schemeClr val="bg1"/>
                </a:solidFill>
              </a:rPr>
              <a:t>; and you shall be My witnesses both in Jerusalem, and in all Judea and Samaria, and even to the remotest part of the earth.”</a:t>
            </a:r>
            <a:br>
              <a:rPr lang="en-US" sz="3200" b="1" dirty="0">
                <a:solidFill>
                  <a:schemeClr val="bg1"/>
                </a:solidFill>
              </a:rPr>
            </a:br>
            <a:endParaRPr lang="en-US" sz="3200" b="1" dirty="0">
              <a:solidFill>
                <a:schemeClr val="bg1"/>
              </a:solidFill>
            </a:endParaRPr>
          </a:p>
          <a:p>
            <a:endParaRPr lang="en-US" sz="3400" dirty="0"/>
          </a:p>
          <a:p>
            <a:endParaRPr lang="en-US" sz="3400" b="1" dirty="0">
              <a:solidFill>
                <a:schemeClr val="bg1"/>
              </a:solidFill>
            </a:endParaRPr>
          </a:p>
          <a:p>
            <a:endParaRPr lang="en-US" sz="3600" dirty="0"/>
          </a:p>
        </p:txBody>
      </p:sp>
      <p:sp>
        <p:nvSpPr>
          <p:cNvPr id="11" name="Rounded Rectangular Callout 17">
            <a:extLst>
              <a:ext uri="{FF2B5EF4-FFF2-40B4-BE49-F238E27FC236}">
                <a16:creationId xmlns:a16="http://schemas.microsoft.com/office/drawing/2014/main" xmlns="" id="{3792D13D-30B6-4E55-9D89-BB1AEB5FF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38763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5FB7A42-B3C5-4196-A066-B2B499F90468}"/>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a:t>
            </a:r>
            <a:r>
              <a:rPr lang="en-US" sz="3100" b="1" u="sng" dirty="0">
                <a:solidFill>
                  <a:srgbClr val="002060"/>
                </a:solidFill>
              </a:rPr>
              <a:t>being sent out by the Holy Spirit</a:t>
            </a:r>
            <a:r>
              <a:rPr lang="en-US" sz="3100" dirty="0">
                <a:solidFill>
                  <a:srgbClr val="002060"/>
                </a:solidFill>
              </a:rPr>
              <a:t>, </a:t>
            </a:r>
            <a:r>
              <a:rPr lang="en-US" sz="3100" dirty="0"/>
              <a:t>they went down to Seleucia and from there they sailed to Cyprus. </a:t>
            </a:r>
            <a:endParaRPr lang="en-US" sz="3100" dirty="0">
              <a:solidFill>
                <a:srgbClr val="002060"/>
              </a:solidFill>
            </a:endParaRPr>
          </a:p>
        </p:txBody>
      </p:sp>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sp>
        <p:nvSpPr>
          <p:cNvPr id="11" name="Rounded Rectangular Callout 17">
            <a:extLst>
              <a:ext uri="{FF2B5EF4-FFF2-40B4-BE49-F238E27FC236}">
                <a16:creationId xmlns:a16="http://schemas.microsoft.com/office/drawing/2014/main" xmlns="" id="{8FA1A0AB-96B5-4E1B-A8F8-FD786D88A306}"/>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375011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13" name="Content Placeholder 4" descr="A close up of an animal&#10;&#10;Description generated with high confidence">
            <a:extLst>
              <a:ext uri="{FF2B5EF4-FFF2-40B4-BE49-F238E27FC236}">
                <a16:creationId xmlns:a16="http://schemas.microsoft.com/office/drawing/2014/main" xmlns="" id="{F49D1F82-8F33-47BE-AC81-16206152CCED}"/>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sp>
        <p:nvSpPr>
          <p:cNvPr id="14" name="TextBox 13">
            <a:extLst>
              <a:ext uri="{FF2B5EF4-FFF2-40B4-BE49-F238E27FC236}">
                <a16:creationId xmlns:a16="http://schemas.microsoft.com/office/drawing/2014/main" xmlns="" id="{45FB7A42-B3C5-4196-A066-B2B499F90468}"/>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being sent out by the Holy Spirit</a:t>
            </a:r>
            <a:r>
              <a:rPr lang="en-US" sz="3100" dirty="0">
                <a:solidFill>
                  <a:srgbClr val="002060"/>
                </a:solidFill>
              </a:rPr>
              <a:t>, </a:t>
            </a:r>
            <a:r>
              <a:rPr lang="en-US" sz="3100" b="1" u="sng" dirty="0">
                <a:solidFill>
                  <a:srgbClr val="002060"/>
                </a:solidFill>
              </a:rPr>
              <a:t>they went down to Seleucia and from there they sailed to Cyprus</a:t>
            </a:r>
            <a:r>
              <a:rPr lang="en-US" sz="3100" dirty="0"/>
              <a:t>. </a:t>
            </a:r>
            <a:endParaRPr lang="en-US" sz="3100" dirty="0">
              <a:solidFill>
                <a:srgbClr val="002060"/>
              </a:solidFill>
            </a:endParaRPr>
          </a:p>
        </p:txBody>
      </p:sp>
      <p:cxnSp>
        <p:nvCxnSpPr>
          <p:cNvPr id="15" name="Straight Connector 14">
            <a:extLst>
              <a:ext uri="{FF2B5EF4-FFF2-40B4-BE49-F238E27FC236}">
                <a16:creationId xmlns:a16="http://schemas.microsoft.com/office/drawing/2014/main" xmlns="" id="{5955621A-7C10-4E4A-8E18-EF7012377E09}"/>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174911C-76B3-4E56-9BD5-9550636E151F}"/>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7" name="Oval 16">
            <a:extLst>
              <a:ext uri="{FF2B5EF4-FFF2-40B4-BE49-F238E27FC236}">
                <a16:creationId xmlns:a16="http://schemas.microsoft.com/office/drawing/2014/main" xmlns="" id="{AFF66983-D7C7-40CA-A9D9-4FF614881590}"/>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Tree>
    <p:extLst>
      <p:ext uri="{BB962C8B-B14F-4D97-AF65-F5344CB8AC3E}">
        <p14:creationId xmlns:p14="http://schemas.microsoft.com/office/powerpoint/2010/main" val="30074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being sent out by the Holy Spirit</a:t>
            </a:r>
            <a:r>
              <a:rPr lang="en-US" sz="3100" dirty="0">
                <a:solidFill>
                  <a:srgbClr val="002060"/>
                </a:solidFill>
              </a:rPr>
              <a:t>, </a:t>
            </a:r>
            <a:r>
              <a:rPr lang="en-US" sz="3100" b="1" u="sng" dirty="0">
                <a:solidFill>
                  <a:srgbClr val="002060"/>
                </a:solidFill>
              </a:rPr>
              <a:t>they went down to Seleucia and from there they sailed to Cyprus</a:t>
            </a:r>
            <a:r>
              <a:rPr lang="en-US" sz="3100" dirty="0"/>
              <a:t>. </a:t>
            </a:r>
            <a:endParaRPr lang="en-US" sz="3100" dirty="0">
              <a:solidFill>
                <a:srgbClr val="002060"/>
              </a:solidFill>
            </a:endParaRPr>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0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being sent out by the Holy Spirit</a:t>
            </a:r>
            <a:r>
              <a:rPr lang="en-US" sz="3100" dirty="0">
                <a:solidFill>
                  <a:srgbClr val="002060"/>
                </a:solidFill>
              </a:rPr>
              <a:t>, </a:t>
            </a:r>
            <a:r>
              <a:rPr lang="en-US" sz="3100" b="1" u="sng" dirty="0">
                <a:solidFill>
                  <a:srgbClr val="002060"/>
                </a:solidFill>
              </a:rPr>
              <a:t>they went down to Seleucia and from there they sailed to Cyprus</a:t>
            </a:r>
            <a:r>
              <a:rPr lang="en-US" sz="3100" dirty="0"/>
              <a:t>. </a:t>
            </a:r>
            <a:endParaRPr lang="en-US" sz="3100" dirty="0">
              <a:solidFill>
                <a:srgbClr val="002060"/>
              </a:solidFill>
            </a:endParaRPr>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a:extLst>
              <a:ext uri="{FF2B5EF4-FFF2-40B4-BE49-F238E27FC236}">
                <a16:creationId xmlns:a16="http://schemas.microsoft.com/office/drawing/2014/main" xmlns="" id="{40B2C7ED-CA12-45E0-A587-8BE493D80AD0}"/>
              </a:ext>
            </a:extLst>
          </p:cNvPr>
          <p:cNvSpPr/>
          <p:nvPr/>
        </p:nvSpPr>
        <p:spPr>
          <a:xfrm>
            <a:off x="228600" y="838200"/>
            <a:ext cx="44196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This is a true adventure!</a:t>
            </a:r>
          </a:p>
        </p:txBody>
      </p:sp>
      <p:sp>
        <p:nvSpPr>
          <p:cNvPr id="13" name="Rounded Rectangular Callout 17">
            <a:extLst>
              <a:ext uri="{FF2B5EF4-FFF2-40B4-BE49-F238E27FC236}">
                <a16:creationId xmlns:a16="http://schemas.microsoft.com/office/drawing/2014/main" xmlns="" id="{C793DB6B-0D54-423E-8910-3F1E7CCC7730}"/>
              </a:ext>
            </a:extLst>
          </p:cNvPr>
          <p:cNvSpPr/>
          <p:nvPr/>
        </p:nvSpPr>
        <p:spPr>
          <a:xfrm>
            <a:off x="1219200" y="1371600"/>
            <a:ext cx="38100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Exotic foreign places</a:t>
            </a:r>
          </a:p>
        </p:txBody>
      </p:sp>
      <p:sp>
        <p:nvSpPr>
          <p:cNvPr id="16" name="Rounded Rectangular Callout 17">
            <a:extLst>
              <a:ext uri="{FF2B5EF4-FFF2-40B4-BE49-F238E27FC236}">
                <a16:creationId xmlns:a16="http://schemas.microsoft.com/office/drawing/2014/main" xmlns="" id="{BC9E3335-65DD-4B13-9D81-849575149F03}"/>
              </a:ext>
            </a:extLst>
          </p:cNvPr>
          <p:cNvSpPr/>
          <p:nvPr/>
        </p:nvSpPr>
        <p:spPr>
          <a:xfrm>
            <a:off x="1676400" y="1905000"/>
            <a:ext cx="40386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Wildly Ambitious</a:t>
            </a:r>
          </a:p>
        </p:txBody>
      </p:sp>
      <p:sp>
        <p:nvSpPr>
          <p:cNvPr id="17" name="Rounded Rectangular Callout 17">
            <a:extLst>
              <a:ext uri="{FF2B5EF4-FFF2-40B4-BE49-F238E27FC236}">
                <a16:creationId xmlns:a16="http://schemas.microsoft.com/office/drawing/2014/main" xmlns="" id="{938BDA23-D018-47DA-8815-69347DFF297D}"/>
              </a:ext>
            </a:extLst>
          </p:cNvPr>
          <p:cNvSpPr/>
          <p:nvPr/>
        </p:nvSpPr>
        <p:spPr>
          <a:xfrm>
            <a:off x="3581400" y="2438400"/>
            <a:ext cx="22860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Rigorous</a:t>
            </a:r>
          </a:p>
        </p:txBody>
      </p:sp>
      <p:sp>
        <p:nvSpPr>
          <p:cNvPr id="19" name="Rounded Rectangular Callout 17">
            <a:extLst>
              <a:ext uri="{FF2B5EF4-FFF2-40B4-BE49-F238E27FC236}">
                <a16:creationId xmlns:a16="http://schemas.microsoft.com/office/drawing/2014/main" xmlns="" id="{0188DDE7-2872-44FF-BC21-05FEFAB41DD8}"/>
              </a:ext>
            </a:extLst>
          </p:cNvPr>
          <p:cNvSpPr/>
          <p:nvPr/>
        </p:nvSpPr>
        <p:spPr>
          <a:xfrm>
            <a:off x="4267200" y="2971800"/>
            <a:ext cx="25908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Dangerous!</a:t>
            </a:r>
          </a:p>
        </p:txBody>
      </p:sp>
    </p:spTree>
    <p:extLst>
      <p:ext uri="{BB962C8B-B14F-4D97-AF65-F5344CB8AC3E}">
        <p14:creationId xmlns:p14="http://schemas.microsoft.com/office/powerpoint/2010/main" val="41828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being sent out by the Holy Spirit</a:t>
            </a:r>
            <a:r>
              <a:rPr lang="en-US" sz="3100" dirty="0">
                <a:solidFill>
                  <a:srgbClr val="002060"/>
                </a:solidFill>
              </a:rPr>
              <a:t>, </a:t>
            </a:r>
            <a:r>
              <a:rPr lang="en-US" sz="3100" b="1" u="sng" dirty="0">
                <a:solidFill>
                  <a:srgbClr val="002060"/>
                </a:solidFill>
              </a:rPr>
              <a:t>they went down to Seleucia and from there they sailed to Cyprus</a:t>
            </a:r>
            <a:r>
              <a:rPr lang="en-US" sz="3100" dirty="0"/>
              <a:t>. </a:t>
            </a:r>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a:extLst>
              <a:ext uri="{FF2B5EF4-FFF2-40B4-BE49-F238E27FC236}">
                <a16:creationId xmlns:a16="http://schemas.microsoft.com/office/drawing/2014/main" xmlns="" id="{40B2C7ED-CA12-45E0-A587-8BE493D80AD0}"/>
              </a:ext>
            </a:extLst>
          </p:cNvPr>
          <p:cNvSpPr/>
          <p:nvPr/>
        </p:nvSpPr>
        <p:spPr>
          <a:xfrm>
            <a:off x="2819400" y="838200"/>
            <a:ext cx="4419600" cy="6036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This is a true adventure!</a:t>
            </a:r>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pic>
        <p:nvPicPr>
          <p:cNvPr id="4" name="Picture 3" descr="A picture containing mountain, nature, outdoor, sky&#10;&#10;Description generated with very high confidence">
            <a:extLst>
              <a:ext uri="{FF2B5EF4-FFF2-40B4-BE49-F238E27FC236}">
                <a16:creationId xmlns:a16="http://schemas.microsoft.com/office/drawing/2014/main" xmlns="" id="{998DCF7C-D84E-46D5-892C-2FEBDA433502}"/>
              </a:ext>
            </a:extLst>
          </p:cNvPr>
          <p:cNvPicPr>
            <a:picLocks noChangeAspect="1"/>
          </p:cNvPicPr>
          <p:nvPr/>
        </p:nvPicPr>
        <p:blipFill rotWithShape="1">
          <a:blip r:embed="rId3">
            <a:extLst>
              <a:ext uri="{28A0092B-C50C-407E-A947-70E740481C1C}">
                <a14:useLocalDpi xmlns:a14="http://schemas.microsoft.com/office/drawing/2010/main" val="0"/>
              </a:ext>
            </a:extLst>
          </a:blip>
          <a:srcRect b="15726"/>
          <a:stretch/>
        </p:blipFill>
        <p:spPr>
          <a:xfrm>
            <a:off x="-1524001" y="1"/>
            <a:ext cx="12206645" cy="6858000"/>
          </a:xfrm>
          <a:prstGeom prst="rect">
            <a:avLst/>
          </a:prstGeom>
        </p:spPr>
      </p:pic>
    </p:spTree>
    <p:extLst>
      <p:ext uri="{BB962C8B-B14F-4D97-AF65-F5344CB8AC3E}">
        <p14:creationId xmlns:p14="http://schemas.microsoft.com/office/powerpoint/2010/main" val="37853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sp>
        <p:nvSpPr>
          <p:cNvPr id="21" name="TextBox 20">
            <a:extLst>
              <a:ext uri="{FF2B5EF4-FFF2-40B4-BE49-F238E27FC236}">
                <a16:creationId xmlns:a16="http://schemas.microsoft.com/office/drawing/2014/main" xmlns="" id="{9BF176D9-E635-46A4-8CF1-94DC44BF3D00}"/>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a:t>
            </a:r>
            <a:r>
              <a:rPr lang="en-US" sz="3200" b="1" u="sng" dirty="0">
                <a:solidFill>
                  <a:srgbClr val="002060"/>
                </a:solidFill>
              </a:rPr>
              <a:t>they began to proclaim the word of God</a:t>
            </a:r>
            <a:r>
              <a:rPr lang="en-US" sz="3200" dirty="0"/>
              <a:t> in the synagogues of the Jews; and they also had John as their helper. </a:t>
            </a:r>
          </a:p>
          <a:p>
            <a:endParaRPr lang="en-US" sz="3100" dirty="0">
              <a:solidFill>
                <a:srgbClr val="002060"/>
              </a:solidFill>
            </a:endParaRPr>
          </a:p>
        </p:txBody>
      </p:sp>
      <p:sp>
        <p:nvSpPr>
          <p:cNvPr id="22" name="Rounded Rectangular Callout 17">
            <a:extLst>
              <a:ext uri="{FF2B5EF4-FFF2-40B4-BE49-F238E27FC236}">
                <a16:creationId xmlns:a16="http://schemas.microsoft.com/office/drawing/2014/main" xmlns="" id="{52E47D10-85AB-43C0-90CB-4BB1B54A1EC9}"/>
              </a:ext>
            </a:extLst>
          </p:cNvPr>
          <p:cNvSpPr/>
          <p:nvPr/>
        </p:nvSpPr>
        <p:spPr>
          <a:xfrm>
            <a:off x="152400" y="838200"/>
            <a:ext cx="73152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#2 The </a:t>
            </a:r>
            <a:r>
              <a:rPr lang="en-US" sz="4000" b="1" i="1" dirty="0"/>
              <a:t>essence</a:t>
            </a:r>
            <a:r>
              <a:rPr lang="en-US" sz="4000" b="1" dirty="0"/>
              <a:t> of the mission is “proclaiming the word of God”</a:t>
            </a:r>
          </a:p>
        </p:txBody>
      </p:sp>
      <p:cxnSp>
        <p:nvCxnSpPr>
          <p:cNvPr id="17" name="Straight Connector 16">
            <a:extLst>
              <a:ext uri="{FF2B5EF4-FFF2-40B4-BE49-F238E27FC236}">
                <a16:creationId xmlns:a16="http://schemas.microsoft.com/office/drawing/2014/main" xmlns="" id="{77E43FFC-9B58-4A6D-BE74-FAFAC0D37877}"/>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5889A689-E074-4BF9-8E41-E7485F1DB491}"/>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5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up)">
                                      <p:cBhvr>
                                        <p:cTn id="9" dur="500"/>
                                        <p:tgtEl>
                                          <p:spTgt spid="1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8"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sp>
        <p:nvSpPr>
          <p:cNvPr id="21" name="TextBox 20">
            <a:extLst>
              <a:ext uri="{FF2B5EF4-FFF2-40B4-BE49-F238E27FC236}">
                <a16:creationId xmlns:a16="http://schemas.microsoft.com/office/drawing/2014/main" xmlns="" id="{9BF176D9-E635-46A4-8CF1-94DC44BF3D00}"/>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the proconsul, </a:t>
            </a:r>
            <a:r>
              <a:rPr lang="en-US" sz="3200" dirty="0" err="1"/>
              <a:t>Sergius</a:t>
            </a:r>
            <a:r>
              <a:rPr lang="en-US" sz="3200" dirty="0"/>
              <a:t> Paulus, a man of intelligence. This man summoned Barnabas and Saul and sought to hear the word of God. </a:t>
            </a:r>
          </a:p>
          <a:p>
            <a:endParaRPr lang="en-US" sz="3100" dirty="0">
              <a:solidFill>
                <a:srgbClr val="002060"/>
              </a:solidFill>
            </a:endParaRP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6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sp>
        <p:nvSpPr>
          <p:cNvPr id="21" name="TextBox 20">
            <a:extLst>
              <a:ext uri="{FF2B5EF4-FFF2-40B4-BE49-F238E27FC236}">
                <a16:creationId xmlns:a16="http://schemas.microsoft.com/office/drawing/2014/main" xmlns="" id="{9BF176D9-E635-46A4-8CF1-94DC44BF3D00}"/>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a:t>
            </a:r>
            <a:r>
              <a:rPr lang="en-US" sz="3200" b="1" u="sng" dirty="0">
                <a:solidFill>
                  <a:srgbClr val="002060"/>
                </a:solidFill>
              </a:rPr>
              <a:t>the proconsul, </a:t>
            </a:r>
            <a:r>
              <a:rPr lang="en-US" sz="3200" b="1" u="sng" dirty="0" err="1">
                <a:solidFill>
                  <a:srgbClr val="002060"/>
                </a:solidFill>
              </a:rPr>
              <a:t>Sergius</a:t>
            </a:r>
            <a:r>
              <a:rPr lang="en-US" sz="3200" b="1" u="sng" dirty="0">
                <a:solidFill>
                  <a:srgbClr val="002060"/>
                </a:solidFill>
              </a:rPr>
              <a:t> Paulus</a:t>
            </a:r>
            <a:r>
              <a:rPr lang="en-US" sz="3200" dirty="0"/>
              <a:t>, a man of intelligence. This man summoned Barnabas and Saul and sought to hear the word of God. </a:t>
            </a:r>
          </a:p>
          <a:p>
            <a:endParaRPr lang="en-US" sz="3100" dirty="0">
              <a:solidFill>
                <a:srgbClr val="002060"/>
              </a:solidFill>
            </a:endParaRP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a:t>
            </a:r>
            <a:r>
              <a:rPr lang="en-US" sz="3200" b="1" u="sng" dirty="0">
                <a:solidFill>
                  <a:srgbClr val="002060"/>
                </a:solidFill>
              </a:rPr>
              <a:t>the proconsul, </a:t>
            </a:r>
            <a:r>
              <a:rPr lang="en-US" sz="3200" b="1" u="sng" dirty="0" err="1">
                <a:solidFill>
                  <a:srgbClr val="002060"/>
                </a:solidFill>
              </a:rPr>
              <a:t>Sergius</a:t>
            </a:r>
            <a:r>
              <a:rPr lang="en-US" sz="3200" b="1" u="sng" dirty="0">
                <a:solidFill>
                  <a:srgbClr val="002060"/>
                </a:solidFill>
              </a:rPr>
              <a:t> Paulus</a:t>
            </a:r>
            <a:r>
              <a:rPr lang="en-US" sz="3200" dirty="0"/>
              <a:t>, a man of intelligence. This man </a:t>
            </a:r>
            <a:r>
              <a:rPr lang="en-US" sz="3200" b="1" u="sng" dirty="0">
                <a:solidFill>
                  <a:srgbClr val="002060"/>
                </a:solidFill>
              </a:rPr>
              <a:t>s</a:t>
            </a:r>
            <a:r>
              <a:rPr lang="en-US" sz="3100" b="1" u="sng" dirty="0">
                <a:solidFill>
                  <a:srgbClr val="002060"/>
                </a:solidFill>
              </a:rPr>
              <a:t>ummoned Barnabas and Saul and sought to</a:t>
            </a:r>
            <a:r>
              <a:rPr lang="en-US" sz="3200" b="1" u="sng" dirty="0">
                <a:solidFill>
                  <a:srgbClr val="002060"/>
                </a:solidFill>
              </a:rPr>
              <a:t> hear the word of God</a:t>
            </a:r>
            <a:r>
              <a:rPr lang="en-US" sz="3200" dirty="0"/>
              <a:t>. </a:t>
            </a:r>
          </a:p>
          <a:p>
            <a:endParaRPr lang="en-US" sz="3100" dirty="0">
              <a:solidFill>
                <a:srgbClr val="002060"/>
              </a:solidFill>
            </a:endParaRPr>
          </a:p>
        </p:txBody>
      </p:sp>
    </p:spTree>
    <p:extLst>
      <p:ext uri="{BB962C8B-B14F-4D97-AF65-F5344CB8AC3E}">
        <p14:creationId xmlns:p14="http://schemas.microsoft.com/office/powerpoint/2010/main" val="34593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sp>
        <p:nvSpPr>
          <p:cNvPr id="21" name="TextBox 20">
            <a:extLst>
              <a:ext uri="{FF2B5EF4-FFF2-40B4-BE49-F238E27FC236}">
                <a16:creationId xmlns:a16="http://schemas.microsoft.com/office/drawing/2014/main" xmlns="" id="{9BF176D9-E635-46A4-8CF1-94DC44BF3D00}"/>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a:t>
            </a:r>
            <a:r>
              <a:rPr lang="en-US" sz="3200" b="1" u="sng" dirty="0">
                <a:solidFill>
                  <a:srgbClr val="002060"/>
                </a:solidFill>
              </a:rPr>
              <a:t>the proconsul, </a:t>
            </a:r>
            <a:r>
              <a:rPr lang="en-US" sz="3200" b="1" u="sng" dirty="0" err="1">
                <a:solidFill>
                  <a:srgbClr val="002060"/>
                </a:solidFill>
              </a:rPr>
              <a:t>Sergius</a:t>
            </a:r>
            <a:r>
              <a:rPr lang="en-US" sz="3200" b="1" u="sng" dirty="0">
                <a:solidFill>
                  <a:srgbClr val="002060"/>
                </a:solidFill>
              </a:rPr>
              <a:t> Paulus</a:t>
            </a:r>
            <a:r>
              <a:rPr lang="en-US" sz="3200" dirty="0"/>
              <a:t>, a man of intelligence. This man summoned Barnabas and Saul and sought to hear the word of God. </a:t>
            </a:r>
          </a:p>
          <a:p>
            <a:endParaRPr lang="en-US" sz="3100" dirty="0">
              <a:solidFill>
                <a:srgbClr val="002060"/>
              </a:solidFill>
            </a:endParaRP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a:t>
            </a:r>
            <a:r>
              <a:rPr lang="en-US" sz="3200" b="1" u="sng" dirty="0">
                <a:solidFill>
                  <a:srgbClr val="002060"/>
                </a:solidFill>
              </a:rPr>
              <a:t>the proconsul, </a:t>
            </a:r>
            <a:r>
              <a:rPr lang="en-US" sz="3200" b="1" u="sng" dirty="0" err="1">
                <a:solidFill>
                  <a:srgbClr val="002060"/>
                </a:solidFill>
              </a:rPr>
              <a:t>Sergius</a:t>
            </a:r>
            <a:r>
              <a:rPr lang="en-US" sz="3200" b="1" u="sng" dirty="0">
                <a:solidFill>
                  <a:srgbClr val="002060"/>
                </a:solidFill>
              </a:rPr>
              <a:t> Paulus</a:t>
            </a:r>
            <a:r>
              <a:rPr lang="en-US" sz="3200" dirty="0"/>
              <a:t>, a man of intelligence. This man </a:t>
            </a:r>
            <a:r>
              <a:rPr lang="en-US" sz="3200" b="1" u="sng" dirty="0">
                <a:solidFill>
                  <a:srgbClr val="002060"/>
                </a:solidFill>
              </a:rPr>
              <a:t>s</a:t>
            </a:r>
            <a:r>
              <a:rPr lang="en-US" sz="3100" b="1" u="sng" dirty="0">
                <a:solidFill>
                  <a:srgbClr val="002060"/>
                </a:solidFill>
              </a:rPr>
              <a:t>ummoned Barnabas and Saul and sought to</a:t>
            </a:r>
            <a:r>
              <a:rPr lang="en-US" sz="3200" b="1" u="sng" dirty="0">
                <a:solidFill>
                  <a:srgbClr val="002060"/>
                </a:solidFill>
              </a:rPr>
              <a:t> hear the word of God</a:t>
            </a:r>
            <a:r>
              <a:rPr lang="en-US" sz="3200" dirty="0"/>
              <a:t>. </a:t>
            </a:r>
          </a:p>
          <a:p>
            <a:endParaRPr lang="en-US" sz="3100" dirty="0">
              <a:solidFill>
                <a:srgbClr val="002060"/>
              </a:solidFill>
            </a:endParaRPr>
          </a:p>
        </p:txBody>
      </p:sp>
      <p:pic>
        <p:nvPicPr>
          <p:cNvPr id="4" name="Picture 3" descr="A close up of a rock&#10;&#10;Description generated with very high confidence">
            <a:extLst>
              <a:ext uri="{FF2B5EF4-FFF2-40B4-BE49-F238E27FC236}">
                <a16:creationId xmlns:a16="http://schemas.microsoft.com/office/drawing/2014/main" xmlns="" id="{3E492E16-9904-4A3B-B799-66C5E7604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4470400" cy="3352800"/>
          </a:xfrm>
          <a:prstGeom prst="rect">
            <a:avLst/>
          </a:prstGeom>
        </p:spPr>
      </p:pic>
    </p:spTree>
    <p:extLst>
      <p:ext uri="{BB962C8B-B14F-4D97-AF65-F5344CB8AC3E}">
        <p14:creationId xmlns:p14="http://schemas.microsoft.com/office/powerpoint/2010/main" val="30724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11:19</a:t>
            </a:r>
            <a:r>
              <a:rPr lang="en-US" sz="3200" baseline="30000" dirty="0"/>
              <a:t> </a:t>
            </a:r>
            <a:r>
              <a:rPr lang="en-US" sz="3200" dirty="0"/>
              <a:t>So then those who were </a:t>
            </a:r>
            <a:r>
              <a:rPr lang="en-US" sz="3200" b="1" u="sng" dirty="0">
                <a:solidFill>
                  <a:srgbClr val="002060"/>
                </a:solidFill>
              </a:rPr>
              <a:t>scattered because of the persecution that occurred in connection with Stephen</a:t>
            </a:r>
            <a:r>
              <a:rPr lang="en-US" sz="3200" dirty="0"/>
              <a:t> made their way to Phoenicia and Cyprus and Antioch, speaking the word to no one except to Jews alone.</a:t>
            </a:r>
            <a:endParaRPr lang="en-US" sz="3200" u="sng" dirty="0">
              <a:solidFill>
                <a:srgbClr val="002060"/>
              </a:solidFill>
            </a:endParaRPr>
          </a:p>
        </p:txBody>
      </p:sp>
    </p:spTree>
    <p:extLst>
      <p:ext uri="{BB962C8B-B14F-4D97-AF65-F5344CB8AC3E}">
        <p14:creationId xmlns:p14="http://schemas.microsoft.com/office/powerpoint/2010/main" val="2647569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sp>
        <p:nvSpPr>
          <p:cNvPr id="21" name="TextBox 20">
            <a:extLst>
              <a:ext uri="{FF2B5EF4-FFF2-40B4-BE49-F238E27FC236}">
                <a16:creationId xmlns:a16="http://schemas.microsoft.com/office/drawing/2014/main" xmlns="" id="{9BF176D9-E635-46A4-8CF1-94DC44BF3D00}"/>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they found a magician, a Jewish false prophet whose name was Bar-Jesus, </a:t>
            </a:r>
            <a:r>
              <a:rPr lang="en-US" sz="3200" b="1" baseline="30000" dirty="0"/>
              <a:t>7</a:t>
            </a:r>
            <a:r>
              <a:rPr lang="en-US" sz="3200" baseline="30000" dirty="0"/>
              <a:t> </a:t>
            </a:r>
            <a:r>
              <a:rPr lang="en-US" sz="3200" dirty="0"/>
              <a:t>who was with </a:t>
            </a:r>
            <a:r>
              <a:rPr lang="en-US" sz="3200" b="1" u="sng" dirty="0">
                <a:solidFill>
                  <a:srgbClr val="002060"/>
                </a:solidFill>
              </a:rPr>
              <a:t>the proconsul, </a:t>
            </a:r>
            <a:r>
              <a:rPr lang="en-US" sz="3200" b="1" u="sng" dirty="0" err="1">
                <a:solidFill>
                  <a:srgbClr val="002060"/>
                </a:solidFill>
              </a:rPr>
              <a:t>Sergius</a:t>
            </a:r>
            <a:r>
              <a:rPr lang="en-US" sz="3200" b="1" u="sng" dirty="0">
                <a:solidFill>
                  <a:srgbClr val="002060"/>
                </a:solidFill>
              </a:rPr>
              <a:t> Paulus</a:t>
            </a:r>
            <a:r>
              <a:rPr lang="en-US" sz="3200" dirty="0"/>
              <a:t>, a man of intelligence. This man summoned Barnabas and Saul and sought to hear the word of God. </a:t>
            </a:r>
          </a:p>
          <a:p>
            <a:endParaRPr lang="en-US" sz="3100" dirty="0">
              <a:solidFill>
                <a:srgbClr val="002060"/>
              </a:solidFill>
            </a:endParaRP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13:6</a:t>
            </a:r>
            <a:r>
              <a:rPr lang="en-US" sz="3200" baseline="30000" dirty="0"/>
              <a:t> </a:t>
            </a:r>
            <a:r>
              <a:rPr lang="en-US" sz="3200" dirty="0"/>
              <a:t>When they had gone through the whole island as far as </a:t>
            </a:r>
            <a:r>
              <a:rPr lang="en-US" sz="3200" dirty="0" err="1"/>
              <a:t>Paphos</a:t>
            </a:r>
            <a:r>
              <a:rPr lang="en-US" sz="3200" dirty="0"/>
              <a:t>, </a:t>
            </a:r>
            <a:r>
              <a:rPr lang="en-US" sz="3200" b="1" u="sng" dirty="0">
                <a:solidFill>
                  <a:srgbClr val="002060"/>
                </a:solidFill>
              </a:rPr>
              <a:t>they found a magician, a Jewish false prophet whose name was Bar-Jesus</a:t>
            </a:r>
            <a:r>
              <a:rPr lang="en-US" sz="3200" dirty="0"/>
              <a:t>, </a:t>
            </a:r>
            <a:r>
              <a:rPr lang="en-US" sz="3200" b="1" baseline="30000" dirty="0"/>
              <a:t>7</a:t>
            </a:r>
            <a:r>
              <a:rPr lang="en-US" sz="3200" baseline="30000" dirty="0"/>
              <a:t> </a:t>
            </a:r>
            <a:r>
              <a:rPr lang="en-US" sz="3200" b="1" u="sng" dirty="0">
                <a:solidFill>
                  <a:srgbClr val="002060"/>
                </a:solidFill>
              </a:rPr>
              <a:t>who was with the proconsul</a:t>
            </a:r>
            <a:r>
              <a:rPr lang="en-US" sz="3200" dirty="0"/>
              <a:t>, </a:t>
            </a:r>
            <a:r>
              <a:rPr lang="en-US" sz="3200" dirty="0" err="1"/>
              <a:t>Sergius</a:t>
            </a:r>
            <a:r>
              <a:rPr lang="en-US" sz="3200" dirty="0"/>
              <a:t> Paulus, a man of intelligence. This man summoned Barnabas and Saul and sought to hear the word of God. </a:t>
            </a:r>
          </a:p>
          <a:p>
            <a:endParaRPr lang="en-US" sz="3100" dirty="0">
              <a:solidFill>
                <a:srgbClr val="002060"/>
              </a:solidFill>
            </a:endParaRPr>
          </a:p>
        </p:txBody>
      </p:sp>
    </p:spTree>
    <p:extLst>
      <p:ext uri="{BB962C8B-B14F-4D97-AF65-F5344CB8AC3E}">
        <p14:creationId xmlns:p14="http://schemas.microsoft.com/office/powerpoint/2010/main" val="442688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13:8 </a:t>
            </a:r>
            <a:r>
              <a:rPr lang="en-US" sz="3200" dirty="0"/>
              <a:t>But </a:t>
            </a:r>
            <a:r>
              <a:rPr lang="en-US" sz="3200" b="1" u="sng" dirty="0" err="1">
                <a:solidFill>
                  <a:srgbClr val="002060"/>
                </a:solidFill>
              </a:rPr>
              <a:t>Elymas</a:t>
            </a:r>
            <a:r>
              <a:rPr lang="en-US" sz="3200" b="1" u="sng" dirty="0">
                <a:solidFill>
                  <a:srgbClr val="002060"/>
                </a:solidFill>
              </a:rPr>
              <a:t> the magician (for so his name is translated</a:t>
            </a:r>
            <a:r>
              <a:rPr lang="en-US" sz="3200" dirty="0"/>
              <a:t>) was opposing them, seeking to turn the  proconsul away from the faith. </a:t>
            </a:r>
          </a:p>
          <a:p>
            <a:endParaRPr lang="en-US" sz="3100" dirty="0">
              <a:solidFill>
                <a:srgbClr val="002060"/>
              </a:solidFill>
            </a:endParaRPr>
          </a:p>
        </p:txBody>
      </p:sp>
    </p:spTree>
    <p:extLst>
      <p:ext uri="{BB962C8B-B14F-4D97-AF65-F5344CB8AC3E}">
        <p14:creationId xmlns:p14="http://schemas.microsoft.com/office/powerpoint/2010/main" val="54324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13:8 </a:t>
            </a:r>
            <a:r>
              <a:rPr lang="en-US" sz="3200" dirty="0"/>
              <a:t>But </a:t>
            </a:r>
            <a:r>
              <a:rPr lang="en-US" sz="3200" dirty="0" err="1"/>
              <a:t>Elymas</a:t>
            </a:r>
            <a:r>
              <a:rPr lang="en-US" sz="3200" dirty="0"/>
              <a:t> the magician (for so his name is translated) </a:t>
            </a:r>
            <a:r>
              <a:rPr lang="en-US" sz="3200" b="1" u="sng" dirty="0">
                <a:solidFill>
                  <a:srgbClr val="002060"/>
                </a:solidFill>
              </a:rPr>
              <a:t>was opposing them, seeking to turn the  proconsul away from the faith</a:t>
            </a:r>
            <a:r>
              <a:rPr lang="en-US" sz="3200" dirty="0"/>
              <a:t>. </a:t>
            </a:r>
          </a:p>
          <a:p>
            <a:endParaRPr lang="en-US" sz="3100" dirty="0">
              <a:solidFill>
                <a:srgbClr val="002060"/>
              </a:solidFill>
            </a:endParaRPr>
          </a:p>
        </p:txBody>
      </p:sp>
    </p:spTree>
    <p:extLst>
      <p:ext uri="{BB962C8B-B14F-4D97-AF65-F5344CB8AC3E}">
        <p14:creationId xmlns:p14="http://schemas.microsoft.com/office/powerpoint/2010/main" val="14652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13:9</a:t>
            </a:r>
            <a:r>
              <a:rPr lang="en-US" sz="3200" baseline="30000" dirty="0"/>
              <a:t> </a:t>
            </a:r>
            <a:r>
              <a:rPr lang="en-US" sz="3200" dirty="0"/>
              <a:t>But Saul, who was also known as Paul, filled with the Holy Spirit, fixed his gaze on him,</a:t>
            </a:r>
          </a:p>
          <a:p>
            <a:endParaRPr lang="en-US" sz="3100" dirty="0">
              <a:solidFill>
                <a:srgbClr val="002060"/>
              </a:solidFill>
            </a:endParaRPr>
          </a:p>
        </p:txBody>
      </p:sp>
      <p:sp>
        <p:nvSpPr>
          <p:cNvPr id="21" name="TextBox 20">
            <a:extLst>
              <a:ext uri="{FF2B5EF4-FFF2-40B4-BE49-F238E27FC236}">
                <a16:creationId xmlns:a16="http://schemas.microsoft.com/office/drawing/2014/main" xmlns="" id="{4E2450C7-0490-4FE6-A5CC-15F6718E91B6}"/>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13:9</a:t>
            </a:r>
            <a:r>
              <a:rPr lang="en-US" sz="3200" baseline="30000" dirty="0"/>
              <a:t> </a:t>
            </a:r>
            <a:r>
              <a:rPr lang="en-US" sz="3200" dirty="0"/>
              <a:t>But Saul, who was also known as Paul, </a:t>
            </a:r>
            <a:r>
              <a:rPr lang="en-US" sz="3200" b="1" u="sng" dirty="0">
                <a:solidFill>
                  <a:srgbClr val="002060"/>
                </a:solidFill>
              </a:rPr>
              <a:t>filled with the Holy Spirit</a:t>
            </a:r>
            <a:r>
              <a:rPr lang="en-US" sz="3200" dirty="0"/>
              <a:t>, fixed his gaze on him,</a:t>
            </a:r>
          </a:p>
          <a:p>
            <a:endParaRPr lang="en-US" sz="3100" dirty="0">
              <a:solidFill>
                <a:srgbClr val="002060"/>
              </a:solidFill>
            </a:endParaRPr>
          </a:p>
        </p:txBody>
      </p:sp>
      <p:sp>
        <p:nvSpPr>
          <p:cNvPr id="22" name="TextBox 21">
            <a:extLst>
              <a:ext uri="{FF2B5EF4-FFF2-40B4-BE49-F238E27FC236}">
                <a16:creationId xmlns:a16="http://schemas.microsoft.com/office/drawing/2014/main" xmlns="" id="{D0A3C068-0144-4996-B3E7-5E5C08DA9DFC}"/>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13:9</a:t>
            </a:r>
            <a:r>
              <a:rPr lang="en-US" sz="3200" baseline="30000" dirty="0"/>
              <a:t> </a:t>
            </a:r>
            <a:r>
              <a:rPr lang="en-US" sz="3200" dirty="0"/>
              <a:t>But Saul, who was also known as Paul, filled with the Holy Spirit, </a:t>
            </a:r>
            <a:r>
              <a:rPr lang="en-US" sz="3200" b="1" u="sng" dirty="0">
                <a:solidFill>
                  <a:srgbClr val="002060"/>
                </a:solidFill>
              </a:rPr>
              <a:t>fixed his gaze on him</a:t>
            </a:r>
            <a:r>
              <a:rPr lang="en-US" sz="3200" dirty="0"/>
              <a:t>,</a:t>
            </a:r>
          </a:p>
          <a:p>
            <a:endParaRPr lang="en-US" sz="3100" dirty="0">
              <a:solidFill>
                <a:srgbClr val="002060"/>
              </a:solidFill>
            </a:endParaRPr>
          </a:p>
        </p:txBody>
      </p:sp>
    </p:spTree>
    <p:extLst>
      <p:ext uri="{BB962C8B-B14F-4D97-AF65-F5344CB8AC3E}">
        <p14:creationId xmlns:p14="http://schemas.microsoft.com/office/powerpoint/2010/main" val="11881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13:10 </a:t>
            </a:r>
            <a:r>
              <a:rPr lang="en-US" sz="3200" dirty="0"/>
              <a:t>and said, “You who are full of all deceit and fraud, you son of the devil, you enemy of all righteousness, will you not cease to make crooked the straight ways of the Lord? </a:t>
            </a:r>
          </a:p>
          <a:p>
            <a:endParaRPr lang="en-US" sz="3100" dirty="0">
              <a:solidFill>
                <a:srgbClr val="002060"/>
              </a:solidFill>
            </a:endParaRPr>
          </a:p>
        </p:txBody>
      </p:sp>
    </p:spTree>
    <p:extLst>
      <p:ext uri="{BB962C8B-B14F-4D97-AF65-F5344CB8AC3E}">
        <p14:creationId xmlns:p14="http://schemas.microsoft.com/office/powerpoint/2010/main" val="1781026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the hand of the Lord is upon  you,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Tree>
    <p:extLst>
      <p:ext uri="{BB962C8B-B14F-4D97-AF65-F5344CB8AC3E}">
        <p14:creationId xmlns:p14="http://schemas.microsoft.com/office/powerpoint/2010/main" val="184793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the hand of the Lord is upon  you,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33528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This is a unique miraculous event</a:t>
            </a:r>
          </a:p>
        </p:txBody>
      </p:sp>
    </p:spTree>
    <p:extLst>
      <p:ext uri="{BB962C8B-B14F-4D97-AF65-F5344CB8AC3E}">
        <p14:creationId xmlns:p14="http://schemas.microsoft.com/office/powerpoint/2010/main" val="246436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a:t>
            </a:r>
            <a:r>
              <a:rPr lang="en-US" sz="3200" b="1" u="sng" dirty="0">
                <a:solidFill>
                  <a:srgbClr val="002060"/>
                </a:solidFill>
              </a:rPr>
              <a:t>the hand of the Lord is upon  you</a:t>
            </a:r>
            <a:r>
              <a:rPr lang="en-US" sz="3200" dirty="0"/>
              <a:t>,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33528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This was God’s doing, not Saul’s</a:t>
            </a:r>
          </a:p>
        </p:txBody>
      </p:sp>
    </p:spTree>
    <p:extLst>
      <p:ext uri="{BB962C8B-B14F-4D97-AF65-F5344CB8AC3E}">
        <p14:creationId xmlns:p14="http://schemas.microsoft.com/office/powerpoint/2010/main" val="34321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a:t>
            </a:r>
            <a:r>
              <a:rPr lang="en-US" sz="3200" b="1" u="sng" dirty="0">
                <a:solidFill>
                  <a:srgbClr val="002060"/>
                </a:solidFill>
              </a:rPr>
              <a:t>the hand of the Lord is upon  you</a:t>
            </a:r>
            <a:r>
              <a:rPr lang="en-US" sz="3200" dirty="0"/>
              <a:t>,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33528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He was actively opposing God </a:t>
            </a:r>
          </a:p>
        </p:txBody>
      </p:sp>
      <p:sp>
        <p:nvSpPr>
          <p:cNvPr id="22" name="TextBox 21">
            <a:extLst>
              <a:ext uri="{FF2B5EF4-FFF2-40B4-BE49-F238E27FC236}">
                <a16:creationId xmlns:a16="http://schemas.microsoft.com/office/drawing/2014/main" xmlns="" id="{C9385F68-0EBA-4797-8F72-E0D1D77A35B4}"/>
              </a:ext>
            </a:extLst>
          </p:cNvPr>
          <p:cNvSpPr txBox="1"/>
          <p:nvPr/>
        </p:nvSpPr>
        <p:spPr>
          <a:xfrm>
            <a:off x="1447800" y="76200"/>
            <a:ext cx="7620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13:10 </a:t>
            </a:r>
            <a:r>
              <a:rPr lang="en-US" sz="3200" dirty="0"/>
              <a:t> “You who are full of all deceit and fraud, you son of the devil, you enemy of all righteousness, will you not cease to make crooked the straight ways of the Lord? </a:t>
            </a:r>
          </a:p>
          <a:p>
            <a:endParaRPr lang="en-US" sz="3100" dirty="0">
              <a:solidFill>
                <a:srgbClr val="002060"/>
              </a:solidFill>
            </a:endParaRPr>
          </a:p>
        </p:txBody>
      </p:sp>
    </p:spTree>
    <p:extLst>
      <p:ext uri="{BB962C8B-B14F-4D97-AF65-F5344CB8AC3E}">
        <p14:creationId xmlns:p14="http://schemas.microsoft.com/office/powerpoint/2010/main" val="34628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a:t>
            </a:r>
            <a:r>
              <a:rPr lang="en-US" sz="3200" b="1" u="sng" dirty="0">
                <a:solidFill>
                  <a:srgbClr val="002060"/>
                </a:solidFill>
              </a:rPr>
              <a:t>the hand of the Lord is upon  you</a:t>
            </a:r>
            <a:r>
              <a:rPr lang="en-US" sz="3200" dirty="0"/>
              <a:t>,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6172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The scene is a power struggle between opposing spiritual forces</a:t>
            </a:r>
          </a:p>
        </p:txBody>
      </p:sp>
    </p:spTree>
    <p:extLst>
      <p:ext uri="{BB962C8B-B14F-4D97-AF65-F5344CB8AC3E}">
        <p14:creationId xmlns:p14="http://schemas.microsoft.com/office/powerpoint/2010/main" val="40936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3">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11:19</a:t>
            </a:r>
            <a:r>
              <a:rPr lang="en-US" sz="3200" baseline="30000" dirty="0"/>
              <a:t> </a:t>
            </a:r>
            <a:r>
              <a:rPr lang="en-US" sz="3200" dirty="0"/>
              <a:t>So then those who were scattered because of the persecution that occurred in connection with Stephen </a:t>
            </a:r>
            <a:r>
              <a:rPr lang="en-US" sz="3200" b="1" u="sng" dirty="0">
                <a:solidFill>
                  <a:srgbClr val="002060"/>
                </a:solidFill>
              </a:rPr>
              <a:t>made their way to Phoenicia and Cyprus and Antioch</a:t>
            </a:r>
            <a:r>
              <a:rPr lang="en-US" sz="3200" dirty="0"/>
              <a:t>, speaking the word to no one except to Jews alone.</a:t>
            </a:r>
            <a:endParaRPr lang="en-US" sz="3200"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25348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animBg="1"/>
      <p:bldP spid="13" grpId="0" animBg="1"/>
      <p:bldP spid="14" grpId="0" animBg="1"/>
      <p:bldP spid="15"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a:t>
            </a:r>
            <a:r>
              <a:rPr lang="en-US" sz="3200" b="1" u="sng" dirty="0">
                <a:solidFill>
                  <a:srgbClr val="002060"/>
                </a:solidFill>
              </a:rPr>
              <a:t>the hand of the Lord is upon  you</a:t>
            </a:r>
            <a:r>
              <a:rPr lang="en-US" sz="3200" dirty="0"/>
              <a:t>,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46482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Blindness was a symbolic consequence</a:t>
            </a:r>
          </a:p>
        </p:txBody>
      </p:sp>
      <p:sp>
        <p:nvSpPr>
          <p:cNvPr id="22" name="TextBox 21">
            <a:extLst>
              <a:ext uri="{FF2B5EF4-FFF2-40B4-BE49-F238E27FC236}">
                <a16:creationId xmlns:a16="http://schemas.microsoft.com/office/drawing/2014/main" xmlns="" id="{F79AF71C-BC00-460F-86AC-345CF41AF8F2}"/>
              </a:ext>
            </a:extLst>
          </p:cNvPr>
          <p:cNvSpPr txBox="1"/>
          <p:nvPr/>
        </p:nvSpPr>
        <p:spPr>
          <a:xfrm>
            <a:off x="1524000" y="228600"/>
            <a:ext cx="7354455" cy="1600200"/>
          </a:xfrm>
          <a:prstGeom prst="rect">
            <a:avLst/>
          </a:prstGeom>
          <a:solidFill>
            <a:srgbClr val="67431B"/>
          </a:solidFill>
          <a:ln>
            <a:solidFill>
              <a:schemeClr val="bg2"/>
            </a:solidFill>
          </a:ln>
        </p:spPr>
        <p:txBody>
          <a:bodyPr wrap="square">
            <a:noAutofit/>
          </a:bodyPr>
          <a:lstStyle/>
          <a:p>
            <a:r>
              <a:rPr lang="en-US" sz="3200" b="1" baseline="30000" dirty="0">
                <a:solidFill>
                  <a:schemeClr val="bg1"/>
                </a:solidFill>
              </a:rPr>
              <a:t>Matt 15:14  </a:t>
            </a:r>
            <a:r>
              <a:rPr lang="en-US" sz="3200" dirty="0">
                <a:solidFill>
                  <a:schemeClr val="bg1"/>
                </a:solidFill>
              </a:rPr>
              <a:t>Let them alone; they are blind guides of the blind. And if a blind man guides a blind man, both will fall into a pit.”</a:t>
            </a:r>
          </a:p>
          <a:p>
            <a:r>
              <a:rPr lang="en-US" sz="3600" dirty="0"/>
              <a:t/>
            </a:r>
            <a:br>
              <a:rPr lang="en-US" sz="3600" dirty="0"/>
            </a:br>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8038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4" name="TextBox 13">
            <a:extLst>
              <a:ext uri="{FF2B5EF4-FFF2-40B4-BE49-F238E27FC236}">
                <a16:creationId xmlns:a16="http://schemas.microsoft.com/office/drawing/2014/main" xmlns="" id="{45FB7A42-B3C5-4196-A066-B2B499F90468}"/>
              </a:ext>
            </a:extLst>
          </p:cNvPr>
          <p:cNvSpPr txBox="1"/>
          <p:nvPr/>
        </p:nvSpPr>
        <p:spPr>
          <a:xfrm>
            <a:off x="0" y="53340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13:5 </a:t>
            </a:r>
            <a:r>
              <a:rPr lang="en-US" sz="3200" dirty="0"/>
              <a:t>When they reached Salamis, they began to proclaim the word of God in the synagogues of the Jews; and they also had John as their helper.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76200" y="76200"/>
            <a:ext cx="7010400" cy="6858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a:t>
            </a:r>
            <a:r>
              <a:rPr lang="en-US" sz="3200" b="1" u="sng" dirty="0">
                <a:solidFill>
                  <a:srgbClr val="002060"/>
                </a:solidFill>
              </a:rPr>
              <a:t>the hand of the Lord is upon  you</a:t>
            </a:r>
            <a:r>
              <a:rPr lang="en-US" sz="3200" dirty="0"/>
              <a:t>, and you will be blind and not see the sun for a time.” And immediately a mist and a darkness fell upon him, and he went about seeking those who would lead him by the hand. </a:t>
            </a:r>
          </a:p>
          <a:p>
            <a:endParaRPr lang="en-US" sz="3100" dirty="0">
              <a:solidFill>
                <a:srgbClr val="002060"/>
              </a:solidFill>
            </a:endParaRPr>
          </a:p>
        </p:txBody>
      </p: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505200"/>
            <a:ext cx="4343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Potentially redemptive </a:t>
            </a:r>
          </a:p>
        </p:txBody>
      </p:sp>
      <p:sp>
        <p:nvSpPr>
          <p:cNvPr id="27" name="TextBox 26">
            <a:extLst>
              <a:ext uri="{FF2B5EF4-FFF2-40B4-BE49-F238E27FC236}">
                <a16:creationId xmlns:a16="http://schemas.microsoft.com/office/drawing/2014/main" xmlns="" id="{402D1055-8B21-4059-87F2-CF254FF0822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the hand of the Lord is upon  you, and you will be blind and not see the sun </a:t>
            </a:r>
            <a:r>
              <a:rPr lang="en-US" sz="3200" b="1" u="sng" dirty="0">
                <a:solidFill>
                  <a:srgbClr val="002060"/>
                </a:solidFill>
              </a:rPr>
              <a:t>for a time.</a:t>
            </a:r>
            <a:r>
              <a:rPr lang="en-US" sz="3200" dirty="0"/>
              <a:t>” And immediately a mist and a darkness fell upon him, and he went about seeking those who would lead him by the hand. </a:t>
            </a:r>
          </a:p>
          <a:p>
            <a:endParaRPr lang="en-US" sz="3100" dirty="0">
              <a:solidFill>
                <a:srgbClr val="002060"/>
              </a:solidFill>
            </a:endParaRPr>
          </a:p>
        </p:txBody>
      </p:sp>
    </p:spTree>
    <p:extLst>
      <p:ext uri="{BB962C8B-B14F-4D97-AF65-F5344CB8AC3E}">
        <p14:creationId xmlns:p14="http://schemas.microsoft.com/office/powerpoint/2010/main" val="40233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7"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2">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7" name="TextBox 26">
            <a:extLst>
              <a:ext uri="{FF2B5EF4-FFF2-40B4-BE49-F238E27FC236}">
                <a16:creationId xmlns:a16="http://schemas.microsoft.com/office/drawing/2014/main" xmlns="" id="{402D1055-8B21-4059-87F2-CF254FF0822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13:11</a:t>
            </a:r>
            <a:r>
              <a:rPr lang="en-US" sz="3200" baseline="30000" dirty="0"/>
              <a:t> </a:t>
            </a:r>
            <a:r>
              <a:rPr lang="en-US" sz="3200" dirty="0"/>
              <a:t>Now, behold, the hand of the Lord is upon  you, and you will be blind and not see the sun </a:t>
            </a:r>
            <a:r>
              <a:rPr lang="en-US" sz="3200" b="1" u="sng" dirty="0">
                <a:solidFill>
                  <a:srgbClr val="002060"/>
                </a:solidFill>
              </a:rPr>
              <a:t>for a time.</a:t>
            </a:r>
            <a:r>
              <a:rPr lang="en-US" sz="3200" dirty="0"/>
              <a:t>” And immediately a mist and a darkness fell upon him, and he went about seeking those who would lead him by the hand. </a:t>
            </a:r>
          </a:p>
          <a:p>
            <a:endParaRPr lang="en-US" sz="3100" dirty="0">
              <a:solidFill>
                <a:srgbClr val="002060"/>
              </a:solidFill>
            </a:endParaRP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43434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Outcome: the gospel advances!</a:t>
            </a:r>
          </a:p>
        </p:txBody>
      </p:sp>
    </p:spTree>
    <p:extLst>
      <p:ext uri="{BB962C8B-B14F-4D97-AF65-F5344CB8AC3E}">
        <p14:creationId xmlns:p14="http://schemas.microsoft.com/office/powerpoint/2010/main" val="35954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2">
            <a:extLst>
              <a:ext uri="{28A0092B-C50C-407E-A947-70E740481C1C}">
                <a14:useLocalDpi xmlns:a14="http://schemas.microsoft.com/office/drawing/2010/main" val="0"/>
              </a:ext>
            </a:extLst>
          </a:blip>
          <a:srcRect t="8576"/>
          <a:stretch/>
        </p:blipFill>
        <p:spPr>
          <a:xfrm>
            <a:off x="0" y="0"/>
            <a:ext cx="9144000" cy="6498431"/>
          </a:xfrm>
          <a:prstGeom prst="rect">
            <a:avLst/>
          </a:prstGeom>
        </p:spPr>
      </p:pic>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ular Callout 17">
            <a:extLst>
              <a:ext uri="{FF2B5EF4-FFF2-40B4-BE49-F238E27FC236}">
                <a16:creationId xmlns:a16="http://schemas.microsoft.com/office/drawing/2014/main" xmlns="" id="{378ED710-55CA-45D1-A742-DBC752B38FF4}"/>
              </a:ext>
            </a:extLst>
          </p:cNvPr>
          <p:cNvSpPr/>
          <p:nvPr/>
        </p:nvSpPr>
        <p:spPr>
          <a:xfrm>
            <a:off x="228600" y="3200400"/>
            <a:ext cx="43434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Outcome: the gospel advances!</a:t>
            </a:r>
          </a:p>
        </p:txBody>
      </p:sp>
      <p:sp>
        <p:nvSpPr>
          <p:cNvPr id="28" name="TextBox 27">
            <a:extLst>
              <a:ext uri="{FF2B5EF4-FFF2-40B4-BE49-F238E27FC236}">
                <a16:creationId xmlns:a16="http://schemas.microsoft.com/office/drawing/2014/main" xmlns="" id="{96C46C58-2F31-46E6-8C4D-BF66E2F8401B}"/>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a:t>
            </a:r>
            <a:r>
              <a:rPr lang="en-US" sz="3200" b="1" u="sng" dirty="0">
                <a:solidFill>
                  <a:srgbClr val="002060"/>
                </a:solidFill>
              </a:rPr>
              <a:t>the proconsul believed when he saw what had happened</a:t>
            </a:r>
            <a:r>
              <a:rPr lang="en-US" sz="3200" dirty="0"/>
              <a:t>, being amazed at the teaching of the Lord.</a:t>
            </a:r>
          </a:p>
          <a:p>
            <a:endParaRPr lang="en-US" sz="3100" dirty="0">
              <a:solidFill>
                <a:srgbClr val="002060"/>
              </a:solidFill>
            </a:endParaRPr>
          </a:p>
        </p:txBody>
      </p:sp>
      <p:sp>
        <p:nvSpPr>
          <p:cNvPr id="7" name="TextBox 6">
            <a:extLst>
              <a:ext uri="{FF2B5EF4-FFF2-40B4-BE49-F238E27FC236}">
                <a16:creationId xmlns:a16="http://schemas.microsoft.com/office/drawing/2014/main" xmlns="" id="{914DFAD9-1398-4726-9A8C-273A285E763E}"/>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the proconsul believed when he saw what had happened, </a:t>
            </a:r>
            <a:r>
              <a:rPr lang="en-US" sz="3200" b="1" u="sng" dirty="0">
                <a:solidFill>
                  <a:srgbClr val="002060"/>
                </a:solidFill>
              </a:rPr>
              <a:t>being amazed at the teaching of the Lord</a:t>
            </a:r>
            <a:r>
              <a:rPr lang="en-US" sz="3200" dirty="0"/>
              <a:t>.</a:t>
            </a:r>
          </a:p>
          <a:p>
            <a:endParaRPr lang="en-US" sz="3100" dirty="0">
              <a:solidFill>
                <a:srgbClr val="002060"/>
              </a:solidFill>
            </a:endParaRPr>
          </a:p>
        </p:txBody>
      </p:sp>
    </p:spTree>
    <p:extLst>
      <p:ext uri="{BB962C8B-B14F-4D97-AF65-F5344CB8AC3E}">
        <p14:creationId xmlns:p14="http://schemas.microsoft.com/office/powerpoint/2010/main" val="186430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2">
            <a:extLst>
              <a:ext uri="{28A0092B-C50C-407E-A947-70E740481C1C}">
                <a14:useLocalDpi xmlns:a14="http://schemas.microsoft.com/office/drawing/2010/main" val="0"/>
              </a:ext>
            </a:extLst>
          </a:blip>
          <a:srcRect t="8576"/>
          <a:stretch/>
        </p:blipFill>
        <p:spPr>
          <a:xfrm>
            <a:off x="0" y="0"/>
            <a:ext cx="9144000" cy="6498431"/>
          </a:xfrm>
          <a:prstGeom prst="rect">
            <a:avLst/>
          </a:prstGeom>
        </p:spPr>
      </p:pic>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96C46C58-2F31-46E6-8C4D-BF66E2F8401B}"/>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a:t>
            </a:r>
            <a:r>
              <a:rPr lang="en-US" sz="3200" b="1" u="sng" dirty="0">
                <a:solidFill>
                  <a:srgbClr val="002060"/>
                </a:solidFill>
              </a:rPr>
              <a:t>the proconsul believed when he saw what had happened</a:t>
            </a:r>
            <a:r>
              <a:rPr lang="en-US" sz="3200" dirty="0"/>
              <a:t>, being amazed at the teaching of the Lord.</a:t>
            </a:r>
          </a:p>
          <a:p>
            <a:endParaRPr lang="en-US" sz="3100" dirty="0">
              <a:solidFill>
                <a:srgbClr val="002060"/>
              </a:solidFill>
            </a:endParaRPr>
          </a:p>
        </p:txBody>
      </p:sp>
      <p:sp>
        <p:nvSpPr>
          <p:cNvPr id="7" name="TextBox 6">
            <a:extLst>
              <a:ext uri="{FF2B5EF4-FFF2-40B4-BE49-F238E27FC236}">
                <a16:creationId xmlns:a16="http://schemas.microsoft.com/office/drawing/2014/main" xmlns="" id="{914DFAD9-1398-4726-9A8C-273A285E763E}"/>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the proconsul believed when he saw what had happened, </a:t>
            </a:r>
            <a:r>
              <a:rPr lang="en-US" sz="3200" b="1" u="sng" dirty="0">
                <a:solidFill>
                  <a:srgbClr val="002060"/>
                </a:solidFill>
              </a:rPr>
              <a:t>being amazed at the teaching of the Lord</a:t>
            </a:r>
            <a:r>
              <a:rPr lang="en-US" sz="3200" dirty="0"/>
              <a:t>.</a:t>
            </a:r>
          </a:p>
          <a:p>
            <a:endParaRPr lang="en-US" sz="3100" dirty="0">
              <a:solidFill>
                <a:srgbClr val="002060"/>
              </a:solidFill>
            </a:endParaRPr>
          </a:p>
        </p:txBody>
      </p:sp>
      <p:sp>
        <p:nvSpPr>
          <p:cNvPr id="8" name="Rounded Rectangular Callout 17">
            <a:extLst>
              <a:ext uri="{FF2B5EF4-FFF2-40B4-BE49-F238E27FC236}">
                <a16:creationId xmlns:a16="http://schemas.microsoft.com/office/drawing/2014/main" xmlns="" id="{8467C5AB-FF00-4E83-99E2-AF99790F7DFC}"/>
              </a:ext>
            </a:extLst>
          </p:cNvPr>
          <p:cNvSpPr/>
          <p:nvPr/>
        </p:nvSpPr>
        <p:spPr>
          <a:xfrm>
            <a:off x="304800" y="228600"/>
            <a:ext cx="55626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#3 The mission of Christ is </a:t>
            </a:r>
            <a:r>
              <a:rPr lang="en-US" sz="4000" b="1" i="1" dirty="0"/>
              <a:t>opposed</a:t>
            </a:r>
            <a:r>
              <a:rPr lang="en-US" sz="4000" b="1" dirty="0"/>
              <a:t> work</a:t>
            </a:r>
          </a:p>
        </p:txBody>
      </p:sp>
      <p:sp>
        <p:nvSpPr>
          <p:cNvPr id="9" name="TextBox 8">
            <a:extLst>
              <a:ext uri="{FF2B5EF4-FFF2-40B4-BE49-F238E27FC236}">
                <a16:creationId xmlns:a16="http://schemas.microsoft.com/office/drawing/2014/main" xmlns="" id="{B29CFB67-B4E4-462C-ACD4-B82198DAEC6F}"/>
              </a:ext>
            </a:extLst>
          </p:cNvPr>
          <p:cNvSpPr txBox="1"/>
          <p:nvPr/>
        </p:nvSpPr>
        <p:spPr>
          <a:xfrm>
            <a:off x="1752600" y="1676400"/>
            <a:ext cx="7049655" cy="2057400"/>
          </a:xfrm>
          <a:prstGeom prst="rect">
            <a:avLst/>
          </a:prstGeom>
          <a:solidFill>
            <a:srgbClr val="67431B"/>
          </a:solidFill>
          <a:ln>
            <a:solidFill>
              <a:schemeClr val="bg2"/>
            </a:solidFill>
          </a:ln>
        </p:spPr>
        <p:txBody>
          <a:bodyPr wrap="square">
            <a:noAutofit/>
          </a:bodyPr>
          <a:lstStyle/>
          <a:p>
            <a:r>
              <a:rPr lang="en-US" sz="3200" b="1" baseline="30000" dirty="0">
                <a:solidFill>
                  <a:schemeClr val="bg1"/>
                </a:solidFill>
              </a:rPr>
              <a:t>2 Cor 4:4  </a:t>
            </a:r>
            <a:r>
              <a:rPr lang="en-US" sz="3200" b="1" dirty="0">
                <a:solidFill>
                  <a:schemeClr val="bg1"/>
                </a:solidFill>
              </a:rPr>
              <a:t>Satan, who is the god of this world, has blinded the minds of those who don’t believe. They are unable to see the glorious light of the Good News. </a:t>
            </a:r>
            <a:r>
              <a:rPr lang="en-US" sz="3600" dirty="0"/>
              <a:t/>
            </a:r>
            <a:br>
              <a:rPr lang="en-US" sz="3600" dirty="0"/>
            </a:br>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8055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building&#10;&#10;Description generated with high confidence">
            <a:extLst>
              <a:ext uri="{FF2B5EF4-FFF2-40B4-BE49-F238E27FC236}">
                <a16:creationId xmlns:a16="http://schemas.microsoft.com/office/drawing/2014/main" xmlns="" id="{767BC06A-283C-4B45-A257-FC4493EDF6B4}"/>
              </a:ext>
            </a:extLst>
          </p:cNvPr>
          <p:cNvPicPr>
            <a:picLocks noChangeAspect="1"/>
          </p:cNvPicPr>
          <p:nvPr/>
        </p:nvPicPr>
        <p:blipFill rotWithShape="1">
          <a:blip r:embed="rId2">
            <a:extLst>
              <a:ext uri="{28A0092B-C50C-407E-A947-70E740481C1C}">
                <a14:useLocalDpi xmlns:a14="http://schemas.microsoft.com/office/drawing/2010/main" val="0"/>
              </a:ext>
            </a:extLst>
          </a:blip>
          <a:srcRect t="8576"/>
          <a:stretch/>
        </p:blipFill>
        <p:spPr>
          <a:xfrm>
            <a:off x="0" y="0"/>
            <a:ext cx="9144000" cy="6498431"/>
          </a:xfrm>
          <a:prstGeom prst="rect">
            <a:avLst/>
          </a:prstGeom>
        </p:spPr>
      </p:pic>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96C46C58-2F31-46E6-8C4D-BF66E2F8401B}"/>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a:t>
            </a:r>
            <a:r>
              <a:rPr lang="en-US" sz="3200" b="1" u="sng" dirty="0">
                <a:solidFill>
                  <a:srgbClr val="002060"/>
                </a:solidFill>
              </a:rPr>
              <a:t>the proconsul believed when he saw what had happened</a:t>
            </a:r>
            <a:r>
              <a:rPr lang="en-US" sz="3200" dirty="0"/>
              <a:t>, being amazed at the teaching of the Lord.</a:t>
            </a:r>
          </a:p>
          <a:p>
            <a:endParaRPr lang="en-US" sz="3100" dirty="0">
              <a:solidFill>
                <a:srgbClr val="002060"/>
              </a:solidFill>
            </a:endParaRPr>
          </a:p>
        </p:txBody>
      </p:sp>
      <p:sp>
        <p:nvSpPr>
          <p:cNvPr id="7" name="TextBox 6">
            <a:extLst>
              <a:ext uri="{FF2B5EF4-FFF2-40B4-BE49-F238E27FC236}">
                <a16:creationId xmlns:a16="http://schemas.microsoft.com/office/drawing/2014/main" xmlns="" id="{914DFAD9-1398-4726-9A8C-273A285E763E}"/>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13:12 </a:t>
            </a:r>
            <a:r>
              <a:rPr lang="en-US" sz="3200" dirty="0"/>
              <a:t>Then the proconsul believed when he saw what had happened, </a:t>
            </a:r>
            <a:r>
              <a:rPr lang="en-US" sz="3200" b="1" u="sng" dirty="0">
                <a:solidFill>
                  <a:srgbClr val="002060"/>
                </a:solidFill>
              </a:rPr>
              <a:t>being amazed at the teaching of the Lord</a:t>
            </a:r>
            <a:r>
              <a:rPr lang="en-US" sz="3200" dirty="0"/>
              <a:t>.</a:t>
            </a:r>
          </a:p>
          <a:p>
            <a:endParaRPr lang="en-US" sz="3100" dirty="0">
              <a:solidFill>
                <a:srgbClr val="002060"/>
              </a:solidFill>
            </a:endParaRPr>
          </a:p>
        </p:txBody>
      </p:sp>
      <p:sp>
        <p:nvSpPr>
          <p:cNvPr id="8" name="Rounded Rectangular Callout 17">
            <a:extLst>
              <a:ext uri="{FF2B5EF4-FFF2-40B4-BE49-F238E27FC236}">
                <a16:creationId xmlns:a16="http://schemas.microsoft.com/office/drawing/2014/main" xmlns="" id="{8467C5AB-FF00-4E83-99E2-AF99790F7DFC}"/>
              </a:ext>
            </a:extLst>
          </p:cNvPr>
          <p:cNvSpPr/>
          <p:nvPr/>
        </p:nvSpPr>
        <p:spPr>
          <a:xfrm>
            <a:off x="304800" y="228600"/>
            <a:ext cx="5562600" cy="1219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#3 The mission of Christ is </a:t>
            </a:r>
            <a:r>
              <a:rPr lang="en-US" sz="4000" b="1" i="1" dirty="0"/>
              <a:t>opposed</a:t>
            </a:r>
            <a:r>
              <a:rPr lang="en-US" sz="4000" b="1" dirty="0"/>
              <a:t> work</a:t>
            </a:r>
          </a:p>
        </p:txBody>
      </p:sp>
      <p:sp>
        <p:nvSpPr>
          <p:cNvPr id="10" name="Rounded Rectangular Callout 17">
            <a:extLst>
              <a:ext uri="{FF2B5EF4-FFF2-40B4-BE49-F238E27FC236}">
                <a16:creationId xmlns:a16="http://schemas.microsoft.com/office/drawing/2014/main" xmlns="" id="{C31118BE-FB15-4BF7-A282-196830347783}"/>
              </a:ext>
            </a:extLst>
          </p:cNvPr>
          <p:cNvSpPr/>
          <p:nvPr/>
        </p:nvSpPr>
        <p:spPr>
          <a:xfrm>
            <a:off x="914400" y="1676400"/>
            <a:ext cx="72390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We should expect to face opposition, and know how to persevere and pray</a:t>
            </a:r>
          </a:p>
        </p:txBody>
      </p:sp>
      <p:sp>
        <p:nvSpPr>
          <p:cNvPr id="11" name="Rounded Rectangular Callout 17">
            <a:extLst>
              <a:ext uri="{FF2B5EF4-FFF2-40B4-BE49-F238E27FC236}">
                <a16:creationId xmlns:a16="http://schemas.microsoft.com/office/drawing/2014/main" xmlns="" id="{BED6BEA8-B286-4B8A-8A8D-3E6ED0E42D71}"/>
              </a:ext>
            </a:extLst>
          </p:cNvPr>
          <p:cNvSpPr/>
          <p:nvPr/>
        </p:nvSpPr>
        <p:spPr>
          <a:xfrm>
            <a:off x="914400" y="2895600"/>
            <a:ext cx="72390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Often, in order for the gospel to advance, God’s enemy must be restrained</a:t>
            </a:r>
          </a:p>
        </p:txBody>
      </p:sp>
      <p:sp>
        <p:nvSpPr>
          <p:cNvPr id="12" name="Rounded Rectangular Callout 17">
            <a:extLst>
              <a:ext uri="{FF2B5EF4-FFF2-40B4-BE49-F238E27FC236}">
                <a16:creationId xmlns:a16="http://schemas.microsoft.com/office/drawing/2014/main" xmlns="" id="{9747B925-2093-4B70-A68A-07B1B7F2892E}"/>
              </a:ext>
            </a:extLst>
          </p:cNvPr>
          <p:cNvSpPr/>
          <p:nvPr/>
        </p:nvSpPr>
        <p:spPr>
          <a:xfrm>
            <a:off x="914400" y="4114800"/>
            <a:ext cx="72390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Encouragement: We can trust that God will overcome obstacles to His word</a:t>
            </a:r>
          </a:p>
        </p:txBody>
      </p:sp>
    </p:spTree>
    <p:extLst>
      <p:ext uri="{BB962C8B-B14F-4D97-AF65-F5344CB8AC3E}">
        <p14:creationId xmlns:p14="http://schemas.microsoft.com/office/powerpoint/2010/main" val="10123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3" name="Straight Connector 2">
            <a:extLst>
              <a:ext uri="{FF2B5EF4-FFF2-40B4-BE49-F238E27FC236}">
                <a16:creationId xmlns:a16="http://schemas.microsoft.com/office/drawing/2014/main" xmlns="" id="{5581B3EE-A731-4914-8C01-66CA3DE86640}"/>
              </a:ext>
            </a:extLst>
          </p:cNvPr>
          <p:cNvCxnSpPr/>
          <p:nvPr/>
        </p:nvCxnSpPr>
        <p:spPr>
          <a:xfrm flipH="1">
            <a:off x="7467600" y="16764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group of people standing in front of a building&#10;&#10;Description generated with high confidence">
            <a:extLst>
              <a:ext uri="{FF2B5EF4-FFF2-40B4-BE49-F238E27FC236}">
                <a16:creationId xmlns:a16="http://schemas.microsoft.com/office/drawing/2014/main" xmlns="" id="{5DE38E18-C1D3-41BE-985D-8AEF0499F03A}"/>
              </a:ext>
            </a:extLst>
          </p:cNvPr>
          <p:cNvPicPr>
            <a:picLocks noChangeAspect="1"/>
          </p:cNvPicPr>
          <p:nvPr/>
        </p:nvPicPr>
        <p:blipFill rotWithShape="1">
          <a:blip r:embed="rId3">
            <a:extLst>
              <a:ext uri="{28A0092B-C50C-407E-A947-70E740481C1C}">
                <a14:useLocalDpi xmlns:a14="http://schemas.microsoft.com/office/drawing/2010/main" val="0"/>
              </a:ext>
            </a:extLst>
          </a:blip>
          <a:srcRect t="8576"/>
          <a:stretch/>
        </p:blipFill>
        <p:spPr>
          <a:xfrm>
            <a:off x="0" y="0"/>
            <a:ext cx="9144000" cy="6498431"/>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13:13 </a:t>
            </a:r>
            <a:r>
              <a:rPr lang="en-US" sz="3200" dirty="0"/>
              <a:t>Now Paul and his companions put out to sea from </a:t>
            </a:r>
            <a:r>
              <a:rPr lang="en-US" sz="3200" dirty="0" err="1"/>
              <a:t>Paphos</a:t>
            </a:r>
            <a:r>
              <a:rPr lang="en-US" sz="3200" dirty="0"/>
              <a:t> and came to </a:t>
            </a:r>
            <a:r>
              <a:rPr lang="en-US" sz="3200" dirty="0" err="1"/>
              <a:t>Perga</a:t>
            </a:r>
            <a:r>
              <a:rPr lang="en-US" sz="3200" dirty="0"/>
              <a:t> in Pamphylia; but John left them and returned to Jerusalem </a:t>
            </a:r>
            <a:r>
              <a:rPr lang="en-US" sz="3200" b="1" baseline="30000" dirty="0"/>
              <a:t>14</a:t>
            </a:r>
            <a:r>
              <a:rPr lang="en-US" sz="3200" baseline="30000" dirty="0"/>
              <a:t> </a:t>
            </a:r>
            <a:r>
              <a:rPr lang="en-US" sz="3200" dirty="0"/>
              <a:t>But going on from </a:t>
            </a:r>
            <a:r>
              <a:rPr lang="en-US" sz="3200" dirty="0" err="1"/>
              <a:t>Perga</a:t>
            </a:r>
            <a:r>
              <a:rPr lang="en-US" sz="3200" dirty="0"/>
              <a:t>, they arrived at Pisidian Antioch</a:t>
            </a:r>
          </a:p>
          <a:p>
            <a:endParaRPr lang="en-US" sz="3100" dirty="0">
              <a:solidFill>
                <a:srgbClr val="002060"/>
              </a:solidFill>
            </a:endParaRPr>
          </a:p>
        </p:txBody>
      </p:sp>
      <p:sp>
        <p:nvSpPr>
          <p:cNvPr id="22" name="Rounded Rectangular Callout 17">
            <a:extLst>
              <a:ext uri="{FF2B5EF4-FFF2-40B4-BE49-F238E27FC236}">
                <a16:creationId xmlns:a16="http://schemas.microsoft.com/office/drawing/2014/main" xmlns="" id="{DD968F4A-DE52-46F8-B4F9-2CDC50280930}"/>
              </a:ext>
            </a:extLst>
          </p:cNvPr>
          <p:cNvSpPr/>
          <p:nvPr/>
        </p:nvSpPr>
        <p:spPr>
          <a:xfrm>
            <a:off x="152400" y="76200"/>
            <a:ext cx="6400800" cy="533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First Missionary Journey</a:t>
            </a:r>
          </a:p>
        </p:txBody>
      </p:sp>
    </p:spTree>
    <p:extLst>
      <p:ext uri="{BB962C8B-B14F-4D97-AF65-F5344CB8AC3E}">
        <p14:creationId xmlns:p14="http://schemas.microsoft.com/office/powerpoint/2010/main" val="22770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13:13 </a:t>
            </a:r>
            <a:r>
              <a:rPr lang="en-US" sz="3200" dirty="0"/>
              <a:t>Now Paul and his companions put out to sea from </a:t>
            </a:r>
            <a:r>
              <a:rPr lang="en-US" sz="3200" dirty="0" err="1"/>
              <a:t>Paphos</a:t>
            </a:r>
            <a:r>
              <a:rPr lang="en-US" sz="3200" dirty="0"/>
              <a:t> and </a:t>
            </a:r>
            <a:r>
              <a:rPr lang="en-US" sz="3200" b="1" u="sng" dirty="0">
                <a:solidFill>
                  <a:srgbClr val="002060"/>
                </a:solidFill>
              </a:rPr>
              <a:t>came to </a:t>
            </a:r>
            <a:r>
              <a:rPr lang="en-US" sz="3200" b="1" u="sng" dirty="0" err="1">
                <a:solidFill>
                  <a:srgbClr val="002060"/>
                </a:solidFill>
              </a:rPr>
              <a:t>Perga</a:t>
            </a:r>
            <a:r>
              <a:rPr lang="en-US" sz="3200" b="1" u="sng" dirty="0">
                <a:solidFill>
                  <a:srgbClr val="002060"/>
                </a:solidFill>
              </a:rPr>
              <a:t> in Pamphylia</a:t>
            </a:r>
            <a:r>
              <a:rPr lang="en-US" sz="3200" dirty="0"/>
              <a:t>; but John left them and returned to Jerusalem </a:t>
            </a:r>
            <a:r>
              <a:rPr lang="en-US" sz="3200" b="1" baseline="30000" dirty="0"/>
              <a:t>14</a:t>
            </a:r>
            <a:r>
              <a:rPr lang="en-US" sz="3200" baseline="30000" dirty="0"/>
              <a:t> </a:t>
            </a:r>
            <a:r>
              <a:rPr lang="en-US" sz="3200" dirty="0"/>
              <a:t>But going on from </a:t>
            </a:r>
            <a:r>
              <a:rPr lang="en-US" sz="3200" dirty="0" err="1"/>
              <a:t>Perga</a:t>
            </a:r>
            <a:r>
              <a:rPr lang="en-US" sz="3200" dirty="0"/>
              <a:t>, they arrived at Pisidian Antioch</a:t>
            </a:r>
          </a:p>
          <a:p>
            <a:endParaRPr lang="en-US" sz="3100" dirty="0">
              <a:solidFill>
                <a:srgbClr val="002060"/>
              </a:solidFill>
            </a:endParaRPr>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ular Callout 17">
            <a:extLst>
              <a:ext uri="{FF2B5EF4-FFF2-40B4-BE49-F238E27FC236}">
                <a16:creationId xmlns:a16="http://schemas.microsoft.com/office/drawing/2014/main" xmlns="" id="{31987981-FE2B-4D92-9DC7-1B4ABA05C1DB}"/>
              </a:ext>
            </a:extLst>
          </p:cNvPr>
          <p:cNvSpPr/>
          <p:nvPr/>
        </p:nvSpPr>
        <p:spPr>
          <a:xfrm>
            <a:off x="152400" y="76200"/>
            <a:ext cx="6400800" cy="533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First Missionary Journey</a:t>
            </a:r>
          </a:p>
        </p:txBody>
      </p:sp>
    </p:spTree>
    <p:extLst>
      <p:ext uri="{BB962C8B-B14F-4D97-AF65-F5344CB8AC3E}">
        <p14:creationId xmlns:p14="http://schemas.microsoft.com/office/powerpoint/2010/main" val="41967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ular Callout 17">
            <a:extLst>
              <a:ext uri="{FF2B5EF4-FFF2-40B4-BE49-F238E27FC236}">
                <a16:creationId xmlns:a16="http://schemas.microsoft.com/office/drawing/2014/main" xmlns="" id="{166A065A-F5B9-41F1-B0BE-FDD0712D7292}"/>
              </a:ext>
            </a:extLst>
          </p:cNvPr>
          <p:cNvSpPr/>
          <p:nvPr/>
        </p:nvSpPr>
        <p:spPr>
          <a:xfrm>
            <a:off x="152400" y="76200"/>
            <a:ext cx="6400800" cy="533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First Missionary Journey</a:t>
            </a:r>
          </a:p>
        </p:txBody>
      </p:sp>
      <p:pic>
        <p:nvPicPr>
          <p:cNvPr id="4" name="Picture 3" descr="A picture containing sky, grass, outdoor, object&#10;&#10;Description generated with very high confidence">
            <a:extLst>
              <a:ext uri="{FF2B5EF4-FFF2-40B4-BE49-F238E27FC236}">
                <a16:creationId xmlns:a16="http://schemas.microsoft.com/office/drawing/2014/main" xmlns="" id="{8F779C18-8E93-45A6-A3C8-476B8C0B6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3999" cy="6431052"/>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13:13 </a:t>
            </a:r>
            <a:r>
              <a:rPr lang="en-US" sz="3200" dirty="0"/>
              <a:t>Now Paul and his companions put out to sea from </a:t>
            </a:r>
            <a:r>
              <a:rPr lang="en-US" sz="3200" dirty="0" err="1"/>
              <a:t>Paphos</a:t>
            </a:r>
            <a:r>
              <a:rPr lang="en-US" sz="3200" dirty="0"/>
              <a:t> and came to </a:t>
            </a:r>
            <a:r>
              <a:rPr lang="en-US" sz="3200" dirty="0" err="1"/>
              <a:t>Perga</a:t>
            </a:r>
            <a:r>
              <a:rPr lang="en-US" sz="3200" dirty="0"/>
              <a:t> in Pamphylia; </a:t>
            </a:r>
            <a:r>
              <a:rPr lang="en-US" sz="3200" b="1" u="sng" dirty="0">
                <a:solidFill>
                  <a:srgbClr val="002060"/>
                </a:solidFill>
              </a:rPr>
              <a:t>but </a:t>
            </a:r>
            <a:r>
              <a:rPr lang="en-US" sz="3100" b="1" u="sng" dirty="0">
                <a:solidFill>
                  <a:srgbClr val="002060"/>
                </a:solidFill>
              </a:rPr>
              <a:t>John left them and returned to Jerusalem</a:t>
            </a:r>
            <a:r>
              <a:rPr lang="en-US" sz="3100" dirty="0"/>
              <a:t> </a:t>
            </a:r>
            <a:r>
              <a:rPr lang="en-US" sz="3200" b="1" baseline="30000" dirty="0"/>
              <a:t>14</a:t>
            </a:r>
            <a:r>
              <a:rPr lang="en-US" sz="3200" baseline="30000" dirty="0"/>
              <a:t> </a:t>
            </a:r>
            <a:r>
              <a:rPr lang="en-US" sz="3200" dirty="0"/>
              <a:t>But going on from </a:t>
            </a:r>
            <a:r>
              <a:rPr lang="en-US" sz="3200" dirty="0" err="1"/>
              <a:t>Perga</a:t>
            </a:r>
            <a:r>
              <a:rPr lang="en-US" sz="3200" dirty="0"/>
              <a:t>, they arrived at Pisidian Antioch</a:t>
            </a:r>
          </a:p>
          <a:p>
            <a:endParaRPr lang="en-US" sz="3100" dirty="0">
              <a:solidFill>
                <a:srgbClr val="002060"/>
              </a:solidFill>
            </a:endParaRPr>
          </a:p>
        </p:txBody>
      </p:sp>
    </p:spTree>
    <p:extLst>
      <p:ext uri="{BB962C8B-B14F-4D97-AF65-F5344CB8AC3E}">
        <p14:creationId xmlns:p14="http://schemas.microsoft.com/office/powerpoint/2010/main" val="14387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152400" y="76200"/>
            <a:ext cx="6400800" cy="533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sp>
        <p:nvSpPr>
          <p:cNvPr id="26" name="TextBox 25">
            <a:extLst>
              <a:ext uri="{FF2B5EF4-FFF2-40B4-BE49-F238E27FC236}">
                <a16:creationId xmlns:a16="http://schemas.microsoft.com/office/drawing/2014/main" xmlns="" id="{2B410566-7128-4295-B780-F7472FEF948F}"/>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13:13 </a:t>
            </a:r>
            <a:r>
              <a:rPr lang="en-US" sz="3200" dirty="0"/>
              <a:t>Now Paul and his companions put out to sea from </a:t>
            </a:r>
            <a:r>
              <a:rPr lang="en-US" sz="3200" dirty="0" err="1"/>
              <a:t>Paphos</a:t>
            </a:r>
            <a:r>
              <a:rPr lang="en-US" sz="3200" dirty="0"/>
              <a:t> and came to </a:t>
            </a:r>
            <a:r>
              <a:rPr lang="en-US" sz="3200" dirty="0" err="1"/>
              <a:t>Perga</a:t>
            </a:r>
            <a:r>
              <a:rPr lang="en-US" sz="3200" dirty="0"/>
              <a:t> in Pamphylia; but </a:t>
            </a:r>
            <a:r>
              <a:rPr lang="en-US" sz="3100" dirty="0"/>
              <a:t>John left them and returned to Jerusalem </a:t>
            </a:r>
            <a:r>
              <a:rPr lang="en-US" sz="3200" b="1" baseline="30000" dirty="0"/>
              <a:t>14</a:t>
            </a:r>
            <a:r>
              <a:rPr lang="en-US" sz="3200" baseline="30000" dirty="0"/>
              <a:t> </a:t>
            </a:r>
            <a:r>
              <a:rPr lang="en-US" sz="3200" b="1" u="sng" dirty="0">
                <a:solidFill>
                  <a:srgbClr val="002060"/>
                </a:solidFill>
              </a:rPr>
              <a:t>But going on from </a:t>
            </a:r>
            <a:r>
              <a:rPr lang="en-US" sz="3200" b="1" u="sng" dirty="0" err="1">
                <a:solidFill>
                  <a:srgbClr val="002060"/>
                </a:solidFill>
              </a:rPr>
              <a:t>Perga</a:t>
            </a:r>
            <a:r>
              <a:rPr lang="en-US" sz="3200" b="1" u="sng" dirty="0">
                <a:solidFill>
                  <a:srgbClr val="002060"/>
                </a:solidFill>
              </a:rPr>
              <a:t>, they arrived at Pisidian Antioch</a:t>
            </a:r>
          </a:p>
          <a:p>
            <a:endParaRPr lang="en-US" sz="3100" dirty="0">
              <a:solidFill>
                <a:srgbClr val="002060"/>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2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right)">
                                      <p:cBhvr>
                                        <p:cTn id="13" dur="500"/>
                                        <p:tgtEl>
                                          <p:spTgt spid="32"/>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3">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11:19</a:t>
            </a:r>
            <a:r>
              <a:rPr lang="en-US" sz="3200" baseline="30000" dirty="0"/>
              <a:t> </a:t>
            </a:r>
            <a:r>
              <a:rPr lang="en-US" sz="3200" dirty="0"/>
              <a:t>So then those who were scattered because of the persecution that occurred in connection with Stephen made their way to Phoenicia and Cyprus and Antioch, </a:t>
            </a:r>
            <a:r>
              <a:rPr lang="en-US" sz="3200" b="1" u="sng" dirty="0">
                <a:solidFill>
                  <a:srgbClr val="002060"/>
                </a:solidFill>
              </a:rPr>
              <a:t>speaking the word to no one except to Jews alone.</a:t>
            </a: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2680222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7">
            <a:extLst>
              <a:ext uri="{FF2B5EF4-FFF2-40B4-BE49-F238E27FC236}">
                <a16:creationId xmlns:a16="http://schemas.microsoft.com/office/drawing/2014/main" xmlns="" id="{0E7C069F-498B-4198-8FE0-9D14310A7DF8}"/>
              </a:ext>
            </a:extLst>
          </p:cNvPr>
          <p:cNvSpPr/>
          <p:nvPr/>
        </p:nvSpPr>
        <p:spPr>
          <a:xfrm>
            <a:off x="609600" y="914400"/>
            <a:ext cx="7848600" cy="8382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Principles of Adventuring for Christ:</a:t>
            </a:r>
          </a:p>
        </p:txBody>
      </p:sp>
      <p:sp>
        <p:nvSpPr>
          <p:cNvPr id="12" name="Rounded Rectangular Callout 17">
            <a:extLst>
              <a:ext uri="{FF2B5EF4-FFF2-40B4-BE49-F238E27FC236}">
                <a16:creationId xmlns:a16="http://schemas.microsoft.com/office/drawing/2014/main" xmlns="" id="{8E734CFD-B1D9-4FF4-B3F9-38A84C1630FA}"/>
              </a:ext>
            </a:extLst>
          </p:cNvPr>
          <p:cNvSpPr/>
          <p:nvPr/>
        </p:nvSpPr>
        <p:spPr>
          <a:xfrm>
            <a:off x="609600" y="1981200"/>
            <a:ext cx="7848600" cy="11430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#1 The mission of Christ is </a:t>
            </a:r>
            <a:r>
              <a:rPr lang="en-US" sz="4000" b="1" i="1" dirty="0"/>
              <a:t>led</a:t>
            </a:r>
            <a:r>
              <a:rPr lang="en-US" sz="4000" b="1" dirty="0"/>
              <a:t> by the Holy Spirit</a:t>
            </a:r>
          </a:p>
        </p:txBody>
      </p:sp>
      <p:pic>
        <p:nvPicPr>
          <p:cNvPr id="6" name="Content Placeholder 4" descr="A close up of an animal&#10;&#10;Description generated with high confidence">
            <a:extLst>
              <a:ext uri="{FF2B5EF4-FFF2-40B4-BE49-F238E27FC236}">
                <a16:creationId xmlns:a16="http://schemas.microsoft.com/office/drawing/2014/main" xmlns="" id="{7F61B254-F5A1-4238-BA00-82C9C44AAE88}"/>
              </a:ext>
            </a:extLst>
          </p:cNvPr>
          <p:cNvPicPr>
            <a:picLocks noChangeAspect="1"/>
          </p:cNvPicPr>
          <p:nvPr/>
        </p:nvPicPr>
        <p:blipFill rotWithShape="1">
          <a:blip r:embed="rId2">
            <a:extLst>
              <a:ext uri="{28A0092B-C50C-407E-A947-70E740481C1C}">
                <a14:useLocalDpi xmlns:a14="http://schemas.microsoft.com/office/drawing/2010/main" val="0"/>
              </a:ext>
            </a:extLst>
          </a:blip>
          <a:srcRect l="47186" t="21862" r="1" b="20639"/>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15364CF7-2701-4150-8238-0328A8149A77}"/>
              </a:ext>
            </a:extLst>
          </p:cNvPr>
          <p:cNvCxnSpPr>
            <a:cxnSpLocks/>
          </p:cNvCxnSpPr>
          <p:nvPr/>
        </p:nvCxnSpPr>
        <p:spPr>
          <a:xfrm flipV="1">
            <a:off x="8458200" y="1295400"/>
            <a:ext cx="3048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195B2BD-5C7E-426C-A360-C320E0EB74F2}"/>
              </a:ext>
            </a:extLst>
          </p:cNvPr>
          <p:cNvSpPr/>
          <p:nvPr/>
        </p:nvSpPr>
        <p:spPr>
          <a:xfrm>
            <a:off x="7696200" y="990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5" name="Straight Connector 4">
            <a:extLst>
              <a:ext uri="{FF2B5EF4-FFF2-40B4-BE49-F238E27FC236}">
                <a16:creationId xmlns:a16="http://schemas.microsoft.com/office/drawing/2014/main" xmlns="" id="{B200DCDF-511A-4D10-98FC-A13023D5F920}"/>
              </a:ext>
            </a:extLst>
          </p:cNvPr>
          <p:cNvCxnSpPr>
            <a:cxnSpLocks/>
          </p:cNvCxnSpPr>
          <p:nvPr/>
        </p:nvCxnSpPr>
        <p:spPr>
          <a:xfrm flipH="1">
            <a:off x="6858000" y="2286000"/>
            <a:ext cx="1524000" cy="685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2830BBC6-E149-4201-B83B-C652F09325DD}"/>
              </a:ext>
            </a:extLst>
          </p:cNvPr>
          <p:cNvSpPr/>
          <p:nvPr/>
        </p:nvSpPr>
        <p:spPr>
          <a:xfrm>
            <a:off x="82296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7">
            <a:extLst>
              <a:ext uri="{FF2B5EF4-FFF2-40B4-BE49-F238E27FC236}">
                <a16:creationId xmlns:a16="http://schemas.microsoft.com/office/drawing/2014/main" xmlns="" id="{102266B6-49D5-45AF-8D24-9C9E93A2EF9D}"/>
              </a:ext>
            </a:extLst>
          </p:cNvPr>
          <p:cNvSpPr/>
          <p:nvPr/>
        </p:nvSpPr>
        <p:spPr>
          <a:xfrm>
            <a:off x="152400" y="76200"/>
            <a:ext cx="6400800" cy="533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First Missionary Journey</a:t>
            </a:r>
          </a:p>
        </p:txBody>
      </p:sp>
      <p:cxnSp>
        <p:nvCxnSpPr>
          <p:cNvPr id="19" name="Straight Connector 18">
            <a:extLst>
              <a:ext uri="{FF2B5EF4-FFF2-40B4-BE49-F238E27FC236}">
                <a16:creationId xmlns:a16="http://schemas.microsoft.com/office/drawing/2014/main" xmlns="" id="{DB3F959D-08D7-45AD-8702-6605F009524C}"/>
              </a:ext>
            </a:extLst>
          </p:cNvPr>
          <p:cNvCxnSpPr>
            <a:cxnSpLocks/>
          </p:cNvCxnSpPr>
          <p:nvPr/>
        </p:nvCxnSpPr>
        <p:spPr>
          <a:xfrm flipH="1" flipV="1">
            <a:off x="6858000" y="3048000"/>
            <a:ext cx="381000" cy="5334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7458BE40-3565-4AC3-8B27-33B701311888}"/>
              </a:ext>
            </a:extLst>
          </p:cNvPr>
          <p:cNvSpPr/>
          <p:nvPr/>
        </p:nvSpPr>
        <p:spPr>
          <a:xfrm>
            <a:off x="66294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Salamis</a:t>
            </a:r>
          </a:p>
        </p:txBody>
      </p:sp>
      <p:cxnSp>
        <p:nvCxnSpPr>
          <p:cNvPr id="23" name="Straight Connector 22">
            <a:extLst>
              <a:ext uri="{FF2B5EF4-FFF2-40B4-BE49-F238E27FC236}">
                <a16:creationId xmlns:a16="http://schemas.microsoft.com/office/drawing/2014/main" xmlns="" id="{F40F5761-FA29-4254-80FD-60BE74D4F19D}"/>
              </a:ext>
            </a:extLst>
          </p:cNvPr>
          <p:cNvCxnSpPr>
            <a:cxnSpLocks/>
          </p:cNvCxnSpPr>
          <p:nvPr/>
        </p:nvCxnSpPr>
        <p:spPr>
          <a:xfrm flipV="1">
            <a:off x="5105400" y="3352800"/>
            <a:ext cx="838200" cy="304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6803D21-0562-4264-AF31-923825B10BFE}"/>
              </a:ext>
            </a:extLst>
          </p:cNvPr>
          <p:cNvSpPr/>
          <p:nvPr/>
        </p:nvSpPr>
        <p:spPr>
          <a:xfrm>
            <a:off x="4114800" y="3429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Paphos</a:t>
            </a:r>
            <a:endParaRPr lang="en-US" sz="2800" b="1" dirty="0">
              <a:solidFill>
                <a:schemeClr val="tx1"/>
              </a:solidFill>
            </a:endParaRPr>
          </a:p>
        </p:txBody>
      </p:sp>
      <p:cxnSp>
        <p:nvCxnSpPr>
          <p:cNvPr id="25" name="Straight Connector 24">
            <a:extLst>
              <a:ext uri="{FF2B5EF4-FFF2-40B4-BE49-F238E27FC236}">
                <a16:creationId xmlns:a16="http://schemas.microsoft.com/office/drawing/2014/main" xmlns="" id="{7B4F3649-6349-4424-B56F-50C87CD65DFD}"/>
              </a:ext>
            </a:extLst>
          </p:cNvPr>
          <p:cNvCxnSpPr>
            <a:cxnSpLocks/>
          </p:cNvCxnSpPr>
          <p:nvPr/>
        </p:nvCxnSpPr>
        <p:spPr>
          <a:xfrm flipH="1">
            <a:off x="6019800" y="2971800"/>
            <a:ext cx="838200" cy="3048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40A6DAA-CF18-4CB6-A9C1-7159DC2EB850}"/>
              </a:ext>
            </a:extLst>
          </p:cNvPr>
          <p:cNvSpPr/>
          <p:nvPr/>
        </p:nvSpPr>
        <p:spPr>
          <a:xfrm>
            <a:off x="66294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13ED265E-79EA-4ED6-B9A6-B7AF29D2DA31}"/>
              </a:ext>
            </a:extLst>
          </p:cNvPr>
          <p:cNvCxnSpPr>
            <a:cxnSpLocks/>
          </p:cNvCxnSpPr>
          <p:nvPr/>
        </p:nvCxnSpPr>
        <p:spPr>
          <a:xfrm flipH="1" flipV="1">
            <a:off x="4800600" y="1828800"/>
            <a:ext cx="1143000" cy="15240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6A03A358-19F2-409B-AAE9-45865658FEAF}"/>
              </a:ext>
            </a:extLst>
          </p:cNvPr>
          <p:cNvSpPr/>
          <p:nvPr/>
        </p:nvSpPr>
        <p:spPr>
          <a:xfrm>
            <a:off x="5791200" y="3124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A8344DE2-59C2-42E5-BA82-73917489BB2A}"/>
              </a:ext>
            </a:extLst>
          </p:cNvPr>
          <p:cNvCxnSpPr>
            <a:cxnSpLocks/>
          </p:cNvCxnSpPr>
          <p:nvPr/>
        </p:nvCxnSpPr>
        <p:spPr>
          <a:xfrm flipV="1">
            <a:off x="4114800" y="18288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21429E98-4192-42C2-9D38-FEB87D41942C}"/>
              </a:ext>
            </a:extLst>
          </p:cNvPr>
          <p:cNvSpPr/>
          <p:nvPr/>
        </p:nvSpPr>
        <p:spPr>
          <a:xfrm>
            <a:off x="3124200" y="1905000"/>
            <a:ext cx="106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Perga</a:t>
            </a:r>
            <a:endParaRPr lang="en-US" sz="2800" b="1" dirty="0">
              <a:solidFill>
                <a:schemeClr val="tx1"/>
              </a:solidFill>
            </a:endParaRPr>
          </a:p>
        </p:txBody>
      </p:sp>
      <p:cxnSp>
        <p:nvCxnSpPr>
          <p:cNvPr id="30" name="Straight Connector 29">
            <a:extLst>
              <a:ext uri="{FF2B5EF4-FFF2-40B4-BE49-F238E27FC236}">
                <a16:creationId xmlns:a16="http://schemas.microsoft.com/office/drawing/2014/main" xmlns="" id="{3AB7E049-74D3-414B-998E-6542CD1C4CDF}"/>
              </a:ext>
            </a:extLst>
          </p:cNvPr>
          <p:cNvCxnSpPr>
            <a:cxnSpLocks/>
          </p:cNvCxnSpPr>
          <p:nvPr/>
        </p:nvCxnSpPr>
        <p:spPr>
          <a:xfrm flipV="1">
            <a:off x="4724400" y="838200"/>
            <a:ext cx="152400" cy="990600"/>
          </a:xfrm>
          <a:prstGeom prst="line">
            <a:avLst/>
          </a:prstGeom>
          <a:ln w="920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54B23FF2-0B04-4E82-9738-AA72E6BB8DE4}"/>
              </a:ext>
            </a:extLst>
          </p:cNvPr>
          <p:cNvSpPr/>
          <p:nvPr/>
        </p:nvSpPr>
        <p:spPr>
          <a:xfrm>
            <a:off x="4572000" y="1600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DAF4038-E9BB-4181-8EAD-E9EE4C889562}"/>
              </a:ext>
            </a:extLst>
          </p:cNvPr>
          <p:cNvCxnSpPr>
            <a:cxnSpLocks/>
          </p:cNvCxnSpPr>
          <p:nvPr/>
        </p:nvCxnSpPr>
        <p:spPr>
          <a:xfrm flipV="1">
            <a:off x="4191000" y="762000"/>
            <a:ext cx="609600" cy="228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A6F15630-FACA-434A-AFB1-D5DAA02FBA92}"/>
              </a:ext>
            </a:extLst>
          </p:cNvPr>
          <p:cNvSpPr/>
          <p:nvPr/>
        </p:nvSpPr>
        <p:spPr>
          <a:xfrm>
            <a:off x="1752600" y="762000"/>
            <a:ext cx="259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Pisidian Antioch</a:t>
            </a:r>
          </a:p>
        </p:txBody>
      </p:sp>
      <p:sp>
        <p:nvSpPr>
          <p:cNvPr id="31" name="Oval 30">
            <a:extLst>
              <a:ext uri="{FF2B5EF4-FFF2-40B4-BE49-F238E27FC236}">
                <a16:creationId xmlns:a16="http://schemas.microsoft.com/office/drawing/2014/main" xmlns="" id="{78715AA2-0AE7-4503-831A-190EFD94781E}"/>
              </a:ext>
            </a:extLst>
          </p:cNvPr>
          <p:cNvSpPr/>
          <p:nvPr/>
        </p:nvSpPr>
        <p:spPr>
          <a:xfrm>
            <a:off x="4648200" y="609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one building with a grassy field&#10;&#10;Description generated with very high confidence">
            <a:extLst>
              <a:ext uri="{FF2B5EF4-FFF2-40B4-BE49-F238E27FC236}">
                <a16:creationId xmlns:a16="http://schemas.microsoft.com/office/drawing/2014/main" xmlns="" id="{6E2F5EAF-3040-4D46-9B86-D68BD2152113}"/>
              </a:ext>
            </a:extLst>
          </p:cNvPr>
          <p:cNvPicPr>
            <a:picLocks noChangeAspect="1"/>
          </p:cNvPicPr>
          <p:nvPr/>
        </p:nvPicPr>
        <p:blipFill rotWithShape="1">
          <a:blip r:embed="rId3">
            <a:extLst>
              <a:ext uri="{28A0092B-C50C-407E-A947-70E740481C1C}">
                <a14:useLocalDpi xmlns:a14="http://schemas.microsoft.com/office/drawing/2010/main" val="0"/>
              </a:ext>
            </a:extLst>
          </a:blip>
          <a:srcRect t="15000" r="400"/>
          <a:stretch/>
        </p:blipFill>
        <p:spPr>
          <a:xfrm>
            <a:off x="0" y="0"/>
            <a:ext cx="9144000" cy="5181600"/>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13:14</a:t>
            </a:r>
            <a:r>
              <a:rPr lang="en-US" sz="3200" b="1" dirty="0"/>
              <a:t> </a:t>
            </a:r>
            <a:r>
              <a:rPr lang="en-US" sz="3200" dirty="0"/>
              <a:t>and </a:t>
            </a:r>
            <a:r>
              <a:rPr lang="en-US" sz="3200" b="1" u="sng" dirty="0">
                <a:solidFill>
                  <a:srgbClr val="002060"/>
                </a:solidFill>
              </a:rPr>
              <a:t>on the Sabbath day they went into the synagogue and sat down</a:t>
            </a:r>
            <a:r>
              <a:rPr lang="en-US" sz="3200" dirty="0"/>
              <a:t>. </a:t>
            </a:r>
            <a:r>
              <a:rPr lang="en-US" sz="3200" b="1" baseline="30000" dirty="0"/>
              <a:t>15 </a:t>
            </a:r>
            <a:r>
              <a:rPr lang="en-US" sz="3200" dirty="0"/>
              <a:t>After the reading of the Law and the Prophets the synagogue officials sent to them, saying, “Brethren, if you have any word of exhortation for the people, say it.”</a:t>
            </a:r>
          </a:p>
          <a:p>
            <a:endParaRPr lang="en-US" sz="3100" dirty="0">
              <a:solidFill>
                <a:srgbClr val="002060"/>
              </a:solidFill>
            </a:endParaRPr>
          </a:p>
        </p:txBody>
      </p:sp>
      <p:sp>
        <p:nvSpPr>
          <p:cNvPr id="34" name="TextBox 33">
            <a:extLst>
              <a:ext uri="{FF2B5EF4-FFF2-40B4-BE49-F238E27FC236}">
                <a16:creationId xmlns:a16="http://schemas.microsoft.com/office/drawing/2014/main" xmlns="" id="{A7F555FE-D65C-469F-AC59-C8C07F8B005C}"/>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13:14</a:t>
            </a:r>
            <a:r>
              <a:rPr lang="en-US" sz="3200" b="1" dirty="0"/>
              <a:t> </a:t>
            </a:r>
            <a:r>
              <a:rPr lang="en-US" sz="3200" dirty="0"/>
              <a:t>and on the Sabbath day they went into the synagogue and sat down. </a:t>
            </a:r>
            <a:r>
              <a:rPr lang="en-US" sz="3200" b="1" baseline="30000" dirty="0"/>
              <a:t>15 </a:t>
            </a:r>
            <a:r>
              <a:rPr lang="en-US" sz="3200" dirty="0"/>
              <a:t>After the reading of the Law and the Prophets </a:t>
            </a:r>
            <a:r>
              <a:rPr lang="en-US" sz="3200" b="1" u="sng" dirty="0">
                <a:solidFill>
                  <a:srgbClr val="002060"/>
                </a:solidFill>
              </a:rPr>
              <a:t>the synagogue officials sent to them</a:t>
            </a:r>
            <a:r>
              <a:rPr lang="en-US" sz="3200" dirty="0"/>
              <a:t>, saying, “Brethren, if you have any word of exhortation for the people, say it.”</a:t>
            </a:r>
          </a:p>
          <a:p>
            <a:endParaRPr lang="en-US" sz="3100" dirty="0">
              <a:solidFill>
                <a:srgbClr val="002060"/>
              </a:solidFill>
            </a:endParaRPr>
          </a:p>
        </p:txBody>
      </p:sp>
      <p:sp>
        <p:nvSpPr>
          <p:cNvPr id="35" name="TextBox 34">
            <a:extLst>
              <a:ext uri="{FF2B5EF4-FFF2-40B4-BE49-F238E27FC236}">
                <a16:creationId xmlns:a16="http://schemas.microsoft.com/office/drawing/2014/main" xmlns="" id="{E9F9D0EE-FF98-4F23-B2D2-9A44A9B09D2A}"/>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13:14</a:t>
            </a:r>
            <a:r>
              <a:rPr lang="en-US" sz="3200" b="1" dirty="0"/>
              <a:t> </a:t>
            </a:r>
            <a:r>
              <a:rPr lang="en-US" sz="3200" dirty="0"/>
              <a:t>and on the Sabbath day they went into the synagogue and sat down. </a:t>
            </a:r>
            <a:r>
              <a:rPr lang="en-US" sz="3200" b="1" baseline="30000" dirty="0"/>
              <a:t>15 </a:t>
            </a:r>
            <a:r>
              <a:rPr lang="en-US" sz="3200" dirty="0"/>
              <a:t>After the reading of the Law and the Prophets the synagogue officials sent to them, saying, “</a:t>
            </a:r>
            <a:r>
              <a:rPr lang="en-US" sz="3200" b="1" u="sng" dirty="0">
                <a:solidFill>
                  <a:srgbClr val="002060"/>
                </a:solidFill>
              </a:rPr>
              <a:t>Brethren, if you have any word of exhortation for the people, say it</a:t>
            </a:r>
            <a:r>
              <a:rPr lang="en-US" sz="3200" dirty="0"/>
              <a:t>.”</a:t>
            </a:r>
          </a:p>
          <a:p>
            <a:endParaRPr lang="en-US" sz="3100" dirty="0">
              <a:solidFill>
                <a:srgbClr val="002060"/>
              </a:solidFill>
            </a:endParaRPr>
          </a:p>
        </p:txBody>
      </p:sp>
    </p:spTree>
    <p:extLst>
      <p:ext uri="{BB962C8B-B14F-4D97-AF65-F5344CB8AC3E}">
        <p14:creationId xmlns:p14="http://schemas.microsoft.com/office/powerpoint/2010/main" val="42609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building with a grassy field&#10;&#10;Description generated with very high confidence">
            <a:extLst>
              <a:ext uri="{FF2B5EF4-FFF2-40B4-BE49-F238E27FC236}">
                <a16:creationId xmlns:a16="http://schemas.microsoft.com/office/drawing/2014/main" xmlns="" id="{6E2F5EAF-3040-4D46-9B86-D68BD2152113}"/>
              </a:ext>
            </a:extLst>
          </p:cNvPr>
          <p:cNvPicPr>
            <a:picLocks noChangeAspect="1"/>
          </p:cNvPicPr>
          <p:nvPr/>
        </p:nvPicPr>
        <p:blipFill rotWithShape="1">
          <a:blip r:embed="rId2">
            <a:extLst>
              <a:ext uri="{28A0092B-C50C-407E-A947-70E740481C1C}">
                <a14:useLocalDpi xmlns:a14="http://schemas.microsoft.com/office/drawing/2010/main" val="0"/>
              </a:ext>
            </a:extLst>
          </a:blip>
          <a:srcRect t="15000" r="400"/>
          <a:stretch/>
        </p:blipFill>
        <p:spPr>
          <a:xfrm>
            <a:off x="0" y="0"/>
            <a:ext cx="9144000" cy="5181600"/>
          </a:xfrm>
          <a:prstGeom prst="rect">
            <a:avLst/>
          </a:prstGeom>
        </p:spPr>
      </p:pic>
      <p:sp>
        <p:nvSpPr>
          <p:cNvPr id="26" name="TextBox 25">
            <a:extLst>
              <a:ext uri="{FF2B5EF4-FFF2-40B4-BE49-F238E27FC236}">
                <a16:creationId xmlns:a16="http://schemas.microsoft.com/office/drawing/2014/main" xmlns="" id="{2B410566-7128-4295-B780-F7472FEF948F}"/>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13:16 </a:t>
            </a:r>
            <a:r>
              <a:rPr lang="en-US" sz="3200" dirty="0"/>
              <a:t>Paul stood up, and motioning with his hand said, “Men of Israel, and you who fear God, listen:</a:t>
            </a:r>
          </a:p>
          <a:p>
            <a:endParaRPr lang="en-US" sz="3100" dirty="0">
              <a:solidFill>
                <a:srgbClr val="002060"/>
              </a:solidFill>
            </a:endParaRPr>
          </a:p>
        </p:txBody>
      </p:sp>
      <p:sp>
        <p:nvSpPr>
          <p:cNvPr id="35" name="TextBox 34">
            <a:extLst>
              <a:ext uri="{FF2B5EF4-FFF2-40B4-BE49-F238E27FC236}">
                <a16:creationId xmlns:a16="http://schemas.microsoft.com/office/drawing/2014/main" xmlns="" id="{6C2C210D-C4C2-48C4-B950-27D80A113AB8}"/>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endParaRPr lang="en-US" sz="3200" b="1" baseline="30000" dirty="0"/>
          </a:p>
          <a:p>
            <a:r>
              <a:rPr lang="en-US" sz="3200" b="1" baseline="30000" dirty="0"/>
              <a:t>Acts 13:16 </a:t>
            </a:r>
            <a:r>
              <a:rPr lang="en-US" sz="3200" dirty="0"/>
              <a:t>Paul stood up, and motioning with his hand said, “</a:t>
            </a:r>
            <a:r>
              <a:rPr lang="en-US" sz="3200" b="1" u="sng" dirty="0">
                <a:solidFill>
                  <a:srgbClr val="002060"/>
                </a:solidFill>
              </a:rPr>
              <a:t>Men of Israel, and you who fear God, listen</a:t>
            </a:r>
            <a:r>
              <a:rPr lang="en-US" sz="3200" dirty="0"/>
              <a:t>:</a:t>
            </a:r>
          </a:p>
          <a:p>
            <a:endParaRPr lang="en-US" sz="3100" dirty="0">
              <a:solidFill>
                <a:srgbClr val="002060"/>
              </a:solidFill>
            </a:endParaRPr>
          </a:p>
        </p:txBody>
      </p:sp>
    </p:spTree>
    <p:extLst>
      <p:ext uri="{BB962C8B-B14F-4D97-AF65-F5344CB8AC3E}">
        <p14:creationId xmlns:p14="http://schemas.microsoft.com/office/powerpoint/2010/main" val="41443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7">
            <a:extLst>
              <a:ext uri="{FF2B5EF4-FFF2-40B4-BE49-F238E27FC236}">
                <a16:creationId xmlns:a16="http://schemas.microsoft.com/office/drawing/2014/main" xmlns="" id="{3B41E332-3DA6-451D-8FD6-5F92EC9333FF}"/>
              </a:ext>
            </a:extLst>
          </p:cNvPr>
          <p:cNvSpPr/>
          <p:nvPr/>
        </p:nvSpPr>
        <p:spPr>
          <a:xfrm>
            <a:off x="152400" y="1600200"/>
            <a:ext cx="4724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One last observation…</a:t>
            </a:r>
          </a:p>
        </p:txBody>
      </p:sp>
      <p:sp>
        <p:nvSpPr>
          <p:cNvPr id="3" name="TextBox 2">
            <a:extLst>
              <a:ext uri="{FF2B5EF4-FFF2-40B4-BE49-F238E27FC236}">
                <a16:creationId xmlns:a16="http://schemas.microsoft.com/office/drawing/2014/main" xmlns="" id="{A06B54D7-2295-4F6B-8209-502975E438B4}"/>
              </a:ext>
            </a:extLst>
          </p:cNvPr>
          <p:cNvSpPr txBox="1"/>
          <p:nvPr/>
        </p:nvSpPr>
        <p:spPr>
          <a:xfrm>
            <a:off x="3581400" y="5791200"/>
            <a:ext cx="54102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13:26 </a:t>
            </a:r>
            <a:r>
              <a:rPr lang="en-US" sz="3200" dirty="0"/>
              <a:t> to us the message of this salvation has been </a:t>
            </a:r>
            <a:r>
              <a:rPr lang="en-US" sz="3200" b="1" u="sng" dirty="0">
                <a:solidFill>
                  <a:srgbClr val="002060"/>
                </a:solidFill>
              </a:rPr>
              <a:t>sent</a:t>
            </a:r>
            <a:r>
              <a:rPr lang="en-US" sz="3200" dirty="0"/>
              <a:t>. </a:t>
            </a:r>
          </a:p>
          <a:p>
            <a:endParaRPr lang="en-US" sz="3200" dirty="0">
              <a:solidFill>
                <a:srgbClr val="002060"/>
              </a:solidFill>
            </a:endParaRPr>
          </a:p>
        </p:txBody>
      </p:sp>
      <p:sp>
        <p:nvSpPr>
          <p:cNvPr id="4" name="TextBox 3">
            <a:extLst>
              <a:ext uri="{FF2B5EF4-FFF2-40B4-BE49-F238E27FC236}">
                <a16:creationId xmlns:a16="http://schemas.microsoft.com/office/drawing/2014/main" xmlns="" id="{4BEA335C-A68B-4939-86D9-565BE902263E}"/>
              </a:ext>
            </a:extLst>
          </p:cNvPr>
          <p:cNvSpPr txBox="1"/>
          <p:nvPr/>
        </p:nvSpPr>
        <p:spPr>
          <a:xfrm>
            <a:off x="228600" y="2438400"/>
            <a:ext cx="48768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13:3 </a:t>
            </a:r>
            <a:r>
              <a:rPr lang="en-US" sz="3200" dirty="0"/>
              <a:t>laid their hands on them, they </a:t>
            </a:r>
            <a:r>
              <a:rPr lang="en-US" sz="3200" b="1" u="sng" dirty="0">
                <a:solidFill>
                  <a:srgbClr val="002060"/>
                </a:solidFill>
              </a:rPr>
              <a:t>sent </a:t>
            </a:r>
            <a:r>
              <a:rPr lang="en-US" sz="3200" dirty="0"/>
              <a:t>them away.</a:t>
            </a:r>
          </a:p>
          <a:p>
            <a:endParaRPr lang="en-US" sz="3200" dirty="0">
              <a:solidFill>
                <a:srgbClr val="002060"/>
              </a:solidFill>
            </a:endParaRPr>
          </a:p>
        </p:txBody>
      </p:sp>
      <p:sp>
        <p:nvSpPr>
          <p:cNvPr id="6" name="TextBox 5">
            <a:extLst>
              <a:ext uri="{FF2B5EF4-FFF2-40B4-BE49-F238E27FC236}">
                <a16:creationId xmlns:a16="http://schemas.microsoft.com/office/drawing/2014/main" xmlns="" id="{A97C06A1-8E77-4EF9-9E41-E4E5392B5897}"/>
              </a:ext>
            </a:extLst>
          </p:cNvPr>
          <p:cNvSpPr txBox="1"/>
          <p:nvPr/>
        </p:nvSpPr>
        <p:spPr>
          <a:xfrm>
            <a:off x="1600200" y="3581400"/>
            <a:ext cx="3962400" cy="990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13:4 </a:t>
            </a:r>
            <a:r>
              <a:rPr lang="en-US" sz="3100" dirty="0"/>
              <a:t>So, being </a:t>
            </a:r>
            <a:r>
              <a:rPr lang="en-US" sz="3100" b="1" u="sng" dirty="0">
                <a:solidFill>
                  <a:srgbClr val="002060"/>
                </a:solidFill>
              </a:rPr>
              <a:t>sent</a:t>
            </a:r>
            <a:r>
              <a:rPr lang="en-US" sz="3100" b="1" dirty="0">
                <a:solidFill>
                  <a:srgbClr val="002060"/>
                </a:solidFill>
              </a:rPr>
              <a:t> </a:t>
            </a:r>
            <a:r>
              <a:rPr lang="en-US" sz="3100" dirty="0"/>
              <a:t>out by the Holy Spirit…</a:t>
            </a:r>
          </a:p>
        </p:txBody>
      </p:sp>
      <p:sp>
        <p:nvSpPr>
          <p:cNvPr id="7" name="Rounded Rectangular Callout 17">
            <a:extLst>
              <a:ext uri="{FF2B5EF4-FFF2-40B4-BE49-F238E27FC236}">
                <a16:creationId xmlns:a16="http://schemas.microsoft.com/office/drawing/2014/main" xmlns="" id="{63901DCA-1331-41D4-A16B-F9B10F77440E}"/>
              </a:ext>
            </a:extLst>
          </p:cNvPr>
          <p:cNvSpPr/>
          <p:nvPr/>
        </p:nvSpPr>
        <p:spPr>
          <a:xfrm>
            <a:off x="152400" y="228600"/>
            <a:ext cx="89154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God’s entire approach to the rescue of mankind has been to </a:t>
            </a:r>
            <a:r>
              <a:rPr lang="en-US" sz="4400" b="1" i="1" dirty="0"/>
              <a:t>send</a:t>
            </a:r>
          </a:p>
        </p:txBody>
      </p:sp>
      <p:sp>
        <p:nvSpPr>
          <p:cNvPr id="8" name="TextBox 7">
            <a:extLst>
              <a:ext uri="{FF2B5EF4-FFF2-40B4-BE49-F238E27FC236}">
                <a16:creationId xmlns:a16="http://schemas.microsoft.com/office/drawing/2014/main" xmlns="" id="{DC69A01F-712E-4178-9382-08A0120DB19F}"/>
              </a:ext>
            </a:extLst>
          </p:cNvPr>
          <p:cNvSpPr txBox="1"/>
          <p:nvPr/>
        </p:nvSpPr>
        <p:spPr>
          <a:xfrm>
            <a:off x="2743200" y="4648200"/>
            <a:ext cx="42672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13:15 </a:t>
            </a:r>
            <a:r>
              <a:rPr lang="en-US" sz="3200" dirty="0"/>
              <a:t> The synagogue officials </a:t>
            </a:r>
            <a:r>
              <a:rPr lang="en-US" sz="3200" b="1" u="sng" dirty="0">
                <a:solidFill>
                  <a:srgbClr val="002060"/>
                </a:solidFill>
              </a:rPr>
              <a:t>sent</a:t>
            </a:r>
            <a:r>
              <a:rPr lang="en-US" sz="3200" dirty="0"/>
              <a:t> to them… </a:t>
            </a:r>
          </a:p>
          <a:p>
            <a:endParaRPr lang="en-US" sz="3200" dirty="0">
              <a:solidFill>
                <a:srgbClr val="002060"/>
              </a:solidFill>
            </a:endParaRPr>
          </a:p>
        </p:txBody>
      </p:sp>
    </p:spTree>
    <p:extLst>
      <p:ext uri="{BB962C8B-B14F-4D97-AF65-F5344CB8AC3E}">
        <p14:creationId xmlns:p14="http://schemas.microsoft.com/office/powerpoint/2010/main" val="41314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6B54D7-2295-4F6B-8209-502975E438B4}"/>
              </a:ext>
            </a:extLst>
          </p:cNvPr>
          <p:cNvSpPr txBox="1"/>
          <p:nvPr/>
        </p:nvSpPr>
        <p:spPr>
          <a:xfrm>
            <a:off x="990600" y="2133600"/>
            <a:ext cx="7010400" cy="12192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John 20:21</a:t>
            </a:r>
            <a:r>
              <a:rPr lang="en-US" sz="3600" dirty="0"/>
              <a:t>“Peace be with you, as the father has sent me, </a:t>
            </a:r>
            <a:r>
              <a:rPr lang="en-US" sz="3600" b="1" u="sng" dirty="0">
                <a:solidFill>
                  <a:srgbClr val="002060"/>
                </a:solidFill>
              </a:rPr>
              <a:t>I also send you</a:t>
            </a:r>
            <a:r>
              <a:rPr lang="en-US" sz="3600" dirty="0"/>
              <a:t>.”  </a:t>
            </a:r>
            <a:endParaRPr lang="en-US" sz="3600" dirty="0">
              <a:solidFill>
                <a:srgbClr val="002060"/>
              </a:solidFill>
            </a:endParaRPr>
          </a:p>
        </p:txBody>
      </p:sp>
      <p:sp>
        <p:nvSpPr>
          <p:cNvPr id="7" name="Rounded Rectangular Callout 17">
            <a:extLst>
              <a:ext uri="{FF2B5EF4-FFF2-40B4-BE49-F238E27FC236}">
                <a16:creationId xmlns:a16="http://schemas.microsoft.com/office/drawing/2014/main" xmlns="" id="{63901DCA-1331-41D4-A16B-F9B10F77440E}"/>
              </a:ext>
            </a:extLst>
          </p:cNvPr>
          <p:cNvSpPr/>
          <p:nvPr/>
        </p:nvSpPr>
        <p:spPr>
          <a:xfrm>
            <a:off x="152400" y="228600"/>
            <a:ext cx="89154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God’s entire approach to the rescue of mankind has been to </a:t>
            </a:r>
            <a:r>
              <a:rPr lang="en-US" sz="4400" b="1" i="1" dirty="0"/>
              <a:t>send</a:t>
            </a:r>
          </a:p>
        </p:txBody>
      </p:sp>
      <p:sp>
        <p:nvSpPr>
          <p:cNvPr id="8" name="Rounded Rectangular Callout 17">
            <a:extLst>
              <a:ext uri="{FF2B5EF4-FFF2-40B4-BE49-F238E27FC236}">
                <a16:creationId xmlns:a16="http://schemas.microsoft.com/office/drawing/2014/main" xmlns="" id="{1CD8D796-3839-4E0A-BCFA-96D79A4A5168}"/>
              </a:ext>
            </a:extLst>
          </p:cNvPr>
          <p:cNvSpPr/>
          <p:nvPr/>
        </p:nvSpPr>
        <p:spPr>
          <a:xfrm>
            <a:off x="20782" y="35814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Do you see yourself as a “sent” person?</a:t>
            </a:r>
          </a:p>
        </p:txBody>
      </p:sp>
      <p:sp>
        <p:nvSpPr>
          <p:cNvPr id="5" name="Rounded Rectangular Callout 17">
            <a:extLst>
              <a:ext uri="{FF2B5EF4-FFF2-40B4-BE49-F238E27FC236}">
                <a16:creationId xmlns:a16="http://schemas.microsoft.com/office/drawing/2014/main" xmlns="" id="{0AB1C51A-DE02-4D5D-AB76-F78944CFD2AB}"/>
              </a:ext>
            </a:extLst>
          </p:cNvPr>
          <p:cNvSpPr/>
          <p:nvPr/>
        </p:nvSpPr>
        <p:spPr>
          <a:xfrm>
            <a:off x="0" y="4540907"/>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How would that change your life?</a:t>
            </a:r>
          </a:p>
        </p:txBody>
      </p:sp>
      <p:sp>
        <p:nvSpPr>
          <p:cNvPr id="6" name="Rounded Rectangular Callout 17">
            <a:extLst>
              <a:ext uri="{FF2B5EF4-FFF2-40B4-BE49-F238E27FC236}">
                <a16:creationId xmlns:a16="http://schemas.microsoft.com/office/drawing/2014/main" xmlns="" id="{9F048D3D-D8A6-4609-BC80-1783CF2FE41C}"/>
              </a:ext>
            </a:extLst>
          </p:cNvPr>
          <p:cNvSpPr/>
          <p:nvPr/>
        </p:nvSpPr>
        <p:spPr>
          <a:xfrm>
            <a:off x="20782" y="54102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“Lord, where have you sent me today?”</a:t>
            </a:r>
          </a:p>
        </p:txBody>
      </p:sp>
    </p:spTree>
    <p:extLst>
      <p:ext uri="{BB962C8B-B14F-4D97-AF65-F5344CB8AC3E}">
        <p14:creationId xmlns:p14="http://schemas.microsoft.com/office/powerpoint/2010/main" val="36686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3">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11:20</a:t>
            </a:r>
            <a:r>
              <a:rPr lang="en-US" sz="3200" baseline="30000" dirty="0"/>
              <a:t> </a:t>
            </a:r>
            <a:r>
              <a:rPr lang="en-US" sz="3200" dirty="0"/>
              <a:t>But there were some of them, men of Cyprus and Cyrene, who came to Antioch and </a:t>
            </a:r>
            <a:r>
              <a:rPr lang="en-US" sz="3200" b="1" u="sng" dirty="0">
                <a:solidFill>
                  <a:srgbClr val="002060"/>
                </a:solidFill>
              </a:rPr>
              <a:t>began</a:t>
            </a:r>
            <a:r>
              <a:rPr lang="en-US" sz="3200" dirty="0"/>
              <a:t> </a:t>
            </a:r>
            <a:r>
              <a:rPr lang="en-US" sz="3200" b="1" u="sng" dirty="0">
                <a:solidFill>
                  <a:srgbClr val="002060"/>
                </a:solidFill>
              </a:rPr>
              <a:t>speaking to the Greeks also</a:t>
            </a:r>
            <a:r>
              <a:rPr lang="en-US" sz="3200" dirty="0"/>
              <a:t>, preaching the Lord Jesus. </a:t>
            </a:r>
            <a:r>
              <a:rPr lang="en-US" sz="3200" b="1" baseline="30000" dirty="0"/>
              <a:t>21</a:t>
            </a:r>
            <a:r>
              <a:rPr lang="en-US" sz="3200" baseline="30000" dirty="0"/>
              <a:t> </a:t>
            </a:r>
            <a:r>
              <a:rPr lang="en-US" sz="3200" dirty="0"/>
              <a:t>And the hand of the Lord was with them, and a large number who believed turned to the Lord. </a:t>
            </a:r>
          </a:p>
          <a:p>
            <a:endParaRPr lang="en-US" sz="3200" dirty="0"/>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219513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228600" y="0"/>
            <a:ext cx="9525000" cy="5717309"/>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3">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11:20</a:t>
            </a:r>
            <a:r>
              <a:rPr lang="en-US" sz="3200" baseline="30000" dirty="0"/>
              <a:t> </a:t>
            </a:r>
            <a:r>
              <a:rPr lang="en-US" sz="3200" dirty="0"/>
              <a:t>But there were some of them, men of Cyprus and Cyrene, who came to Antioch and began  speaking to the Greeks also, preaching the Lord Jesus. </a:t>
            </a:r>
            <a:r>
              <a:rPr lang="en-US" sz="3200" b="1" baseline="30000" dirty="0"/>
              <a:t>21</a:t>
            </a:r>
            <a:r>
              <a:rPr lang="en-US" sz="3200" baseline="30000" dirty="0"/>
              <a:t> </a:t>
            </a:r>
            <a:r>
              <a:rPr lang="en-US" sz="3200" b="1" u="sng" dirty="0">
                <a:solidFill>
                  <a:srgbClr val="002060"/>
                </a:solidFill>
              </a:rPr>
              <a:t>And the hand of the Lord was with them</a:t>
            </a:r>
            <a:r>
              <a:rPr lang="en-US" sz="3200" dirty="0"/>
              <a:t>, and a large number who believed turned to the Lord. </a:t>
            </a:r>
          </a:p>
          <a:p>
            <a:endParaRPr lang="en-US" sz="3200" dirty="0"/>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Tree>
    <p:extLst>
      <p:ext uri="{BB962C8B-B14F-4D97-AF65-F5344CB8AC3E}">
        <p14:creationId xmlns:p14="http://schemas.microsoft.com/office/powerpoint/2010/main" val="110351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Chronicling the progress of “the gospel” </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pic>
        <p:nvPicPr>
          <p:cNvPr id="9" name="Content Placeholder 4" descr="A close up of an animal&#10;&#10;Description generated with high confidence">
            <a:extLst>
              <a:ext uri="{FF2B5EF4-FFF2-40B4-BE49-F238E27FC236}">
                <a16:creationId xmlns:a16="http://schemas.microsoft.com/office/drawing/2014/main" xmlns="" id="{DC5554A7-5D79-459D-B2D5-C19E63AF8FA1}"/>
              </a:ext>
            </a:extLst>
          </p:cNvPr>
          <p:cNvPicPr>
            <a:picLocks noChangeAspect="1"/>
          </p:cNvPicPr>
          <p:nvPr/>
        </p:nvPicPr>
        <p:blipFill rotWithShape="1">
          <a:blip r:embed="rId2">
            <a:extLst>
              <a:ext uri="{28A0092B-C50C-407E-A947-70E740481C1C}">
                <a14:useLocalDpi xmlns:a14="http://schemas.microsoft.com/office/drawing/2010/main" val="0"/>
              </a:ext>
            </a:extLst>
          </a:blip>
          <a:srcRect l="31657" t="26123" b="-354"/>
          <a:stretch/>
        </p:blipFill>
        <p:spPr>
          <a:xfrm>
            <a:off x="0" y="-1"/>
            <a:ext cx="9165770" cy="6858001"/>
          </a:xfrm>
          <a:prstGeom prst="rect">
            <a:avLst/>
          </a:prstGeom>
        </p:spPr>
      </p:pic>
      <p:sp>
        <p:nvSpPr>
          <p:cNvPr id="6" name="TextBox 5">
            <a:extLst>
              <a:ext uri="{FF2B5EF4-FFF2-40B4-BE49-F238E27FC236}">
                <a16:creationId xmlns:a16="http://schemas.microsoft.com/office/drawing/2014/main" xmlns="" id="{18EF2C47-6B02-4A96-88B7-A198533DCA55}"/>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11:22 </a:t>
            </a:r>
            <a:r>
              <a:rPr lang="en-US" sz="3100" dirty="0"/>
              <a:t>The news about them reached the ears of the church at Jerusalem, and </a:t>
            </a:r>
            <a:r>
              <a:rPr lang="en-US" sz="3100" b="1" u="sng" dirty="0">
                <a:solidFill>
                  <a:srgbClr val="002060"/>
                </a:solidFill>
              </a:rPr>
              <a:t>they sent Barnabas off to  Antioch</a:t>
            </a:r>
            <a:r>
              <a:rPr lang="en-US" sz="3100" dirty="0"/>
              <a:t>. </a:t>
            </a:r>
            <a:r>
              <a:rPr lang="en-US" sz="3100" b="1" baseline="30000" dirty="0"/>
              <a:t>23 </a:t>
            </a:r>
            <a:r>
              <a:rPr lang="en-US" sz="3100" dirty="0"/>
              <a:t>Then when he arrived and witnessed the grace of God, he rejoiced and began to encourage them all with resolute heart to remain true to the Lord; </a:t>
            </a:r>
          </a:p>
          <a:p>
            <a:endParaRPr lang="en-US" sz="3200" b="1" u="sng" dirty="0">
              <a:solidFill>
                <a:srgbClr val="002060"/>
              </a:solidFill>
            </a:endParaRPr>
          </a:p>
        </p:txBody>
      </p:sp>
      <p:sp>
        <p:nvSpPr>
          <p:cNvPr id="12" name="Oval 11">
            <a:extLst>
              <a:ext uri="{FF2B5EF4-FFF2-40B4-BE49-F238E27FC236}">
                <a16:creationId xmlns:a16="http://schemas.microsoft.com/office/drawing/2014/main" xmlns="" id="{73A291A5-E56B-4AAF-A93B-609D73C2A6D4}"/>
              </a:ext>
            </a:extLst>
          </p:cNvPr>
          <p:cNvSpPr/>
          <p:nvPr/>
        </p:nvSpPr>
        <p:spPr>
          <a:xfrm rot="4798081">
            <a:off x="6298285" y="1264632"/>
            <a:ext cx="2956105" cy="2317745"/>
          </a:xfrm>
          <a:prstGeom prst="ellipse">
            <a:avLst/>
          </a:prstGeom>
          <a:solidFill>
            <a:srgbClr val="7030A0">
              <a:alpha val="66000"/>
            </a:srgb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72BB952-8429-4E75-9C44-8866C3030D50}"/>
              </a:ext>
            </a:extLst>
          </p:cNvPr>
          <p:cNvSpPr/>
          <p:nvPr/>
        </p:nvSpPr>
        <p:spPr>
          <a:xfrm>
            <a:off x="7772400" y="35052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xmlns="" id="{E61E6DE9-3CE3-4C93-87C2-316B18A52D44}"/>
              </a:ext>
            </a:extLst>
          </p:cNvPr>
          <p:cNvCxnSpPr>
            <a:cxnSpLocks/>
            <a:stCxn id="10" idx="2"/>
          </p:cNvCxnSpPr>
          <p:nvPr/>
        </p:nvCxnSpPr>
        <p:spPr>
          <a:xfrm flipH="1" flipV="1">
            <a:off x="6705600" y="3505200"/>
            <a:ext cx="1066800" cy="1905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EE65D945-9764-4D16-9931-9429993073CE}"/>
              </a:ext>
            </a:extLst>
          </p:cNvPr>
          <p:cNvSpPr/>
          <p:nvPr/>
        </p:nvSpPr>
        <p:spPr>
          <a:xfrm>
            <a:off x="5029200" y="3352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3" name="Oval 12">
            <a:extLst>
              <a:ext uri="{FF2B5EF4-FFF2-40B4-BE49-F238E27FC236}">
                <a16:creationId xmlns:a16="http://schemas.microsoft.com/office/drawing/2014/main" xmlns="" id="{43EEEEE1-034B-4501-BE55-50039D3027B7}"/>
              </a:ext>
            </a:extLst>
          </p:cNvPr>
          <p:cNvSpPr/>
          <p:nvPr/>
        </p:nvSpPr>
        <p:spPr>
          <a:xfrm>
            <a:off x="8153400" y="2438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4E5FBC-DC03-4F9B-A5F8-AA6AB1CDD558}"/>
              </a:ext>
            </a:extLst>
          </p:cNvPr>
          <p:cNvSpPr/>
          <p:nvPr/>
        </p:nvSpPr>
        <p:spPr>
          <a:xfrm>
            <a:off x="68580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6E26AE93-A313-4B39-B11C-9E38E503A804}"/>
              </a:ext>
            </a:extLst>
          </p:cNvPr>
          <p:cNvCxnSpPr>
            <a:cxnSpLocks/>
          </p:cNvCxnSpPr>
          <p:nvPr/>
        </p:nvCxnSpPr>
        <p:spPr>
          <a:xfrm flipH="1" flipV="1">
            <a:off x="8305800" y="457200"/>
            <a:ext cx="228600" cy="9906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8352C82-B7EA-4EAD-AC78-ECF2339FB879}"/>
              </a:ext>
            </a:extLst>
          </p:cNvPr>
          <p:cNvSpPr/>
          <p:nvPr/>
        </p:nvSpPr>
        <p:spPr>
          <a:xfrm>
            <a:off x="8382000" y="1295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C72596B-65B7-4B09-87BE-0557034C7787}"/>
              </a:ext>
            </a:extLst>
          </p:cNvPr>
          <p:cNvSpPr/>
          <p:nvPr/>
        </p:nvSpPr>
        <p:spPr>
          <a:xfrm>
            <a:off x="7543800" y="2286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sp>
        <p:nvSpPr>
          <p:cNvPr id="16" name="TextBox 15">
            <a:extLst>
              <a:ext uri="{FF2B5EF4-FFF2-40B4-BE49-F238E27FC236}">
                <a16:creationId xmlns:a16="http://schemas.microsoft.com/office/drawing/2014/main" xmlns="" id="{02E5678E-D834-42D6-9072-17D9CB5B84C0}"/>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11:22 </a:t>
            </a:r>
            <a:r>
              <a:rPr lang="en-US" sz="3100" dirty="0"/>
              <a:t>The news about them reached the ears of the church at Jerusalem, and they sent Barnabas off to  Antioch. </a:t>
            </a:r>
            <a:r>
              <a:rPr lang="en-US" sz="3100" b="1" baseline="30000" dirty="0"/>
              <a:t>23 </a:t>
            </a:r>
            <a:r>
              <a:rPr lang="en-US" sz="3100" dirty="0"/>
              <a:t>Then when he arrived and </a:t>
            </a:r>
            <a:r>
              <a:rPr lang="en-US" sz="3100" b="1" u="sng" dirty="0">
                <a:solidFill>
                  <a:srgbClr val="002060"/>
                </a:solidFill>
              </a:rPr>
              <a:t>witnessed the grace of God, he rejoiced</a:t>
            </a:r>
            <a:r>
              <a:rPr lang="en-US" sz="3100" dirty="0"/>
              <a:t> and began to encourage them all with resolute heart to remain true to the Lord; </a:t>
            </a:r>
          </a:p>
          <a:p>
            <a:endParaRPr lang="en-US" sz="3200" b="1" u="sng" dirty="0">
              <a:solidFill>
                <a:srgbClr val="002060"/>
              </a:solidFill>
            </a:endParaRPr>
          </a:p>
        </p:txBody>
      </p:sp>
    </p:spTree>
    <p:extLst>
      <p:ext uri="{BB962C8B-B14F-4D97-AF65-F5344CB8AC3E}">
        <p14:creationId xmlns:p14="http://schemas.microsoft.com/office/powerpoint/2010/main" val="32965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26178</TotalTime>
  <Words>1709</Words>
  <Application>Microsoft Office PowerPoint</Application>
  <PresentationFormat>On-screen Show (4:3)</PresentationFormat>
  <Paragraphs>485</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3519</cp:revision>
  <cp:lastPrinted>2018-09-02T13:36:29Z</cp:lastPrinted>
  <dcterms:created xsi:type="dcterms:W3CDTF">2015-11-05T16:00:32Z</dcterms:created>
  <dcterms:modified xsi:type="dcterms:W3CDTF">2018-09-08T20:02:53Z</dcterms:modified>
</cp:coreProperties>
</file>