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  <p:sldMasterId id="2147483696" r:id="rId3"/>
  </p:sldMasterIdLst>
  <p:notesMasterIdLst>
    <p:notesMasterId r:id="rId48"/>
  </p:notesMasterIdLst>
  <p:sldIdLst>
    <p:sldId id="1244" r:id="rId4"/>
    <p:sldId id="1243" r:id="rId5"/>
    <p:sldId id="1296" r:id="rId6"/>
    <p:sldId id="1253" r:id="rId7"/>
    <p:sldId id="1254" r:id="rId8"/>
    <p:sldId id="1256" r:id="rId9"/>
    <p:sldId id="1259" r:id="rId10"/>
    <p:sldId id="1260" r:id="rId11"/>
    <p:sldId id="1257" r:id="rId12"/>
    <p:sldId id="1261" r:id="rId13"/>
    <p:sldId id="1297" r:id="rId14"/>
    <p:sldId id="1304" r:id="rId15"/>
    <p:sldId id="1258" r:id="rId16"/>
    <p:sldId id="1255" r:id="rId17"/>
    <p:sldId id="1252" r:id="rId18"/>
    <p:sldId id="1248" r:id="rId19"/>
    <p:sldId id="1249" r:id="rId20"/>
    <p:sldId id="1250" r:id="rId21"/>
    <p:sldId id="1251" r:id="rId22"/>
    <p:sldId id="1268" r:id="rId23"/>
    <p:sldId id="1273" r:id="rId24"/>
    <p:sldId id="1274" r:id="rId25"/>
    <p:sldId id="1275" r:id="rId26"/>
    <p:sldId id="1269" r:id="rId27"/>
    <p:sldId id="1270" r:id="rId28"/>
    <p:sldId id="1298" r:id="rId29"/>
    <p:sldId id="1263" r:id="rId30"/>
    <p:sldId id="1271" r:id="rId31"/>
    <p:sldId id="1279" r:id="rId32"/>
    <p:sldId id="1280" r:id="rId33"/>
    <p:sldId id="1301" r:id="rId34"/>
    <p:sldId id="1287" r:id="rId35"/>
    <p:sldId id="1302" r:id="rId36"/>
    <p:sldId id="1303" r:id="rId37"/>
    <p:sldId id="1300" r:id="rId38"/>
    <p:sldId id="1299" r:id="rId39"/>
    <p:sldId id="1292" r:id="rId40"/>
    <p:sldId id="1272" r:id="rId41"/>
    <p:sldId id="1264" r:id="rId42"/>
    <p:sldId id="1277" r:id="rId43"/>
    <p:sldId id="1266" r:id="rId44"/>
    <p:sldId id="1293" r:id="rId45"/>
    <p:sldId id="1295" r:id="rId46"/>
    <p:sldId id="129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3605"/>
    <a:srgbClr val="FFFFCC"/>
    <a:srgbClr val="A49774"/>
    <a:srgbClr val="A2965C"/>
    <a:srgbClr val="81A042"/>
    <a:srgbClr val="403C24"/>
    <a:srgbClr val="36321E"/>
    <a:srgbClr val="F8A15A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04" autoAdjust="0"/>
    <p:restoredTop sz="87483" autoAdjust="0"/>
  </p:normalViewPr>
  <p:slideViewPr>
    <p:cSldViewPr>
      <p:cViewPr varScale="1">
        <p:scale>
          <a:sx n="37" d="100"/>
          <a:sy n="37" d="100"/>
        </p:scale>
        <p:origin x="190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94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5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6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77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69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60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05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81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25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94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7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18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11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20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88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73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38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6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58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111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25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40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66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51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262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80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2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3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62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810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685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76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633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3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4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0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05531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08075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60827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59024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09563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14365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5932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7963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22884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90587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1121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29144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05076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9796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25705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03977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1025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0291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2083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545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76933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3780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58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9/9/2019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998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4648200"/>
            <a:ext cx="5867400" cy="2057400"/>
          </a:xfrm>
          <a:prstGeom prst="rect">
            <a:avLst/>
          </a:prstGeom>
          <a:solidFill>
            <a:srgbClr val="713605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1:1-6</a:t>
            </a:r>
          </a:p>
          <a:p>
            <a:pPr algn="ctr"/>
            <a:r>
              <a:rPr lang="en-US" sz="4800" b="1" dirty="0">
                <a:solidFill>
                  <a:srgbClr val="4F81B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Learning to Meditate</a:t>
            </a:r>
          </a:p>
        </p:txBody>
      </p:sp>
    </p:spTree>
    <p:extLst>
      <p:ext uri="{BB962C8B-B14F-4D97-AF65-F5344CB8AC3E}">
        <p14:creationId xmlns:p14="http://schemas.microsoft.com/office/powerpoint/2010/main" val="11074296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55:12) The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mountains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the hills will break forth into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shouts of joy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before you,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all the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the field will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clap their hands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58936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55:12) The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mountains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the hills will break forth into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shouts of joy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before you,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all the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the field will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clap their hands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0" name="Picture 2" descr="Image result for groot dancing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2349"/>
            <a:ext cx="4552950" cy="677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55:12) The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mountains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the hills will break forth into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shouts of joy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before you,</a:t>
            </a:r>
          </a:p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all the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trees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the field will </a:t>
            </a:r>
            <a:r>
              <a:rPr lang="en-US" sz="4800" b="1" u="sng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clap their hands</a:t>
            </a:r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80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Chiasm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“It’s not what your COUNTRY can do for YOU…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It’s what YOU can do for your COUNTRY!”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3200" y="3843051"/>
            <a:ext cx="609600" cy="59766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6553200" y="4541706"/>
            <a:ext cx="609600" cy="59766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3200" y="5312885"/>
            <a:ext cx="609600" cy="59766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6553200" y="6008783"/>
            <a:ext cx="609600" cy="59766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9" name="Picture 2" descr="http://wallpapersfly.com/wp-content/uploads/2013/06/Abba-Wallpapers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98" y="3131544"/>
            <a:ext cx="4880472" cy="36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067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962400" y="762000"/>
            <a:ext cx="7620000" cy="3784294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NT cites the Psalms 166x!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commentaries on the Bible.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Show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us—rather than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tell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us—how to relate with God.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Teach us how to have a “heart for God.” (e.g. David)</a:t>
            </a:r>
          </a:p>
        </p:txBody>
      </p:sp>
    </p:spTree>
    <p:extLst>
      <p:ext uri="{BB962C8B-B14F-4D97-AF65-F5344CB8AC3E}">
        <p14:creationId xmlns:p14="http://schemas.microsoft.com/office/powerpoint/2010/main" val="280749344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1:1) Blessed is the one who does not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walk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step with the wicked or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stand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the way that sinners take or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sit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the company of mockers.</a:t>
            </a:r>
          </a:p>
          <a:p>
            <a:r>
              <a:rPr lang="en-US" sz="4800" b="1" spc="-150" baseline="30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whose delight is in the law of the Lord,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who meditates on his law day and night.</a:t>
            </a:r>
          </a:p>
        </p:txBody>
      </p:sp>
    </p:spTree>
    <p:extLst>
      <p:ext uri="{BB962C8B-B14F-4D97-AF65-F5344CB8AC3E}">
        <p14:creationId xmlns:p14="http://schemas.microsoft.com/office/powerpoint/2010/main" val="18001457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1:3) That person is like a tree planted by streams of water, which yields its fruit in season and whose leaf does not wither—whatever they do prospers.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97863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1:4) Not so the wicked!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are like chaff that the wind blows away.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910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1:5) Therefore the wicked will not stand in the judgment, nor sinners in the assembly of the righteous.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03409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1:6) For the Lord watches over the way of the righteous, but the way of the wicked leads to destruction.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730284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</p:spTree>
    <p:extLst>
      <p:ext uri="{BB962C8B-B14F-4D97-AF65-F5344CB8AC3E}">
        <p14:creationId xmlns:p14="http://schemas.microsoft.com/office/powerpoint/2010/main" val="41838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1:1)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Blessed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the one who does not walk in step with the wicked or stand in the way that sinners take or sit in the company of mockers.</a:t>
            </a:r>
          </a:p>
        </p:txBody>
      </p:sp>
    </p:spTree>
    <p:extLst>
      <p:ext uri="{BB962C8B-B14F-4D97-AF65-F5344CB8AC3E}">
        <p14:creationId xmlns:p14="http://schemas.microsoft.com/office/powerpoint/2010/main" val="92252169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endParaRPr lang="en-US" sz="6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(OT Scholar)</a:t>
            </a:r>
          </a:p>
          <a:p>
            <a:pPr algn="ctr"/>
            <a:endParaRPr lang="en-US" sz="1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Psalms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Zondervan Publishing House, 1991), p.53.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word ‘happy’ is a good rendition of ‘blessed’ (</a:t>
            </a:r>
            <a:r>
              <a:rPr lang="en-US" sz="4400" i="1" spc="-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ʾašhrê</a:t>
            </a:r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provided one keeps in mind that the condition of ‘bliss’ is not merely a feeling. </a:t>
            </a:r>
          </a:p>
        </p:txBody>
      </p:sp>
      <p:pic>
        <p:nvPicPr>
          <p:cNvPr id="8" name="Picture 7" descr="Image result for willem vangemeren psal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6176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endParaRPr lang="en-US" sz="6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(OT Scholar)</a:t>
            </a:r>
          </a:p>
          <a:p>
            <a:pPr algn="ctr"/>
            <a:endParaRPr lang="en-US" sz="1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Psalms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Zondervan Publishing House, 1991), p.53.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Even when the righteous do not feel happy, they are still considered ‘blessed’ from God’s perspective. He bestows this gift on them. </a:t>
            </a:r>
          </a:p>
        </p:txBody>
      </p:sp>
      <p:pic>
        <p:nvPicPr>
          <p:cNvPr id="8" name="Picture 7" descr="Image result for willem vangemeren psal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84443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sz="6000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endParaRPr lang="en-US" sz="6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(OT Scholar)</a:t>
            </a:r>
          </a:p>
          <a:p>
            <a:pPr algn="ctr"/>
            <a:endParaRPr lang="en-US" sz="10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Psalms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Zondervan Publishing House, 1991), p.53.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Neither negative feelings nor adverse conditions can take his blessing away.</a:t>
            </a:r>
          </a:p>
        </p:txBody>
      </p:sp>
      <p:pic>
        <p:nvPicPr>
          <p:cNvPr id="8" name="Picture 7" descr="Image result for willem vangemeren psal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8" y="0"/>
            <a:ext cx="4267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24181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1:1)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Blessed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the one who does not walk in step with the wicked or stand in the way that sinners take or sit in the company of mockers.</a:t>
            </a:r>
          </a:p>
          <a:p>
            <a:r>
              <a:rPr lang="en-US" sz="4800" b="1" spc="-150" baseline="30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whose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delight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in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law of the Lord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who meditates on his law day and night.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715000" y="3124200"/>
            <a:ext cx="6400800" cy="24384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“Law” (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tôrâ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refers to the entire OT.</a:t>
            </a:r>
          </a:p>
          <a:p>
            <a:pPr marL="461963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Derek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Kidner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Psalms 1–72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(Downers Grove, IL: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InterVarsity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Press. 1973), 65.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9251" y="3134298"/>
            <a:ext cx="5170583" cy="26670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“Delight” (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ḥep̱ṣô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is our “chief desire.”</a:t>
            </a:r>
          </a:p>
          <a:p>
            <a:pPr marL="461963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Willem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VanGemeren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Psalms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Zondervan Publishing House, 1991), p.55.</a:t>
            </a:r>
          </a:p>
        </p:txBody>
      </p:sp>
    </p:spTree>
    <p:extLst>
      <p:ext uri="{BB962C8B-B14F-4D97-AF65-F5344CB8AC3E}">
        <p14:creationId xmlns:p14="http://schemas.microsoft.com/office/powerpoint/2010/main" val="7052133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1:1) Blessed is the one who does not walk in step with the wicked or stand in the way that sinners take or sit in the company of mockers.</a:t>
            </a:r>
          </a:p>
          <a:p>
            <a:r>
              <a:rPr lang="en-US" sz="4800" b="1" spc="-150" baseline="30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whose delight is in the law of the Lord,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who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meditates on his law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day and night.</a:t>
            </a:r>
          </a:p>
        </p:txBody>
      </p:sp>
      <p:pic>
        <p:nvPicPr>
          <p:cNvPr id="6" name="Picture 2" descr="http://www.hawaiimeditation.com/images/heather-graham-medi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1" y="76201"/>
            <a:ext cx="4663439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772401" y="381000"/>
            <a:ext cx="4038600" cy="5562600"/>
          </a:xfrm>
          <a:prstGeom prst="line">
            <a:avLst/>
          </a:prstGeom>
          <a:ln w="777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772401" y="381000"/>
            <a:ext cx="4038600" cy="5562600"/>
          </a:xfrm>
          <a:prstGeom prst="line">
            <a:avLst/>
          </a:prstGeom>
          <a:ln w="777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18162" y="1219200"/>
            <a:ext cx="6629400" cy="175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emptying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our mind—but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filling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it!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00601" y="3129706"/>
            <a:ext cx="2590800" cy="69865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7217" y="3937612"/>
            <a:ext cx="7060345" cy="2801039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“Meditates” (</a:t>
            </a:r>
            <a:r>
              <a:rPr lang="en-US" sz="4800" b="1" i="1" spc="-150" dirty="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hāg̱āh</a:t>
            </a:r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“Growling” (Isa. 31:4; 38:14).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“Treasuring” (Ps. 119:11).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“Devising” (Ps. 2:1).</a:t>
            </a:r>
          </a:p>
        </p:txBody>
      </p:sp>
    </p:spTree>
    <p:extLst>
      <p:ext uri="{BB962C8B-B14F-4D97-AF65-F5344CB8AC3E}">
        <p14:creationId xmlns:p14="http://schemas.microsoft.com/office/powerpoint/2010/main" val="23124606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1:1) Blessed is the one who does not walk in step with the wicked or stand in the way that sinners take or sit in the company of mockers.</a:t>
            </a:r>
          </a:p>
          <a:p>
            <a:r>
              <a:rPr lang="en-US" sz="4800" b="1" spc="-150" baseline="30000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800" b="1" spc="-150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whose delight is in the law of the Lord,</a:t>
            </a:r>
          </a:p>
          <a:p>
            <a:r>
              <a:rPr lang="en-US" sz="4800" b="1" spc="-150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who </a:t>
            </a:r>
            <a:r>
              <a:rPr lang="en-US" sz="4800" b="1" u="sng" spc="-150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meditates on his law</a:t>
            </a:r>
            <a:r>
              <a:rPr lang="en-US" sz="4800" b="1" spc="-150" dirty="0">
                <a:solidFill>
                  <a:schemeClr val="bg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day and night.</a:t>
            </a:r>
          </a:p>
        </p:txBody>
      </p:sp>
      <p:pic>
        <p:nvPicPr>
          <p:cNvPr id="6" name="Picture 2" descr="http://www.hawaiimeditation.com/images/heather-graham-medita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61" y="76201"/>
            <a:ext cx="4663439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772401" y="381000"/>
            <a:ext cx="4038600" cy="5562600"/>
          </a:xfrm>
          <a:prstGeom prst="line">
            <a:avLst/>
          </a:prstGeom>
          <a:ln w="777875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772401" y="381000"/>
            <a:ext cx="4038600" cy="5562600"/>
          </a:xfrm>
          <a:prstGeom prst="line">
            <a:avLst/>
          </a:prstGeom>
          <a:ln w="777875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18162" y="1219200"/>
            <a:ext cx="6629400" cy="17526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“I’m just not that good at meditating like this…”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00601" y="3129706"/>
            <a:ext cx="2590800" cy="698655"/>
          </a:xfrm>
          <a:prstGeom prst="roundRect">
            <a:avLst/>
          </a:prstGeom>
          <a:noFill/>
          <a:ln w="762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7217" y="3937612"/>
            <a:ext cx="7060345" cy="280103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“Meditates” (</a:t>
            </a:r>
            <a:r>
              <a:rPr lang="en-US" sz="4800" b="1" i="1" spc="-150" dirty="0" err="1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hāg̱āh</a:t>
            </a:r>
            <a:r>
              <a:rPr lang="en-US" sz="4800" b="1" spc="-15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“Growling” (Isa. 31:4; 38:14).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“Treasuring” (Ps. 119:11).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“Devising” (Ps. 2:1).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18162" y="1219200"/>
            <a:ext cx="6568438" cy="16002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31290" y="1295400"/>
            <a:ext cx="6479110" cy="1524000"/>
          </a:xfrm>
          <a:prstGeom prst="line">
            <a:avLst/>
          </a:prstGeom>
          <a:ln w="152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0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1:3) That person is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like a tree planted by streams of water,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which yields its fruit in season and whose leaf does not wither—whatever they do prospers.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29000" y="2438400"/>
            <a:ext cx="4648200" cy="9906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Brings stability</a:t>
            </a:r>
          </a:p>
        </p:txBody>
      </p:sp>
    </p:spTree>
    <p:extLst>
      <p:ext uri="{BB962C8B-B14F-4D97-AF65-F5344CB8AC3E}">
        <p14:creationId xmlns:p14="http://schemas.microsoft.com/office/powerpoint/2010/main" val="323279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1:3) That person is like a tree planted by streams of water, which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yields its fruit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season and whose leaf does not wither—whatever they do prospers.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96200" y="1676400"/>
            <a:ext cx="3505200" cy="9237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Takes time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9970" y="2895600"/>
            <a:ext cx="8063429" cy="3810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55:10) For as the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rain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the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snow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come down from heaven,</a:t>
            </a:r>
          </a:p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do not return there without watering the earth and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making it bear and sprout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and furnishing seed to the sower and bread to the eater.</a:t>
            </a:r>
          </a:p>
        </p:txBody>
      </p:sp>
    </p:spTree>
    <p:extLst>
      <p:ext uri="{BB962C8B-B14F-4D97-AF65-F5344CB8AC3E}">
        <p14:creationId xmlns:p14="http://schemas.microsoft.com/office/powerpoint/2010/main" val="2751572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1:3) That person is like a tree planted by streams of water, which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yields its fruit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season and whose leaf does not wither—whatever they do prospers.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96200" y="1676400"/>
            <a:ext cx="3505200" cy="9237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Takes time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9970" y="2895600"/>
            <a:ext cx="8063429" cy="3810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(Isa. 55:11)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will My word be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which goes forth from My mouth;</a:t>
            </a:r>
          </a:p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will not return to Me empty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without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accomplishing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what I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desire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without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succeeding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the matter for which I sent it.</a:t>
            </a:r>
          </a:p>
        </p:txBody>
      </p:sp>
    </p:spTree>
    <p:extLst>
      <p:ext uri="{BB962C8B-B14F-4D97-AF65-F5344CB8AC3E}">
        <p14:creationId xmlns:p14="http://schemas.microsoft.com/office/powerpoint/2010/main" val="14407374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81200" y="1164115"/>
            <a:ext cx="9982199" cy="51054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David (73 psalms).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Moses (Ps. 90).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Asaph (Ps. 50, 73-83).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Descendants of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Korah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(42, 44-49, 84, 87-88).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Solomon (Ps. 72, 127).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Heman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Ezrahite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(Ps. 88).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Ethan the </a:t>
            </a:r>
            <a:r>
              <a:rPr lang="en-US" sz="40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Ezrahite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(Ps. 89).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“Orphan psalms” (34 psalms).</a:t>
            </a:r>
          </a:p>
        </p:txBody>
      </p:sp>
    </p:spTree>
    <p:extLst>
      <p:ext uri="{BB962C8B-B14F-4D97-AF65-F5344CB8AC3E}">
        <p14:creationId xmlns:p14="http://schemas.microsoft.com/office/powerpoint/2010/main" val="90810848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1:3) That person is like a tree planted by streams of water, which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yields its fruit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season and whose leaf does not wither—whatever they do prospers.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96200" y="1676400"/>
            <a:ext cx="3505200" cy="9237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Takes time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9970" y="2895600"/>
            <a:ext cx="8063429" cy="3810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(Heb. 4:12) The word of God is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living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active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Sharper than any double-edged sword…</a:t>
            </a:r>
          </a:p>
          <a:p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judges the thoughts and attitudes of the heart.</a:t>
            </a:r>
          </a:p>
          <a:p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3955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9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98" y="152936"/>
            <a:ext cx="7517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Explore the evidence for the reliability, inspiration, and authority of the Bible.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clung to every word!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24400" y="2514600"/>
            <a:ext cx="7315200" cy="4114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Jesus’ quoted the Bible</a:t>
            </a:r>
            <a:r>
              <a:rPr lang="en-US" sz="36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endParaRPr lang="en-US" sz="5400" b="1" spc="-15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61963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…while on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trial</a:t>
            </a:r>
          </a:p>
          <a:p>
            <a:pPr marL="914400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(Mt. 26:64; Dan. 7:13-14)</a:t>
            </a:r>
          </a:p>
          <a:p>
            <a:pPr marL="461963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…while being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tortured</a:t>
            </a:r>
          </a:p>
          <a:p>
            <a:pPr marL="914400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(Lk. 23:30; Hos. 10:8)</a:t>
            </a:r>
          </a:p>
          <a:p>
            <a:pPr marL="461963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…while he was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dying</a:t>
            </a:r>
          </a:p>
          <a:p>
            <a:pPr marL="914400"/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(Mt. 27:46; Ps. 22:1; Lk. 23:46; Ps. 31:5)</a:t>
            </a:r>
          </a:p>
        </p:txBody>
      </p:sp>
    </p:spTree>
    <p:extLst>
      <p:ext uri="{BB962C8B-B14F-4D97-AF65-F5344CB8AC3E}">
        <p14:creationId xmlns:p14="http://schemas.microsoft.com/office/powerpoint/2010/main" val="32014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98" y="152936"/>
            <a:ext cx="707650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Explore the evidence for the reliability, inspiration, and authority of the Bible.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clung to every word!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 inspired Bible is central to a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personal relationship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with God.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Transcendent truth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helps us see through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cultural conditioning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Learn to doubt that we are the final authority on life.</a:t>
            </a:r>
          </a:p>
        </p:txBody>
      </p:sp>
    </p:spTree>
    <p:extLst>
      <p:ext uri="{BB962C8B-B14F-4D97-AF65-F5344CB8AC3E}">
        <p14:creationId xmlns:p14="http://schemas.microsoft.com/office/powerpoint/2010/main" val="23996908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3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332" y="152936"/>
            <a:ext cx="751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Don’t jump into the deep end!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Pray for God to speak (Ps. 119:18).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90800" y="1524000"/>
            <a:ext cx="7924800" cy="2667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119:18) Open my eyes to see the wonderful truths in your instructions.</a:t>
            </a:r>
          </a:p>
        </p:txBody>
      </p:sp>
    </p:spTree>
    <p:extLst>
      <p:ext uri="{BB962C8B-B14F-4D97-AF65-F5344CB8AC3E}">
        <p14:creationId xmlns:p14="http://schemas.microsoft.com/office/powerpoint/2010/main" val="4155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332" y="152936"/>
            <a:ext cx="73262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Don’t jump into the deep end!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Pray for God to speak (Ps. 119:18).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Start small (5 minutes).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Interpret correctly (2 Tim. 2:15).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Ask questions: what jumps off the page?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Pray about what you read.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“Use it or lose it” (Jas. 1:22).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72200" y="2969091"/>
            <a:ext cx="5791200" cy="225841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Explore what works for you!</a:t>
            </a:r>
          </a:p>
        </p:txBody>
      </p:sp>
    </p:spTree>
    <p:extLst>
      <p:ext uri="{BB962C8B-B14F-4D97-AF65-F5344CB8AC3E}">
        <p14:creationId xmlns:p14="http://schemas.microsoft.com/office/powerpoint/2010/main" val="30586261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70009"/>
            <a:ext cx="77723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J. Oswald Sanders</a:t>
            </a:r>
          </a:p>
          <a:p>
            <a:pPr algn="ctr"/>
            <a:r>
              <a:rPr lang="en-US" sz="2400" dirty="0"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(Author and Director of Overseas Missionary Fellowship)</a:t>
            </a:r>
          </a:p>
          <a:p>
            <a:pPr algn="ctr"/>
            <a:endParaRPr lang="en-US" sz="1000" dirty="0">
              <a:solidFill>
                <a:srgbClr val="F8A66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J. Oswald Sanders, </a:t>
            </a:r>
            <a:r>
              <a:rPr lang="en-US" i="1" dirty="0"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Enjoying Intimacy with God</a:t>
            </a:r>
            <a:r>
              <a:rPr lang="en-US" dirty="0">
                <a:solidFill>
                  <a:srgbClr val="F8A66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(Grand Rapids, MI: Discovery House, 2000), Kindle 71.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3622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Both Scripture and experience teach that it is we, not God, who determine the degree of intimacy with Him that we enjoy.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are at this moment as close to God as we really choose to be.</a:t>
            </a:r>
          </a:p>
        </p:txBody>
      </p:sp>
      <p:pic>
        <p:nvPicPr>
          <p:cNvPr id="8" name="Picture 7" descr="Image result for enjoying intimacy with God sander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24799" y="0"/>
            <a:ext cx="4267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76600" y="508823"/>
            <a:ext cx="8686800" cy="186898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(Jas. 4:8) Come close to God,</a:t>
            </a:r>
          </a:p>
          <a:p>
            <a:r>
              <a:rPr lang="en-US" sz="5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He will come close to you.</a:t>
            </a:r>
          </a:p>
        </p:txBody>
      </p:sp>
    </p:spTree>
    <p:extLst>
      <p:ext uri="{BB962C8B-B14F-4D97-AF65-F5344CB8AC3E}">
        <p14:creationId xmlns:p14="http://schemas.microsoft.com/office/powerpoint/2010/main" val="32384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1:3) That person is like a tree planted by streams of water, which yields its fruit in season and whose leaf does not wither—whatever they do prospers.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1:4) Not so the wicked!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are like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chaff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that the wind blows away.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43200" y="1637500"/>
            <a:ext cx="6488017" cy="999972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Transitory and useless</a:t>
            </a:r>
            <a:endParaRPr lang="en-US" sz="3600" b="1" spc="-15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9312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09800" y="1143000"/>
            <a:ext cx="7758629" cy="40386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Written over a 900 year span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Exodus (Ex. 15)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Judges (Judg. 5)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Kings and Prophets (2 Sam. 1; 1 Chron. 29; Isa. 5; Hos. 6; Hab. 3)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Exile (Ps. 137)</a:t>
            </a:r>
          </a:p>
        </p:txBody>
      </p:sp>
    </p:spTree>
    <p:extLst>
      <p:ext uri="{BB962C8B-B14F-4D97-AF65-F5344CB8AC3E}">
        <p14:creationId xmlns:p14="http://schemas.microsoft.com/office/powerpoint/2010/main" val="24681636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1:5) Therefore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wicked will not stand in the judgment,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nor sinners in the assembly of the righteous.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785026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1:6) For the Lord watches over the way of the righteous,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 way of the wicked leads to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destruction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4400" y="685800"/>
            <a:ext cx="7402417" cy="28956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Some things are subjective and unclear…</a:t>
            </a:r>
          </a:p>
          <a:p>
            <a:pPr algn="ctr"/>
            <a:r>
              <a:rPr lang="en-US" sz="8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not this!</a:t>
            </a:r>
            <a:endParaRPr lang="en-US" sz="5400" b="1" spc="-15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4562" y="2590800"/>
            <a:ext cx="10352183" cy="36659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3:16) God so loved the world,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 He gave His only begotten Son,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 whoever believes in Him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shall not perish, but have eternal life.</a:t>
            </a:r>
          </a:p>
        </p:txBody>
      </p:sp>
    </p:spTree>
    <p:extLst>
      <p:ext uri="{BB962C8B-B14F-4D97-AF65-F5344CB8AC3E}">
        <p14:creationId xmlns:p14="http://schemas.microsoft.com/office/powerpoint/2010/main" val="216278775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1:6) For the Lord watches over the way of the righteous,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 way of the wicked leads to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destruction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4400" y="685800"/>
            <a:ext cx="7402417" cy="28956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Some things are subjective and unclear…</a:t>
            </a:r>
          </a:p>
          <a:p>
            <a:pPr algn="ctr"/>
            <a:r>
              <a:rPr lang="en-US" sz="8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not this!</a:t>
            </a:r>
            <a:endParaRPr lang="en-US" sz="5400" b="1" spc="-15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4562" y="2590800"/>
            <a:ext cx="10352183" cy="36659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can get so accustomed to this message that we don’t really hear it…</a:t>
            </a:r>
          </a:p>
        </p:txBody>
      </p:sp>
    </p:spTree>
    <p:extLst>
      <p:ext uri="{BB962C8B-B14F-4D97-AF65-F5344CB8AC3E}">
        <p14:creationId xmlns:p14="http://schemas.microsoft.com/office/powerpoint/2010/main" val="3919814217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1:6) For the Lord watches over the way of the righteous,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 way of the wicked leads to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destruction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4400" y="685800"/>
            <a:ext cx="7402417" cy="28956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Some things are subjective and unclear…</a:t>
            </a:r>
          </a:p>
          <a:p>
            <a:pPr algn="ctr"/>
            <a:r>
              <a:rPr lang="en-US" sz="8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not this!</a:t>
            </a:r>
            <a:endParaRPr lang="en-US" sz="5400" b="1" spc="-15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4562" y="2590800"/>
            <a:ext cx="10352183" cy="36659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 can get so accustomed to this message that we don’t really hear it…</a:t>
            </a:r>
          </a:p>
        </p:txBody>
      </p:sp>
      <p:pic>
        <p:nvPicPr>
          <p:cNvPr id="5" name="Rescue Ambulance transporting with air horn siren and ligh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8017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511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7217" y="6784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1:6) For the Lord watches over the way of the righteous,</a:t>
            </a:r>
          </a:p>
          <a:p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 way of the wicked leads to </a:t>
            </a:r>
            <a:r>
              <a:rPr lang="en-US" sz="4800" b="1" u="sng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destruction</a:t>
            </a:r>
            <a:r>
              <a:rPr lang="en-US" sz="48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i="1" spc="-150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14400" y="685800"/>
            <a:ext cx="7402417" cy="28956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Some things are subjective and unclear…</a:t>
            </a:r>
          </a:p>
          <a:p>
            <a:pPr algn="ctr"/>
            <a:r>
              <a:rPr lang="en-US" sz="8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not this!</a:t>
            </a:r>
            <a:endParaRPr lang="en-US" sz="5400" b="1" spc="-15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4562" y="2590800"/>
            <a:ext cx="10352183" cy="366596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3:16) God so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loved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 world,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 He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gave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His only begotten Son,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whoever believes in Him</a:t>
            </a:r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shall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not perish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but have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eternal life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80989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103:10) He has not dealt with us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according to our sins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nor rewarded us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according to our iniquities.</a:t>
            </a:r>
          </a:p>
          <a:p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4320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“We’re going to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beat them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the second half…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We’re going to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humiliate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them and 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send them home crying!!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86513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(Job 5:10) He gives rain on the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earth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sends water on the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fields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4551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(Ps. 18:24) The Lord has recompensed me according to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righteousness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according to </a:t>
            </a:r>
            <a:r>
              <a:rPr lang="en-US" sz="48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cleanness of my hands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 His eyes.</a:t>
            </a:r>
          </a:p>
        </p:txBody>
      </p:sp>
    </p:spTree>
    <p:extLst>
      <p:ext uri="{BB962C8B-B14F-4D97-AF65-F5344CB8AC3E}">
        <p14:creationId xmlns:p14="http://schemas.microsoft.com/office/powerpoint/2010/main" val="20104239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63417" y="165080"/>
            <a:ext cx="456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Authorship?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Date?</a:t>
            </a:r>
          </a:p>
          <a:p>
            <a:r>
              <a:rPr lang="en-US" sz="5400" b="1" spc="-15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Genre?</a:t>
            </a:r>
          </a:p>
          <a:p>
            <a:r>
              <a:rPr lang="en-US" sz="5400" b="1" spc="-15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Importance?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96200" y="101906"/>
            <a:ext cx="4267200" cy="35052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Hebrew Poetry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Parallelism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rgbClr val="A497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Personification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4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7217" y="2971800"/>
            <a:ext cx="7685183" cy="3733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wind cries Mary…”</a:t>
            </a:r>
          </a:p>
          <a:p>
            <a:r>
              <a:rPr lang="en-US" sz="4800" b="1" i="1" spc="-15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—Jimi Hendrix</a:t>
            </a:r>
          </a:p>
          <a:p>
            <a:endParaRPr lang="en-US" sz="4800" b="1" i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4800" b="1" i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4800" b="1" i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www.elmoremagazine.com/wp-content/uploads/2014/08/think0110H-Think-Like-Jimi-Hendrix-4d43a08a-3e0d-4ad7-8ae6-55db7bd2821a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756460"/>
            <a:ext cx="2438400" cy="2823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621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2120</Words>
  <Application>Microsoft Office PowerPoint</Application>
  <PresentationFormat>Widescreen</PresentationFormat>
  <Paragraphs>299</Paragraphs>
  <Slides>44</Slides>
  <Notes>44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Narrow</vt:lpstr>
      <vt:lpstr>Calibri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2019-09-12T11:47:12Z</dcterms:created>
  <dcterms:modified xsi:type="dcterms:W3CDTF">2019-09-12T21:18:28Z</dcterms:modified>
</cp:coreProperties>
</file>