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43"/>
  </p:notesMasterIdLst>
  <p:sldIdLst>
    <p:sldId id="1561" r:id="rId3"/>
    <p:sldId id="2220" r:id="rId4"/>
    <p:sldId id="2183" r:id="rId5"/>
    <p:sldId id="2222" r:id="rId6"/>
    <p:sldId id="2227" r:id="rId7"/>
    <p:sldId id="2228" r:id="rId8"/>
    <p:sldId id="6948" r:id="rId9"/>
    <p:sldId id="2223" r:id="rId10"/>
    <p:sldId id="2224" r:id="rId11"/>
    <p:sldId id="6935" r:id="rId12"/>
    <p:sldId id="6934" r:id="rId13"/>
    <p:sldId id="6938" r:id="rId14"/>
    <p:sldId id="6940" r:id="rId15"/>
    <p:sldId id="2225" r:id="rId16"/>
    <p:sldId id="6936" r:id="rId17"/>
    <p:sldId id="6937" r:id="rId18"/>
    <p:sldId id="6921" r:id="rId19"/>
    <p:sldId id="6899" r:id="rId20"/>
    <p:sldId id="6922" r:id="rId21"/>
    <p:sldId id="6923" r:id="rId22"/>
    <p:sldId id="6925" r:id="rId23"/>
    <p:sldId id="6941" r:id="rId24"/>
    <p:sldId id="6927" r:id="rId25"/>
    <p:sldId id="6918" r:id="rId26"/>
    <p:sldId id="6905" r:id="rId27"/>
    <p:sldId id="6906" r:id="rId28"/>
    <p:sldId id="6907" r:id="rId29"/>
    <p:sldId id="6929" r:id="rId30"/>
    <p:sldId id="6932" r:id="rId31"/>
    <p:sldId id="6933" r:id="rId32"/>
    <p:sldId id="6930" r:id="rId33"/>
    <p:sldId id="6931" r:id="rId34"/>
    <p:sldId id="6917" r:id="rId35"/>
    <p:sldId id="6904" r:id="rId36"/>
    <p:sldId id="6944" r:id="rId37"/>
    <p:sldId id="6949" r:id="rId38"/>
    <p:sldId id="6947" r:id="rId39"/>
    <p:sldId id="1523" r:id="rId40"/>
    <p:sldId id="1897" r:id="rId41"/>
    <p:sldId id="189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8BA0"/>
    <a:srgbClr val="B57777"/>
    <a:srgbClr val="A85C5C"/>
    <a:srgbClr val="A85656"/>
    <a:srgbClr val="9A6464"/>
    <a:srgbClr val="AB7D7D"/>
    <a:srgbClr val="A76D6D"/>
    <a:srgbClr val="9A5C5C"/>
    <a:srgbClr val="A45252"/>
    <a:srgbClr val="060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417" autoAdjust="0"/>
    <p:restoredTop sz="85135" autoAdjust="0"/>
  </p:normalViewPr>
  <p:slideViewPr>
    <p:cSldViewPr>
      <p:cViewPr varScale="1">
        <p:scale>
          <a:sx n="54" d="100"/>
          <a:sy n="54" d="100"/>
        </p:scale>
        <p:origin x="60" y="4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164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17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93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78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139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000" b="1" spc="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34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000" b="1" spc="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64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000" b="1" spc="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78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000" b="1" spc="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67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7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314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751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542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7313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968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864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80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26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61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710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339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766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spc="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92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8057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4097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6634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472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235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4984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0948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4065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167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08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85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78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412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19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8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54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975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2:5)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even though I am absent in body, I am with you in spirit.</a:t>
            </a:r>
          </a:p>
          <a:p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am rejoicing to see your good discipline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the stability of your faith in Christ.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3B839D1F-8E2D-4C56-883A-6C808A03A995}"/>
              </a:ext>
            </a:extLst>
          </p:cNvPr>
          <p:cNvSpPr/>
          <p:nvPr/>
        </p:nvSpPr>
        <p:spPr>
          <a:xfrm>
            <a:off x="457200" y="2057400"/>
            <a:ext cx="6477000" cy="3657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made Paul rejoice?</a:t>
            </a:r>
          </a:p>
          <a:p>
            <a:pPr lvl="0" algn="ctr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hey were banding together against this false teaching.</a:t>
            </a:r>
          </a:p>
          <a:p>
            <a:pPr lvl="0" algn="ctr">
              <a:defRPr/>
            </a:pPr>
            <a:r>
              <a:rPr lang="en-GB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“Good discipline” (</a:t>
            </a:r>
            <a:r>
              <a:rPr lang="en-GB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taxin</a:t>
            </a:r>
            <a:r>
              <a:rPr lang="en-GB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was a “military term connoting the orderly array of a band of disciplined soldiers.” Curtis Vaughan, </a:t>
            </a:r>
            <a:r>
              <a:rPr lang="en-GB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Colossians</a:t>
            </a: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(1981), 195.</a:t>
            </a:r>
          </a:p>
        </p:txBody>
      </p:sp>
    </p:spTree>
    <p:extLst>
      <p:ext uri="{BB962C8B-B14F-4D97-AF65-F5344CB8AC3E}">
        <p14:creationId xmlns:p14="http://schemas.microsoft.com/office/powerpoint/2010/main" val="14937606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975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2:5)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even though I am absent in body, I am with you in spirit.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am rejoicing to see your good discipline and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stability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your faith in Christ.</a:t>
            </a: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757ACCFD-E260-4AF1-9994-7E10E48B86CE}"/>
              </a:ext>
            </a:extLst>
          </p:cNvPr>
          <p:cNvSpPr/>
          <p:nvPr/>
        </p:nvSpPr>
        <p:spPr>
          <a:xfrm>
            <a:off x="434050" y="2667000"/>
            <a:ext cx="6347750" cy="3048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Truth has the ability to reassure, motivate, and stabilize us.</a:t>
            </a:r>
          </a:p>
        </p:txBody>
      </p:sp>
    </p:spTree>
    <p:extLst>
      <p:ext uri="{BB962C8B-B14F-4D97-AF65-F5344CB8AC3E}">
        <p14:creationId xmlns:p14="http://schemas.microsoft.com/office/powerpoint/2010/main" val="12510423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012188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975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2:5)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even though I am absent in body, I am with you in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am rejoicing to see your good discipline and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</a:t>
            </a:r>
            <a:r>
              <a:rPr kumimoji="0" lang="en-GB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stability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your faith in Christ.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72662AD1-EE39-471B-A0A3-0FF72A1CDE02}"/>
              </a:ext>
            </a:extLst>
          </p:cNvPr>
          <p:cNvSpPr/>
          <p:nvPr/>
        </p:nvSpPr>
        <p:spPr>
          <a:xfrm>
            <a:off x="434050" y="2667000"/>
            <a:ext cx="6347750" cy="3048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Truth has the ability to reassure, motivate, and stabilize us.</a:t>
            </a:r>
          </a:p>
        </p:txBody>
      </p:sp>
    </p:spTree>
    <p:extLst>
      <p:ext uri="{BB962C8B-B14F-4D97-AF65-F5344CB8AC3E}">
        <p14:creationId xmlns:p14="http://schemas.microsoft.com/office/powerpoint/2010/main" val="2819649208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2:6)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Therefore as you have received Christ Jesus the Lord,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walk in Him.</a:t>
            </a:r>
          </a:p>
        </p:txBody>
      </p:sp>
    </p:spTree>
    <p:extLst>
      <p:ext uri="{BB962C8B-B14F-4D97-AF65-F5344CB8AC3E}">
        <p14:creationId xmlns:p14="http://schemas.microsoft.com/office/powerpoint/2010/main" val="1889732624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2:6)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Therefore as you have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received Christ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Jesus the Lord,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walk in Him.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313A5177-AF2F-4629-944E-CBA282602195}"/>
              </a:ext>
            </a:extLst>
          </p:cNvPr>
          <p:cNvSpPr/>
          <p:nvPr/>
        </p:nvSpPr>
        <p:spPr>
          <a:xfrm>
            <a:off x="304800" y="1988710"/>
            <a:ext cx="10363200" cy="238693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1:12) </a:t>
            </a:r>
            <a:r>
              <a:rPr lang="en-GB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all who did </a:t>
            </a:r>
            <a:r>
              <a:rPr lang="en-GB" sz="44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receive</a:t>
            </a:r>
            <a:r>
              <a:rPr lang="en-GB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him,</a:t>
            </a:r>
          </a:p>
          <a:p>
            <a:pPr lvl="0" algn="ctr">
              <a:defRPr/>
            </a:pPr>
            <a:r>
              <a:rPr lang="en-GB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those who </a:t>
            </a:r>
            <a:r>
              <a:rPr lang="en-GB" sz="44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believed</a:t>
            </a:r>
            <a:r>
              <a:rPr lang="en-GB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his name,</a:t>
            </a:r>
          </a:p>
          <a:p>
            <a:pPr lvl="0" algn="ctr">
              <a:defRPr/>
            </a:pPr>
            <a:r>
              <a:rPr lang="en-GB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gave the right to </a:t>
            </a:r>
            <a:r>
              <a:rPr lang="en-GB" sz="44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become</a:t>
            </a:r>
            <a:r>
              <a:rPr lang="en-GB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children of God.</a:t>
            </a:r>
          </a:p>
        </p:txBody>
      </p:sp>
    </p:spTree>
    <p:extLst>
      <p:ext uri="{BB962C8B-B14F-4D97-AF65-F5344CB8AC3E}">
        <p14:creationId xmlns:p14="http://schemas.microsoft.com/office/powerpoint/2010/main" val="6280444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2:6)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Therefore as you have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received Christ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Jesus the Lord,</a:t>
            </a:r>
          </a:p>
          <a:p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walk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Him.</a:t>
            </a:r>
          </a:p>
        </p:txBody>
      </p:sp>
    </p:spTree>
    <p:extLst>
      <p:ext uri="{BB962C8B-B14F-4D97-AF65-F5344CB8AC3E}">
        <p14:creationId xmlns:p14="http://schemas.microsoft.com/office/powerpoint/2010/main" val="3988209319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2:7)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are being firmly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rooted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you are being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built up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Him and established in your faith,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just as you were instructed,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overflowing with gratitude.</a:t>
            </a:r>
          </a:p>
        </p:txBody>
      </p:sp>
    </p:spTree>
    <p:extLst>
      <p:ext uri="{BB962C8B-B14F-4D97-AF65-F5344CB8AC3E}">
        <p14:creationId xmlns:p14="http://schemas.microsoft.com/office/powerpoint/2010/main" val="14356573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2:8)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to it that no one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takes you captive through philosophy and empty deception, according to the tradition of men, according to the elementary principles of the world, rather than according to Christ.</a:t>
            </a:r>
          </a:p>
        </p:txBody>
      </p:sp>
    </p:spTree>
    <p:extLst>
      <p:ext uri="{BB962C8B-B14F-4D97-AF65-F5344CB8AC3E}">
        <p14:creationId xmlns:p14="http://schemas.microsoft.com/office/powerpoint/2010/main" val="3087705165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2:8)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See to it that no 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takes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you captive through </a:t>
            </a:r>
            <a:r>
              <a:rPr kumimoji="0" lang="en-GB" sz="4000" b="1" i="0" u="sng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philosophy and empty deception,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according to the tradition of men, according to the elementary principles of the world, rather than according to Christ.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D549CE73-50E1-44DD-BB80-F134CFAC0FB2}"/>
              </a:ext>
            </a:extLst>
          </p:cNvPr>
          <p:cNvSpPr/>
          <p:nvPr/>
        </p:nvSpPr>
        <p:spPr>
          <a:xfrm>
            <a:off x="4525700" y="1419825"/>
            <a:ext cx="7051875" cy="243165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Was Paul anti-philosophy?</a:t>
            </a:r>
          </a:p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just any philosophy.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philosophy and empty deceit.”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b="1" i="1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tēs</a:t>
            </a:r>
            <a:r>
              <a:rPr lang="en-GB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philosophias</a:t>
            </a:r>
            <a:r>
              <a:rPr lang="en-GB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kai </a:t>
            </a:r>
            <a:r>
              <a:rPr lang="en-GB" sz="2400" b="1" i="1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kenēs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478163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8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2:8)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See to it that no 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takes you captive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through philosophy and empty deception,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according to the tradition of men, according to the elementary principles of the world, rather than according to Christ.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CFA1D8B7-F370-48DD-8613-82E69D86734E}"/>
              </a:ext>
            </a:extLst>
          </p:cNvPr>
          <p:cNvSpPr/>
          <p:nvPr/>
        </p:nvSpPr>
        <p:spPr>
          <a:xfrm>
            <a:off x="838200" y="2057400"/>
            <a:ext cx="10896600" cy="4343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“Takes you captive” (</a:t>
            </a:r>
            <a:r>
              <a:rPr kumimoji="0" lang="en-US" sz="4800" b="1" i="1" u="none" strike="noStrike" kern="1200" cap="none" spc="-15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sylagōgeō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Being carried away as a slave or as booty in war.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William Arndt et al.,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Greek-English Lexicon of the New Testament and Other Early Christian Literature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(Chicago: University of Chicago Press, 2000), 955.</a:t>
            </a:r>
          </a:p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presupposes that not all worldviews are </a:t>
            </a:r>
            <a:r>
              <a:rPr lang="en-GB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true</a:t>
            </a: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it presupposes that not all worldviews are </a:t>
            </a:r>
            <a:r>
              <a:rPr lang="en-GB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World religions have </a:t>
            </a:r>
            <a:r>
              <a:rPr lang="en-GB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similarities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but they are not the </a:t>
            </a:r>
            <a:r>
              <a:rPr lang="en-GB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Either </a:t>
            </a:r>
            <a:r>
              <a:rPr lang="en-GB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correct, or </a:t>
            </a:r>
            <a:r>
              <a:rPr lang="en-GB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none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are correct.</a:t>
            </a:r>
            <a:endParaRPr lang="en-GB" sz="44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1845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550735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2:8)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See to it that no 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takes you captive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through philosophy and empty deception,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according to the tradition of men, according to the elementary principles of the world, rather than according to Christ.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CFA1D8B7-F370-48DD-8613-82E69D86734E}"/>
              </a:ext>
            </a:extLst>
          </p:cNvPr>
          <p:cNvSpPr/>
          <p:nvPr/>
        </p:nvSpPr>
        <p:spPr>
          <a:xfrm>
            <a:off x="838200" y="2057400"/>
            <a:ext cx="10896600" cy="4343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“Takes you captive” (</a:t>
            </a:r>
            <a:r>
              <a:rPr kumimoji="0" lang="en-US" sz="4800" b="1" i="1" u="none" strike="noStrike" kern="1200" cap="none" spc="-15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sylagōgeō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Being carried away as a slave or as booty in war.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William Arndt et al.,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Greek-English Lexicon of the New Testament and Other Early Christian Literature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(Chicago: University of Chicago Press, 2000), 955.</a:t>
            </a:r>
          </a:p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presupposes that not all worldviews are </a:t>
            </a:r>
            <a:r>
              <a:rPr lang="en-GB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true</a:t>
            </a: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it presupposes that not all worldviews are </a:t>
            </a:r>
            <a:r>
              <a:rPr lang="en-GB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World religions have </a:t>
            </a:r>
            <a:r>
              <a:rPr lang="en-GB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similarities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but they are not the </a:t>
            </a:r>
            <a:r>
              <a:rPr lang="en-GB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Either </a:t>
            </a:r>
            <a:r>
              <a:rPr lang="en-GB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correct, or </a:t>
            </a:r>
            <a:r>
              <a:rPr lang="en-GB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none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are correct.</a:t>
            </a:r>
            <a:endParaRPr lang="en-GB" sz="44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22417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59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22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55491105-E531-4E35-8E6C-BAFE26CA678C}"/>
              </a:ext>
            </a:extLst>
          </p:cNvPr>
          <p:cNvSpPr/>
          <p:nvPr/>
        </p:nvSpPr>
        <p:spPr>
          <a:xfrm>
            <a:off x="838200" y="2971800"/>
            <a:ext cx="11201400" cy="3733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“gods” are finite and flawed.</a:t>
            </a:r>
          </a:p>
          <a:p>
            <a:pPr lvl="0" algn="ctr">
              <a:defRPr/>
            </a:pP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beings are not maximally great and lack ultimate “worth” or “worthiness.”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Zeus committed adultery with mortal women.</a:t>
            </a:r>
          </a:p>
          <a:p>
            <a:pPr lvl="0" algn="ctr">
              <a:defRPr/>
            </a:pPr>
            <a:r>
              <a:rPr lang="en-GB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Zeus seduced Leda by transforming into a swan, abducted Europa while disguised as a bull, and took the form of Alcmene’s husband to sleep with her, resulting in the birth of Hercules.</a:t>
            </a:r>
            <a:endParaRPr lang="en-US" sz="20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Hera punished everyone—except Zeus!</a:t>
            </a:r>
          </a:p>
          <a:p>
            <a:pPr lvl="0" algn="ctr">
              <a:defRPr/>
            </a:pPr>
            <a:r>
              <a:rPr lang="en-GB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Hera tried to kill Hercules with two serpents in his crib, drove him insane (killing his wife and kids), and sabotaged his Twelve Labors.</a:t>
            </a:r>
            <a:endParaRPr lang="en-US" sz="20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94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2D5E22EB-E9F6-4DCD-83D3-078162323CC7}"/>
              </a:ext>
            </a:extLst>
          </p:cNvPr>
          <p:cNvSpPr/>
          <p:nvPr/>
        </p:nvSpPr>
        <p:spPr>
          <a:xfrm>
            <a:off x="2004350" y="152400"/>
            <a:ext cx="10058400" cy="310105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perception of reality is an illusion (</a:t>
            </a:r>
            <a:r>
              <a:rPr lang="en-US" sz="4000" b="1" i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maya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ctr">
              <a:defRPr/>
            </a:pP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Denise &amp; John Carmody, </a:t>
            </a:r>
            <a:r>
              <a:rPr lang="en-US" sz="20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Ways to the Center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(Belmont, CA: Wadsworth, 1984), 95.</a:t>
            </a:r>
            <a:endParaRPr lang="en-US" sz="4000" b="1" spc="-15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Life ends in annihilation: “release” (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moksha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ctr">
              <a:defRPr/>
            </a:pP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Like dropping a piece of salt into water (</a:t>
            </a:r>
            <a:r>
              <a:rPr lang="en-US" sz="20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Chandogya</a:t>
            </a:r>
            <a:r>
              <a:rPr lang="en-US" sz="20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Upanishad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6.13.2)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History is cyclical: No final justice for evil.</a:t>
            </a:r>
          </a:p>
          <a:p>
            <a:pPr lvl="0" algn="ctr">
              <a:defRPr/>
            </a:pP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David Knipe, </a:t>
            </a:r>
            <a:r>
              <a:rPr lang="en-US" sz="20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Oxford Handbook of Eschatology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(Oxford: Oxford UP, 2008), 149.</a:t>
            </a:r>
          </a:p>
        </p:txBody>
      </p:sp>
    </p:spTree>
    <p:extLst>
      <p:ext uri="{BB962C8B-B14F-4D97-AF65-F5344CB8AC3E}">
        <p14:creationId xmlns:p14="http://schemas.microsoft.com/office/powerpoint/2010/main" val="44831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A1149A79-DF7F-4485-BD68-92C3497928BC}"/>
              </a:ext>
            </a:extLst>
          </p:cNvPr>
          <p:cNvSpPr/>
          <p:nvPr/>
        </p:nvSpPr>
        <p:spPr>
          <a:xfrm>
            <a:off x="2275114" y="152400"/>
            <a:ext cx="9776750" cy="2362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Atheism gives no basis for consciousness, freewill, and objective morality.</a:t>
            </a:r>
          </a:p>
          <a:p>
            <a:pPr lvl="0" algn="ctr">
              <a:defRPr/>
            </a:pPr>
            <a:r>
              <a:rPr lang="en-GB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Everything operates according natural law—either cause and effect or indeterminacy.</a:t>
            </a:r>
            <a:endParaRPr lang="en-US" sz="4000" b="1" spc="-15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Life has no ultimate significance.</a:t>
            </a:r>
          </a:p>
        </p:txBody>
      </p:sp>
    </p:spTree>
    <p:extLst>
      <p:ext uri="{BB962C8B-B14F-4D97-AF65-F5344CB8AC3E}">
        <p14:creationId xmlns:p14="http://schemas.microsoft.com/office/powerpoint/2010/main" val="420859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7F7ECB-72F1-4564-99EE-BD41FA99F07E}"/>
              </a:ext>
            </a:extLst>
          </p:cNvPr>
          <p:cNvSpPr txBox="1"/>
          <p:nvPr/>
        </p:nvSpPr>
        <p:spPr>
          <a:xfrm>
            <a:off x="152401" y="340816"/>
            <a:ext cx="7010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800" i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is the purpose of the universe?</a:t>
            </a:r>
          </a:p>
          <a:p>
            <a:pPr lvl="0" algn="ctr">
              <a:defRPr/>
            </a:pPr>
            <a:r>
              <a:rPr lang="en-GB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 is none.</a:t>
            </a:r>
          </a:p>
          <a:p>
            <a:pPr lvl="0" algn="ctr">
              <a:defRPr/>
            </a:pPr>
            <a:r>
              <a:rPr lang="en-GB" sz="4800" i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is the meaning of life?</a:t>
            </a:r>
          </a:p>
          <a:p>
            <a:pPr lvl="0" algn="ctr">
              <a:defRPr/>
            </a:pPr>
            <a:r>
              <a:rPr lang="en-GB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Ditto.</a:t>
            </a:r>
          </a:p>
          <a:p>
            <a:pPr lvl="0" algn="ctr">
              <a:defRPr/>
            </a:pPr>
            <a:r>
              <a:rPr lang="en-GB" sz="4800" i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 am I here?</a:t>
            </a:r>
          </a:p>
          <a:p>
            <a:pPr lvl="0" algn="ctr">
              <a:defRPr/>
            </a:pPr>
            <a:r>
              <a:rPr lang="en-GB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Just dumb luck.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D60BAE-6179-4777-8730-C894AE5DA6E4}"/>
              </a:ext>
            </a:extLst>
          </p:cNvPr>
          <p:cNvSpPr txBox="1"/>
          <p:nvPr/>
        </p:nvSpPr>
        <p:spPr>
          <a:xfrm>
            <a:off x="135971" y="6001475"/>
            <a:ext cx="7026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Alexander Rosenberg, </a:t>
            </a:r>
            <a:r>
              <a:rPr lang="en-GB" sz="2000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Atheist’s Guide to Reality: Enjoying Life without Illusions</a:t>
            </a:r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(New York: W.W. Norton, 2011), 2-3.</a:t>
            </a:r>
          </a:p>
        </p:txBody>
      </p:sp>
    </p:spTree>
    <p:extLst>
      <p:ext uri="{BB962C8B-B14F-4D97-AF65-F5344CB8AC3E}">
        <p14:creationId xmlns:p14="http://schemas.microsoft.com/office/powerpoint/2010/main" val="36573840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7F7ECB-72F1-4564-99EE-BD41FA99F07E}"/>
              </a:ext>
            </a:extLst>
          </p:cNvPr>
          <p:cNvSpPr txBox="1"/>
          <p:nvPr/>
        </p:nvSpPr>
        <p:spPr>
          <a:xfrm>
            <a:off x="152401" y="340816"/>
            <a:ext cx="7010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800" i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there free will?</a:t>
            </a:r>
          </a:p>
          <a:p>
            <a:pPr lvl="0" algn="ctr">
              <a:defRPr/>
            </a:pPr>
            <a:r>
              <a:rPr lang="en-GB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a chance!</a:t>
            </a:r>
          </a:p>
          <a:p>
            <a:pPr lvl="0" algn="ctr">
              <a:defRPr/>
            </a:pPr>
            <a:r>
              <a:rPr lang="en-GB" sz="4800" i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is the difference between right and wrong, good and bad?</a:t>
            </a:r>
          </a:p>
          <a:p>
            <a:pPr lvl="0" algn="ctr">
              <a:defRPr/>
            </a:pPr>
            <a:r>
              <a:rPr lang="en-GB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 is no moral difference between them.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D60BAE-6179-4777-8730-C894AE5DA6E4}"/>
              </a:ext>
            </a:extLst>
          </p:cNvPr>
          <p:cNvSpPr txBox="1"/>
          <p:nvPr/>
        </p:nvSpPr>
        <p:spPr>
          <a:xfrm>
            <a:off x="135971" y="6001475"/>
            <a:ext cx="7026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Alexander Rosenberg,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Atheist’s Guide to Reality: Enjoying Life without Illusions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(New York: W.W. Norton, 2011), 2-3.</a:t>
            </a:r>
          </a:p>
        </p:txBody>
      </p:sp>
    </p:spTree>
    <p:extLst>
      <p:ext uri="{BB962C8B-B14F-4D97-AF65-F5344CB8AC3E}">
        <p14:creationId xmlns:p14="http://schemas.microsoft.com/office/powerpoint/2010/main" val="14213660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2:1)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want you to know how great a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struggle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4000" b="1" i="1" spc="-150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agōna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I have on your behalf and for those who are at Laodicea,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for all those who have not personally seen my face.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A28FCA02-455F-487B-B4FE-66EB8E91195D}"/>
              </a:ext>
            </a:extLst>
          </p:cNvPr>
          <p:cNvSpPr/>
          <p:nvPr/>
        </p:nvSpPr>
        <p:spPr>
          <a:xfrm>
            <a:off x="419100" y="3320142"/>
            <a:ext cx="11353800" cy="3352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 was Paul in “agony” for them?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“No one will delude you” (2:4).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“No one takes you captive” (2:8).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“No one is to act as your judge” (2:16).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“No one keep defrauding you… delighting in self-abasement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the worship of the angels” (2:18).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“Self-made religion and self-abasement and severe treatment of the body” (2:23).</a:t>
            </a:r>
          </a:p>
        </p:txBody>
      </p:sp>
    </p:spTree>
    <p:extLst>
      <p:ext uri="{BB962C8B-B14F-4D97-AF65-F5344CB8AC3E}">
        <p14:creationId xmlns:p14="http://schemas.microsoft.com/office/powerpoint/2010/main" val="89868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7F7ECB-72F1-4564-99EE-BD41FA99F07E}"/>
              </a:ext>
            </a:extLst>
          </p:cNvPr>
          <p:cNvSpPr txBox="1"/>
          <p:nvPr/>
        </p:nvSpPr>
        <p:spPr>
          <a:xfrm>
            <a:off x="152401" y="340816"/>
            <a:ext cx="701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800" i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Does history have any meaning or purpose?</a:t>
            </a:r>
          </a:p>
          <a:p>
            <a:pPr lvl="0" algn="ctr">
              <a:defRPr/>
            </a:pPr>
            <a:r>
              <a:rPr lang="en-GB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It’s full of sound and fury, but signifies nothing.</a:t>
            </a:r>
            <a:endParaRPr kumimoji="0" lang="en-GB" sz="4800" b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D60BAE-6179-4777-8730-C894AE5DA6E4}"/>
              </a:ext>
            </a:extLst>
          </p:cNvPr>
          <p:cNvSpPr txBox="1"/>
          <p:nvPr/>
        </p:nvSpPr>
        <p:spPr>
          <a:xfrm>
            <a:off x="135971" y="6001475"/>
            <a:ext cx="7026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Alexander Rosenberg,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Atheist’s Guide to Reality: Enjoying Life without Illusions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(New York: W.W. Norton, 2011), 2-3.</a:t>
            </a:r>
          </a:p>
        </p:txBody>
      </p:sp>
    </p:spTree>
    <p:extLst>
      <p:ext uri="{BB962C8B-B14F-4D97-AF65-F5344CB8AC3E}">
        <p14:creationId xmlns:p14="http://schemas.microsoft.com/office/powerpoint/2010/main" val="25558066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7F7ECB-72F1-4564-99EE-BD41FA99F07E}"/>
              </a:ext>
            </a:extLst>
          </p:cNvPr>
          <p:cNvSpPr txBox="1"/>
          <p:nvPr/>
        </p:nvSpPr>
        <p:spPr>
          <a:xfrm>
            <a:off x="152401" y="1453277"/>
            <a:ext cx="65531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5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“Human life has no more meaning than the life of a </a:t>
            </a:r>
            <a:r>
              <a:rPr lang="en-GB" sz="5400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slime mould</a:t>
            </a:r>
            <a:r>
              <a:rPr lang="en-GB" sz="54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D60BAE-6179-4777-8730-C894AE5DA6E4}"/>
              </a:ext>
            </a:extLst>
          </p:cNvPr>
          <p:cNvSpPr txBox="1"/>
          <p:nvPr/>
        </p:nvSpPr>
        <p:spPr>
          <a:xfrm>
            <a:off x="135971" y="6001475"/>
            <a:ext cx="6569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John </a:t>
            </a:r>
            <a:r>
              <a:rPr lang="en-GB" sz="2000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Gray</a:t>
            </a:r>
            <a:r>
              <a:rPr lang="en-GB" sz="2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Straw Dogs: Thoughts on Humans and Other Animals</a:t>
            </a:r>
            <a:r>
              <a:rPr lang="en-GB" sz="2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(New York: Farrar, Straus and Giroux, 2007), 33.</a:t>
            </a:r>
          </a:p>
        </p:txBody>
      </p:sp>
    </p:spTree>
    <p:extLst>
      <p:ext uri="{BB962C8B-B14F-4D97-AF65-F5344CB8AC3E}">
        <p14:creationId xmlns:p14="http://schemas.microsoft.com/office/powerpoint/2010/main" val="26517481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7F7ECB-72F1-4564-99EE-BD41FA99F07E}"/>
              </a:ext>
            </a:extLst>
          </p:cNvPr>
          <p:cNvSpPr txBox="1"/>
          <p:nvPr/>
        </p:nvSpPr>
        <p:spPr>
          <a:xfrm>
            <a:off x="152401" y="340816"/>
            <a:ext cx="69341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“Human babies are not born self-aware, or capable of grasping that they exist over time…</a:t>
            </a:r>
          </a:p>
          <a:p>
            <a:pPr lvl="0" algn="ctr">
              <a:defRPr/>
            </a:pPr>
            <a:r>
              <a:rPr lang="en-GB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life of a </a:t>
            </a:r>
            <a:r>
              <a:rPr lang="en-GB" sz="4800" i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newborn</a:t>
            </a:r>
            <a:r>
              <a:rPr lang="en-GB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of less value than the life of a</a:t>
            </a:r>
          </a:p>
          <a:p>
            <a:pPr lvl="0" algn="ctr">
              <a:defRPr/>
            </a:pPr>
            <a:r>
              <a:rPr lang="en-GB" sz="4800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pig</a:t>
            </a:r>
            <a:r>
              <a:rPr lang="en-GB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GB" sz="4800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dog</a:t>
            </a:r>
            <a:r>
              <a:rPr lang="en-GB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or a </a:t>
            </a:r>
            <a:r>
              <a:rPr lang="en-GB" sz="4800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chimpanzee</a:t>
            </a:r>
            <a:r>
              <a:rPr lang="en-GB" sz="48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D60BAE-6179-4777-8730-C894AE5DA6E4}"/>
              </a:ext>
            </a:extLst>
          </p:cNvPr>
          <p:cNvSpPr txBox="1"/>
          <p:nvPr/>
        </p:nvSpPr>
        <p:spPr>
          <a:xfrm>
            <a:off x="135971" y="6001475"/>
            <a:ext cx="6341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Peter Singer, </a:t>
            </a:r>
            <a:r>
              <a:rPr lang="en-GB" sz="2000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Practical Ethics</a:t>
            </a:r>
            <a:r>
              <a:rPr lang="en-GB" sz="2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1st ed. (Cambridge: Cambridge University Press, 1979), 122-123.</a:t>
            </a:r>
          </a:p>
        </p:txBody>
      </p:sp>
    </p:spTree>
    <p:extLst>
      <p:ext uri="{BB962C8B-B14F-4D97-AF65-F5344CB8AC3E}">
        <p14:creationId xmlns:p14="http://schemas.microsoft.com/office/powerpoint/2010/main" val="15101624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A7CF5E97-B1B0-4615-91BA-EA1ABE23A364}"/>
              </a:ext>
            </a:extLst>
          </p:cNvPr>
          <p:cNvSpPr/>
          <p:nvPr/>
        </p:nvSpPr>
        <p:spPr>
          <a:xfrm>
            <a:off x="2275114" y="152400"/>
            <a:ext cx="9776750" cy="2362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Atheism gives no basis for consciousness, freewill, and objective morality.</a:t>
            </a:r>
          </a:p>
          <a:p>
            <a:pPr lvl="0" algn="ctr">
              <a:defRPr/>
            </a:pPr>
            <a:r>
              <a:rPr lang="en-GB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Everything operates according natural law—either cause and effect or indeterminacy.</a:t>
            </a:r>
            <a:endParaRPr lang="en-US" sz="4000" b="1" spc="-15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Life has no ultimate significance.</a:t>
            </a:r>
          </a:p>
        </p:txBody>
      </p:sp>
    </p:spTree>
    <p:extLst>
      <p:ext uri="{BB962C8B-B14F-4D97-AF65-F5344CB8AC3E}">
        <p14:creationId xmlns:p14="http://schemas.microsoft.com/office/powerpoint/2010/main" val="1441928104"/>
      </p:ext>
    </p:extLst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08EB864A-40B4-4B18-813E-E9D8784E5C53}"/>
              </a:ext>
            </a:extLst>
          </p:cNvPr>
          <p:cNvSpPr/>
          <p:nvPr/>
        </p:nvSpPr>
        <p:spPr>
          <a:xfrm>
            <a:off x="4712825" y="1565475"/>
            <a:ext cx="7315200" cy="5127172"/>
          </a:xfrm>
          <a:prstGeom prst="roundRect">
            <a:avLst>
              <a:gd name="adj" fmla="val 13055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is the best explanation?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Origin of the universe</a:t>
            </a:r>
          </a:p>
          <a:p>
            <a:pPr lvl="0" algn="ctr">
              <a:defRPr/>
            </a:pP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Everything came from nothing?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Fine-tuning of the universe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Design came from chaos or chance?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Objective morality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Molecules in motion created morality?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Freewill and consciousness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Freewill came from fatalism?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Minds came from mindless matter?</a:t>
            </a:r>
          </a:p>
        </p:txBody>
      </p:sp>
    </p:spTree>
    <p:extLst>
      <p:ext uri="{BB962C8B-B14F-4D97-AF65-F5344CB8AC3E}">
        <p14:creationId xmlns:p14="http://schemas.microsoft.com/office/powerpoint/2010/main" val="21243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256C64AF-1065-4224-A05B-DA88B7FFD7E6}"/>
              </a:ext>
            </a:extLst>
          </p:cNvPr>
          <p:cNvSpPr/>
          <p:nvPr/>
        </p:nvSpPr>
        <p:spPr>
          <a:xfrm>
            <a:off x="125185" y="1295400"/>
            <a:ext cx="7124700" cy="1752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Which of these four major worldviews do you believe?</a:t>
            </a:r>
            <a:endParaRPr kumimoji="0" lang="en-GB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1B55E1B-513E-4247-8668-D621F74E2335}"/>
              </a:ext>
            </a:extLst>
          </p:cNvPr>
          <p:cNvSpPr/>
          <p:nvPr/>
        </p:nvSpPr>
        <p:spPr>
          <a:xfrm>
            <a:off x="4158344" y="2906486"/>
            <a:ext cx="7908471" cy="3810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 you believe it?</a:t>
            </a:r>
            <a:endParaRPr kumimoji="0" lang="en-GB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Because your friends believe it?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Because your parents believe it?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Because your mind is already made up?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56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256C64AF-1065-4224-A05B-DA88B7FFD7E6}"/>
              </a:ext>
            </a:extLst>
          </p:cNvPr>
          <p:cNvSpPr/>
          <p:nvPr/>
        </p:nvSpPr>
        <p:spPr>
          <a:xfrm>
            <a:off x="81642" y="1970316"/>
            <a:ext cx="7124700" cy="1752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Which of these four major worldviews do you believe?</a:t>
            </a:r>
            <a:endParaRPr kumimoji="0" lang="en-GB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1B55E1B-513E-4247-8668-D621F74E2335}"/>
              </a:ext>
            </a:extLst>
          </p:cNvPr>
          <p:cNvSpPr/>
          <p:nvPr/>
        </p:nvSpPr>
        <p:spPr>
          <a:xfrm>
            <a:off x="4158344" y="2906486"/>
            <a:ext cx="7908471" cy="3810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 you believe it?</a:t>
            </a:r>
            <a:endParaRPr kumimoji="0" lang="en-GB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Because your friends believe it?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Because your parents believe it?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Because your mind is already made up?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00579E-EE01-46F1-B8FE-EC6C1E03D1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830" y="195944"/>
            <a:ext cx="8346313" cy="4694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874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E07AAE23-9F58-4EFD-AC32-86C66912D524}"/>
              </a:ext>
            </a:extLst>
          </p:cNvPr>
          <p:cNvSpPr/>
          <p:nvPr/>
        </p:nvSpPr>
        <p:spPr>
          <a:xfrm>
            <a:off x="152400" y="1066800"/>
            <a:ext cx="7124700" cy="1752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Which of these four major worldviews do you believe?</a:t>
            </a:r>
            <a:endParaRPr kumimoji="0" lang="en-GB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15C213C7-D927-4AE0-99B8-38412849CECB}"/>
              </a:ext>
            </a:extLst>
          </p:cNvPr>
          <p:cNvSpPr/>
          <p:nvPr/>
        </p:nvSpPr>
        <p:spPr>
          <a:xfrm>
            <a:off x="4158344" y="2906486"/>
            <a:ext cx="7908471" cy="3810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do you believe it?</a:t>
            </a:r>
            <a:endParaRPr kumimoji="0" lang="en-GB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Because your friends believe it?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Because your parents believe it?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Because your mind is already made up?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Are you willing to bet your life on it?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Are you willing to bet your afterlife?</a:t>
            </a:r>
          </a:p>
        </p:txBody>
      </p:sp>
    </p:spTree>
    <p:extLst>
      <p:ext uri="{BB962C8B-B14F-4D97-AF65-F5344CB8AC3E}">
        <p14:creationId xmlns:p14="http://schemas.microsoft.com/office/powerpoint/2010/main" val="96254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3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34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2:2-3) My goal is that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their hearts may be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encouraged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having been knit together in love,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attaining to all the wealth that comes from the full assurance of understanding,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resulting in a true knowledge of God’s mystery, that is, Christ Himself,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whom are hidden all the treasures of wisdom and knowledge.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04906671-B4A1-4DDE-B3F3-E67F0D356DFF}"/>
              </a:ext>
            </a:extLst>
          </p:cNvPr>
          <p:cNvSpPr/>
          <p:nvPr/>
        </p:nvSpPr>
        <p:spPr>
          <a:xfrm>
            <a:off x="4572000" y="1938122"/>
            <a:ext cx="7166082" cy="2514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 am I not “encouraged”?</a:t>
            </a:r>
          </a:p>
          <a:p>
            <a:pPr lvl="0" algn="ctr">
              <a:defRPr/>
            </a:pPr>
            <a:endParaRPr lang="en-US" sz="36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en-US" sz="36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en-GB" sz="2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852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01367-FCEC-4202-AF05-D1A0272EEC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23" y="409849"/>
            <a:ext cx="5968277" cy="603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2:2-3) My goal is that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their hearts may be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encouraged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having been knit together in love,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attaining to all the wealth that comes from the full assurance of understanding,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resulting in a true knowledge of God’s mystery, that is, Christ Himself,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whom are hidden all the treasures of wisdom and knowledge.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1A71AF04-B4E5-4D3A-8B83-08D5A46004F1}"/>
              </a:ext>
            </a:extLst>
          </p:cNvPr>
          <p:cNvSpPr/>
          <p:nvPr/>
        </p:nvSpPr>
        <p:spPr>
          <a:xfrm>
            <a:off x="4495800" y="2004350"/>
            <a:ext cx="7166082" cy="2514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 am I not “encouraged”?</a:t>
            </a:r>
          </a:p>
          <a:p>
            <a:pPr lvl="0" algn="ctr">
              <a:defRPr/>
            </a:pP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 I being 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“knit together” (</a:t>
            </a:r>
            <a:r>
              <a:rPr lang="en-GB" sz="3600" b="1" i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sumbibazō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in my friendships?</a:t>
            </a:r>
            <a:endParaRPr lang="en-US" sz="36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“Together” (</a:t>
            </a:r>
            <a:r>
              <a:rPr lang="en-GB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sun</a:t>
            </a: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and “walk” (</a:t>
            </a:r>
            <a:r>
              <a:rPr lang="en-GB" sz="24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bainō</a:t>
            </a: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6443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2:2-3) My goal is that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their hearts may be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encouraged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having been knit together in love,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attaining to all the wealth that comes from the full assurance of understanding,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resulting in a true knowledge of God’s mystery, that is, Christ Himself,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whom are hidden all the treasures of wisdom and knowledge.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F2F369EF-01A4-4303-8F0C-8DBB452DF783}"/>
              </a:ext>
            </a:extLst>
          </p:cNvPr>
          <p:cNvSpPr/>
          <p:nvPr/>
        </p:nvSpPr>
        <p:spPr>
          <a:xfrm>
            <a:off x="4800600" y="98498"/>
            <a:ext cx="7318482" cy="251545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 am I not “encouraged”?</a:t>
            </a:r>
          </a:p>
          <a:p>
            <a:pPr lvl="0" algn="ctr">
              <a:defRPr/>
            </a:pPr>
            <a:endParaRPr lang="en-US" sz="3600" b="1" i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11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2:2-3) My goal is that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their hearts may be </a:t>
            </a:r>
            <a:r>
              <a:rPr kumimoji="0" lang="en-GB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encouraged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having been knit together in love,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attaining to all the wealth that comes from the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full assurance of understanding,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resulting in a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true knowledge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God’s mystery, that is, Christ Himself,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whom are hidden all the treasures of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wisdom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knowledge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AE0C3729-031A-4F1E-B40D-E3365E7D540A}"/>
              </a:ext>
            </a:extLst>
          </p:cNvPr>
          <p:cNvSpPr/>
          <p:nvPr/>
        </p:nvSpPr>
        <p:spPr>
          <a:xfrm>
            <a:off x="4800600" y="98498"/>
            <a:ext cx="7318482" cy="251545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 am I not “encouraged”?</a:t>
            </a:r>
          </a:p>
          <a:p>
            <a:pPr lvl="0" algn="ctr">
              <a:defRPr/>
            </a:pP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 I growing in </a:t>
            </a:r>
            <a:r>
              <a:rPr lang="en-US" sz="36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truth</a:t>
            </a: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6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knowledge?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“Full assurance of understanding”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“True knowledge”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“Wisdom and knowledge”</a:t>
            </a:r>
            <a:endParaRPr lang="en-US" sz="1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78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2:4)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say this so that no one will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delude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you with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persuasive argument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EB051B1D-56C7-498A-A8A3-308294A94932}"/>
              </a:ext>
            </a:extLst>
          </p:cNvPr>
          <p:cNvSpPr/>
          <p:nvPr/>
        </p:nvSpPr>
        <p:spPr>
          <a:xfrm>
            <a:off x="4724400" y="1469572"/>
            <a:ext cx="5867400" cy="2362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“Persuasive rhetoric” or the “art of persuasion”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r>
              <a:rPr lang="en-GB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Curtis Vaughan, </a:t>
            </a:r>
            <a:r>
              <a:rPr lang="en-GB" sz="20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Colossians</a:t>
            </a:r>
            <a:r>
              <a:rPr lang="en-GB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(Grand Rapids, MI: Zondervan Publishing House, 1981), 195.</a:t>
            </a: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GB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Plato, </a:t>
            </a:r>
            <a:r>
              <a:rPr lang="en-GB" sz="20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Theaetetus</a:t>
            </a:r>
            <a:r>
              <a:rPr lang="en-GB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162e</a:t>
            </a:r>
            <a:endParaRPr lang="en-GB" sz="12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4221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975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2:5)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even though I am absent in body, I am with you in spirit.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am rejoicing to see your good discipline and the stability of your faith in Christ.</a:t>
            </a:r>
          </a:p>
        </p:txBody>
      </p:sp>
    </p:spTree>
    <p:extLst>
      <p:ext uri="{BB962C8B-B14F-4D97-AF65-F5344CB8AC3E}">
        <p14:creationId xmlns:p14="http://schemas.microsoft.com/office/powerpoint/2010/main" val="29634523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1950</Words>
  <Application>Microsoft Office PowerPoint</Application>
  <PresentationFormat>Widescreen</PresentationFormat>
  <Paragraphs>202</Paragraphs>
  <Slides>40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Lao UI</vt:lpstr>
      <vt:lpstr>Times New Roman</vt:lpstr>
      <vt:lpstr>Office Theme</vt:lpstr>
      <vt:lpstr>DwellDark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2025-05-12T14:48:33Z</dcterms:created>
  <dcterms:modified xsi:type="dcterms:W3CDTF">2025-05-12T14:48:42Z</dcterms:modified>
</cp:coreProperties>
</file>