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sldIdLst>
    <p:sldId id="1273" r:id="rId2"/>
    <p:sldId id="7437" r:id="rId3"/>
    <p:sldId id="7439" r:id="rId4"/>
    <p:sldId id="7441" r:id="rId5"/>
    <p:sldId id="7440" r:id="rId6"/>
    <p:sldId id="7442" r:id="rId7"/>
    <p:sldId id="7443" r:id="rId8"/>
    <p:sldId id="7438" r:id="rId9"/>
    <p:sldId id="7444" r:id="rId10"/>
    <p:sldId id="7445" r:id="rId11"/>
    <p:sldId id="7446" r:id="rId12"/>
    <p:sldId id="7447" r:id="rId13"/>
    <p:sldId id="7450" r:id="rId14"/>
    <p:sldId id="7322" r:id="rId15"/>
    <p:sldId id="7449" r:id="rId16"/>
    <p:sldId id="7448" r:id="rId17"/>
    <p:sldId id="7451" r:id="rId18"/>
    <p:sldId id="7452" r:id="rId19"/>
    <p:sldId id="7453" r:id="rId20"/>
    <p:sldId id="7454" r:id="rId21"/>
    <p:sldId id="7455" r:id="rId22"/>
    <p:sldId id="7456" r:id="rId23"/>
    <p:sldId id="7457" r:id="rId24"/>
    <p:sldId id="7432" r:id="rId25"/>
    <p:sldId id="7460" r:id="rId26"/>
    <p:sldId id="7459" r:id="rId27"/>
    <p:sldId id="7466" r:id="rId28"/>
    <p:sldId id="7458" r:id="rId29"/>
    <p:sldId id="7436" r:id="rId30"/>
    <p:sldId id="7464" r:id="rId31"/>
    <p:sldId id="7462" r:id="rId32"/>
    <p:sldId id="7465" r:id="rId33"/>
    <p:sldId id="7467" r:id="rId34"/>
    <p:sldId id="7468" r:id="rId35"/>
    <p:sldId id="7469" r:id="rId36"/>
    <p:sldId id="7470" r:id="rId37"/>
    <p:sldId id="7471" r:id="rId38"/>
    <p:sldId id="7472" r:id="rId39"/>
    <p:sldId id="7473" r:id="rId40"/>
    <p:sldId id="7433" r:id="rId41"/>
    <p:sldId id="7435" r:id="rId42"/>
    <p:sldId id="7474" r:id="rId43"/>
    <p:sldId id="7434" r:id="rId44"/>
    <p:sldId id="7475" r:id="rId45"/>
    <p:sldId id="7398" r:id="rId46"/>
    <p:sldId id="6665" r:id="rId47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76815" autoAdjust="0"/>
  </p:normalViewPr>
  <p:slideViewPr>
    <p:cSldViewPr>
      <p:cViewPr varScale="1">
        <p:scale>
          <a:sx n="75" d="100"/>
          <a:sy n="75" d="100"/>
        </p:scale>
        <p:origin x="496" y="4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35" d="100"/>
        <a:sy n="135" d="100"/>
      </p:scale>
      <p:origin x="0" y="-19524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8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434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643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166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333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3913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18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6930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809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092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518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39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6073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117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212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101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193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1035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0563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797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83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08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27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71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30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3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9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16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Philippians 1:27-2:4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United We Stand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07BC64D-CC36-49E2-9618-06183F3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Philippi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6F7744E-9067-4C89-A831-0BEA5D72E06E}"/>
              </a:ext>
            </a:extLst>
          </p:cNvPr>
          <p:cNvGrpSpPr/>
          <p:nvPr/>
        </p:nvGrpSpPr>
        <p:grpSpPr>
          <a:xfrm>
            <a:off x="5689602" y="95250"/>
            <a:ext cx="4121827" cy="4572000"/>
            <a:chOff x="5689600" y="114300"/>
            <a:chExt cx="4121827" cy="4572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F8B9595-6FF7-40A3-B408-4CF842A65D4A}"/>
                </a:ext>
              </a:extLst>
            </p:cNvPr>
            <p:cNvGrpSpPr/>
            <p:nvPr/>
          </p:nvGrpSpPr>
          <p:grpSpPr>
            <a:xfrm>
              <a:off x="5689600" y="1295400"/>
              <a:ext cx="4121827" cy="3390900"/>
              <a:chOff x="1603096" y="898525"/>
              <a:chExt cx="4121827" cy="3390900"/>
            </a:xfrm>
          </p:grpSpPr>
          <p:pic>
            <p:nvPicPr>
              <p:cNvPr id="1026" name="Picture 2" descr="Philippi is located in Greece">
                <a:extLst>
                  <a:ext uri="{FF2B5EF4-FFF2-40B4-BE49-F238E27FC236}">
                    <a16:creationId xmlns="" xmlns:a16="http://schemas.microsoft.com/office/drawing/2014/main" id="{6FCBB4C4-7096-42B9-81D8-12559AB46F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096" y="898525"/>
                <a:ext cx="4121827" cy="3390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Map pin drawing free image">
                <a:extLst>
                  <a:ext uri="{FF2B5EF4-FFF2-40B4-BE49-F238E27FC236}">
                    <a16:creationId xmlns="" xmlns:a16="http://schemas.microsoft.com/office/drawing/2014/main" id="{37E8DF6D-286E-445A-AC51-073DF36D8F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6550" y="1152525"/>
                <a:ext cx="256625" cy="213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8C523D47-3A31-4E9B-9ED4-C25ECDB3F18F}"/>
                </a:ext>
              </a:extLst>
            </p:cNvPr>
            <p:cNvSpPr txBox="1"/>
            <p:nvPr/>
          </p:nvSpPr>
          <p:spPr>
            <a:xfrm>
              <a:off x="5841998" y="114300"/>
              <a:ext cx="38862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Our Geographical Location: In Philippi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B4FEE60-73F5-48DD-AD2B-C8FD008DE002}"/>
              </a:ext>
            </a:extLst>
          </p:cNvPr>
          <p:cNvSpPr txBox="1"/>
          <p:nvPr/>
        </p:nvSpPr>
        <p:spPr>
          <a:xfrm>
            <a:off x="431797" y="114300"/>
            <a:ext cx="3955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Our True</a:t>
            </a:r>
            <a:br>
              <a:rPr lang="en-US" sz="3200" dirty="0"/>
            </a:br>
            <a:r>
              <a:rPr lang="en-US" sz="3200" dirty="0"/>
              <a:t>Location: “In Christ”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89C4D825-6A70-4E3C-B6CB-0546D3F07230}"/>
              </a:ext>
            </a:extLst>
          </p:cNvPr>
          <p:cNvGrpSpPr/>
          <p:nvPr/>
        </p:nvGrpSpPr>
        <p:grpSpPr>
          <a:xfrm>
            <a:off x="2565400" y="1530350"/>
            <a:ext cx="1371600" cy="2743200"/>
            <a:chOff x="2565400" y="1530350"/>
            <a:chExt cx="1371600" cy="2743200"/>
          </a:xfrm>
        </p:grpSpPr>
        <p:grpSp>
          <p:nvGrpSpPr>
            <p:cNvPr id="14" name="Group 12">
              <a:extLst>
                <a:ext uri="{FF2B5EF4-FFF2-40B4-BE49-F238E27FC236}">
                  <a16:creationId xmlns="" xmlns:a16="http://schemas.microsoft.com/office/drawing/2014/main" id="{25995BD9-64B8-4C67-8268-A20EFF523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5400" y="1530350"/>
              <a:ext cx="1371600" cy="2743200"/>
              <a:chOff x="4032" y="2352"/>
              <a:chExt cx="864" cy="1728"/>
            </a:xfrm>
          </p:grpSpPr>
          <p:sp>
            <p:nvSpPr>
              <p:cNvPr id="15" name="Oval 13">
                <a:extLst>
                  <a:ext uri="{FF2B5EF4-FFF2-40B4-BE49-F238E27FC236}">
                    <a16:creationId xmlns="" xmlns:a16="http://schemas.microsoft.com/office/drawing/2014/main" id="{7F2D8100-0C60-4404-8B89-539EB320F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2352"/>
                <a:ext cx="543" cy="57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="" xmlns:a16="http://schemas.microsoft.com/office/drawing/2014/main" id="{A2B31D10-493E-4C2C-8077-E84080D5A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92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="" xmlns:a16="http://schemas.microsoft.com/office/drawing/2014/main" id="{E3BE9FB4-27F0-4D3A-ADDF-06C6BC032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648"/>
                <a:ext cx="271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="" xmlns:a16="http://schemas.microsoft.com/office/drawing/2014/main" id="{5E508316-CD9B-4337-BC13-94181E8CC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2" y="3648"/>
                <a:ext cx="272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17">
                <a:extLst>
                  <a:ext uri="{FF2B5EF4-FFF2-40B4-BE49-F238E27FC236}">
                    <a16:creationId xmlns="" xmlns:a16="http://schemas.microsoft.com/office/drawing/2014/main" id="{B50B3A13-9A5D-42E4-BE93-5A8826F02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Oval 18">
                <a:extLst>
                  <a:ext uri="{FF2B5EF4-FFF2-40B4-BE49-F238E27FC236}">
                    <a16:creationId xmlns="" xmlns:a16="http://schemas.microsoft.com/office/drawing/2014/main" id="{ABD7CE8C-3822-4CED-B8FB-0C2BD1EFF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024"/>
                <a:ext cx="480" cy="72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Line 19">
                <a:extLst>
                  <a:ext uri="{FF2B5EF4-FFF2-40B4-BE49-F238E27FC236}">
                    <a16:creationId xmlns="" xmlns:a16="http://schemas.microsoft.com/office/drawing/2014/main" id="{ED5EFC08-017C-458D-AFAD-2A7D36213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56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B5E8D1FE-5964-4AD9-A6F5-A0E5EC2746AA}"/>
                </a:ext>
              </a:extLst>
            </p:cNvPr>
            <p:cNvSpPr txBox="1"/>
            <p:nvPr/>
          </p:nvSpPr>
          <p:spPr>
            <a:xfrm>
              <a:off x="2755900" y="1666875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JC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EF95BA0-56B4-4731-8448-5C383E4119D4}"/>
              </a:ext>
            </a:extLst>
          </p:cNvPr>
          <p:cNvSpPr txBox="1"/>
          <p:nvPr/>
        </p:nvSpPr>
        <p:spPr>
          <a:xfrm>
            <a:off x="298450" y="4362450"/>
            <a:ext cx="114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You</a:t>
            </a:r>
          </a:p>
        </p:txBody>
      </p:sp>
      <p:grpSp>
        <p:nvGrpSpPr>
          <p:cNvPr id="36" name="Group 5">
            <a:extLst>
              <a:ext uri="{FF2B5EF4-FFF2-40B4-BE49-F238E27FC236}">
                <a16:creationId xmlns="" xmlns:a16="http://schemas.microsoft.com/office/drawing/2014/main" id="{CCBCDE71-8D7D-4C00-8D30-EB643C49A01B}"/>
              </a:ext>
            </a:extLst>
          </p:cNvPr>
          <p:cNvGrpSpPr>
            <a:grpSpLocks/>
          </p:cNvGrpSpPr>
          <p:nvPr/>
        </p:nvGrpSpPr>
        <p:grpSpPr bwMode="auto">
          <a:xfrm>
            <a:off x="793751" y="3663950"/>
            <a:ext cx="152400" cy="533400"/>
            <a:chOff x="-336" y="1008"/>
            <a:chExt cx="96" cy="336"/>
          </a:xfrm>
        </p:grpSpPr>
        <p:sp>
          <p:nvSpPr>
            <p:cNvPr id="37" name="Oval 6">
              <a:extLst>
                <a:ext uri="{FF2B5EF4-FFF2-40B4-BE49-F238E27FC236}">
                  <a16:creationId xmlns="" xmlns:a16="http://schemas.microsoft.com/office/drawing/2014/main" id="{9EA293CE-AACA-486F-B870-E170DA19A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Line 7">
              <a:extLst>
                <a:ext uri="{FF2B5EF4-FFF2-40B4-BE49-F238E27FC236}">
                  <a16:creationId xmlns="" xmlns:a16="http://schemas.microsoft.com/office/drawing/2014/main" id="{CA4F51EB-6DCE-4C9A-A566-38B6845EF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8">
              <a:extLst>
                <a:ext uri="{FF2B5EF4-FFF2-40B4-BE49-F238E27FC236}">
                  <a16:creationId xmlns="" xmlns:a16="http://schemas.microsoft.com/office/drawing/2014/main" id="{9E5DE75A-86FD-4DD7-96E1-D1B155112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" name="Line 9">
              <a:extLst>
                <a:ext uri="{FF2B5EF4-FFF2-40B4-BE49-F238E27FC236}">
                  <a16:creationId xmlns="" xmlns:a16="http://schemas.microsoft.com/office/drawing/2014/main" id="{D7378DA8-A1B7-4713-89CB-EDD6F47FD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" name="Line 10">
              <a:extLst>
                <a:ext uri="{FF2B5EF4-FFF2-40B4-BE49-F238E27FC236}">
                  <a16:creationId xmlns="" xmlns:a16="http://schemas.microsoft.com/office/drawing/2014/main" id="{4A2FEC54-C692-4A9E-9972-53EC20704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24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C 0.04485 -0.06028 0.08985 -0.12056 0.12891 -0.14334 C 0.16797 -0.16584 0.2011 -0.15084 0.23438 -0.13584 " pathEditMode="relative" rAng="0" ptsTypes="AAA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7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07BC64D-CC36-49E2-9618-06183F3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Philippi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6F7744E-9067-4C89-A831-0BEA5D72E06E}"/>
              </a:ext>
            </a:extLst>
          </p:cNvPr>
          <p:cNvGrpSpPr/>
          <p:nvPr/>
        </p:nvGrpSpPr>
        <p:grpSpPr>
          <a:xfrm>
            <a:off x="5689602" y="95250"/>
            <a:ext cx="4121827" cy="4572000"/>
            <a:chOff x="5689600" y="114300"/>
            <a:chExt cx="4121827" cy="4572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F8B9595-6FF7-40A3-B408-4CF842A65D4A}"/>
                </a:ext>
              </a:extLst>
            </p:cNvPr>
            <p:cNvGrpSpPr/>
            <p:nvPr/>
          </p:nvGrpSpPr>
          <p:grpSpPr>
            <a:xfrm>
              <a:off x="5689600" y="1295400"/>
              <a:ext cx="4121827" cy="3390900"/>
              <a:chOff x="1603096" y="898525"/>
              <a:chExt cx="4121827" cy="3390900"/>
            </a:xfrm>
          </p:grpSpPr>
          <p:pic>
            <p:nvPicPr>
              <p:cNvPr id="1026" name="Picture 2" descr="Philippi is located in Greece">
                <a:extLst>
                  <a:ext uri="{FF2B5EF4-FFF2-40B4-BE49-F238E27FC236}">
                    <a16:creationId xmlns="" xmlns:a16="http://schemas.microsoft.com/office/drawing/2014/main" id="{6FCBB4C4-7096-42B9-81D8-12559AB46F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096" y="898525"/>
                <a:ext cx="4121827" cy="3390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Map pin drawing free image">
                <a:extLst>
                  <a:ext uri="{FF2B5EF4-FFF2-40B4-BE49-F238E27FC236}">
                    <a16:creationId xmlns="" xmlns:a16="http://schemas.microsoft.com/office/drawing/2014/main" id="{37E8DF6D-286E-445A-AC51-073DF36D8F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6550" y="1152525"/>
                <a:ext cx="256625" cy="213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8C523D47-3A31-4E9B-9ED4-C25ECDB3F18F}"/>
                </a:ext>
              </a:extLst>
            </p:cNvPr>
            <p:cNvSpPr txBox="1"/>
            <p:nvPr/>
          </p:nvSpPr>
          <p:spPr>
            <a:xfrm>
              <a:off x="5841998" y="114300"/>
              <a:ext cx="38862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Our Geographical Location: In Philippi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B4FEE60-73F5-48DD-AD2B-C8FD008DE002}"/>
              </a:ext>
            </a:extLst>
          </p:cNvPr>
          <p:cNvSpPr txBox="1"/>
          <p:nvPr/>
        </p:nvSpPr>
        <p:spPr>
          <a:xfrm>
            <a:off x="431797" y="114300"/>
            <a:ext cx="3955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Our True</a:t>
            </a:r>
            <a:br>
              <a:rPr lang="en-US" sz="3200" dirty="0"/>
            </a:br>
            <a:r>
              <a:rPr lang="en-US" sz="3200" dirty="0"/>
              <a:t>Location: “In Christ”</a:t>
            </a:r>
          </a:p>
        </p:txBody>
      </p: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25995BD9-64B8-4C67-8268-A20EFF5231C0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1530350"/>
            <a:ext cx="1371600" cy="2743200"/>
            <a:chOff x="4032" y="2352"/>
            <a:chExt cx="864" cy="1728"/>
          </a:xfrm>
        </p:grpSpPr>
        <p:sp>
          <p:nvSpPr>
            <p:cNvPr id="15" name="Oval 13">
              <a:extLst>
                <a:ext uri="{FF2B5EF4-FFF2-40B4-BE49-F238E27FC236}">
                  <a16:creationId xmlns="" xmlns:a16="http://schemas.microsoft.com/office/drawing/2014/main" id="{7F2D8100-0C60-4404-8B89-539EB320F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="" xmlns:a16="http://schemas.microsoft.com/office/drawing/2014/main" id="{A2B31D10-493E-4C2C-8077-E84080D5A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="" xmlns:a16="http://schemas.microsoft.com/office/drawing/2014/main" id="{E3BE9FB4-27F0-4D3A-ADDF-06C6BC032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="" xmlns:a16="http://schemas.microsoft.com/office/drawing/2014/main" id="{5E508316-CD9B-4337-BC13-94181E8CCB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="" xmlns:a16="http://schemas.microsoft.com/office/drawing/2014/main" id="{B50B3A13-9A5D-42E4-BE93-5A8826F02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="" xmlns:a16="http://schemas.microsoft.com/office/drawing/2014/main" id="{ABD7CE8C-3822-4CED-B8FB-0C2BD1EFF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="" xmlns:a16="http://schemas.microsoft.com/office/drawing/2014/main" id="{ED5EFC08-017C-458D-AFAD-2A7D36213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279851FF-4BAE-46D7-9C40-D4EBF5B3D9FC}"/>
              </a:ext>
            </a:extLst>
          </p:cNvPr>
          <p:cNvGrpSpPr>
            <a:grpSpLocks/>
          </p:cNvGrpSpPr>
          <p:nvPr/>
        </p:nvGrpSpPr>
        <p:grpSpPr bwMode="auto">
          <a:xfrm>
            <a:off x="3175000" y="2901950"/>
            <a:ext cx="152400" cy="533400"/>
            <a:chOff x="-336" y="1008"/>
            <a:chExt cx="96" cy="336"/>
          </a:xfrm>
        </p:grpSpPr>
        <p:sp>
          <p:nvSpPr>
            <p:cNvPr id="23" name="Oval 24">
              <a:extLst>
                <a:ext uri="{FF2B5EF4-FFF2-40B4-BE49-F238E27FC236}">
                  <a16:creationId xmlns="" xmlns:a16="http://schemas.microsoft.com/office/drawing/2014/main" id="{78129642-E0A3-41B3-830C-35B8345C7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Line 7">
              <a:extLst>
                <a:ext uri="{FF2B5EF4-FFF2-40B4-BE49-F238E27FC236}">
                  <a16:creationId xmlns="" xmlns:a16="http://schemas.microsoft.com/office/drawing/2014/main" id="{C656C2C9-5840-4A8B-BBA4-81570B343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8">
              <a:extLst>
                <a:ext uri="{FF2B5EF4-FFF2-40B4-BE49-F238E27FC236}">
                  <a16:creationId xmlns="" xmlns:a16="http://schemas.microsoft.com/office/drawing/2014/main" id="{8D55D26C-F97D-400F-859D-FF5C5031C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9">
              <a:extLst>
                <a:ext uri="{FF2B5EF4-FFF2-40B4-BE49-F238E27FC236}">
                  <a16:creationId xmlns="" xmlns:a16="http://schemas.microsoft.com/office/drawing/2014/main" id="{25E45B4F-6E74-457A-9D94-19252CE89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10">
              <a:extLst>
                <a:ext uri="{FF2B5EF4-FFF2-40B4-BE49-F238E27FC236}">
                  <a16:creationId xmlns="" xmlns:a16="http://schemas.microsoft.com/office/drawing/2014/main" id="{9DEDCE0F-A7A2-4DF8-BC9B-37543DDC7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E8D1FE-5964-4AD9-A6F5-A0E5EC2746AA}"/>
              </a:ext>
            </a:extLst>
          </p:cNvPr>
          <p:cNvSpPr txBox="1"/>
          <p:nvPr/>
        </p:nvSpPr>
        <p:spPr>
          <a:xfrm>
            <a:off x="2755900" y="166687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JC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57B7DA-9992-4B8A-AD52-BEE6CDBA77D4}"/>
              </a:ext>
            </a:extLst>
          </p:cNvPr>
          <p:cNvSpPr txBox="1"/>
          <p:nvPr/>
        </p:nvSpPr>
        <p:spPr>
          <a:xfrm>
            <a:off x="279400" y="1104900"/>
            <a:ext cx="2171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3200" dirty="0"/>
              <a:t>Forgiven</a:t>
            </a:r>
          </a:p>
          <a:p>
            <a:pPr marL="228600" indent="-228600"/>
            <a:r>
              <a:rPr lang="en-US" sz="3200" dirty="0"/>
              <a:t>Adopted</a:t>
            </a:r>
          </a:p>
          <a:p>
            <a:pPr marL="228600" indent="-228600"/>
            <a:r>
              <a:rPr lang="en-US" sz="3200" dirty="0"/>
              <a:t>Indwelt by the Holy Spirit</a:t>
            </a:r>
          </a:p>
          <a:p>
            <a:pPr marL="228600" indent="-228600"/>
            <a:r>
              <a:rPr lang="en-US" sz="3200" dirty="0"/>
              <a:t>Heaven-bound</a:t>
            </a:r>
          </a:p>
          <a:p>
            <a:pPr marL="228600" indent="-228600"/>
            <a:r>
              <a:rPr lang="en-US" sz="3200" dirty="0"/>
              <a:t>Joined to others</a:t>
            </a:r>
          </a:p>
        </p:txBody>
      </p:sp>
      <p:grpSp>
        <p:nvGrpSpPr>
          <p:cNvPr id="35" name="Group 5">
            <a:extLst>
              <a:ext uri="{FF2B5EF4-FFF2-40B4-BE49-F238E27FC236}">
                <a16:creationId xmlns="" xmlns:a16="http://schemas.microsoft.com/office/drawing/2014/main" id="{03DCE7B1-87BE-4E22-A21B-CB9E9B605DAE}"/>
              </a:ext>
            </a:extLst>
          </p:cNvPr>
          <p:cNvGrpSpPr>
            <a:grpSpLocks/>
          </p:cNvGrpSpPr>
          <p:nvPr/>
        </p:nvGrpSpPr>
        <p:grpSpPr bwMode="auto">
          <a:xfrm>
            <a:off x="3327400" y="3054350"/>
            <a:ext cx="152400" cy="533400"/>
            <a:chOff x="-336" y="1008"/>
            <a:chExt cx="96" cy="336"/>
          </a:xfrm>
        </p:grpSpPr>
        <p:sp>
          <p:nvSpPr>
            <p:cNvPr id="36" name="Oval 24">
              <a:extLst>
                <a:ext uri="{FF2B5EF4-FFF2-40B4-BE49-F238E27FC236}">
                  <a16:creationId xmlns="" xmlns:a16="http://schemas.microsoft.com/office/drawing/2014/main" id="{4D89ECD9-1C7D-4856-9BCF-4BA71D60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Line 7">
              <a:extLst>
                <a:ext uri="{FF2B5EF4-FFF2-40B4-BE49-F238E27FC236}">
                  <a16:creationId xmlns="" xmlns:a16="http://schemas.microsoft.com/office/drawing/2014/main" id="{6FAAD80B-843F-481C-803C-6CB2EF9C9D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8">
              <a:extLst>
                <a:ext uri="{FF2B5EF4-FFF2-40B4-BE49-F238E27FC236}">
                  <a16:creationId xmlns="" xmlns:a16="http://schemas.microsoft.com/office/drawing/2014/main" id="{23F624EE-94F2-45AD-A603-8468FCF58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9">
              <a:extLst>
                <a:ext uri="{FF2B5EF4-FFF2-40B4-BE49-F238E27FC236}">
                  <a16:creationId xmlns="" xmlns:a16="http://schemas.microsoft.com/office/drawing/2014/main" id="{1CAEB490-47DD-4423-BFFA-F32BF0E0C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" name="Line 10">
              <a:extLst>
                <a:ext uri="{FF2B5EF4-FFF2-40B4-BE49-F238E27FC236}">
                  <a16:creationId xmlns="" xmlns:a16="http://schemas.microsoft.com/office/drawing/2014/main" id="{D81895AF-B47B-4D65-A117-DE48DC559F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1" name="Group 5">
            <a:extLst>
              <a:ext uri="{FF2B5EF4-FFF2-40B4-BE49-F238E27FC236}">
                <a16:creationId xmlns="" xmlns:a16="http://schemas.microsoft.com/office/drawing/2014/main" id="{69AF2FBE-95F0-4357-8229-952960E5513A}"/>
              </a:ext>
            </a:extLst>
          </p:cNvPr>
          <p:cNvGrpSpPr>
            <a:grpSpLocks/>
          </p:cNvGrpSpPr>
          <p:nvPr/>
        </p:nvGrpSpPr>
        <p:grpSpPr bwMode="auto">
          <a:xfrm>
            <a:off x="3022600" y="3054350"/>
            <a:ext cx="152400" cy="533400"/>
            <a:chOff x="-336" y="1008"/>
            <a:chExt cx="96" cy="336"/>
          </a:xfrm>
        </p:grpSpPr>
        <p:sp>
          <p:nvSpPr>
            <p:cNvPr id="42" name="Oval 24">
              <a:extLst>
                <a:ext uri="{FF2B5EF4-FFF2-40B4-BE49-F238E27FC236}">
                  <a16:creationId xmlns="" xmlns:a16="http://schemas.microsoft.com/office/drawing/2014/main" id="{8BF79A03-36B6-4B2C-8867-5337186F1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Line 7">
              <a:extLst>
                <a:ext uri="{FF2B5EF4-FFF2-40B4-BE49-F238E27FC236}">
                  <a16:creationId xmlns="" xmlns:a16="http://schemas.microsoft.com/office/drawing/2014/main" id="{3CF59331-779A-4D5F-9841-3D8649036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8">
              <a:extLst>
                <a:ext uri="{FF2B5EF4-FFF2-40B4-BE49-F238E27FC236}">
                  <a16:creationId xmlns="" xmlns:a16="http://schemas.microsoft.com/office/drawing/2014/main" id="{67F13276-CD05-4BB6-BEE5-8D7766D15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9">
              <a:extLst>
                <a:ext uri="{FF2B5EF4-FFF2-40B4-BE49-F238E27FC236}">
                  <a16:creationId xmlns="" xmlns:a16="http://schemas.microsoft.com/office/drawing/2014/main" id="{C362B1B6-BA36-4221-A1EC-916708306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10">
              <a:extLst>
                <a:ext uri="{FF2B5EF4-FFF2-40B4-BE49-F238E27FC236}">
                  <a16:creationId xmlns="" xmlns:a16="http://schemas.microsoft.com/office/drawing/2014/main" id="{EF446DDA-B238-4304-9075-7BE36C9D8D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7" name="Group 5">
            <a:extLst>
              <a:ext uri="{FF2B5EF4-FFF2-40B4-BE49-F238E27FC236}">
                <a16:creationId xmlns="" xmlns:a16="http://schemas.microsoft.com/office/drawing/2014/main" id="{255C4C09-7F33-48E3-8FA2-0C290E23C3F2}"/>
              </a:ext>
            </a:extLst>
          </p:cNvPr>
          <p:cNvGrpSpPr>
            <a:grpSpLocks/>
          </p:cNvGrpSpPr>
          <p:nvPr/>
        </p:nvGrpSpPr>
        <p:grpSpPr bwMode="auto">
          <a:xfrm>
            <a:off x="2973387" y="2767231"/>
            <a:ext cx="152400" cy="533400"/>
            <a:chOff x="-336" y="1008"/>
            <a:chExt cx="96" cy="336"/>
          </a:xfrm>
        </p:grpSpPr>
        <p:sp>
          <p:nvSpPr>
            <p:cNvPr id="48" name="Oval 24">
              <a:extLst>
                <a:ext uri="{FF2B5EF4-FFF2-40B4-BE49-F238E27FC236}">
                  <a16:creationId xmlns="" xmlns:a16="http://schemas.microsoft.com/office/drawing/2014/main" id="{11C85595-141C-4ED3-9B81-53122276B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Line 7">
              <a:extLst>
                <a:ext uri="{FF2B5EF4-FFF2-40B4-BE49-F238E27FC236}">
                  <a16:creationId xmlns="" xmlns:a16="http://schemas.microsoft.com/office/drawing/2014/main" id="{B1B811F5-772F-47CE-856B-83E32B932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Line 8">
              <a:extLst>
                <a:ext uri="{FF2B5EF4-FFF2-40B4-BE49-F238E27FC236}">
                  <a16:creationId xmlns="" xmlns:a16="http://schemas.microsoft.com/office/drawing/2014/main" id="{1A6029FF-30AB-40E4-B219-6A8116D7A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Line 9">
              <a:extLst>
                <a:ext uri="{FF2B5EF4-FFF2-40B4-BE49-F238E27FC236}">
                  <a16:creationId xmlns="" xmlns:a16="http://schemas.microsoft.com/office/drawing/2014/main" id="{7582D86E-1326-49A7-8CAA-402913671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" name="Line 10">
              <a:extLst>
                <a:ext uri="{FF2B5EF4-FFF2-40B4-BE49-F238E27FC236}">
                  <a16:creationId xmlns="" xmlns:a16="http://schemas.microsoft.com/office/drawing/2014/main" id="{85F71AA6-9ED0-4682-BACB-33F247CEC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">
            <a:extLst>
              <a:ext uri="{FF2B5EF4-FFF2-40B4-BE49-F238E27FC236}">
                <a16:creationId xmlns="" xmlns:a16="http://schemas.microsoft.com/office/drawing/2014/main" id="{F10B65D0-181D-481C-96C9-F396642CFC14}"/>
              </a:ext>
            </a:extLst>
          </p:cNvPr>
          <p:cNvGrpSpPr>
            <a:grpSpLocks/>
          </p:cNvGrpSpPr>
          <p:nvPr/>
        </p:nvGrpSpPr>
        <p:grpSpPr bwMode="auto">
          <a:xfrm>
            <a:off x="3219449" y="2679701"/>
            <a:ext cx="152400" cy="533400"/>
            <a:chOff x="-336" y="1008"/>
            <a:chExt cx="96" cy="336"/>
          </a:xfrm>
        </p:grpSpPr>
        <p:sp>
          <p:nvSpPr>
            <p:cNvPr id="54" name="Oval 24">
              <a:extLst>
                <a:ext uri="{FF2B5EF4-FFF2-40B4-BE49-F238E27FC236}">
                  <a16:creationId xmlns="" xmlns:a16="http://schemas.microsoft.com/office/drawing/2014/main" id="{7351DA36-413D-4053-9E6C-E02FFF5F4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Line 7">
              <a:extLst>
                <a:ext uri="{FF2B5EF4-FFF2-40B4-BE49-F238E27FC236}">
                  <a16:creationId xmlns="" xmlns:a16="http://schemas.microsoft.com/office/drawing/2014/main" id="{19AC7967-7E61-466A-8CE4-6883913A3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" name="Line 8">
              <a:extLst>
                <a:ext uri="{FF2B5EF4-FFF2-40B4-BE49-F238E27FC236}">
                  <a16:creationId xmlns="" xmlns:a16="http://schemas.microsoft.com/office/drawing/2014/main" id="{A7933CC8-27DF-4EB0-8EA2-02312209F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" name="Line 9">
              <a:extLst>
                <a:ext uri="{FF2B5EF4-FFF2-40B4-BE49-F238E27FC236}">
                  <a16:creationId xmlns="" xmlns:a16="http://schemas.microsoft.com/office/drawing/2014/main" id="{F7DDE551-E662-4A92-9B58-A7A3EFD040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" name="Line 10">
              <a:extLst>
                <a:ext uri="{FF2B5EF4-FFF2-40B4-BE49-F238E27FC236}">
                  <a16:creationId xmlns="" xmlns:a16="http://schemas.microsoft.com/office/drawing/2014/main" id="{35BAC254-54E5-453A-9542-1B482621C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9" name="Group 5">
            <a:extLst>
              <a:ext uri="{FF2B5EF4-FFF2-40B4-BE49-F238E27FC236}">
                <a16:creationId xmlns="" xmlns:a16="http://schemas.microsoft.com/office/drawing/2014/main" id="{740057AE-0B6B-410F-ADFA-E6E889501467}"/>
              </a:ext>
            </a:extLst>
          </p:cNvPr>
          <p:cNvGrpSpPr>
            <a:grpSpLocks/>
          </p:cNvGrpSpPr>
          <p:nvPr/>
        </p:nvGrpSpPr>
        <p:grpSpPr bwMode="auto">
          <a:xfrm>
            <a:off x="3425824" y="2894013"/>
            <a:ext cx="152400" cy="533400"/>
            <a:chOff x="-336" y="1008"/>
            <a:chExt cx="96" cy="336"/>
          </a:xfrm>
        </p:grpSpPr>
        <p:sp>
          <p:nvSpPr>
            <p:cNvPr id="60" name="Oval 24">
              <a:extLst>
                <a:ext uri="{FF2B5EF4-FFF2-40B4-BE49-F238E27FC236}">
                  <a16:creationId xmlns="" xmlns:a16="http://schemas.microsoft.com/office/drawing/2014/main" id="{0054D3E8-625B-4DFE-905B-8054AC7F9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Line 7">
              <a:extLst>
                <a:ext uri="{FF2B5EF4-FFF2-40B4-BE49-F238E27FC236}">
                  <a16:creationId xmlns="" xmlns:a16="http://schemas.microsoft.com/office/drawing/2014/main" id="{13C70D06-E1ED-47CD-AC87-627B1ADBB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2" name="Line 8">
              <a:extLst>
                <a:ext uri="{FF2B5EF4-FFF2-40B4-BE49-F238E27FC236}">
                  <a16:creationId xmlns="" xmlns:a16="http://schemas.microsoft.com/office/drawing/2014/main" id="{32781F20-11A2-4731-9D99-3D650FECE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" name="Line 9">
              <a:extLst>
                <a:ext uri="{FF2B5EF4-FFF2-40B4-BE49-F238E27FC236}">
                  <a16:creationId xmlns="" xmlns:a16="http://schemas.microsoft.com/office/drawing/2014/main" id="{F8F6B373-BC7E-472C-8E63-DB42192BD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4" name="Line 10">
              <a:extLst>
                <a:ext uri="{FF2B5EF4-FFF2-40B4-BE49-F238E27FC236}">
                  <a16:creationId xmlns="" xmlns:a16="http://schemas.microsoft.com/office/drawing/2014/main" id="{1F00EC83-E4AC-45FE-850F-3AF7B94DC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5" name="Group 5">
            <a:extLst>
              <a:ext uri="{FF2B5EF4-FFF2-40B4-BE49-F238E27FC236}">
                <a16:creationId xmlns="" xmlns:a16="http://schemas.microsoft.com/office/drawing/2014/main" id="{0B518858-2419-46FD-B9DE-A5C791A007B9}"/>
              </a:ext>
            </a:extLst>
          </p:cNvPr>
          <p:cNvGrpSpPr>
            <a:grpSpLocks/>
          </p:cNvGrpSpPr>
          <p:nvPr/>
        </p:nvGrpSpPr>
        <p:grpSpPr bwMode="auto">
          <a:xfrm>
            <a:off x="3154363" y="3203574"/>
            <a:ext cx="152400" cy="533400"/>
            <a:chOff x="-336" y="1008"/>
            <a:chExt cx="96" cy="336"/>
          </a:xfrm>
        </p:grpSpPr>
        <p:sp>
          <p:nvSpPr>
            <p:cNvPr id="66" name="Oval 24">
              <a:extLst>
                <a:ext uri="{FF2B5EF4-FFF2-40B4-BE49-F238E27FC236}">
                  <a16:creationId xmlns="" xmlns:a16="http://schemas.microsoft.com/office/drawing/2014/main" id="{9DF5765E-2558-4F0C-9EFE-2E391D3FC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Line 7">
              <a:extLst>
                <a:ext uri="{FF2B5EF4-FFF2-40B4-BE49-F238E27FC236}">
                  <a16:creationId xmlns="" xmlns:a16="http://schemas.microsoft.com/office/drawing/2014/main" id="{F662CA7C-4C21-40D5-9A29-E68BF9BBB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" name="Line 8">
              <a:extLst>
                <a:ext uri="{FF2B5EF4-FFF2-40B4-BE49-F238E27FC236}">
                  <a16:creationId xmlns="" xmlns:a16="http://schemas.microsoft.com/office/drawing/2014/main" id="{3488C977-AD4F-458C-9556-A71A3C75F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" name="Line 9">
              <a:extLst>
                <a:ext uri="{FF2B5EF4-FFF2-40B4-BE49-F238E27FC236}">
                  <a16:creationId xmlns="" xmlns:a16="http://schemas.microsoft.com/office/drawing/2014/main" id="{E41F3728-F761-474E-B029-904C5E719A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" name="Line 10">
              <a:extLst>
                <a:ext uri="{FF2B5EF4-FFF2-40B4-BE49-F238E27FC236}">
                  <a16:creationId xmlns="" xmlns:a16="http://schemas.microsoft.com/office/drawing/2014/main" id="{45D60C6C-18D9-4DB6-8B3D-94E03DA517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47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07BC64D-CC36-49E2-9618-06183F3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Philippi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6F7744E-9067-4C89-A831-0BEA5D72E06E}"/>
              </a:ext>
            </a:extLst>
          </p:cNvPr>
          <p:cNvGrpSpPr/>
          <p:nvPr/>
        </p:nvGrpSpPr>
        <p:grpSpPr>
          <a:xfrm>
            <a:off x="5689602" y="95250"/>
            <a:ext cx="4121827" cy="4572000"/>
            <a:chOff x="5689600" y="114300"/>
            <a:chExt cx="4121827" cy="4572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F8B9595-6FF7-40A3-B408-4CF842A65D4A}"/>
                </a:ext>
              </a:extLst>
            </p:cNvPr>
            <p:cNvGrpSpPr/>
            <p:nvPr/>
          </p:nvGrpSpPr>
          <p:grpSpPr>
            <a:xfrm>
              <a:off x="5689600" y="1295400"/>
              <a:ext cx="4121827" cy="3390900"/>
              <a:chOff x="1603096" y="898525"/>
              <a:chExt cx="4121827" cy="3390900"/>
            </a:xfrm>
          </p:grpSpPr>
          <p:pic>
            <p:nvPicPr>
              <p:cNvPr id="1026" name="Picture 2" descr="Philippi is located in Greece">
                <a:extLst>
                  <a:ext uri="{FF2B5EF4-FFF2-40B4-BE49-F238E27FC236}">
                    <a16:creationId xmlns="" xmlns:a16="http://schemas.microsoft.com/office/drawing/2014/main" id="{6FCBB4C4-7096-42B9-81D8-12559AB46F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096" y="898525"/>
                <a:ext cx="4121827" cy="3390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Map pin drawing free image">
                <a:extLst>
                  <a:ext uri="{FF2B5EF4-FFF2-40B4-BE49-F238E27FC236}">
                    <a16:creationId xmlns="" xmlns:a16="http://schemas.microsoft.com/office/drawing/2014/main" id="{37E8DF6D-286E-445A-AC51-073DF36D8F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6550" y="1152525"/>
                <a:ext cx="256625" cy="213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8C523D47-3A31-4E9B-9ED4-C25ECDB3F18F}"/>
                </a:ext>
              </a:extLst>
            </p:cNvPr>
            <p:cNvSpPr txBox="1"/>
            <p:nvPr/>
          </p:nvSpPr>
          <p:spPr>
            <a:xfrm>
              <a:off x="5841998" y="114300"/>
              <a:ext cx="38862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Our Geographical Location: In Philippi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B4FEE60-73F5-48DD-AD2B-C8FD008DE002}"/>
              </a:ext>
            </a:extLst>
          </p:cNvPr>
          <p:cNvSpPr txBox="1"/>
          <p:nvPr/>
        </p:nvSpPr>
        <p:spPr>
          <a:xfrm>
            <a:off x="431797" y="114300"/>
            <a:ext cx="3955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Our True</a:t>
            </a:r>
            <a:br>
              <a:rPr lang="en-US" sz="3200" dirty="0"/>
            </a:br>
            <a:r>
              <a:rPr lang="en-US" sz="3200" dirty="0"/>
              <a:t>Location: “In Christ”</a:t>
            </a:r>
          </a:p>
        </p:txBody>
      </p: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25995BD9-64B8-4C67-8268-A20EFF5231C0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1530350"/>
            <a:ext cx="1371600" cy="2743200"/>
            <a:chOff x="4032" y="2352"/>
            <a:chExt cx="864" cy="1728"/>
          </a:xfrm>
        </p:grpSpPr>
        <p:sp>
          <p:nvSpPr>
            <p:cNvPr id="15" name="Oval 13">
              <a:extLst>
                <a:ext uri="{FF2B5EF4-FFF2-40B4-BE49-F238E27FC236}">
                  <a16:creationId xmlns="" xmlns:a16="http://schemas.microsoft.com/office/drawing/2014/main" id="{7F2D8100-0C60-4404-8B89-539EB320F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="" xmlns:a16="http://schemas.microsoft.com/office/drawing/2014/main" id="{A2B31D10-493E-4C2C-8077-E84080D5A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="" xmlns:a16="http://schemas.microsoft.com/office/drawing/2014/main" id="{E3BE9FB4-27F0-4D3A-ADDF-06C6BC032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="" xmlns:a16="http://schemas.microsoft.com/office/drawing/2014/main" id="{5E508316-CD9B-4337-BC13-94181E8CCB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="" xmlns:a16="http://schemas.microsoft.com/office/drawing/2014/main" id="{B50B3A13-9A5D-42E4-BE93-5A8826F02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="" xmlns:a16="http://schemas.microsoft.com/office/drawing/2014/main" id="{ABD7CE8C-3822-4CED-B8FB-0C2BD1EFF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="" xmlns:a16="http://schemas.microsoft.com/office/drawing/2014/main" id="{ED5EFC08-017C-458D-AFAD-2A7D36213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E8D1FE-5964-4AD9-A6F5-A0E5EC2746AA}"/>
              </a:ext>
            </a:extLst>
          </p:cNvPr>
          <p:cNvSpPr txBox="1"/>
          <p:nvPr/>
        </p:nvSpPr>
        <p:spPr>
          <a:xfrm>
            <a:off x="2755900" y="166687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JC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57B7DA-9992-4B8A-AD52-BEE6CDBA77D4}"/>
              </a:ext>
            </a:extLst>
          </p:cNvPr>
          <p:cNvSpPr txBox="1"/>
          <p:nvPr/>
        </p:nvSpPr>
        <p:spPr>
          <a:xfrm>
            <a:off x="213833" y="1131795"/>
            <a:ext cx="228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3200" dirty="0"/>
              <a:t>“Citizens of Heaven”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(Phil 3:20)</a:t>
            </a:r>
            <a:endParaRPr lang="en-US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 descr="American-Luxembourgers: A Research Report on Dual Citizenship">
            <a:extLst>
              <a:ext uri="{FF2B5EF4-FFF2-40B4-BE49-F238E27FC236}">
                <a16:creationId xmlns="" xmlns:a16="http://schemas.microsoft.com/office/drawing/2014/main" id="{E27E7D54-4801-4CCF-A0C0-5C5A11D9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56" y="2093217"/>
            <a:ext cx="2860624" cy="19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5">
            <a:extLst>
              <a:ext uri="{FF2B5EF4-FFF2-40B4-BE49-F238E27FC236}">
                <a16:creationId xmlns="" xmlns:a16="http://schemas.microsoft.com/office/drawing/2014/main" id="{73E3CAD5-0BE2-4381-9189-E775032D653C}"/>
              </a:ext>
            </a:extLst>
          </p:cNvPr>
          <p:cNvGrpSpPr>
            <a:grpSpLocks/>
          </p:cNvGrpSpPr>
          <p:nvPr/>
        </p:nvGrpSpPr>
        <p:grpSpPr bwMode="auto">
          <a:xfrm>
            <a:off x="3175000" y="2901950"/>
            <a:ext cx="152400" cy="533400"/>
            <a:chOff x="-336" y="1008"/>
            <a:chExt cx="96" cy="336"/>
          </a:xfrm>
        </p:grpSpPr>
        <p:sp>
          <p:nvSpPr>
            <p:cNvPr id="29" name="Oval 24">
              <a:extLst>
                <a:ext uri="{FF2B5EF4-FFF2-40B4-BE49-F238E27FC236}">
                  <a16:creationId xmlns="" xmlns:a16="http://schemas.microsoft.com/office/drawing/2014/main" id="{69132859-6931-4DB8-B527-6ECE8322C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Line 7">
              <a:extLst>
                <a:ext uri="{FF2B5EF4-FFF2-40B4-BE49-F238E27FC236}">
                  <a16:creationId xmlns="" xmlns:a16="http://schemas.microsoft.com/office/drawing/2014/main" id="{80B89203-7AB2-4DCE-9FEC-BF88DC078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Line 8">
              <a:extLst>
                <a:ext uri="{FF2B5EF4-FFF2-40B4-BE49-F238E27FC236}">
                  <a16:creationId xmlns="" xmlns:a16="http://schemas.microsoft.com/office/drawing/2014/main" id="{4275DED4-4AEE-4A60-AE77-3FBEC47D4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9">
              <a:extLst>
                <a:ext uri="{FF2B5EF4-FFF2-40B4-BE49-F238E27FC236}">
                  <a16:creationId xmlns="" xmlns:a16="http://schemas.microsoft.com/office/drawing/2014/main" id="{354F318F-F7C0-4CC1-B29B-45D544B31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0">
              <a:extLst>
                <a:ext uri="{FF2B5EF4-FFF2-40B4-BE49-F238E27FC236}">
                  <a16:creationId xmlns="" xmlns:a16="http://schemas.microsoft.com/office/drawing/2014/main" id="{3F7B588C-42C0-4E53-B34E-614BFCCAA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5">
            <a:extLst>
              <a:ext uri="{FF2B5EF4-FFF2-40B4-BE49-F238E27FC236}">
                <a16:creationId xmlns="" xmlns:a16="http://schemas.microsoft.com/office/drawing/2014/main" id="{4DE7FF43-E46A-4803-BD0C-F0C6ECD63D15}"/>
              </a:ext>
            </a:extLst>
          </p:cNvPr>
          <p:cNvGrpSpPr>
            <a:grpSpLocks/>
          </p:cNvGrpSpPr>
          <p:nvPr/>
        </p:nvGrpSpPr>
        <p:grpSpPr bwMode="auto">
          <a:xfrm>
            <a:off x="3327400" y="3054350"/>
            <a:ext cx="152400" cy="533400"/>
            <a:chOff x="-336" y="1008"/>
            <a:chExt cx="96" cy="336"/>
          </a:xfrm>
        </p:grpSpPr>
        <p:sp>
          <p:nvSpPr>
            <p:cNvPr id="35" name="Oval 24">
              <a:extLst>
                <a:ext uri="{FF2B5EF4-FFF2-40B4-BE49-F238E27FC236}">
                  <a16:creationId xmlns="" xmlns:a16="http://schemas.microsoft.com/office/drawing/2014/main" id="{BAEFF999-C20C-432C-9DE7-579B57A19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Line 7">
              <a:extLst>
                <a:ext uri="{FF2B5EF4-FFF2-40B4-BE49-F238E27FC236}">
                  <a16:creationId xmlns="" xmlns:a16="http://schemas.microsoft.com/office/drawing/2014/main" id="{1B6C789B-98A3-4AC8-866C-E291E4A01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8">
              <a:extLst>
                <a:ext uri="{FF2B5EF4-FFF2-40B4-BE49-F238E27FC236}">
                  <a16:creationId xmlns="" xmlns:a16="http://schemas.microsoft.com/office/drawing/2014/main" id="{EEE038CE-B4CF-4623-9990-8EFF80A0C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9">
              <a:extLst>
                <a:ext uri="{FF2B5EF4-FFF2-40B4-BE49-F238E27FC236}">
                  <a16:creationId xmlns="" xmlns:a16="http://schemas.microsoft.com/office/drawing/2014/main" id="{58A34EE8-3D13-4B1A-A30F-ACE465D7B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10">
              <a:extLst>
                <a:ext uri="{FF2B5EF4-FFF2-40B4-BE49-F238E27FC236}">
                  <a16:creationId xmlns="" xmlns:a16="http://schemas.microsoft.com/office/drawing/2014/main" id="{D2580E9D-B23E-4C2E-82ED-CAAD46558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0" name="Group 5">
            <a:extLst>
              <a:ext uri="{FF2B5EF4-FFF2-40B4-BE49-F238E27FC236}">
                <a16:creationId xmlns="" xmlns:a16="http://schemas.microsoft.com/office/drawing/2014/main" id="{B31274BA-9AE8-4E5E-A138-1AEEE7EBC320}"/>
              </a:ext>
            </a:extLst>
          </p:cNvPr>
          <p:cNvGrpSpPr>
            <a:grpSpLocks/>
          </p:cNvGrpSpPr>
          <p:nvPr/>
        </p:nvGrpSpPr>
        <p:grpSpPr bwMode="auto">
          <a:xfrm>
            <a:off x="3022600" y="3054350"/>
            <a:ext cx="152400" cy="533400"/>
            <a:chOff x="-336" y="1008"/>
            <a:chExt cx="96" cy="336"/>
          </a:xfrm>
        </p:grpSpPr>
        <p:sp>
          <p:nvSpPr>
            <p:cNvPr id="41" name="Oval 24">
              <a:extLst>
                <a:ext uri="{FF2B5EF4-FFF2-40B4-BE49-F238E27FC236}">
                  <a16:creationId xmlns="" xmlns:a16="http://schemas.microsoft.com/office/drawing/2014/main" id="{BF102141-6458-4C4A-A539-056637E5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Line 7">
              <a:extLst>
                <a:ext uri="{FF2B5EF4-FFF2-40B4-BE49-F238E27FC236}">
                  <a16:creationId xmlns="" xmlns:a16="http://schemas.microsoft.com/office/drawing/2014/main" id="{6945A8E3-AB4F-40B1-B29A-5878CD907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" name="Line 8">
              <a:extLst>
                <a:ext uri="{FF2B5EF4-FFF2-40B4-BE49-F238E27FC236}">
                  <a16:creationId xmlns="" xmlns:a16="http://schemas.microsoft.com/office/drawing/2014/main" id="{6E6581D7-D9AD-444C-B949-9F005A305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9">
              <a:extLst>
                <a:ext uri="{FF2B5EF4-FFF2-40B4-BE49-F238E27FC236}">
                  <a16:creationId xmlns="" xmlns:a16="http://schemas.microsoft.com/office/drawing/2014/main" id="{EBAFFE1E-38D6-41C1-8D19-892032C1B3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10">
              <a:extLst>
                <a:ext uri="{FF2B5EF4-FFF2-40B4-BE49-F238E27FC236}">
                  <a16:creationId xmlns="" xmlns:a16="http://schemas.microsoft.com/office/drawing/2014/main" id="{0B75D218-635D-4B3F-A507-3EBBD15C1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6" name="Group 5">
            <a:extLst>
              <a:ext uri="{FF2B5EF4-FFF2-40B4-BE49-F238E27FC236}">
                <a16:creationId xmlns="" xmlns:a16="http://schemas.microsoft.com/office/drawing/2014/main" id="{170529CA-1A1B-4EAA-A295-01F56ABBEEF8}"/>
              </a:ext>
            </a:extLst>
          </p:cNvPr>
          <p:cNvGrpSpPr>
            <a:grpSpLocks/>
          </p:cNvGrpSpPr>
          <p:nvPr/>
        </p:nvGrpSpPr>
        <p:grpSpPr bwMode="auto">
          <a:xfrm>
            <a:off x="2973387" y="2767231"/>
            <a:ext cx="152400" cy="533400"/>
            <a:chOff x="-336" y="1008"/>
            <a:chExt cx="96" cy="336"/>
          </a:xfrm>
        </p:grpSpPr>
        <p:sp>
          <p:nvSpPr>
            <p:cNvPr id="47" name="Oval 24">
              <a:extLst>
                <a:ext uri="{FF2B5EF4-FFF2-40B4-BE49-F238E27FC236}">
                  <a16:creationId xmlns="" xmlns:a16="http://schemas.microsoft.com/office/drawing/2014/main" id="{0B12B3EA-CE61-4AEF-BA59-EB2FFEF32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Line 7">
              <a:extLst>
                <a:ext uri="{FF2B5EF4-FFF2-40B4-BE49-F238E27FC236}">
                  <a16:creationId xmlns="" xmlns:a16="http://schemas.microsoft.com/office/drawing/2014/main" id="{841EF91D-3F4A-43DE-BC34-79FDF95DF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Line 8">
              <a:extLst>
                <a:ext uri="{FF2B5EF4-FFF2-40B4-BE49-F238E27FC236}">
                  <a16:creationId xmlns="" xmlns:a16="http://schemas.microsoft.com/office/drawing/2014/main" id="{AF1FE255-AE9D-4AE7-A9AE-EFE3CEC0C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Line 9">
              <a:extLst>
                <a:ext uri="{FF2B5EF4-FFF2-40B4-BE49-F238E27FC236}">
                  <a16:creationId xmlns="" xmlns:a16="http://schemas.microsoft.com/office/drawing/2014/main" id="{50136C26-9903-4ABE-B360-F25F6552FE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Line 10">
              <a:extLst>
                <a:ext uri="{FF2B5EF4-FFF2-40B4-BE49-F238E27FC236}">
                  <a16:creationId xmlns="" xmlns:a16="http://schemas.microsoft.com/office/drawing/2014/main" id="{F3C4F978-DA33-4A8F-A57F-29D169E7CE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2" name="Group 5">
            <a:extLst>
              <a:ext uri="{FF2B5EF4-FFF2-40B4-BE49-F238E27FC236}">
                <a16:creationId xmlns="" xmlns:a16="http://schemas.microsoft.com/office/drawing/2014/main" id="{2972A3B0-A839-424F-8D14-62F6B27A9EDB}"/>
              </a:ext>
            </a:extLst>
          </p:cNvPr>
          <p:cNvGrpSpPr>
            <a:grpSpLocks/>
          </p:cNvGrpSpPr>
          <p:nvPr/>
        </p:nvGrpSpPr>
        <p:grpSpPr bwMode="auto">
          <a:xfrm>
            <a:off x="3219449" y="2679701"/>
            <a:ext cx="152400" cy="533400"/>
            <a:chOff x="-336" y="1008"/>
            <a:chExt cx="96" cy="336"/>
          </a:xfrm>
        </p:grpSpPr>
        <p:sp>
          <p:nvSpPr>
            <p:cNvPr id="53" name="Oval 24">
              <a:extLst>
                <a:ext uri="{FF2B5EF4-FFF2-40B4-BE49-F238E27FC236}">
                  <a16:creationId xmlns="" xmlns:a16="http://schemas.microsoft.com/office/drawing/2014/main" id="{49EA2FD8-2249-4E19-A293-3A4FE255A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Line 7">
              <a:extLst>
                <a:ext uri="{FF2B5EF4-FFF2-40B4-BE49-F238E27FC236}">
                  <a16:creationId xmlns="" xmlns:a16="http://schemas.microsoft.com/office/drawing/2014/main" id="{34A8C44B-0ACA-42D0-A95B-BF1205B2C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5" name="Line 8">
              <a:extLst>
                <a:ext uri="{FF2B5EF4-FFF2-40B4-BE49-F238E27FC236}">
                  <a16:creationId xmlns="" xmlns:a16="http://schemas.microsoft.com/office/drawing/2014/main" id="{AAE8C38A-975D-45A1-B0F6-D9953CFB2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" name="Line 9">
              <a:extLst>
                <a:ext uri="{FF2B5EF4-FFF2-40B4-BE49-F238E27FC236}">
                  <a16:creationId xmlns="" xmlns:a16="http://schemas.microsoft.com/office/drawing/2014/main" id="{5788B640-ED2D-41DB-8C9C-1680441ABE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" name="Line 10">
              <a:extLst>
                <a:ext uri="{FF2B5EF4-FFF2-40B4-BE49-F238E27FC236}">
                  <a16:creationId xmlns="" xmlns:a16="http://schemas.microsoft.com/office/drawing/2014/main" id="{B8C8957B-012D-40DD-92C6-072D0354B6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8" name="Group 5">
            <a:extLst>
              <a:ext uri="{FF2B5EF4-FFF2-40B4-BE49-F238E27FC236}">
                <a16:creationId xmlns="" xmlns:a16="http://schemas.microsoft.com/office/drawing/2014/main" id="{1118C186-0112-4AA9-8A8D-38A39D4B434E}"/>
              </a:ext>
            </a:extLst>
          </p:cNvPr>
          <p:cNvGrpSpPr>
            <a:grpSpLocks/>
          </p:cNvGrpSpPr>
          <p:nvPr/>
        </p:nvGrpSpPr>
        <p:grpSpPr bwMode="auto">
          <a:xfrm>
            <a:off x="3425824" y="2894013"/>
            <a:ext cx="152400" cy="533400"/>
            <a:chOff x="-336" y="1008"/>
            <a:chExt cx="96" cy="336"/>
          </a:xfrm>
        </p:grpSpPr>
        <p:sp>
          <p:nvSpPr>
            <p:cNvPr id="59" name="Oval 24">
              <a:extLst>
                <a:ext uri="{FF2B5EF4-FFF2-40B4-BE49-F238E27FC236}">
                  <a16:creationId xmlns="" xmlns:a16="http://schemas.microsoft.com/office/drawing/2014/main" id="{597F5FFF-9653-4F82-B080-E7450A3DF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Line 7">
              <a:extLst>
                <a:ext uri="{FF2B5EF4-FFF2-40B4-BE49-F238E27FC236}">
                  <a16:creationId xmlns="" xmlns:a16="http://schemas.microsoft.com/office/drawing/2014/main" id="{9B107AA9-3941-42B8-B2F9-87EC93610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" name="Line 8">
              <a:extLst>
                <a:ext uri="{FF2B5EF4-FFF2-40B4-BE49-F238E27FC236}">
                  <a16:creationId xmlns="" xmlns:a16="http://schemas.microsoft.com/office/drawing/2014/main" id="{70E01448-BBC5-4512-A913-CADA1A0E4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2" name="Line 9">
              <a:extLst>
                <a:ext uri="{FF2B5EF4-FFF2-40B4-BE49-F238E27FC236}">
                  <a16:creationId xmlns="" xmlns:a16="http://schemas.microsoft.com/office/drawing/2014/main" id="{394E6A3C-06BE-44CC-A71D-11EAF2FCC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" name="Line 10">
              <a:extLst>
                <a:ext uri="{FF2B5EF4-FFF2-40B4-BE49-F238E27FC236}">
                  <a16:creationId xmlns="" xmlns:a16="http://schemas.microsoft.com/office/drawing/2014/main" id="{E6DBCBCD-8A66-42A4-BC23-05442549F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4" name="Group 5">
            <a:extLst>
              <a:ext uri="{FF2B5EF4-FFF2-40B4-BE49-F238E27FC236}">
                <a16:creationId xmlns="" xmlns:a16="http://schemas.microsoft.com/office/drawing/2014/main" id="{B047C5A3-15D1-4F88-9482-9DF93E74AB37}"/>
              </a:ext>
            </a:extLst>
          </p:cNvPr>
          <p:cNvGrpSpPr>
            <a:grpSpLocks/>
          </p:cNvGrpSpPr>
          <p:nvPr/>
        </p:nvGrpSpPr>
        <p:grpSpPr bwMode="auto">
          <a:xfrm>
            <a:off x="3154363" y="3203574"/>
            <a:ext cx="152400" cy="533400"/>
            <a:chOff x="-336" y="1008"/>
            <a:chExt cx="96" cy="336"/>
          </a:xfrm>
        </p:grpSpPr>
        <p:sp>
          <p:nvSpPr>
            <p:cNvPr id="65" name="Oval 24">
              <a:extLst>
                <a:ext uri="{FF2B5EF4-FFF2-40B4-BE49-F238E27FC236}">
                  <a16:creationId xmlns="" xmlns:a16="http://schemas.microsoft.com/office/drawing/2014/main" id="{EA251AE7-4FF7-4F15-A2BF-A5EE0D6CB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Line 7">
              <a:extLst>
                <a:ext uri="{FF2B5EF4-FFF2-40B4-BE49-F238E27FC236}">
                  <a16:creationId xmlns="" xmlns:a16="http://schemas.microsoft.com/office/drawing/2014/main" id="{5BC66DAB-8ABA-4F09-897F-AA05796D7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Line 8">
              <a:extLst>
                <a:ext uri="{FF2B5EF4-FFF2-40B4-BE49-F238E27FC236}">
                  <a16:creationId xmlns="" xmlns:a16="http://schemas.microsoft.com/office/drawing/2014/main" id="{07035891-EFF3-4C18-8C7F-80B864D84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" name="Line 9">
              <a:extLst>
                <a:ext uri="{FF2B5EF4-FFF2-40B4-BE49-F238E27FC236}">
                  <a16:creationId xmlns="" xmlns:a16="http://schemas.microsoft.com/office/drawing/2014/main" id="{83CCCB39-058F-4049-992E-BD83628286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" name="Line 10">
              <a:extLst>
                <a:ext uri="{FF2B5EF4-FFF2-40B4-BE49-F238E27FC236}">
                  <a16:creationId xmlns="" xmlns:a16="http://schemas.microsoft.com/office/drawing/2014/main" id="{5A60A87D-ADFE-438F-AF77-080F94E0C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07251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CCCA9296-F8EC-4CC2-BBF6-494C571F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Philippi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82A4C8E4-C768-4318-89B5-CA6A731D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two weeks:</a:t>
            </a:r>
          </a:p>
          <a:p>
            <a:pPr marL="0" indent="0"/>
            <a:r>
              <a:rPr lang="en-US" dirty="0"/>
              <a:t>   “What is Paul so happy about?”</a:t>
            </a:r>
          </a:p>
          <a:p>
            <a:pPr marL="0" indent="0"/>
            <a:r>
              <a:rPr lang="en-US" dirty="0"/>
              <a:t>This week:</a:t>
            </a:r>
          </a:p>
          <a:p>
            <a:pPr marL="0" indent="0"/>
            <a:r>
              <a:rPr lang="en-US" dirty="0"/>
              <a:t>   “What would make Paul even happier?”</a:t>
            </a:r>
          </a:p>
          <a:p>
            <a:pPr marL="0" indent="0"/>
            <a:r>
              <a:rPr lang="en-US" dirty="0"/>
              <a:t>   Stand firm together!</a:t>
            </a:r>
          </a:p>
        </p:txBody>
      </p:sp>
    </p:spTree>
    <p:extLst>
      <p:ext uri="{BB962C8B-B14F-4D97-AF65-F5344CB8AC3E}">
        <p14:creationId xmlns:p14="http://schemas.microsoft.com/office/powerpoint/2010/main" val="15707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27 </a:t>
            </a:r>
            <a:r>
              <a:rPr lang="en-US" u="sng" dirty="0"/>
              <a:t>Only</a:t>
            </a:r>
            <a:r>
              <a:rPr lang="en-US" dirty="0"/>
              <a:t> conduct yourselves in a manner worthy of the good news of Christ,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7544C29-B117-4366-A865-9E3EE3C197A6}"/>
              </a:ext>
            </a:extLst>
          </p:cNvPr>
          <p:cNvSpPr/>
          <p:nvPr/>
        </p:nvSpPr>
        <p:spPr bwMode="auto">
          <a:xfrm>
            <a:off x="508000" y="2019300"/>
            <a:ext cx="9144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= The most important thing above all else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27 Only </a:t>
            </a:r>
            <a:r>
              <a:rPr lang="en-US" u="sng" dirty="0"/>
              <a:t>conduct yourselves</a:t>
            </a:r>
            <a:r>
              <a:rPr lang="en-US" dirty="0"/>
              <a:t> in a manner worthy of the good news of Christ,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66308E3F-8E96-49E6-9A99-A7DFC029B466}"/>
              </a:ext>
            </a:extLst>
          </p:cNvPr>
          <p:cNvSpPr/>
          <p:nvPr/>
        </p:nvSpPr>
        <p:spPr bwMode="auto">
          <a:xfrm>
            <a:off x="508000" y="2019300"/>
            <a:ext cx="9144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= The most important thing above all else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Conduct yourselves = “live as citizens”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NLT: “live as citizens of heaven”</a:t>
            </a:r>
          </a:p>
        </p:txBody>
      </p:sp>
    </p:spTree>
    <p:extLst>
      <p:ext uri="{BB962C8B-B14F-4D97-AF65-F5344CB8AC3E}">
        <p14:creationId xmlns:p14="http://schemas.microsoft.com/office/powerpoint/2010/main" val="529917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 Only conduct yourselves in a manner worthy of the good news of Christ,</a:t>
            </a:r>
          </a:p>
          <a:p>
            <a:r>
              <a:rPr lang="en-US" dirty="0"/>
              <a:t>so that whether I come and see you or remain absent, I will hear of you</a:t>
            </a:r>
          </a:p>
          <a:p>
            <a:r>
              <a:rPr lang="en-US" dirty="0"/>
              <a:t>that you are standing firm in one Spirit,</a:t>
            </a:r>
          </a:p>
          <a:p>
            <a:r>
              <a:rPr lang="en-US" dirty="0"/>
              <a:t>with one mind striving together </a:t>
            </a:r>
          </a:p>
          <a:p>
            <a:r>
              <a:rPr lang="en-US" dirty="0"/>
              <a:t>for the faith of the good news;</a:t>
            </a:r>
          </a:p>
        </p:txBody>
      </p:sp>
    </p:spTree>
    <p:extLst>
      <p:ext uri="{BB962C8B-B14F-4D97-AF65-F5344CB8AC3E}">
        <p14:creationId xmlns:p14="http://schemas.microsoft.com/office/powerpoint/2010/main" val="3627608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 Only conduct yourselves in a manner worthy of the good news of Christ,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 that whether I come and see you or remain absent, I will hear of you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you are </a:t>
            </a:r>
            <a:r>
              <a:rPr lang="en-US" dirty="0"/>
              <a:t>standing firm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one Spirit,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one mind </a:t>
            </a:r>
            <a:r>
              <a:rPr lang="en-US" dirty="0"/>
              <a:t>striving together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faith of the good news;</a:t>
            </a:r>
          </a:p>
        </p:txBody>
      </p:sp>
    </p:spTree>
    <p:extLst>
      <p:ext uri="{BB962C8B-B14F-4D97-AF65-F5344CB8AC3E}">
        <p14:creationId xmlns:p14="http://schemas.microsoft.com/office/powerpoint/2010/main" val="981484775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is Could Be the Greatest Lineman Tradition - The Lineman Life Podcast">
            <a:extLst>
              <a:ext uri="{FF2B5EF4-FFF2-40B4-BE49-F238E27FC236}">
                <a16:creationId xmlns="" xmlns:a16="http://schemas.microsoft.com/office/drawing/2014/main" id="{001E4A9F-63ED-40AB-8F64-4EFC4DC9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56"/>
            <a:ext cx="10160000" cy="42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52CC01EA-3D50-44D6-BF5B-7AFAA80A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firm, striving together</a:t>
            </a:r>
          </a:p>
        </p:txBody>
      </p:sp>
    </p:spTree>
    <p:extLst>
      <p:ext uri="{BB962C8B-B14F-4D97-AF65-F5344CB8AC3E}">
        <p14:creationId xmlns:p14="http://schemas.microsoft.com/office/powerpoint/2010/main" val="5394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2CC01EA-3D50-44D6-BF5B-7AFAA80A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firm, striving together</a:t>
            </a:r>
          </a:p>
        </p:txBody>
      </p:sp>
      <p:pic>
        <p:nvPicPr>
          <p:cNvPr id="2050" name="Picture 2" descr="The Exercise Benefits of Joining the Rowing Crew Team / Fitness / Exercises">
            <a:extLst>
              <a:ext uri="{FF2B5EF4-FFF2-40B4-BE49-F238E27FC236}">
                <a16:creationId xmlns="" xmlns:a16="http://schemas.microsoft.com/office/drawing/2014/main" id="{8C2351CD-7177-43FD-9914-31B5E87CB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71" y="48733"/>
            <a:ext cx="10014295" cy="494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07BC64D-CC36-49E2-9618-06183F3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Philippi</a:t>
            </a:r>
          </a:p>
        </p:txBody>
      </p:sp>
      <p:pic>
        <p:nvPicPr>
          <p:cNvPr id="1040" name="Picture 16" descr="Brutus, the Noble Conspirator | History Today">
            <a:extLst>
              <a:ext uri="{FF2B5EF4-FFF2-40B4-BE49-F238E27FC236}">
                <a16:creationId xmlns="" xmlns:a16="http://schemas.microsoft.com/office/drawing/2014/main" id="{B46BD39D-C640-4B04-BA64-72787281E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/>
          <a:stretch/>
        </p:blipFill>
        <p:spPr bwMode="auto">
          <a:xfrm>
            <a:off x="2794000" y="196850"/>
            <a:ext cx="5791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F74853-2638-4243-B41B-1553919C3E92}"/>
              </a:ext>
            </a:extLst>
          </p:cNvPr>
          <p:cNvSpPr txBox="1"/>
          <p:nvPr/>
        </p:nvSpPr>
        <p:spPr>
          <a:xfrm>
            <a:off x="8464550" y="876300"/>
            <a:ext cx="1589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Brutus</a:t>
            </a:r>
          </a:p>
          <a:p>
            <a:pPr algn="ctr"/>
            <a:r>
              <a:rPr lang="en-US" sz="3200" dirty="0"/>
              <a:t>44</a:t>
            </a:r>
            <a:r>
              <a:rPr lang="en-US" sz="1800" dirty="0"/>
              <a:t>BCE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66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anking the 26 new sports vying for the 2020 Tokyo Olympics | For The Win">
            <a:extLst>
              <a:ext uri="{FF2B5EF4-FFF2-40B4-BE49-F238E27FC236}">
                <a16:creationId xmlns="" xmlns:a16="http://schemas.microsoft.com/office/drawing/2014/main" id="{706E7242-8729-4158-9847-58C42119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8588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52CC01EA-3D50-44D6-BF5B-7AFAA80A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firm, striving together</a:t>
            </a:r>
          </a:p>
        </p:txBody>
      </p:sp>
    </p:spTree>
    <p:extLst>
      <p:ext uri="{BB962C8B-B14F-4D97-AF65-F5344CB8AC3E}">
        <p14:creationId xmlns:p14="http://schemas.microsoft.com/office/powerpoint/2010/main" val="9358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 Only conduct yourselves in a manner worthy of the good news of Christ,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 that whether I come and see you or remain absent, I will hear of you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you are standing firm </a:t>
            </a:r>
            <a:r>
              <a:rPr lang="en-US" dirty="0"/>
              <a:t>in one Spirit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one mind striving together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faith of the good news;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F1BBE1F-1038-4567-9EDB-6599CB99A21E}"/>
              </a:ext>
            </a:extLst>
          </p:cNvPr>
          <p:cNvGrpSpPr/>
          <p:nvPr/>
        </p:nvGrpSpPr>
        <p:grpSpPr>
          <a:xfrm>
            <a:off x="8280400" y="342900"/>
            <a:ext cx="1371600" cy="2743200"/>
            <a:chOff x="1727200" y="1485900"/>
            <a:chExt cx="1371600" cy="2743200"/>
          </a:xfrm>
        </p:grpSpPr>
        <p:grpSp>
          <p:nvGrpSpPr>
            <p:cNvPr id="4" name="Group 12">
              <a:extLst>
                <a:ext uri="{FF2B5EF4-FFF2-40B4-BE49-F238E27FC236}">
                  <a16:creationId xmlns="" xmlns:a16="http://schemas.microsoft.com/office/drawing/2014/main" id="{1D97B45B-EEC9-4D96-BE84-9C12E0133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7200" y="1485900"/>
              <a:ext cx="1371600" cy="2743200"/>
              <a:chOff x="4032" y="2352"/>
              <a:chExt cx="864" cy="1728"/>
            </a:xfrm>
          </p:grpSpPr>
          <p:sp>
            <p:nvSpPr>
              <p:cNvPr id="7" name="Oval 13">
                <a:extLst>
                  <a:ext uri="{FF2B5EF4-FFF2-40B4-BE49-F238E27FC236}">
                    <a16:creationId xmlns="" xmlns:a16="http://schemas.microsoft.com/office/drawing/2014/main" id="{C4ADB21E-69A0-4B4C-8991-319BD03DA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2352"/>
                <a:ext cx="543" cy="57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" name="Line 14">
                <a:extLst>
                  <a:ext uri="{FF2B5EF4-FFF2-40B4-BE49-F238E27FC236}">
                    <a16:creationId xmlns="" xmlns:a16="http://schemas.microsoft.com/office/drawing/2014/main" id="{D7F9D024-7584-48A8-9063-ECE34171A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92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" name="Line 15">
                <a:extLst>
                  <a:ext uri="{FF2B5EF4-FFF2-40B4-BE49-F238E27FC236}">
                    <a16:creationId xmlns="" xmlns:a16="http://schemas.microsoft.com/office/drawing/2014/main" id="{88088948-4DB6-43B9-B3D1-C23B6D743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648"/>
                <a:ext cx="271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Line 16">
                <a:extLst>
                  <a:ext uri="{FF2B5EF4-FFF2-40B4-BE49-F238E27FC236}">
                    <a16:creationId xmlns="" xmlns:a16="http://schemas.microsoft.com/office/drawing/2014/main" id="{6F694E46-C354-4074-9980-BB5EE62DB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2" y="3648"/>
                <a:ext cx="272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" name="Line 17">
                <a:extLst>
                  <a:ext uri="{FF2B5EF4-FFF2-40B4-BE49-F238E27FC236}">
                    <a16:creationId xmlns="" xmlns:a16="http://schemas.microsoft.com/office/drawing/2014/main" id="{6E7BAC2D-A000-4DBE-83FA-1CE19F066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Oval 18">
                <a:extLst>
                  <a:ext uri="{FF2B5EF4-FFF2-40B4-BE49-F238E27FC236}">
                    <a16:creationId xmlns="" xmlns:a16="http://schemas.microsoft.com/office/drawing/2014/main" id="{31C6D1F6-14CC-4535-BA5E-21BA4A913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024"/>
                <a:ext cx="480" cy="72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Line 19">
                <a:extLst>
                  <a:ext uri="{FF2B5EF4-FFF2-40B4-BE49-F238E27FC236}">
                    <a16:creationId xmlns="" xmlns:a16="http://schemas.microsoft.com/office/drawing/2014/main" id="{2190CD72-31DE-484C-B764-CAC8A0410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56" y="292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9DEB785-1576-449F-8D2D-F9D65EA4F0CC}"/>
                </a:ext>
              </a:extLst>
            </p:cNvPr>
            <p:cNvSpPr txBox="1"/>
            <p:nvPr/>
          </p:nvSpPr>
          <p:spPr>
            <a:xfrm>
              <a:off x="1917700" y="1622425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JC</a:t>
              </a:r>
            </a:p>
          </p:txBody>
        </p:sp>
        <p:grpSp>
          <p:nvGrpSpPr>
            <p:cNvPr id="15" name="Group 5">
              <a:extLst>
                <a:ext uri="{FF2B5EF4-FFF2-40B4-BE49-F238E27FC236}">
                  <a16:creationId xmlns="" xmlns:a16="http://schemas.microsoft.com/office/drawing/2014/main" id="{B41C9DA5-4F4B-415C-8804-244763594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800" y="2857500"/>
              <a:ext cx="152400" cy="533400"/>
              <a:chOff x="-336" y="1008"/>
              <a:chExt cx="96" cy="336"/>
            </a:xfrm>
          </p:grpSpPr>
          <p:sp>
            <p:nvSpPr>
              <p:cNvPr id="16" name="Oval 24">
                <a:extLst>
                  <a:ext uri="{FF2B5EF4-FFF2-40B4-BE49-F238E27FC236}">
                    <a16:creationId xmlns="" xmlns:a16="http://schemas.microsoft.com/office/drawing/2014/main" id="{FBC30684-08F4-4694-9CF9-D21E92069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Line 7">
                <a:extLst>
                  <a:ext uri="{FF2B5EF4-FFF2-40B4-BE49-F238E27FC236}">
                    <a16:creationId xmlns="" xmlns:a16="http://schemas.microsoft.com/office/drawing/2014/main" id="{736C587F-4E53-409C-82FD-283E9A10C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8">
                <a:extLst>
                  <a:ext uri="{FF2B5EF4-FFF2-40B4-BE49-F238E27FC236}">
                    <a16:creationId xmlns="" xmlns:a16="http://schemas.microsoft.com/office/drawing/2014/main" id="{50A03C32-D253-485B-BB8F-7A5D8609A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9">
                <a:extLst>
                  <a:ext uri="{FF2B5EF4-FFF2-40B4-BE49-F238E27FC236}">
                    <a16:creationId xmlns="" xmlns:a16="http://schemas.microsoft.com/office/drawing/2014/main" id="{D27DA555-CF63-413D-8270-16EAFB129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10">
                <a:extLst>
                  <a:ext uri="{FF2B5EF4-FFF2-40B4-BE49-F238E27FC236}">
                    <a16:creationId xmlns="" xmlns:a16="http://schemas.microsoft.com/office/drawing/2014/main" id="{92461895-9858-410F-AA10-41985E0C8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">
              <a:extLst>
                <a:ext uri="{FF2B5EF4-FFF2-40B4-BE49-F238E27FC236}">
                  <a16:creationId xmlns="" xmlns:a16="http://schemas.microsoft.com/office/drawing/2014/main" id="{5A89EF22-25FB-422D-89CC-366431409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9200" y="3009900"/>
              <a:ext cx="152400" cy="533400"/>
              <a:chOff x="-336" y="1008"/>
              <a:chExt cx="96" cy="336"/>
            </a:xfrm>
          </p:grpSpPr>
          <p:sp>
            <p:nvSpPr>
              <p:cNvPr id="22" name="Oval 24">
                <a:extLst>
                  <a:ext uri="{FF2B5EF4-FFF2-40B4-BE49-F238E27FC236}">
                    <a16:creationId xmlns="" xmlns:a16="http://schemas.microsoft.com/office/drawing/2014/main" id="{A88BD66C-792F-486F-B5E5-ABAEB6D5E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Line 7">
                <a:extLst>
                  <a:ext uri="{FF2B5EF4-FFF2-40B4-BE49-F238E27FC236}">
                    <a16:creationId xmlns="" xmlns:a16="http://schemas.microsoft.com/office/drawing/2014/main" id="{C2C55137-9423-41FF-AB64-3A55EE8D8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8">
                <a:extLst>
                  <a:ext uri="{FF2B5EF4-FFF2-40B4-BE49-F238E27FC236}">
                    <a16:creationId xmlns="" xmlns:a16="http://schemas.microsoft.com/office/drawing/2014/main" id="{421A2E4C-7AD2-4B41-90F0-10BCBB4D3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9">
                <a:extLst>
                  <a:ext uri="{FF2B5EF4-FFF2-40B4-BE49-F238E27FC236}">
                    <a16:creationId xmlns="" xmlns:a16="http://schemas.microsoft.com/office/drawing/2014/main" id="{24FF5FCB-2E50-4684-A6B8-E4E5A0765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10">
                <a:extLst>
                  <a:ext uri="{FF2B5EF4-FFF2-40B4-BE49-F238E27FC236}">
                    <a16:creationId xmlns="" xmlns:a16="http://schemas.microsoft.com/office/drawing/2014/main" id="{A6C7BC6C-AD03-414D-8C40-AB7935342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5">
              <a:extLst>
                <a:ext uri="{FF2B5EF4-FFF2-40B4-BE49-F238E27FC236}">
                  <a16:creationId xmlns="" xmlns:a16="http://schemas.microsoft.com/office/drawing/2014/main" id="{FFB5C88D-8165-4126-9E1D-9770077DF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4400" y="3009900"/>
              <a:ext cx="152400" cy="533400"/>
              <a:chOff x="-336" y="1008"/>
              <a:chExt cx="96" cy="336"/>
            </a:xfrm>
          </p:grpSpPr>
          <p:sp>
            <p:nvSpPr>
              <p:cNvPr id="28" name="Oval 24">
                <a:extLst>
                  <a:ext uri="{FF2B5EF4-FFF2-40B4-BE49-F238E27FC236}">
                    <a16:creationId xmlns="" xmlns:a16="http://schemas.microsoft.com/office/drawing/2014/main" id="{022621D9-CEDC-410F-9C0E-A3E06E715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Line 7">
                <a:extLst>
                  <a:ext uri="{FF2B5EF4-FFF2-40B4-BE49-F238E27FC236}">
                    <a16:creationId xmlns="" xmlns:a16="http://schemas.microsoft.com/office/drawing/2014/main" id="{4E6C6A51-E5F8-4277-AD01-3B050BEB0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="" xmlns:a16="http://schemas.microsoft.com/office/drawing/2014/main" id="{45B0216A-6F2C-42A5-B2CD-79110046B8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9">
                <a:extLst>
                  <a:ext uri="{FF2B5EF4-FFF2-40B4-BE49-F238E27FC236}">
                    <a16:creationId xmlns="" xmlns:a16="http://schemas.microsoft.com/office/drawing/2014/main" id="{11A45310-AA8D-4792-A117-8A3BF1DD3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10">
                <a:extLst>
                  <a:ext uri="{FF2B5EF4-FFF2-40B4-BE49-F238E27FC236}">
                    <a16:creationId xmlns="" xmlns:a16="http://schemas.microsoft.com/office/drawing/2014/main" id="{55C706C7-8ABE-4ABD-8F40-379FF3280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3" name="Group 5">
              <a:extLst>
                <a:ext uri="{FF2B5EF4-FFF2-40B4-BE49-F238E27FC236}">
                  <a16:creationId xmlns="" xmlns:a16="http://schemas.microsoft.com/office/drawing/2014/main" id="{5E2ED866-7126-4515-9CDD-09F104EA7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5187" y="2722781"/>
              <a:ext cx="152400" cy="533400"/>
              <a:chOff x="-336" y="1008"/>
              <a:chExt cx="96" cy="336"/>
            </a:xfrm>
          </p:grpSpPr>
          <p:sp>
            <p:nvSpPr>
              <p:cNvPr id="34" name="Oval 24">
                <a:extLst>
                  <a:ext uri="{FF2B5EF4-FFF2-40B4-BE49-F238E27FC236}">
                    <a16:creationId xmlns="" xmlns:a16="http://schemas.microsoft.com/office/drawing/2014/main" id="{FF172382-9D39-4B19-A64A-D1B44AF99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="" xmlns:a16="http://schemas.microsoft.com/office/drawing/2014/main" id="{A9650935-9FFE-46F5-945A-78CA4D50B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="" xmlns:a16="http://schemas.microsoft.com/office/drawing/2014/main" id="{8E21A8A9-53F1-4812-98F3-4FF6CE39E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="" xmlns:a16="http://schemas.microsoft.com/office/drawing/2014/main" id="{13F56EC9-DAEE-4151-BBD3-F49D04261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="" xmlns:a16="http://schemas.microsoft.com/office/drawing/2014/main" id="{781DF1D2-840F-4994-ABC4-6EDE59914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5">
              <a:extLst>
                <a:ext uri="{FF2B5EF4-FFF2-40B4-BE49-F238E27FC236}">
                  <a16:creationId xmlns="" xmlns:a16="http://schemas.microsoft.com/office/drawing/2014/main" id="{CE650336-F243-4ED0-A6F6-6A049B3580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249" y="2635251"/>
              <a:ext cx="152400" cy="533400"/>
              <a:chOff x="-336" y="1008"/>
              <a:chExt cx="96" cy="336"/>
            </a:xfrm>
          </p:grpSpPr>
          <p:sp>
            <p:nvSpPr>
              <p:cNvPr id="40" name="Oval 24">
                <a:extLst>
                  <a:ext uri="{FF2B5EF4-FFF2-40B4-BE49-F238E27FC236}">
                    <a16:creationId xmlns="" xmlns:a16="http://schemas.microsoft.com/office/drawing/2014/main" id="{A91AD336-EF33-4C7D-ADB4-88ED22EA0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" name="Line 7">
                <a:extLst>
                  <a:ext uri="{FF2B5EF4-FFF2-40B4-BE49-F238E27FC236}">
                    <a16:creationId xmlns="" xmlns:a16="http://schemas.microsoft.com/office/drawing/2014/main" id="{390F5BA6-29BF-42B1-A296-5951B4F69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Line 8">
                <a:extLst>
                  <a:ext uri="{FF2B5EF4-FFF2-40B4-BE49-F238E27FC236}">
                    <a16:creationId xmlns="" xmlns:a16="http://schemas.microsoft.com/office/drawing/2014/main" id="{D3B18C52-897B-4724-AD8F-296E3FF85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9">
                <a:extLst>
                  <a:ext uri="{FF2B5EF4-FFF2-40B4-BE49-F238E27FC236}">
                    <a16:creationId xmlns="" xmlns:a16="http://schemas.microsoft.com/office/drawing/2014/main" id="{14C8C9C4-5FF7-44B3-9111-FF2DF3E62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10">
                <a:extLst>
                  <a:ext uri="{FF2B5EF4-FFF2-40B4-BE49-F238E27FC236}">
                    <a16:creationId xmlns="" xmlns:a16="http://schemas.microsoft.com/office/drawing/2014/main" id="{8C34DF9C-9832-4981-A382-FDDFB5D2C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5">
              <a:extLst>
                <a:ext uri="{FF2B5EF4-FFF2-40B4-BE49-F238E27FC236}">
                  <a16:creationId xmlns="" xmlns:a16="http://schemas.microsoft.com/office/drawing/2014/main" id="{EE9F28A6-94D4-48DA-AD30-95B3175828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7624" y="2849563"/>
              <a:ext cx="152400" cy="533400"/>
              <a:chOff x="-336" y="1008"/>
              <a:chExt cx="96" cy="336"/>
            </a:xfrm>
          </p:grpSpPr>
          <p:sp>
            <p:nvSpPr>
              <p:cNvPr id="46" name="Oval 24">
                <a:extLst>
                  <a:ext uri="{FF2B5EF4-FFF2-40B4-BE49-F238E27FC236}">
                    <a16:creationId xmlns="" xmlns:a16="http://schemas.microsoft.com/office/drawing/2014/main" id="{FD0A7511-3CC4-4EEB-8ED4-070EE0236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Line 7">
                <a:extLst>
                  <a:ext uri="{FF2B5EF4-FFF2-40B4-BE49-F238E27FC236}">
                    <a16:creationId xmlns="" xmlns:a16="http://schemas.microsoft.com/office/drawing/2014/main" id="{B9886BE0-D03F-4619-BC38-4E4D2F61D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Line 8">
                <a:extLst>
                  <a:ext uri="{FF2B5EF4-FFF2-40B4-BE49-F238E27FC236}">
                    <a16:creationId xmlns="" xmlns:a16="http://schemas.microsoft.com/office/drawing/2014/main" id="{16A506C8-B819-4337-95CF-44418330C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" name="Line 9">
                <a:extLst>
                  <a:ext uri="{FF2B5EF4-FFF2-40B4-BE49-F238E27FC236}">
                    <a16:creationId xmlns="" xmlns:a16="http://schemas.microsoft.com/office/drawing/2014/main" id="{E9775AEA-FFA8-4F99-B200-B757C4E9A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Line 10">
                <a:extLst>
                  <a:ext uri="{FF2B5EF4-FFF2-40B4-BE49-F238E27FC236}">
                    <a16:creationId xmlns="" xmlns:a16="http://schemas.microsoft.com/office/drawing/2014/main" id="{CEA484FF-13D1-4D8E-B38D-00005D146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1" name="Group 5">
              <a:extLst>
                <a:ext uri="{FF2B5EF4-FFF2-40B4-BE49-F238E27FC236}">
                  <a16:creationId xmlns="" xmlns:a16="http://schemas.microsoft.com/office/drawing/2014/main" id="{743A3092-2055-4B3B-99C0-8DBE2FA003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163" y="3159124"/>
              <a:ext cx="152400" cy="533400"/>
              <a:chOff x="-336" y="1008"/>
              <a:chExt cx="96" cy="336"/>
            </a:xfrm>
          </p:grpSpPr>
          <p:sp>
            <p:nvSpPr>
              <p:cNvPr id="52" name="Oval 24">
                <a:extLst>
                  <a:ext uri="{FF2B5EF4-FFF2-40B4-BE49-F238E27FC236}">
                    <a16:creationId xmlns="" xmlns:a16="http://schemas.microsoft.com/office/drawing/2014/main" id="{DDA6E78B-898B-4BBD-83C7-353F8CED8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" name="Line 7">
                <a:extLst>
                  <a:ext uri="{FF2B5EF4-FFF2-40B4-BE49-F238E27FC236}">
                    <a16:creationId xmlns="" xmlns:a16="http://schemas.microsoft.com/office/drawing/2014/main" id="{59742EFE-EE79-4866-80D1-CBC873B04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8">
                <a:extLst>
                  <a:ext uri="{FF2B5EF4-FFF2-40B4-BE49-F238E27FC236}">
                    <a16:creationId xmlns="" xmlns:a16="http://schemas.microsoft.com/office/drawing/2014/main" id="{0A0015EB-2F9B-47BA-A84C-C5AD4334E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9">
                <a:extLst>
                  <a:ext uri="{FF2B5EF4-FFF2-40B4-BE49-F238E27FC236}">
                    <a16:creationId xmlns="" xmlns:a16="http://schemas.microsoft.com/office/drawing/2014/main" id="{79BF1C3E-5506-44EE-A315-450B5B7F6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10">
                <a:extLst>
                  <a:ext uri="{FF2B5EF4-FFF2-40B4-BE49-F238E27FC236}">
                    <a16:creationId xmlns="" xmlns:a16="http://schemas.microsoft.com/office/drawing/2014/main" id="{921FB11D-33D8-40BD-9110-0E2BFE6D5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7" name="Rounded Rectangle 6">
            <a:extLst>
              <a:ext uri="{FF2B5EF4-FFF2-40B4-BE49-F238E27FC236}">
                <a16:creationId xmlns="" xmlns:a16="http://schemas.microsoft.com/office/drawing/2014/main" id="{445F04B6-F808-4C54-BA90-3BAAC1A62A67}"/>
              </a:ext>
            </a:extLst>
          </p:cNvPr>
          <p:cNvSpPr/>
          <p:nvPr/>
        </p:nvSpPr>
        <p:spPr bwMode="auto">
          <a:xfrm>
            <a:off x="169332" y="203454"/>
            <a:ext cx="8039003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“In one Spirit”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Reminder of the unity God has given us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job is to preserve this unity, not produce it</a:t>
            </a:r>
          </a:p>
        </p:txBody>
      </p:sp>
    </p:spTree>
    <p:extLst>
      <p:ext uri="{BB962C8B-B14F-4D97-AF65-F5344CB8AC3E}">
        <p14:creationId xmlns:p14="http://schemas.microsoft.com/office/powerpoint/2010/main" val="299953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 Only conduct yourselves in a manner worthy of the good news of Christ,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 that whether I come and see you or remain absent, I will hear of you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you are standing firm in one Spirit,</a:t>
            </a:r>
          </a:p>
          <a:p>
            <a:r>
              <a:rPr lang="en-US" dirty="0"/>
              <a:t>with one mind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striving together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faith of the good news;</a:t>
            </a:r>
          </a:p>
        </p:txBody>
      </p:sp>
      <p:sp>
        <p:nvSpPr>
          <p:cNvPr id="57" name="Rounded Rectangle 6">
            <a:extLst>
              <a:ext uri="{FF2B5EF4-FFF2-40B4-BE49-F238E27FC236}">
                <a16:creationId xmlns="" xmlns:a16="http://schemas.microsoft.com/office/drawing/2014/main" id="{445F04B6-F808-4C54-BA90-3BAAC1A62A67}"/>
              </a:ext>
            </a:extLst>
          </p:cNvPr>
          <p:cNvSpPr/>
          <p:nvPr/>
        </p:nvSpPr>
        <p:spPr bwMode="auto">
          <a:xfrm>
            <a:off x="169332" y="203454"/>
            <a:ext cx="8034867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“With one mind”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groupthink, but coming together around a common goal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Connected with each other, part of each other’s lives</a:t>
            </a:r>
          </a:p>
        </p:txBody>
      </p:sp>
    </p:spTree>
    <p:extLst>
      <p:ext uri="{BB962C8B-B14F-4D97-AF65-F5344CB8AC3E}">
        <p14:creationId xmlns:p14="http://schemas.microsoft.com/office/powerpoint/2010/main" val="13642427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 Only conduct yourselves in a manner worthy of the good news of Christ,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 that whether I come and see you or remain absent, I will hear of you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you are standing firm in one Spirit,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one mind striving together </a:t>
            </a:r>
          </a:p>
          <a:p>
            <a:r>
              <a:rPr lang="en-US" dirty="0"/>
              <a:t>for the faith of the good news;</a:t>
            </a:r>
          </a:p>
        </p:txBody>
      </p:sp>
      <p:sp>
        <p:nvSpPr>
          <p:cNvPr id="57" name="Rounded Rectangle 6">
            <a:extLst>
              <a:ext uri="{FF2B5EF4-FFF2-40B4-BE49-F238E27FC236}">
                <a16:creationId xmlns="" xmlns:a16="http://schemas.microsoft.com/office/drawing/2014/main" id="{445F04B6-F808-4C54-BA90-3BAAC1A62A67}"/>
              </a:ext>
            </a:extLst>
          </p:cNvPr>
          <p:cNvSpPr/>
          <p:nvPr/>
        </p:nvSpPr>
        <p:spPr bwMode="auto">
          <a:xfrm>
            <a:off x="169332" y="203454"/>
            <a:ext cx="8034867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“for the faith of the good news”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Christians are known for a lot of things: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Politics, self-righteousness, hypocrisy, judgmentalism, anti-intellectualism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should be known for our love: loving God, loving people, and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sharing the message of Christ’s love</a:t>
            </a:r>
          </a:p>
        </p:txBody>
      </p:sp>
    </p:spTree>
    <p:extLst>
      <p:ext uri="{BB962C8B-B14F-4D97-AF65-F5344CB8AC3E}">
        <p14:creationId xmlns:p14="http://schemas.microsoft.com/office/powerpoint/2010/main" val="380569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28 in no way alarmed by your </a:t>
            </a:r>
            <a:r>
              <a:rPr lang="en-US" u="sng" dirty="0"/>
              <a:t>opponents</a:t>
            </a:r>
            <a:r>
              <a:rPr lang="en-US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14671766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 in no way alarmed by your </a:t>
            </a:r>
            <a:r>
              <a:rPr lang="en-US" dirty="0"/>
              <a:t>opponents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6752B54D-4129-44D7-B371-6E62E5345096}"/>
              </a:ext>
            </a:extLst>
          </p:cNvPr>
          <p:cNvSpPr/>
          <p:nvPr/>
        </p:nvSpPr>
        <p:spPr bwMode="auto">
          <a:xfrm>
            <a:off x="355601" y="2435192"/>
            <a:ext cx="9448798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Opponents?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False teachers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(Phil 3:2ff)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imperial cult: “Caesar is Lord”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enemy (Satan) is now your enemy too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448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 in no way </a:t>
            </a:r>
            <a:r>
              <a:rPr lang="en-US" dirty="0"/>
              <a:t>alarmed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 your opponents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6752B54D-4129-44D7-B371-6E62E5345096}"/>
              </a:ext>
            </a:extLst>
          </p:cNvPr>
          <p:cNvSpPr/>
          <p:nvPr/>
        </p:nvSpPr>
        <p:spPr bwMode="auto">
          <a:xfrm>
            <a:off x="355600" y="2435192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‘the uncontrollable stampede of startled horses’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horses freak out too much to be useful in battle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will be upset with us for speaking God’s truth</a:t>
            </a:r>
          </a:p>
        </p:txBody>
      </p:sp>
    </p:spTree>
    <p:extLst>
      <p:ext uri="{BB962C8B-B14F-4D97-AF65-F5344CB8AC3E}">
        <p14:creationId xmlns:p14="http://schemas.microsoft.com/office/powerpoint/2010/main" val="1701794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 in no way </a:t>
            </a:r>
            <a:r>
              <a:rPr lang="en-US" dirty="0"/>
              <a:t>alarmed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 your opponents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6752B54D-4129-44D7-B371-6E62E5345096}"/>
              </a:ext>
            </a:extLst>
          </p:cNvPr>
          <p:cNvSpPr/>
          <p:nvPr/>
        </p:nvSpPr>
        <p:spPr bwMode="auto">
          <a:xfrm>
            <a:off x="355600" y="2435192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aren’t ready for opposition, you’ll get blindsided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are to be calm and happy and loving even in the face of opposition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32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 in no way alarmed by your opponents—</a:t>
            </a:r>
          </a:p>
          <a:p>
            <a:r>
              <a:rPr lang="en-US" dirty="0"/>
              <a:t>	which is a sign of </a:t>
            </a:r>
            <a:r>
              <a:rPr lang="en-US" u="sng" dirty="0"/>
              <a:t>destruction</a:t>
            </a:r>
            <a:r>
              <a:rPr lang="en-US" dirty="0"/>
              <a:t> for them, </a:t>
            </a:r>
            <a:br>
              <a:rPr lang="en-US" dirty="0"/>
            </a:br>
            <a:r>
              <a:rPr lang="en-US" dirty="0"/>
              <a:t>but of </a:t>
            </a:r>
            <a:r>
              <a:rPr lang="en-US" u="sng" dirty="0"/>
              <a:t>salvation</a:t>
            </a:r>
            <a:r>
              <a:rPr lang="en-US" dirty="0"/>
              <a:t> for you, </a:t>
            </a:r>
            <a:br>
              <a:rPr lang="en-US" dirty="0"/>
            </a:br>
            <a:r>
              <a:rPr lang="en-US" dirty="0"/>
              <a:t>and that too, from God.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966C46AB-40BE-4800-9B7E-2495DB8A274A}"/>
              </a:ext>
            </a:extLst>
          </p:cNvPr>
          <p:cNvSpPr/>
          <p:nvPr/>
        </p:nvSpPr>
        <p:spPr bwMode="auto">
          <a:xfrm>
            <a:off x="355600" y="2435192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opponents will realize that God is right and they are in the wrong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(Josef </a:t>
            </a:r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Tson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11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29 For to you it has been granted for Christ’s sake,</a:t>
            </a:r>
          </a:p>
          <a:p>
            <a:r>
              <a:rPr lang="en-US" dirty="0"/>
              <a:t>	not only to believe in Him, </a:t>
            </a:r>
          </a:p>
          <a:p>
            <a:r>
              <a:rPr lang="en-US" dirty="0"/>
              <a:t>	but also to suffer for His sake,</a:t>
            </a:r>
          </a:p>
          <a:p>
            <a:r>
              <a:rPr lang="en-US" dirty="0"/>
              <a:t>30 experiencing </a:t>
            </a:r>
            <a:r>
              <a:rPr lang="en-US" u="sng" dirty="0"/>
              <a:t>the same conflict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which </a:t>
            </a:r>
            <a:r>
              <a:rPr lang="en-US" u="sng" dirty="0"/>
              <a:t>you saw</a:t>
            </a:r>
            <a:r>
              <a:rPr lang="en-US" dirty="0"/>
              <a:t> in me, </a:t>
            </a:r>
            <a:br>
              <a:rPr lang="en-US" dirty="0"/>
            </a:br>
            <a:r>
              <a:rPr lang="en-US" u="sng" dirty="0"/>
              <a:t>and now hear</a:t>
            </a:r>
            <a:r>
              <a:rPr lang="en-US" dirty="0"/>
              <a:t> to be in me.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B95529D5-3240-473B-8062-BCDAFD7EC7F5}"/>
              </a:ext>
            </a:extLst>
          </p:cNvPr>
          <p:cNvSpPr/>
          <p:nvPr/>
        </p:nvSpPr>
        <p:spPr bwMode="auto">
          <a:xfrm>
            <a:off x="5751624" y="2866275"/>
            <a:ext cx="420478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extent of their suffering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81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07BC64D-CC36-49E2-9618-06183F3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Philippi</a:t>
            </a:r>
          </a:p>
        </p:txBody>
      </p:sp>
      <p:pic>
        <p:nvPicPr>
          <p:cNvPr id="1040" name="Picture 16" descr="Brutus, the Noble Conspirator | History Today">
            <a:extLst>
              <a:ext uri="{FF2B5EF4-FFF2-40B4-BE49-F238E27FC236}">
                <a16:creationId xmlns="" xmlns:a16="http://schemas.microsoft.com/office/drawing/2014/main" id="{B46BD39D-C640-4B04-BA64-72787281E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8200" y="196850"/>
            <a:ext cx="2667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F74853-2638-4243-B41B-1553919C3E92}"/>
              </a:ext>
            </a:extLst>
          </p:cNvPr>
          <p:cNvSpPr txBox="1"/>
          <p:nvPr/>
        </p:nvSpPr>
        <p:spPr>
          <a:xfrm>
            <a:off x="8464550" y="876300"/>
            <a:ext cx="158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Brutus</a:t>
            </a:r>
          </a:p>
        </p:txBody>
      </p:sp>
      <p:pic>
        <p:nvPicPr>
          <p:cNvPr id="3082" name="Picture 10" descr="File:Brutus sees Caesar's ghost.jpg - Wikimedia Commons">
            <a:extLst>
              <a:ext uri="{FF2B5EF4-FFF2-40B4-BE49-F238E27FC236}">
                <a16:creationId xmlns="" xmlns:a16="http://schemas.microsoft.com/office/drawing/2014/main" id="{15042400-1540-470A-A3E6-04AD1F363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851" y="196850"/>
            <a:ext cx="4251381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10AA5E-6677-4DCF-8D3A-8193D8D57B28}"/>
              </a:ext>
            </a:extLst>
          </p:cNvPr>
          <p:cNvSpPr txBox="1"/>
          <p:nvPr/>
        </p:nvSpPr>
        <p:spPr>
          <a:xfrm>
            <a:off x="1117600" y="1905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“Thou shalt see me at Philippi”</a:t>
            </a:r>
          </a:p>
        </p:txBody>
      </p:sp>
    </p:spTree>
    <p:extLst>
      <p:ext uri="{BB962C8B-B14F-4D97-AF65-F5344CB8AC3E}">
        <p14:creationId xmlns:p14="http://schemas.microsoft.com/office/powerpoint/2010/main" val="35091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 For to you </a:t>
            </a:r>
            <a:r>
              <a:rPr lang="en-US" dirty="0"/>
              <a:t>it has been granted for Christ’s sake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not only to believe in Him,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but also </a:t>
            </a:r>
            <a:r>
              <a:rPr lang="en-US" dirty="0"/>
              <a:t>to suffer for His sake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 experiencing the same conflict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you saw in me,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now hear to be in me.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780663CB-9E9F-4ECB-995A-5E4524C84277}"/>
              </a:ext>
            </a:extLst>
          </p:cNvPr>
          <p:cNvSpPr/>
          <p:nvPr/>
        </p:nvSpPr>
        <p:spPr bwMode="auto">
          <a:xfrm>
            <a:off x="5751624" y="2866275"/>
            <a:ext cx="420478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extent of their suffering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reason for their suffering</a:t>
            </a:r>
          </a:p>
        </p:txBody>
      </p:sp>
    </p:spTree>
    <p:extLst>
      <p:ext uri="{BB962C8B-B14F-4D97-AF65-F5344CB8AC3E}">
        <p14:creationId xmlns:p14="http://schemas.microsoft.com/office/powerpoint/2010/main" val="1164962574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 For to you </a:t>
            </a:r>
            <a:r>
              <a:rPr lang="en-US" dirty="0"/>
              <a:t>it has been granted for Christ’s sake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not only to believe in Him,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but also </a:t>
            </a:r>
            <a:r>
              <a:rPr lang="en-US" dirty="0"/>
              <a:t>to suffer for His sake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 experiencing the same conflict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you saw in me,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now hear to be in me.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5D623A82-EB19-4335-A912-E84B85A26C6A}"/>
              </a:ext>
            </a:extLst>
          </p:cNvPr>
          <p:cNvSpPr/>
          <p:nvPr/>
        </p:nvSpPr>
        <p:spPr bwMode="auto">
          <a:xfrm>
            <a:off x="355600" y="2019300"/>
            <a:ext cx="94488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suffer, and we think something is wrong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God upset with me? Am I doing something wrong?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might reluctantly accept that suffering is unavoidable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can we see suffering as God’s gracious gift to make us more like Christ?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 praying for patience)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DBC07A27-8368-4E4F-87FC-585E091087EC}"/>
              </a:ext>
            </a:extLst>
          </p:cNvPr>
          <p:cNvSpPr/>
          <p:nvPr/>
        </p:nvSpPr>
        <p:spPr bwMode="auto">
          <a:xfrm>
            <a:off x="2150732" y="251471"/>
            <a:ext cx="7532914" cy="1588127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“We can rejoice, too, when we run into problems and trials, for we know that they help us develop endurance.”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 5:3)</a:t>
            </a:r>
            <a:endParaRPr lang="en-US" sz="3600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2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 For to you </a:t>
            </a:r>
            <a:r>
              <a:rPr lang="en-US" dirty="0"/>
              <a:t>it has been granted for Christ’s sake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not only to believe in Him,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but also </a:t>
            </a:r>
            <a:r>
              <a:rPr lang="en-US" dirty="0"/>
              <a:t>to suffer for His sake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 experiencing the same conflict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you saw in me,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now hear to be in me.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5D623A82-EB19-4335-A912-E84B85A26C6A}"/>
              </a:ext>
            </a:extLst>
          </p:cNvPr>
          <p:cNvSpPr/>
          <p:nvPr/>
        </p:nvSpPr>
        <p:spPr bwMode="auto">
          <a:xfrm>
            <a:off x="355600" y="2019300"/>
            <a:ext cx="94488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suffer, and we think something is wrong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We’re not just showing up to get a good feeling.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We’re here to prepare for the battle. To train for the big game.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 “If the world hates you, remember that it hated me first.”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15:18)</a:t>
            </a:r>
            <a:endParaRPr lang="en-US" sz="3600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061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71AD708-9F37-4BA2-B452-AD4096DA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Stand Firm Together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CDE3369-DF04-44F6-9878-1411AD369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natural response to suffering?</a:t>
            </a:r>
          </a:p>
          <a:p>
            <a:pPr marL="742950" indent="-742950">
              <a:buAutoNum type="arabicPeriod"/>
            </a:pPr>
            <a:r>
              <a:rPr lang="en-US" dirty="0"/>
              <a:t>Quit altogether?</a:t>
            </a:r>
          </a:p>
          <a:p>
            <a:pPr marL="742950" indent="-742950">
              <a:buAutoNum type="arabicPeriod"/>
            </a:pPr>
            <a:r>
              <a:rPr lang="en-US" dirty="0"/>
              <a:t>Turn on one another!</a:t>
            </a:r>
          </a:p>
        </p:txBody>
      </p:sp>
    </p:spTree>
    <p:extLst>
      <p:ext uri="{BB962C8B-B14F-4D97-AF65-F5344CB8AC3E}">
        <p14:creationId xmlns:p14="http://schemas.microsoft.com/office/powerpoint/2010/main" val="10681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23DDFDE-F766-4304-9331-2D8E46D5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https://www.bbc.com/worklife/article/20201203-why-the-pandemic-is-causing-spikes-in-break-ups-and-divorces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2C01440-B954-4A22-A0E8-97C18130DB8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FD15F7E-1BA9-43F5-9F94-00F926ED0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After seven years of marriage, 29-year-old Sophie Turner and her husband filed for divorce.</a:t>
            </a:r>
          </a:p>
          <a:p>
            <a:r>
              <a:rPr lang="en-US" dirty="0"/>
              <a:t>They’d never discussed splitting up before the coronavirus crisis, but during the pandemic, their marriage soured.</a:t>
            </a:r>
          </a:p>
        </p:txBody>
      </p:sp>
      <p:pic>
        <p:nvPicPr>
          <p:cNvPr id="5122" name="Picture 2" descr="BBC News - Wikipedia">
            <a:extLst>
              <a:ext uri="{FF2B5EF4-FFF2-40B4-BE49-F238E27FC236}">
                <a16:creationId xmlns="" xmlns:a16="http://schemas.microsoft.com/office/drawing/2014/main" id="{58511D17-9158-4011-84A9-CBD373A1B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r="8597"/>
          <a:stretch/>
        </p:blipFill>
        <p:spPr bwMode="auto">
          <a:xfrm>
            <a:off x="6174562" y="71402"/>
            <a:ext cx="3865034" cy="5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E43F60A4-422B-4E09-ACA5-88A67939D3D5}"/>
              </a:ext>
            </a:extLst>
          </p:cNvPr>
          <p:cNvSpPr txBox="1">
            <a:spLocks/>
          </p:cNvSpPr>
          <p:nvPr/>
        </p:nvSpPr>
        <p:spPr bwMode="auto">
          <a:xfrm>
            <a:off x="6181060" y="4008475"/>
            <a:ext cx="3985438" cy="10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2400" kern="0" dirty="0"/>
              <a:t>Why the pandemic is causing spikes in break-ups and divorces </a:t>
            </a:r>
            <a:r>
              <a:rPr lang="en-US" sz="1800" i="1" kern="0" dirty="0"/>
              <a:t>(Dec 6, 2020)</a:t>
            </a:r>
            <a:endParaRPr lang="en-US" sz="2400" i="1" kern="0" dirty="0"/>
          </a:p>
        </p:txBody>
      </p:sp>
    </p:spTree>
    <p:extLst>
      <p:ext uri="{BB962C8B-B14F-4D97-AF65-F5344CB8AC3E}">
        <p14:creationId xmlns:p14="http://schemas.microsoft.com/office/powerpoint/2010/main" val="29195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23DDFDE-F766-4304-9331-2D8E46D5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https://www.bbc.com/worklife/article/20201203-why-the-pandemic-is-causing-spikes-in-break-ups-and-divorces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2C01440-B954-4A22-A0E8-97C18130DB8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FD15F7E-1BA9-43F5-9F94-00F926ED0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“I was more stressed, and it was all just building up, and we decided for maybe a trial separation…</a:t>
            </a:r>
          </a:p>
          <a:p>
            <a:r>
              <a:rPr lang="en-US" dirty="0"/>
              <a:t>Very quickly we </a:t>
            </a:r>
            <a:r>
              <a:rPr lang="en-US" dirty="0" err="1"/>
              <a:t>realised</a:t>
            </a:r>
            <a:r>
              <a:rPr lang="en-US" dirty="0"/>
              <a:t> it was going to be more permanent than that.”</a:t>
            </a:r>
          </a:p>
        </p:txBody>
      </p:sp>
      <p:pic>
        <p:nvPicPr>
          <p:cNvPr id="5122" name="Picture 2" descr="BBC News - Wikipedia">
            <a:extLst>
              <a:ext uri="{FF2B5EF4-FFF2-40B4-BE49-F238E27FC236}">
                <a16:creationId xmlns="" xmlns:a16="http://schemas.microsoft.com/office/drawing/2014/main" id="{58511D17-9158-4011-84A9-CBD373A1B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r="8597"/>
          <a:stretch/>
        </p:blipFill>
        <p:spPr bwMode="auto">
          <a:xfrm>
            <a:off x="6174562" y="71402"/>
            <a:ext cx="3865034" cy="5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E43F60A4-422B-4E09-ACA5-88A67939D3D5}"/>
              </a:ext>
            </a:extLst>
          </p:cNvPr>
          <p:cNvSpPr txBox="1">
            <a:spLocks/>
          </p:cNvSpPr>
          <p:nvPr/>
        </p:nvSpPr>
        <p:spPr bwMode="auto">
          <a:xfrm>
            <a:off x="6181060" y="4008475"/>
            <a:ext cx="3985438" cy="10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2400" kern="0" dirty="0"/>
              <a:t>Why the pandemic is causing spikes in break-ups and divorces </a:t>
            </a:r>
            <a:r>
              <a:rPr lang="en-US" sz="1800" i="1" kern="0" dirty="0"/>
              <a:t>(Dec 6, 2020)</a:t>
            </a:r>
            <a:endParaRPr lang="en-US" sz="2400" i="1" kern="0" dirty="0"/>
          </a:p>
        </p:txBody>
      </p:sp>
    </p:spTree>
    <p:extLst>
      <p:ext uri="{BB962C8B-B14F-4D97-AF65-F5344CB8AC3E}">
        <p14:creationId xmlns:p14="http://schemas.microsoft.com/office/powerpoint/2010/main" val="21724842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23DDFDE-F766-4304-9331-2D8E46D5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https://www.bbc.com/worklife/article/20201203-why-the-pandemic-is-causing-spikes-in-break-ups-and-divorces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2C01440-B954-4A22-A0E8-97C18130DB8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FD15F7E-1BA9-43F5-9F94-00F926ED0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Their experiences are becoming increasingly common, with divorce applications and break-ups skyrocketing…</a:t>
            </a:r>
          </a:p>
          <a:p>
            <a:r>
              <a:rPr lang="en-US" dirty="0"/>
              <a:t>Leading British law firm Stewarts logged a 122% increase in enquiries between July and October, compared with the same period last year.</a:t>
            </a:r>
          </a:p>
        </p:txBody>
      </p:sp>
      <p:pic>
        <p:nvPicPr>
          <p:cNvPr id="5122" name="Picture 2" descr="BBC News - Wikipedia">
            <a:extLst>
              <a:ext uri="{FF2B5EF4-FFF2-40B4-BE49-F238E27FC236}">
                <a16:creationId xmlns="" xmlns:a16="http://schemas.microsoft.com/office/drawing/2014/main" id="{58511D17-9158-4011-84A9-CBD373A1B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r="8597"/>
          <a:stretch/>
        </p:blipFill>
        <p:spPr bwMode="auto">
          <a:xfrm>
            <a:off x="6174562" y="71402"/>
            <a:ext cx="3865034" cy="5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E43F60A4-422B-4E09-ACA5-88A67939D3D5}"/>
              </a:ext>
            </a:extLst>
          </p:cNvPr>
          <p:cNvSpPr txBox="1">
            <a:spLocks/>
          </p:cNvSpPr>
          <p:nvPr/>
        </p:nvSpPr>
        <p:spPr bwMode="auto">
          <a:xfrm>
            <a:off x="6181060" y="4008475"/>
            <a:ext cx="3985438" cy="10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2400" kern="0" dirty="0"/>
              <a:t>Why the pandemic is causing spikes in break-ups and divorces </a:t>
            </a:r>
            <a:r>
              <a:rPr lang="en-US" sz="1800" i="1" kern="0" dirty="0"/>
              <a:t>(Dec 6, 2020)</a:t>
            </a:r>
            <a:endParaRPr lang="en-US" sz="2400" i="1" kern="0" dirty="0"/>
          </a:p>
        </p:txBody>
      </p:sp>
    </p:spTree>
    <p:extLst>
      <p:ext uri="{BB962C8B-B14F-4D97-AF65-F5344CB8AC3E}">
        <p14:creationId xmlns:p14="http://schemas.microsoft.com/office/powerpoint/2010/main" val="23231586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23DDFDE-F766-4304-9331-2D8E46D5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https://www.bbc.com/worklife/article/20201203-why-the-pandemic-is-causing-spikes-in-break-ups-and-divorces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2C01440-B954-4A22-A0E8-97C18130DB8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FD15F7E-1BA9-43F5-9F94-00F926ED0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US, a major legal contract-creation site recently announced a 34% rise in sales of its basic divorce agreement,</a:t>
            </a:r>
          </a:p>
          <a:p>
            <a:r>
              <a:rPr lang="en-US" dirty="0"/>
              <a:t>with newlyweds who’d got married in the previous five months making up 20% of sales.</a:t>
            </a:r>
          </a:p>
        </p:txBody>
      </p:sp>
      <p:pic>
        <p:nvPicPr>
          <p:cNvPr id="5122" name="Picture 2" descr="BBC News - Wikipedia">
            <a:extLst>
              <a:ext uri="{FF2B5EF4-FFF2-40B4-BE49-F238E27FC236}">
                <a16:creationId xmlns="" xmlns:a16="http://schemas.microsoft.com/office/drawing/2014/main" id="{58511D17-9158-4011-84A9-CBD373A1B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r="8597"/>
          <a:stretch/>
        </p:blipFill>
        <p:spPr bwMode="auto">
          <a:xfrm>
            <a:off x="6174562" y="71402"/>
            <a:ext cx="3865034" cy="5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E43F60A4-422B-4E09-ACA5-88A67939D3D5}"/>
              </a:ext>
            </a:extLst>
          </p:cNvPr>
          <p:cNvSpPr txBox="1">
            <a:spLocks/>
          </p:cNvSpPr>
          <p:nvPr/>
        </p:nvSpPr>
        <p:spPr bwMode="auto">
          <a:xfrm>
            <a:off x="6181060" y="4008475"/>
            <a:ext cx="3985438" cy="10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2400" kern="0" dirty="0"/>
              <a:t>Why the pandemic is causing spikes in break-ups and divorces </a:t>
            </a:r>
            <a:r>
              <a:rPr lang="en-US" sz="1800" i="1" kern="0" dirty="0"/>
              <a:t>(Dec 6, 2020)</a:t>
            </a:r>
            <a:endParaRPr lang="en-US" sz="2400" i="1" kern="0" dirty="0"/>
          </a:p>
        </p:txBody>
      </p:sp>
    </p:spTree>
    <p:extLst>
      <p:ext uri="{BB962C8B-B14F-4D97-AF65-F5344CB8AC3E}">
        <p14:creationId xmlns:p14="http://schemas.microsoft.com/office/powerpoint/2010/main" val="40725021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23DDFDE-F766-4304-9331-2D8E46D5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https://www.bbc.com/worklife/article/20201203-why-the-pandemic-is-causing-spikes-in-break-ups-and-divorces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2C01440-B954-4A22-A0E8-97C18130DB8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FD15F7E-1BA9-43F5-9F94-00F926ED0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There’s been a similar pattern in China, which had one of the world’s strictest lockdowns at the start of the pandemic.</a:t>
            </a:r>
          </a:p>
        </p:txBody>
      </p:sp>
      <p:pic>
        <p:nvPicPr>
          <p:cNvPr id="5122" name="Picture 2" descr="BBC News - Wikipedia">
            <a:extLst>
              <a:ext uri="{FF2B5EF4-FFF2-40B4-BE49-F238E27FC236}">
                <a16:creationId xmlns="" xmlns:a16="http://schemas.microsoft.com/office/drawing/2014/main" id="{58511D17-9158-4011-84A9-CBD373A1B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r="8597"/>
          <a:stretch/>
        </p:blipFill>
        <p:spPr bwMode="auto">
          <a:xfrm>
            <a:off x="6174562" y="71402"/>
            <a:ext cx="3865034" cy="5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E43F60A4-422B-4E09-ACA5-88A67939D3D5}"/>
              </a:ext>
            </a:extLst>
          </p:cNvPr>
          <p:cNvSpPr txBox="1">
            <a:spLocks/>
          </p:cNvSpPr>
          <p:nvPr/>
        </p:nvSpPr>
        <p:spPr bwMode="auto">
          <a:xfrm>
            <a:off x="6181060" y="4008475"/>
            <a:ext cx="3985438" cy="10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2400" kern="0" dirty="0"/>
              <a:t>Why the pandemic is causing spikes in break-ups and divorces </a:t>
            </a:r>
            <a:r>
              <a:rPr lang="en-US" sz="1800" i="1" kern="0" dirty="0"/>
              <a:t>(Dec 6, 2020)</a:t>
            </a:r>
            <a:endParaRPr lang="en-US" sz="2400" i="1" kern="0" dirty="0"/>
          </a:p>
        </p:txBody>
      </p:sp>
    </p:spTree>
    <p:extLst>
      <p:ext uri="{BB962C8B-B14F-4D97-AF65-F5344CB8AC3E}">
        <p14:creationId xmlns:p14="http://schemas.microsoft.com/office/powerpoint/2010/main" val="1411094890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71AD708-9F37-4BA2-B452-AD4096DA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Stand Firm Together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CDE3369-DF04-44F6-9878-1411AD369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natural response to suffering?</a:t>
            </a:r>
          </a:p>
          <a:p>
            <a:pPr marL="742950" indent="-742950">
              <a:buAutoNum type="arabicPeriod"/>
            </a:pPr>
            <a:r>
              <a:rPr lang="en-US" dirty="0"/>
              <a:t>Quit altogether?</a:t>
            </a:r>
          </a:p>
          <a:p>
            <a:pPr marL="742950" indent="-742950">
              <a:buAutoNum type="arabicPeriod"/>
            </a:pPr>
            <a:r>
              <a:rPr lang="en-US" dirty="0"/>
              <a:t>Turn on one another!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032F1859-5C75-480C-87BC-AC41330E3977}"/>
              </a:ext>
            </a:extLst>
          </p:cNvPr>
          <p:cNvSpPr/>
          <p:nvPr/>
        </p:nvSpPr>
        <p:spPr bwMode="auto">
          <a:xfrm>
            <a:off x="595086" y="28575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suffering, your secret negative thoughts about others come out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Right now would be a great time for God’s enemy to attack, so close to the finish line</a:t>
            </a:r>
          </a:p>
        </p:txBody>
      </p:sp>
    </p:spTree>
    <p:extLst>
      <p:ext uri="{BB962C8B-B14F-4D97-AF65-F5344CB8AC3E}">
        <p14:creationId xmlns:p14="http://schemas.microsoft.com/office/powerpoint/2010/main" val="18341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07BC64D-CC36-49E2-9618-06183F3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Philippi</a:t>
            </a:r>
          </a:p>
        </p:txBody>
      </p:sp>
      <p:pic>
        <p:nvPicPr>
          <p:cNvPr id="1040" name="Picture 16" descr="Brutus, the Noble Conspirator | History Today">
            <a:extLst>
              <a:ext uri="{FF2B5EF4-FFF2-40B4-BE49-F238E27FC236}">
                <a16:creationId xmlns="" xmlns:a16="http://schemas.microsoft.com/office/drawing/2014/main" id="{B46BD39D-C640-4B04-BA64-72787281E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8200" y="196850"/>
            <a:ext cx="2667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F74853-2638-4243-B41B-1553919C3E92}"/>
              </a:ext>
            </a:extLst>
          </p:cNvPr>
          <p:cNvSpPr txBox="1"/>
          <p:nvPr/>
        </p:nvSpPr>
        <p:spPr>
          <a:xfrm>
            <a:off x="8464550" y="876300"/>
            <a:ext cx="158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Brutus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3AE48AB-3011-4CA6-8593-38658E3E2B3C}"/>
              </a:ext>
            </a:extLst>
          </p:cNvPr>
          <p:cNvGrpSpPr/>
          <p:nvPr/>
        </p:nvGrpSpPr>
        <p:grpSpPr>
          <a:xfrm>
            <a:off x="139700" y="200025"/>
            <a:ext cx="2425700" cy="4496693"/>
            <a:chOff x="139700" y="133350"/>
            <a:chExt cx="2425700" cy="4496693"/>
          </a:xfrm>
        </p:grpSpPr>
        <p:pic>
          <p:nvPicPr>
            <p:cNvPr id="3074" name="Picture 2" descr="https://upload.wikimedia.org/wikipedia/commons/3/35/Marc_Antony%27s_Oration_at_Caesar%27s_Funeral_by_George_Edward_Robertson.jpg">
              <a:extLst>
                <a:ext uri="{FF2B5EF4-FFF2-40B4-BE49-F238E27FC236}">
                  <a16:creationId xmlns="" xmlns:a16="http://schemas.microsoft.com/office/drawing/2014/main" id="{0F0E4469-E8F2-453A-BAB7-B5AE13A6AE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3200" y="133350"/>
              <a:ext cx="23622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0153128-F068-402C-9982-54CE4D88B6F2}"/>
                </a:ext>
              </a:extLst>
            </p:cNvPr>
            <p:cNvSpPr txBox="1"/>
            <p:nvPr/>
          </p:nvSpPr>
          <p:spPr>
            <a:xfrm>
              <a:off x="139700" y="3552825"/>
              <a:ext cx="17399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Mark Antony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DFCBE5C-D097-47BF-9BB9-AAAEE1B5CD1E}"/>
              </a:ext>
            </a:extLst>
          </p:cNvPr>
          <p:cNvGrpSpPr/>
          <p:nvPr/>
        </p:nvGrpSpPr>
        <p:grpSpPr>
          <a:xfrm>
            <a:off x="2336800" y="406400"/>
            <a:ext cx="2427977" cy="4508500"/>
            <a:chOff x="2336800" y="206554"/>
            <a:chExt cx="2427977" cy="4508500"/>
          </a:xfrm>
        </p:grpSpPr>
        <p:pic>
          <p:nvPicPr>
            <p:cNvPr id="3078" name="Picture 6" descr="https://upload.wikimedia.org/wikipedia/commons/thumb/0/04/Augustus_Prima_Porta_Louvre_Ma1247.jpg/800px-Augustus_Prima_Porta_Louvre_Ma1247.jpg">
              <a:extLst>
                <a:ext uri="{FF2B5EF4-FFF2-40B4-BE49-F238E27FC236}">
                  <a16:creationId xmlns="" xmlns:a16="http://schemas.microsoft.com/office/drawing/2014/main" id="{A69F838D-4654-40CC-A2A6-865BBD5A17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36800" y="1355904"/>
              <a:ext cx="2358127" cy="335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DE2D9A2-4D8C-4F11-A268-5A38B3E45C08}"/>
                </a:ext>
              </a:extLst>
            </p:cNvPr>
            <p:cNvSpPr txBox="1"/>
            <p:nvPr/>
          </p:nvSpPr>
          <p:spPr>
            <a:xfrm>
              <a:off x="2794000" y="206554"/>
              <a:ext cx="19707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/>
                <a:t>Augustus Caesar</a:t>
              </a:r>
            </a:p>
          </p:txBody>
        </p:sp>
      </p:grpSp>
      <p:pic>
        <p:nvPicPr>
          <p:cNvPr id="3080" name="Picture 8" descr="Clipart of Crossed Swords free image">
            <a:extLst>
              <a:ext uri="{FF2B5EF4-FFF2-40B4-BE49-F238E27FC236}">
                <a16:creationId xmlns="" xmlns:a16="http://schemas.microsoft.com/office/drawing/2014/main" id="{38EA0960-FB00-4BAE-8299-9C027A43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14" y="2102029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3A907F7-0134-412C-B1D1-81E126A762C7}"/>
              </a:ext>
            </a:extLst>
          </p:cNvPr>
          <p:cNvSpPr txBox="1"/>
          <p:nvPr/>
        </p:nvSpPr>
        <p:spPr>
          <a:xfrm>
            <a:off x="4505405" y="3609975"/>
            <a:ext cx="15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42 </a:t>
            </a:r>
            <a:r>
              <a:rPr lang="en-US" sz="1400" dirty="0"/>
              <a:t>BCE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5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Therefore if there is any encouragement </a:t>
            </a:r>
            <a:r>
              <a:rPr lang="en-US" u="sng" dirty="0"/>
              <a:t>in Christ</a:t>
            </a:r>
            <a:r>
              <a:rPr lang="en-US" dirty="0"/>
              <a:t>, </a:t>
            </a:r>
          </a:p>
          <a:p>
            <a:r>
              <a:rPr lang="en-US" dirty="0"/>
              <a:t>	if there is any consolation of love,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 Jn 4:7-8)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	if there is any fellowship </a:t>
            </a:r>
            <a:r>
              <a:rPr lang="en-US" u="sng" dirty="0"/>
              <a:t>of the Spirit</a:t>
            </a:r>
            <a:r>
              <a:rPr lang="en-US" dirty="0"/>
              <a:t>,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 Cor 12:13)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	if any affection and compassion,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5D53896-9B10-47E7-8E68-0638E9489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Focus on your new identity</a:t>
            </a:r>
          </a:p>
        </p:txBody>
      </p:sp>
    </p:spTree>
    <p:extLst>
      <p:ext uri="{BB962C8B-B14F-4D97-AF65-F5344CB8AC3E}">
        <p14:creationId xmlns:p14="http://schemas.microsoft.com/office/powerpoint/2010/main" val="9987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make my </a:t>
            </a:r>
            <a:r>
              <a:rPr lang="en-US" strike="sngStrike" dirty="0"/>
              <a:t>joy</a:t>
            </a:r>
            <a:r>
              <a:rPr lang="en-US" dirty="0"/>
              <a:t> </a:t>
            </a:r>
            <a:r>
              <a:rPr lang="en-US" u="sng" dirty="0"/>
              <a:t>happiness</a:t>
            </a:r>
            <a:r>
              <a:rPr lang="en-US" dirty="0"/>
              <a:t> complete</a:t>
            </a:r>
          </a:p>
          <a:p>
            <a:r>
              <a:rPr lang="en-US" dirty="0"/>
              <a:t>	by being of the same mind, </a:t>
            </a:r>
          </a:p>
          <a:p>
            <a:r>
              <a:rPr lang="en-US" dirty="0"/>
              <a:t>	maintaining the same love,</a:t>
            </a:r>
          </a:p>
          <a:p>
            <a:r>
              <a:rPr lang="en-US" dirty="0"/>
              <a:t>	united in spirit,</a:t>
            </a:r>
          </a:p>
          <a:p>
            <a:r>
              <a:rPr lang="en-US" dirty="0"/>
              <a:t>	intent on one purpose.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B3FD8B8-E858-4B54-BF0C-13A50F6FE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Focus on the mission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F4AA362-5D16-4847-8427-5863285D48CB}"/>
              </a:ext>
            </a:extLst>
          </p:cNvPr>
          <p:cNvSpPr/>
          <p:nvPr/>
        </p:nvSpPr>
        <p:spPr bwMode="auto">
          <a:xfrm>
            <a:off x="3556000" y="3543300"/>
            <a:ext cx="6237514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exciting to working together, doing something important</a:t>
            </a:r>
          </a:p>
        </p:txBody>
      </p:sp>
    </p:spTree>
    <p:extLst>
      <p:ext uri="{BB962C8B-B14F-4D97-AF65-F5344CB8AC3E}">
        <p14:creationId xmlns:p14="http://schemas.microsoft.com/office/powerpoint/2010/main" val="413504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make my </a:t>
            </a:r>
            <a:r>
              <a:rPr lang="en-US" strike="sngStrike" dirty="0"/>
              <a:t>joy</a:t>
            </a:r>
            <a:r>
              <a:rPr lang="en-US" dirty="0"/>
              <a:t> </a:t>
            </a:r>
            <a:r>
              <a:rPr lang="en-US" u="sng" dirty="0"/>
              <a:t>happiness</a:t>
            </a:r>
            <a:r>
              <a:rPr lang="en-US" dirty="0"/>
              <a:t> complete</a:t>
            </a:r>
          </a:p>
          <a:p>
            <a:r>
              <a:rPr lang="en-US" dirty="0"/>
              <a:t>	by being of the same mind, </a:t>
            </a:r>
          </a:p>
          <a:p>
            <a:r>
              <a:rPr lang="en-US" dirty="0"/>
              <a:t>	</a:t>
            </a:r>
            <a:r>
              <a:rPr lang="en-US" u="sng" dirty="0"/>
              <a:t>maintaining the same love</a:t>
            </a:r>
            <a:r>
              <a:rPr lang="en-US" dirty="0"/>
              <a:t>,</a:t>
            </a:r>
          </a:p>
          <a:p>
            <a:r>
              <a:rPr lang="en-US" dirty="0"/>
              <a:t>	united in spirit,</a:t>
            </a:r>
          </a:p>
          <a:p>
            <a:r>
              <a:rPr lang="en-US" dirty="0"/>
              <a:t>	intent on one purpose.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B3FD8B8-E858-4B54-BF0C-13A50F6FE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Love one another</a:t>
            </a:r>
          </a:p>
        </p:txBody>
      </p:sp>
    </p:spTree>
    <p:extLst>
      <p:ext uri="{BB962C8B-B14F-4D97-AF65-F5344CB8AC3E}">
        <p14:creationId xmlns:p14="http://schemas.microsoft.com/office/powerpoint/2010/main" val="69046295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Do nothing from selfishness or empty conceit,</a:t>
            </a:r>
          </a:p>
          <a:p>
            <a:r>
              <a:rPr lang="en-US" dirty="0"/>
              <a:t>	but with humility of mind regard one another as more important than yourselves;</a:t>
            </a:r>
          </a:p>
          <a:p>
            <a:r>
              <a:rPr lang="en-US" dirty="0"/>
              <a:t>4 do not merely look out for your own personal interests, but also for the interests of others.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91CC061-934B-4776-931E-B2A9080D5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Love one another</a:t>
            </a:r>
          </a:p>
        </p:txBody>
      </p:sp>
    </p:spTree>
    <p:extLst>
      <p:ext uri="{BB962C8B-B14F-4D97-AF65-F5344CB8AC3E}">
        <p14:creationId xmlns:p14="http://schemas.microsoft.com/office/powerpoint/2010/main" val="13857838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Do nothing from selfishness or empty conceit,</a:t>
            </a:r>
          </a:p>
          <a:p>
            <a:r>
              <a:rPr lang="en-US" dirty="0"/>
              <a:t>	but with humility of mind </a:t>
            </a:r>
            <a:r>
              <a:rPr lang="en-US" u="sng" dirty="0"/>
              <a:t>regard one another as more important</a:t>
            </a:r>
            <a:r>
              <a:rPr lang="en-US" dirty="0"/>
              <a:t> than yourselves;</a:t>
            </a:r>
          </a:p>
          <a:p>
            <a:r>
              <a:rPr lang="en-US" dirty="0"/>
              <a:t>4 do not merely look out for your own personal interests, but also </a:t>
            </a:r>
            <a:r>
              <a:rPr lang="en-US" u="sng" dirty="0"/>
              <a:t>for the interests of others</a:t>
            </a:r>
            <a:r>
              <a:rPr lang="en-US" dirty="0"/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91CC061-934B-4776-931E-B2A9080D5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Love one another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21A16199-6A04-4C41-966D-9B369F517603}"/>
              </a:ext>
            </a:extLst>
          </p:cNvPr>
          <p:cNvSpPr/>
          <p:nvPr/>
        </p:nvSpPr>
        <p:spPr bwMode="auto">
          <a:xfrm>
            <a:off x="4782146" y="3015377"/>
            <a:ext cx="5170714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Thinking about them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Sacrificing for them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Empathizing with them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Encouraging them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Apologizing before they do</a:t>
            </a:r>
          </a:p>
        </p:txBody>
      </p:sp>
    </p:spTree>
    <p:extLst>
      <p:ext uri="{BB962C8B-B14F-4D97-AF65-F5344CB8AC3E}">
        <p14:creationId xmlns:p14="http://schemas.microsoft.com/office/powerpoint/2010/main" val="4126704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>
              <a:buAutoNum type="arabicPeriod"/>
            </a:pPr>
            <a:r>
              <a:rPr lang="en-US" dirty="0"/>
              <a:t>Christians carry dual passports: citizens of heaven living in a hostile world</a:t>
            </a:r>
          </a:p>
          <a:p>
            <a:pPr marL="511175" indent="-511175">
              <a:buAutoNum type="arabicPeriod"/>
            </a:pPr>
            <a:r>
              <a:rPr lang="en-US" dirty="0"/>
              <a:t>As the pressure increases, we need to remember who we are and why we are here</a:t>
            </a:r>
          </a:p>
          <a:p>
            <a:pPr marL="511175" indent="-511175">
              <a:buAutoNum type="arabicPeriod"/>
            </a:pPr>
            <a:r>
              <a:rPr lang="en-US" dirty="0"/>
              <a:t>Above all, we must stand firm together, </a:t>
            </a:r>
            <a:br>
              <a:rPr lang="en-US" dirty="0"/>
            </a:br>
            <a:r>
              <a:rPr lang="en-US" dirty="0"/>
              <a:t>holding forth the good news!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xenos.org/teachings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Philippians 1:27-2:4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62771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Philippians 2:5-11 –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Attitude of Christ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07BC64D-CC36-49E2-9618-06183F3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Philippi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3AE48AB-3011-4CA6-8593-38658E3E2B3C}"/>
              </a:ext>
            </a:extLst>
          </p:cNvPr>
          <p:cNvGrpSpPr/>
          <p:nvPr/>
        </p:nvGrpSpPr>
        <p:grpSpPr>
          <a:xfrm>
            <a:off x="139700" y="200025"/>
            <a:ext cx="2425700" cy="4496693"/>
            <a:chOff x="139700" y="133350"/>
            <a:chExt cx="2425700" cy="4496693"/>
          </a:xfrm>
        </p:grpSpPr>
        <p:pic>
          <p:nvPicPr>
            <p:cNvPr id="3074" name="Picture 2" descr="https://upload.wikimedia.org/wikipedia/commons/3/35/Marc_Antony%27s_Oration_at_Caesar%27s_Funeral_by_George_Edward_Robertson.jpg">
              <a:extLst>
                <a:ext uri="{FF2B5EF4-FFF2-40B4-BE49-F238E27FC236}">
                  <a16:creationId xmlns="" xmlns:a16="http://schemas.microsoft.com/office/drawing/2014/main" id="{0F0E4469-E8F2-453A-BAB7-B5AE13A6AE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3200" y="133350"/>
              <a:ext cx="23622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0153128-F068-402C-9982-54CE4D88B6F2}"/>
                </a:ext>
              </a:extLst>
            </p:cNvPr>
            <p:cNvSpPr txBox="1"/>
            <p:nvPr/>
          </p:nvSpPr>
          <p:spPr>
            <a:xfrm>
              <a:off x="139700" y="3552825"/>
              <a:ext cx="17399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Mark Antony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DFCBE5C-D097-47BF-9BB9-AAAEE1B5CD1E}"/>
              </a:ext>
            </a:extLst>
          </p:cNvPr>
          <p:cNvGrpSpPr/>
          <p:nvPr/>
        </p:nvGrpSpPr>
        <p:grpSpPr>
          <a:xfrm>
            <a:off x="2336800" y="406400"/>
            <a:ext cx="2427977" cy="4508500"/>
            <a:chOff x="2336800" y="206554"/>
            <a:chExt cx="2427977" cy="4508500"/>
          </a:xfrm>
        </p:grpSpPr>
        <p:pic>
          <p:nvPicPr>
            <p:cNvPr id="3078" name="Picture 6" descr="https://upload.wikimedia.org/wikipedia/commons/thumb/0/04/Augustus_Prima_Porta_Louvre_Ma1247.jpg/800px-Augustus_Prima_Porta_Louvre_Ma1247.jpg">
              <a:extLst>
                <a:ext uri="{FF2B5EF4-FFF2-40B4-BE49-F238E27FC236}">
                  <a16:creationId xmlns="" xmlns:a16="http://schemas.microsoft.com/office/drawing/2014/main" id="{A69F838D-4654-40CC-A2A6-865BBD5A17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36800" y="1355904"/>
              <a:ext cx="2358127" cy="335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DE2D9A2-4D8C-4F11-A268-5A38B3E45C08}"/>
                </a:ext>
              </a:extLst>
            </p:cNvPr>
            <p:cNvSpPr txBox="1"/>
            <p:nvPr/>
          </p:nvSpPr>
          <p:spPr>
            <a:xfrm>
              <a:off x="2794000" y="206554"/>
              <a:ext cx="19707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/>
                <a:t>Augustus Caesar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3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51813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07BC64D-CC36-49E2-9618-06183F3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Philippi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3AE48AB-3011-4CA6-8593-38658E3E2B3C}"/>
              </a:ext>
            </a:extLst>
          </p:cNvPr>
          <p:cNvGrpSpPr/>
          <p:nvPr/>
        </p:nvGrpSpPr>
        <p:grpSpPr>
          <a:xfrm>
            <a:off x="139700" y="200025"/>
            <a:ext cx="2425700" cy="4496693"/>
            <a:chOff x="139700" y="133350"/>
            <a:chExt cx="2425700" cy="4496693"/>
          </a:xfrm>
        </p:grpSpPr>
        <p:pic>
          <p:nvPicPr>
            <p:cNvPr id="3074" name="Picture 2" descr="https://upload.wikimedia.org/wikipedia/commons/3/35/Marc_Antony%27s_Oration_at_Caesar%27s_Funeral_by_George_Edward_Robertson.jpg">
              <a:extLst>
                <a:ext uri="{FF2B5EF4-FFF2-40B4-BE49-F238E27FC236}">
                  <a16:creationId xmlns="" xmlns:a16="http://schemas.microsoft.com/office/drawing/2014/main" id="{0F0E4469-E8F2-453A-BAB7-B5AE13A6AE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3200" y="133350"/>
              <a:ext cx="23622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0153128-F068-402C-9982-54CE4D88B6F2}"/>
                </a:ext>
              </a:extLst>
            </p:cNvPr>
            <p:cNvSpPr txBox="1"/>
            <p:nvPr/>
          </p:nvSpPr>
          <p:spPr>
            <a:xfrm>
              <a:off x="139700" y="3552825"/>
              <a:ext cx="17399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Mark Antony</a:t>
              </a:r>
            </a:p>
          </p:txBody>
        </p:sp>
      </p:grpSp>
      <p:pic>
        <p:nvPicPr>
          <p:cNvPr id="11" name="Picture 6" descr="https://upload.wikimedia.org/wikipedia/commons/thumb/0/04/Augustus_Prima_Porta_Louvre_Ma1247.jpg/800px-Augustus_Prima_Porta_Louvre_Ma1247.jpg">
            <a:extLst>
              <a:ext uri="{FF2B5EF4-FFF2-40B4-BE49-F238E27FC236}">
                <a16:creationId xmlns="" xmlns:a16="http://schemas.microsoft.com/office/drawing/2014/main" id="{9ACF9C5D-29EF-4AD0-8BBC-733580064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673" y="1524000"/>
            <a:ext cx="2358127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795324-45E1-4FB9-BDFB-A334A9D02089}"/>
              </a:ext>
            </a:extLst>
          </p:cNvPr>
          <p:cNvSpPr txBox="1"/>
          <p:nvPr/>
        </p:nvSpPr>
        <p:spPr>
          <a:xfrm>
            <a:off x="8055873" y="374650"/>
            <a:ext cx="1970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Augustus Caesar</a:t>
            </a:r>
          </a:p>
        </p:txBody>
      </p:sp>
      <p:pic>
        <p:nvPicPr>
          <p:cNvPr id="13" name="Picture 8" descr="Clipart of Crossed Swords free image">
            <a:extLst>
              <a:ext uri="{FF2B5EF4-FFF2-40B4-BE49-F238E27FC236}">
                <a16:creationId xmlns="" xmlns:a16="http://schemas.microsoft.com/office/drawing/2014/main" id="{1B67EE98-33A7-4D77-94C8-0C7F74A4E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86" y="210185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FCD345-59BB-40C1-AAE7-2ED2B86AFB81}"/>
              </a:ext>
            </a:extLst>
          </p:cNvPr>
          <p:cNvSpPr txBox="1"/>
          <p:nvPr/>
        </p:nvSpPr>
        <p:spPr>
          <a:xfrm>
            <a:off x="4309533" y="3609975"/>
            <a:ext cx="15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30 </a:t>
            </a:r>
            <a:r>
              <a:rPr lang="en-US" sz="1400" dirty="0"/>
              <a:t>BCE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53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07BC64D-CC36-49E2-9618-06183F3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Philippi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63FDC-B359-4AEE-9498-20F279C1B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7307902" cy="4635500"/>
          </a:xfrm>
        </p:spPr>
        <p:txBody>
          <a:bodyPr/>
          <a:lstStyle/>
          <a:p>
            <a:r>
              <a:rPr lang="en-US" dirty="0"/>
              <a:t>Declared Philippi a Roman colony</a:t>
            </a:r>
          </a:p>
          <a:p>
            <a:r>
              <a:rPr lang="en-US" dirty="0"/>
              <a:t>Granted everyone Roman citizenship</a:t>
            </a:r>
          </a:p>
          <a:p>
            <a:r>
              <a:rPr lang="en-US" dirty="0"/>
              <a:t>Self-governing, tax exempt</a:t>
            </a:r>
          </a:p>
          <a:p>
            <a:r>
              <a:rPr lang="en-US" dirty="0"/>
              <a:t>The </a:t>
            </a:r>
            <a:r>
              <a:rPr lang="en-US" i="1" dirty="0" err="1"/>
              <a:t>Ius</a:t>
            </a:r>
            <a:r>
              <a:rPr lang="en-US" i="1" dirty="0"/>
              <a:t> </a:t>
            </a:r>
            <a:r>
              <a:rPr lang="en-US" i="1" dirty="0" err="1"/>
              <a:t>Italicium</a:t>
            </a:r>
            <a:r>
              <a:rPr lang="en-US" i="1" dirty="0"/>
              <a:t> </a:t>
            </a:r>
            <a:r>
              <a:rPr lang="en-US" dirty="0"/>
              <a:t>– Roman dress, language, coinage and holidays</a:t>
            </a:r>
          </a:p>
          <a:p>
            <a:r>
              <a:rPr lang="en-US" dirty="0"/>
              <a:t>Hundreds of former soldiers retire there</a:t>
            </a:r>
          </a:p>
        </p:txBody>
      </p:sp>
      <p:pic>
        <p:nvPicPr>
          <p:cNvPr id="11" name="Picture 6" descr="https://upload.wikimedia.org/wikipedia/commons/thumb/0/04/Augustus_Prima_Porta_Louvre_Ma1247.jpg/800px-Augustus_Prima_Porta_Louvre_Ma1247.jpg">
            <a:extLst>
              <a:ext uri="{FF2B5EF4-FFF2-40B4-BE49-F238E27FC236}">
                <a16:creationId xmlns="" xmlns:a16="http://schemas.microsoft.com/office/drawing/2014/main" id="{9ACF9C5D-29EF-4AD0-8BBC-733580064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673" y="1524000"/>
            <a:ext cx="2358127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795324-45E1-4FB9-BDFB-A334A9D02089}"/>
              </a:ext>
            </a:extLst>
          </p:cNvPr>
          <p:cNvSpPr txBox="1"/>
          <p:nvPr/>
        </p:nvSpPr>
        <p:spPr>
          <a:xfrm>
            <a:off x="8055873" y="374650"/>
            <a:ext cx="1970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Augustus Caesar</a:t>
            </a:r>
          </a:p>
        </p:txBody>
      </p:sp>
    </p:spTree>
    <p:extLst>
      <p:ext uri="{BB962C8B-B14F-4D97-AF65-F5344CB8AC3E}">
        <p14:creationId xmlns:p14="http://schemas.microsoft.com/office/powerpoint/2010/main" val="17295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07BC64D-CC36-49E2-9618-06183F3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Philippi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6F7744E-9067-4C89-A831-0BEA5D72E06E}"/>
              </a:ext>
            </a:extLst>
          </p:cNvPr>
          <p:cNvGrpSpPr/>
          <p:nvPr/>
        </p:nvGrpSpPr>
        <p:grpSpPr>
          <a:xfrm>
            <a:off x="5689602" y="95250"/>
            <a:ext cx="4121827" cy="4572000"/>
            <a:chOff x="5689600" y="114300"/>
            <a:chExt cx="4121827" cy="4572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F8B9595-6FF7-40A3-B408-4CF842A65D4A}"/>
                </a:ext>
              </a:extLst>
            </p:cNvPr>
            <p:cNvGrpSpPr/>
            <p:nvPr/>
          </p:nvGrpSpPr>
          <p:grpSpPr>
            <a:xfrm>
              <a:off x="5689600" y="1295400"/>
              <a:ext cx="4121827" cy="3390900"/>
              <a:chOff x="1603096" y="898525"/>
              <a:chExt cx="4121827" cy="3390900"/>
            </a:xfrm>
          </p:grpSpPr>
          <p:pic>
            <p:nvPicPr>
              <p:cNvPr id="1026" name="Picture 2" descr="Philippi is located in Greece">
                <a:extLst>
                  <a:ext uri="{FF2B5EF4-FFF2-40B4-BE49-F238E27FC236}">
                    <a16:creationId xmlns="" xmlns:a16="http://schemas.microsoft.com/office/drawing/2014/main" id="{6FCBB4C4-7096-42B9-81D8-12559AB46F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096" y="898525"/>
                <a:ext cx="4121827" cy="3390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Map pin drawing free image">
                <a:extLst>
                  <a:ext uri="{FF2B5EF4-FFF2-40B4-BE49-F238E27FC236}">
                    <a16:creationId xmlns="" xmlns:a16="http://schemas.microsoft.com/office/drawing/2014/main" id="{37E8DF6D-286E-445A-AC51-073DF36D8F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6550" y="1152525"/>
                <a:ext cx="256625" cy="213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8C523D47-3A31-4E9B-9ED4-C25ECDB3F18F}"/>
                </a:ext>
              </a:extLst>
            </p:cNvPr>
            <p:cNvSpPr txBox="1"/>
            <p:nvPr/>
          </p:nvSpPr>
          <p:spPr>
            <a:xfrm>
              <a:off x="5841998" y="114300"/>
              <a:ext cx="38862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Our Geographical Location: In Philippi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89FD176-12FC-44FF-B5B4-742C9B2C1270}"/>
              </a:ext>
            </a:extLst>
          </p:cNvPr>
          <p:cNvGrpSpPr/>
          <p:nvPr/>
        </p:nvGrpSpPr>
        <p:grpSpPr>
          <a:xfrm>
            <a:off x="348573" y="114300"/>
            <a:ext cx="4121827" cy="4552950"/>
            <a:chOff x="348573" y="114300"/>
            <a:chExt cx="4121827" cy="4552950"/>
          </a:xfrm>
        </p:grpSpPr>
        <p:pic>
          <p:nvPicPr>
            <p:cNvPr id="1038" name="Picture 14" descr="Rome, Italy - Travel Guide and Latest News | TravelPulse">
              <a:extLst>
                <a:ext uri="{FF2B5EF4-FFF2-40B4-BE49-F238E27FC236}">
                  <a16:creationId xmlns="" xmlns:a16="http://schemas.microsoft.com/office/drawing/2014/main" id="{DD8C02C8-3E75-4898-92B8-A0E2C11E87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82"/>
            <a:stretch/>
          </p:blipFill>
          <p:spPr bwMode="auto">
            <a:xfrm>
              <a:off x="348573" y="1276350"/>
              <a:ext cx="4121827" cy="339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987364D-AA5B-4352-8538-D24D605EF569}"/>
                </a:ext>
              </a:extLst>
            </p:cNvPr>
            <p:cNvSpPr txBox="1"/>
            <p:nvPr/>
          </p:nvSpPr>
          <p:spPr>
            <a:xfrm>
              <a:off x="618786" y="114300"/>
              <a:ext cx="3581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Our True</a:t>
              </a:r>
              <a:br>
                <a:rPr lang="en-US" sz="3200" dirty="0"/>
              </a:br>
              <a:r>
                <a:rPr lang="en-US" sz="3200" dirty="0"/>
                <a:t>Location: In Rome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5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07BC64D-CC36-49E2-9618-06183F3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Philippi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4F431A5-7E18-4FC1-B58B-B103D4889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276350"/>
            <a:ext cx="4945702" cy="3549650"/>
          </a:xfrm>
        </p:spPr>
        <p:txBody>
          <a:bodyPr/>
          <a:lstStyle/>
          <a:p>
            <a:r>
              <a:rPr lang="en-US" dirty="0"/>
              <a:t>To all the saints </a:t>
            </a:r>
            <a:br>
              <a:rPr lang="en-US" dirty="0"/>
            </a:br>
            <a:r>
              <a:rPr lang="en-US" u="sng" dirty="0"/>
              <a:t>in Christ Jesus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who are </a:t>
            </a:r>
            <a:br>
              <a:rPr lang="en-US" dirty="0"/>
            </a:br>
            <a:r>
              <a:rPr lang="en-US" u="sng" dirty="0"/>
              <a:t>in Philippi</a:t>
            </a:r>
            <a:r>
              <a:rPr lang="en-US" dirty="0"/>
              <a:t>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(Philippians 1:1)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6F7744E-9067-4C89-A831-0BEA5D72E06E}"/>
              </a:ext>
            </a:extLst>
          </p:cNvPr>
          <p:cNvGrpSpPr/>
          <p:nvPr/>
        </p:nvGrpSpPr>
        <p:grpSpPr>
          <a:xfrm>
            <a:off x="5689602" y="95250"/>
            <a:ext cx="4121827" cy="4572000"/>
            <a:chOff x="5689600" y="114300"/>
            <a:chExt cx="4121827" cy="4572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F8B9595-6FF7-40A3-B408-4CF842A65D4A}"/>
                </a:ext>
              </a:extLst>
            </p:cNvPr>
            <p:cNvGrpSpPr/>
            <p:nvPr/>
          </p:nvGrpSpPr>
          <p:grpSpPr>
            <a:xfrm>
              <a:off x="5689600" y="1295400"/>
              <a:ext cx="4121827" cy="3390900"/>
              <a:chOff x="1603096" y="898525"/>
              <a:chExt cx="4121827" cy="3390900"/>
            </a:xfrm>
          </p:grpSpPr>
          <p:pic>
            <p:nvPicPr>
              <p:cNvPr id="1026" name="Picture 2" descr="Philippi is located in Greece">
                <a:extLst>
                  <a:ext uri="{FF2B5EF4-FFF2-40B4-BE49-F238E27FC236}">
                    <a16:creationId xmlns="" xmlns:a16="http://schemas.microsoft.com/office/drawing/2014/main" id="{6FCBB4C4-7096-42B9-81D8-12559AB46F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096" y="898525"/>
                <a:ext cx="4121827" cy="3390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Map pin drawing free image">
                <a:extLst>
                  <a:ext uri="{FF2B5EF4-FFF2-40B4-BE49-F238E27FC236}">
                    <a16:creationId xmlns="" xmlns:a16="http://schemas.microsoft.com/office/drawing/2014/main" id="{37E8DF6D-286E-445A-AC51-073DF36D8F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6550" y="1152525"/>
                <a:ext cx="256625" cy="213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8C523D47-3A31-4E9B-9ED4-C25ECDB3F18F}"/>
                </a:ext>
              </a:extLst>
            </p:cNvPr>
            <p:cNvSpPr txBox="1"/>
            <p:nvPr/>
          </p:nvSpPr>
          <p:spPr>
            <a:xfrm>
              <a:off x="5841998" y="114300"/>
              <a:ext cx="38862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Our Geographical Location: In Philippi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635112-9835-4CC1-A766-CC0E375EC692}"/>
              </a:ext>
            </a:extLst>
          </p:cNvPr>
          <p:cNvSpPr txBox="1"/>
          <p:nvPr/>
        </p:nvSpPr>
        <p:spPr>
          <a:xfrm>
            <a:off x="431797" y="114300"/>
            <a:ext cx="3955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Our True</a:t>
            </a:r>
            <a:br>
              <a:rPr lang="en-US" sz="3200" dirty="0"/>
            </a:br>
            <a:r>
              <a:rPr lang="en-US" sz="3200" dirty="0"/>
              <a:t>Location: “In Christ”</a:t>
            </a:r>
          </a:p>
        </p:txBody>
      </p:sp>
    </p:spTree>
    <p:extLst>
      <p:ext uri="{BB962C8B-B14F-4D97-AF65-F5344CB8AC3E}">
        <p14:creationId xmlns:p14="http://schemas.microsoft.com/office/powerpoint/2010/main" val="8272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1540</Words>
  <Application>Microsoft Office PowerPoint</Application>
  <PresentationFormat>Custom</PresentationFormat>
  <Paragraphs>272</Paragraphs>
  <Slides>46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ＭＳ Ｐゴシック</vt:lpstr>
      <vt:lpstr>ＭＳ Ｐゴシック</vt:lpstr>
      <vt:lpstr>Arial</vt:lpstr>
      <vt:lpstr>Calibri Light</vt:lpstr>
      <vt:lpstr>Papyrus</vt:lpstr>
      <vt:lpstr>Times New Roman</vt:lpstr>
      <vt:lpstr>Default Design</vt:lpstr>
      <vt:lpstr>Philippians 1:27-2:4</vt:lpstr>
      <vt:lpstr>The City of Philippi</vt:lpstr>
      <vt:lpstr>The City of Philippi</vt:lpstr>
      <vt:lpstr>The City of Philippi</vt:lpstr>
      <vt:lpstr>The City of Philippi</vt:lpstr>
      <vt:lpstr>The City of Philippi</vt:lpstr>
      <vt:lpstr>The City of Philippi</vt:lpstr>
      <vt:lpstr>The City of Philippi</vt:lpstr>
      <vt:lpstr>The City of Philippi</vt:lpstr>
      <vt:lpstr>The City of Philippi</vt:lpstr>
      <vt:lpstr>The City of Philippi</vt:lpstr>
      <vt:lpstr>The City of Philippi</vt:lpstr>
      <vt:lpstr>The City of Philippi</vt:lpstr>
      <vt:lpstr>Philippians 1</vt:lpstr>
      <vt:lpstr>Philippians 1</vt:lpstr>
      <vt:lpstr>Philippians 1</vt:lpstr>
      <vt:lpstr>Philippians 1</vt:lpstr>
      <vt:lpstr>standing firm, striving together</vt:lpstr>
      <vt:lpstr>standing firm, striving together</vt:lpstr>
      <vt:lpstr>standing firm, striving together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How to Stand Firm Together</vt:lpstr>
      <vt:lpstr>https://www.bbc.com/worklife/article/20201203-why-the-pandemic-is-causing-spikes-in-break-ups-and-divorces</vt:lpstr>
      <vt:lpstr>https://www.bbc.com/worklife/article/20201203-why-the-pandemic-is-causing-spikes-in-break-ups-and-divorces</vt:lpstr>
      <vt:lpstr>https://www.bbc.com/worklife/article/20201203-why-the-pandemic-is-causing-spikes-in-break-ups-and-divorces</vt:lpstr>
      <vt:lpstr>https://www.bbc.com/worklife/article/20201203-why-the-pandemic-is-causing-spikes-in-break-ups-and-divorces</vt:lpstr>
      <vt:lpstr>https://www.bbc.com/worklife/article/20201203-why-the-pandemic-is-causing-spikes-in-break-ups-and-divorces</vt:lpstr>
      <vt:lpstr>How to Stand Firm Together</vt:lpstr>
      <vt:lpstr>Philippians 2</vt:lpstr>
      <vt:lpstr>Philippians 2</vt:lpstr>
      <vt:lpstr>Philippians 2</vt:lpstr>
      <vt:lpstr>Philippians 2</vt:lpstr>
      <vt:lpstr>Philippians 2</vt:lpstr>
      <vt:lpstr>Conclusions</vt:lpstr>
      <vt:lpstr>Philippians 1:27-2:4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2021-04-08T15:41:41Z</dcterms:modified>
</cp:coreProperties>
</file>