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25"/>
  </p:notesMasterIdLst>
  <p:sldIdLst>
    <p:sldId id="257" r:id="rId3"/>
    <p:sldId id="258" r:id="rId4"/>
    <p:sldId id="279" r:id="rId5"/>
    <p:sldId id="280" r:id="rId6"/>
    <p:sldId id="281" r:id="rId7"/>
    <p:sldId id="263" r:id="rId8"/>
    <p:sldId id="262" r:id="rId9"/>
    <p:sldId id="264" r:id="rId10"/>
    <p:sldId id="266" r:id="rId11"/>
    <p:sldId id="268" r:id="rId12"/>
    <p:sldId id="269" r:id="rId13"/>
    <p:sldId id="270" r:id="rId14"/>
    <p:sldId id="271" r:id="rId15"/>
    <p:sldId id="272" r:id="rId16"/>
    <p:sldId id="267" r:id="rId17"/>
    <p:sldId id="273" r:id="rId18"/>
    <p:sldId id="277" r:id="rId19"/>
    <p:sldId id="274" r:id="rId20"/>
    <p:sldId id="276" r:id="rId21"/>
    <p:sldId id="282" r:id="rId22"/>
    <p:sldId id="283"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sorterViewPr>
    <p:cViewPr>
      <p:scale>
        <a:sx n="125" d="100"/>
        <a:sy n="125" d="100"/>
      </p:scale>
      <p:origin x="0" y="-99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5EED0-6A96-4B6C-9181-5260291062E3}" type="datetimeFigureOut">
              <a:rPr lang="en-US" smtClean="0"/>
              <a:t>3/28/2022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F1297-07BF-49AE-A051-C691D9C76DE4}" type="slidenum">
              <a:rPr lang="en-US" smtClean="0"/>
              <a:t>‹#›</a:t>
            </a:fld>
            <a:endParaRPr lang="en-US" dirty="0"/>
          </a:p>
        </p:txBody>
      </p:sp>
    </p:spTree>
    <p:extLst>
      <p:ext uri="{BB962C8B-B14F-4D97-AF65-F5344CB8AC3E}">
        <p14:creationId xmlns:p14="http://schemas.microsoft.com/office/powerpoint/2010/main" val="204756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3890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95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354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05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31D0AA2-F4FA-499F-A738-F08541316514}" type="slidenum">
              <a:rPr lang="en-US" altLang="en-US"/>
              <a:pPr/>
              <a:t>‹#›</a:t>
            </a:fld>
            <a:endParaRPr lang="en-US" altLang="en-US" dirty="0"/>
          </a:p>
        </p:txBody>
      </p:sp>
    </p:spTree>
    <p:extLst>
      <p:ext uri="{BB962C8B-B14F-4D97-AF65-F5344CB8AC3E}">
        <p14:creationId xmlns:p14="http://schemas.microsoft.com/office/powerpoint/2010/main" val="417667719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B410D6E-DEE6-434E-8A5C-36AF544EB629}" type="slidenum">
              <a:rPr lang="en-US" altLang="en-US"/>
              <a:pPr/>
              <a:t>‹#›</a:t>
            </a:fld>
            <a:endParaRPr lang="en-US" altLang="en-US" dirty="0"/>
          </a:p>
        </p:txBody>
      </p:sp>
    </p:spTree>
    <p:extLst>
      <p:ext uri="{BB962C8B-B14F-4D97-AF65-F5344CB8AC3E}">
        <p14:creationId xmlns:p14="http://schemas.microsoft.com/office/powerpoint/2010/main" val="192493932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616A811-ED26-457D-8223-6EBA10C6E2E4}" type="slidenum">
              <a:rPr lang="en-US" altLang="en-US"/>
              <a:pPr/>
              <a:t>‹#›</a:t>
            </a:fld>
            <a:endParaRPr lang="en-US" altLang="en-US" dirty="0"/>
          </a:p>
        </p:txBody>
      </p:sp>
    </p:spTree>
    <p:extLst>
      <p:ext uri="{BB962C8B-B14F-4D97-AF65-F5344CB8AC3E}">
        <p14:creationId xmlns:p14="http://schemas.microsoft.com/office/powerpoint/2010/main" val="334891062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8F3ED38-B590-4FE0-AD16-75B8BB948341}" type="slidenum">
              <a:rPr lang="en-US" altLang="en-US"/>
              <a:pPr/>
              <a:t>‹#›</a:t>
            </a:fld>
            <a:endParaRPr lang="en-US" altLang="en-US" dirty="0"/>
          </a:p>
        </p:txBody>
      </p:sp>
    </p:spTree>
    <p:extLst>
      <p:ext uri="{BB962C8B-B14F-4D97-AF65-F5344CB8AC3E}">
        <p14:creationId xmlns:p14="http://schemas.microsoft.com/office/powerpoint/2010/main" val="409908985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38A72CC-0545-493C-A18E-8B6DAA65703E}" type="slidenum">
              <a:rPr lang="en-US" altLang="en-US"/>
              <a:pPr/>
              <a:t>‹#›</a:t>
            </a:fld>
            <a:endParaRPr lang="en-US" altLang="en-US" dirty="0"/>
          </a:p>
        </p:txBody>
      </p:sp>
    </p:spTree>
    <p:extLst>
      <p:ext uri="{BB962C8B-B14F-4D97-AF65-F5344CB8AC3E}">
        <p14:creationId xmlns:p14="http://schemas.microsoft.com/office/powerpoint/2010/main" val="3000148942"/>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2E0CC90-5724-4D22-8245-F2C1A36EE25A}" type="slidenum">
              <a:rPr lang="en-US" altLang="en-US"/>
              <a:pPr/>
              <a:t>‹#›</a:t>
            </a:fld>
            <a:endParaRPr lang="en-US" altLang="en-US" dirty="0"/>
          </a:p>
        </p:txBody>
      </p:sp>
    </p:spTree>
    <p:extLst>
      <p:ext uri="{BB962C8B-B14F-4D97-AF65-F5344CB8AC3E}">
        <p14:creationId xmlns:p14="http://schemas.microsoft.com/office/powerpoint/2010/main" val="407585438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BCE3E13C-1E37-4BE7-831B-68A49B62E094}" type="slidenum">
              <a:rPr lang="en-US" altLang="en-US"/>
              <a:pPr/>
              <a:t>‹#›</a:t>
            </a:fld>
            <a:endParaRPr lang="en-US" altLang="en-US" dirty="0"/>
          </a:p>
        </p:txBody>
      </p:sp>
    </p:spTree>
    <p:extLst>
      <p:ext uri="{BB962C8B-B14F-4D97-AF65-F5344CB8AC3E}">
        <p14:creationId xmlns:p14="http://schemas.microsoft.com/office/powerpoint/2010/main" val="209673796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AA9D254-92B9-46D3-88F6-D0BE456B05A5}" type="slidenum">
              <a:rPr lang="en-US" altLang="en-US"/>
              <a:pPr/>
              <a:t>‹#›</a:t>
            </a:fld>
            <a:endParaRPr lang="en-US" altLang="en-US" dirty="0"/>
          </a:p>
        </p:txBody>
      </p:sp>
    </p:spTree>
    <p:extLst>
      <p:ext uri="{BB962C8B-B14F-4D97-AF65-F5344CB8AC3E}">
        <p14:creationId xmlns:p14="http://schemas.microsoft.com/office/powerpoint/2010/main" val="217912571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139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0585815C-196A-4621-A778-E68AA8E65C70}" type="slidenum">
              <a:rPr lang="en-US" altLang="en-US"/>
              <a:pPr/>
              <a:t>‹#›</a:t>
            </a:fld>
            <a:endParaRPr lang="en-US" altLang="en-US" dirty="0"/>
          </a:p>
        </p:txBody>
      </p:sp>
    </p:spTree>
    <p:extLst>
      <p:ext uri="{BB962C8B-B14F-4D97-AF65-F5344CB8AC3E}">
        <p14:creationId xmlns:p14="http://schemas.microsoft.com/office/powerpoint/2010/main" val="19484270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18A37CC-6666-4508-A466-006D4401CBF7}" type="slidenum">
              <a:rPr lang="en-US" altLang="en-US"/>
              <a:pPr/>
              <a:t>‹#›</a:t>
            </a:fld>
            <a:endParaRPr lang="en-US" altLang="en-US" dirty="0"/>
          </a:p>
        </p:txBody>
      </p:sp>
    </p:spTree>
    <p:extLst>
      <p:ext uri="{BB962C8B-B14F-4D97-AF65-F5344CB8AC3E}">
        <p14:creationId xmlns:p14="http://schemas.microsoft.com/office/powerpoint/2010/main" val="356231903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098BB40-330C-4DD4-83BF-D7E7DD1994B7}" type="slidenum">
              <a:rPr lang="en-US" altLang="en-US"/>
              <a:pPr/>
              <a:t>‹#›</a:t>
            </a:fld>
            <a:endParaRPr lang="en-US" altLang="en-US" dirty="0"/>
          </a:p>
        </p:txBody>
      </p:sp>
    </p:spTree>
    <p:extLst>
      <p:ext uri="{BB962C8B-B14F-4D97-AF65-F5344CB8AC3E}">
        <p14:creationId xmlns:p14="http://schemas.microsoft.com/office/powerpoint/2010/main" val="238210904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545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88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192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86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601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88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02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BC7E3-FA9F-4D43-9944-A2B19F0A0C15}" type="datetimeFigureOut">
              <a:rPr lang="en-US" smtClean="0">
                <a:solidFill>
                  <a:prstClr val="black">
                    <a:tint val="75000"/>
                  </a:prstClr>
                </a:solidFill>
              </a:rPr>
              <a:pPr/>
              <a:t>3/28/2022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BD89-ABDB-441F-BC2E-6A5E8905A79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3655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09600" y="1752601"/>
            <a:ext cx="109728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B339B3B-227A-4E1D-9DAC-D8A3C6F475A3}" type="slidenum">
              <a:rPr lang="en-US" altLang="en-US">
                <a:latin typeface="Arial" panose="020B0604020202020204" pitchFamily="34" charset="0"/>
                <a:cs typeface="Arial" panose="020B0604020202020204" pitchFamily="34" charset="0"/>
              </a:rPr>
              <a:pPr fontAlgn="base">
                <a:spcBef>
                  <a:spcPct val="0"/>
                </a:spcBef>
                <a:spcAft>
                  <a:spcPct val="0"/>
                </a:spcAft>
              </a:pPr>
              <a:t>‹#›</a:t>
            </a:fld>
            <a:endParaRPr lang="en-US" altLang="en-US" dirty="0">
              <a:latin typeface="Arial" panose="020B0604020202020204" pitchFamily="34" charset="0"/>
              <a:cs typeface="Arial" panose="020B0604020202020204" pitchFamily="34" charset="0"/>
            </a:endParaRPr>
          </a:p>
        </p:txBody>
      </p:sp>
      <p:grpSp>
        <p:nvGrpSpPr>
          <p:cNvPr id="1031" name="Group 7"/>
          <p:cNvGrpSpPr>
            <a:grpSpLocks/>
          </p:cNvGrpSpPr>
          <p:nvPr userDrawn="1"/>
        </p:nvGrpSpPr>
        <p:grpSpPr bwMode="auto">
          <a:xfrm>
            <a:off x="0" y="1447800"/>
            <a:ext cx="12192000" cy="228600"/>
            <a:chOff x="0" y="864"/>
            <a:chExt cx="5760" cy="192"/>
          </a:xfrm>
        </p:grpSpPr>
        <p:sp>
          <p:nvSpPr>
            <p:cNvPr id="8200" name="Rectangle 8"/>
            <p:cNvSpPr>
              <a:spLocks noChangeArrowheads="1"/>
            </p:cNvSpPr>
            <p:nvPr userDrawn="1"/>
          </p:nvSpPr>
          <p:spPr bwMode="auto">
            <a:xfrm>
              <a:off x="0" y="864"/>
              <a:ext cx="5760" cy="192"/>
            </a:xfrm>
            <a:prstGeom prst="rect">
              <a:avLst/>
            </a:prstGeom>
            <a:solidFill>
              <a:srgbClr val="0066FF"/>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1" name="Rectangle 9"/>
            <p:cNvSpPr>
              <a:spLocks noChangeArrowheads="1"/>
            </p:cNvSpPr>
            <p:nvPr userDrawn="1"/>
          </p:nvSpPr>
          <p:spPr bwMode="auto">
            <a:xfrm>
              <a:off x="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2" name="Rectangle 10"/>
            <p:cNvSpPr>
              <a:spLocks noChangeArrowheads="1"/>
            </p:cNvSpPr>
            <p:nvPr userDrawn="1"/>
          </p:nvSpPr>
          <p:spPr bwMode="auto">
            <a:xfrm>
              <a:off x="528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grpSp>
        <p:nvGrpSpPr>
          <p:cNvPr id="1032" name="Group 11"/>
          <p:cNvGrpSpPr>
            <a:grpSpLocks/>
          </p:cNvGrpSpPr>
          <p:nvPr userDrawn="1"/>
        </p:nvGrpSpPr>
        <p:grpSpPr bwMode="auto">
          <a:xfrm>
            <a:off x="0" y="6858000"/>
            <a:ext cx="12192000" cy="76200"/>
            <a:chOff x="0" y="4176"/>
            <a:chExt cx="5760" cy="144"/>
          </a:xfrm>
        </p:grpSpPr>
        <p:sp>
          <p:nvSpPr>
            <p:cNvPr id="8204" name="Rectangle 12"/>
            <p:cNvSpPr>
              <a:spLocks noChangeArrowheads="1"/>
            </p:cNvSpPr>
            <p:nvPr userDrawn="1"/>
          </p:nvSpPr>
          <p:spPr bwMode="auto">
            <a:xfrm>
              <a:off x="0" y="4176"/>
              <a:ext cx="5328" cy="144"/>
            </a:xfrm>
            <a:prstGeom prst="rect">
              <a:avLst/>
            </a:prstGeom>
            <a:solidFill>
              <a:srgbClr val="0066FF"/>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5" name="Rectangle 13"/>
            <p:cNvSpPr>
              <a:spLocks noChangeArrowheads="1"/>
            </p:cNvSpPr>
            <p:nvPr userDrawn="1"/>
          </p:nvSpPr>
          <p:spPr bwMode="auto">
            <a:xfrm>
              <a:off x="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6" name="Rectangle 14"/>
            <p:cNvSpPr>
              <a:spLocks noChangeArrowheads="1"/>
            </p:cNvSpPr>
            <p:nvPr userDrawn="1"/>
          </p:nvSpPr>
          <p:spPr bwMode="auto">
            <a:xfrm>
              <a:off x="532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spTree>
    <p:extLst>
      <p:ext uri="{BB962C8B-B14F-4D97-AF65-F5344CB8AC3E}">
        <p14:creationId xmlns:p14="http://schemas.microsoft.com/office/powerpoint/2010/main" val="4270479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p:titleStyle>
    <p:bodyStyle>
      <a:lvl1pPr marL="342900" indent="-342900" algn="l" rtl="0" eaLnBrk="0" fontAlgn="base" hangingPunct="0">
        <a:spcBef>
          <a:spcPct val="2000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defRPr sz="28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1"/>
            <a:ext cx="12192024" cy="6858001"/>
          </a:xfrm>
          <a:prstGeom prst="rect">
            <a:avLst/>
          </a:prstGeom>
          <a:noFill/>
          <a:ln>
            <a:noFill/>
          </a:ln>
        </p:spPr>
      </p:pic>
    </p:spTree>
    <p:extLst>
      <p:ext uri="{BB962C8B-B14F-4D97-AF65-F5344CB8AC3E}">
        <p14:creationId xmlns:p14="http://schemas.microsoft.com/office/powerpoint/2010/main" val="119047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He is the unique &amp; perfect Revelation of God</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9" name="Text Box 4"/>
          <p:cNvSpPr txBox="1">
            <a:spLocks noChangeArrowheads="1"/>
          </p:cNvSpPr>
          <p:nvPr/>
        </p:nvSpPr>
        <p:spPr bwMode="auto">
          <a:xfrm>
            <a:off x="180622" y="2964958"/>
            <a:ext cx="11785600" cy="1559401"/>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1:15</a:t>
            </a:r>
            <a:r>
              <a:rPr lang="en-US" sz="3200" dirty="0"/>
              <a:t> He is the image of the invisible </a:t>
            </a:r>
            <a:r>
              <a:rPr lang="en-US" sz="3200" dirty="0" smtClean="0"/>
              <a:t>God . . . </a:t>
            </a:r>
            <a:r>
              <a:rPr lang="en-US" sz="3200" baseline="30000" dirty="0" smtClean="0"/>
              <a:t>19</a:t>
            </a:r>
            <a:r>
              <a:rPr lang="en-US" sz="3200" dirty="0" smtClean="0"/>
              <a:t> </a:t>
            </a:r>
            <a:r>
              <a:rPr lang="en-US" sz="3200" dirty="0"/>
              <a:t>For it was the Father’s good pleasure for all the fullness to dwell in </a:t>
            </a:r>
            <a:r>
              <a:rPr lang="en-US" sz="3200" dirty="0" smtClean="0"/>
              <a:t>Him . . .</a:t>
            </a:r>
          </a:p>
          <a:p>
            <a:pPr>
              <a:spcBef>
                <a:spcPts val="1200"/>
              </a:spcBef>
            </a:pPr>
            <a:r>
              <a:rPr lang="en-US" sz="3200" baseline="30000" dirty="0" smtClean="0"/>
              <a:t>2:9</a:t>
            </a:r>
            <a:r>
              <a:rPr lang="en-US" sz="3200" dirty="0" smtClean="0"/>
              <a:t> </a:t>
            </a:r>
            <a:r>
              <a:rPr lang="en-US" sz="3200" dirty="0"/>
              <a:t>For in Him all the fullness of Deity dwells in bodily </a:t>
            </a:r>
            <a:r>
              <a:rPr lang="en-US" sz="3200" dirty="0" smtClean="0"/>
              <a:t>form</a:t>
            </a:r>
            <a:r>
              <a:rPr lang="en-US" sz="3200" dirty="0"/>
              <a:t> </a:t>
            </a:r>
            <a:r>
              <a:rPr lang="en-US" sz="3200" dirty="0" smtClean="0"/>
              <a:t>. . .</a:t>
            </a:r>
            <a:r>
              <a:rPr lang="en-US" sz="3200" dirty="0" smtClean="0">
                <a:solidFill>
                  <a:srgbClr val="000000"/>
                </a:solidFill>
              </a:rPr>
              <a:t> </a:t>
            </a:r>
            <a:endParaRPr lang="en-US" sz="3200" dirty="0">
              <a:solidFill>
                <a:srgbClr val="000000"/>
              </a:solidFill>
            </a:endParaRPr>
          </a:p>
        </p:txBody>
      </p:sp>
    </p:spTree>
    <p:extLst>
      <p:ext uri="{BB962C8B-B14F-4D97-AF65-F5344CB8AC3E}">
        <p14:creationId xmlns:p14="http://schemas.microsoft.com/office/powerpoint/2010/main" val="33532311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He is the rightful Owner of the entire universe</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80622" y="3343782"/>
            <a:ext cx="11785600"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1:15</a:t>
            </a:r>
            <a:r>
              <a:rPr lang="en-US" sz="3200" dirty="0"/>
              <a:t> </a:t>
            </a:r>
            <a:r>
              <a:rPr lang="en-US" sz="3200" dirty="0" smtClean="0"/>
              <a:t>He </a:t>
            </a:r>
            <a:r>
              <a:rPr lang="en-US" sz="3200" dirty="0"/>
              <a:t>is </a:t>
            </a:r>
            <a:r>
              <a:rPr lang="en-US" sz="3200" dirty="0" smtClean="0"/>
              <a:t>. . . </a:t>
            </a:r>
            <a:r>
              <a:rPr lang="en-US" sz="3200" dirty="0"/>
              <a:t>the firstborn of all creation. </a:t>
            </a:r>
            <a:r>
              <a:rPr lang="en-US" sz="3200" baseline="30000" dirty="0"/>
              <a:t>16</a:t>
            </a:r>
            <a:r>
              <a:rPr lang="en-US" sz="3200" dirty="0"/>
              <a:t> For by Him all things were created, both in the heavens and on earth, visible and invisible, whether thrones or dominions or rulers or authorities—all things have been created through Him and for Him. </a:t>
            </a:r>
            <a:r>
              <a:rPr lang="en-US" sz="3200" baseline="30000" dirty="0"/>
              <a:t>17</a:t>
            </a:r>
            <a:r>
              <a:rPr lang="en-US" sz="3200" dirty="0"/>
              <a:t> He is before all things, and in Him all things hold together.</a:t>
            </a:r>
          </a:p>
        </p:txBody>
      </p:sp>
    </p:spTree>
    <p:extLst>
      <p:ext uri="{BB962C8B-B14F-4D97-AF65-F5344CB8AC3E}">
        <p14:creationId xmlns:p14="http://schemas.microsoft.com/office/powerpoint/2010/main" val="24512411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He is the sole Redeemer of our broken universe</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80622" y="3343782"/>
            <a:ext cx="11785600" cy="2964914"/>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18</a:t>
            </a:r>
            <a:r>
              <a:rPr lang="en-US" sz="3200" dirty="0"/>
              <a:t> He is also head of the body, the church; and He is the beginning, the firstborn from the dead, so that He Himself will come to have first place in everything. </a:t>
            </a:r>
            <a:r>
              <a:rPr lang="en-US" sz="3200" baseline="30000" dirty="0"/>
              <a:t>19</a:t>
            </a:r>
            <a:r>
              <a:rPr lang="en-US" sz="3200" dirty="0"/>
              <a:t> For it was the Father’s good pleasure for all the fullness to dwell in Him, </a:t>
            </a:r>
            <a:r>
              <a:rPr lang="en-US" sz="3200" dirty="0" smtClean="0"/>
              <a:t/>
            </a:r>
            <a:br>
              <a:rPr lang="en-US" sz="3200" dirty="0" smtClean="0"/>
            </a:br>
            <a:r>
              <a:rPr lang="en-US" sz="3200" baseline="30000" dirty="0" smtClean="0"/>
              <a:t>20</a:t>
            </a:r>
            <a:r>
              <a:rPr lang="en-US" sz="3200" dirty="0" smtClean="0"/>
              <a:t> </a:t>
            </a:r>
            <a:r>
              <a:rPr lang="en-US" sz="3200" dirty="0"/>
              <a:t>and through Him to reconcile all things to Himself, having made peace through the blood of His cross; through Him, I say, whether things on earth or things in heaven.</a:t>
            </a:r>
          </a:p>
        </p:txBody>
      </p:sp>
    </p:spTree>
    <p:extLst>
      <p:ext uri="{BB962C8B-B14F-4D97-AF65-F5344CB8AC3E}">
        <p14:creationId xmlns:p14="http://schemas.microsoft.com/office/powerpoint/2010/main" val="44233986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He is the unique &amp; perfect Revelation of God</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He is the rightful Owner of the entire </a:t>
            </a:r>
            <a:r>
              <a:rPr lang="en-US" sz="4000" dirty="0" smtClean="0">
                <a:cs typeface="Times New Roman" pitchFamily="18" charset="0"/>
              </a:rPr>
              <a:t>universe</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He is the sole Redeemer of our broken </a:t>
            </a:r>
            <a:r>
              <a:rPr lang="en-US" sz="4000" dirty="0" smtClean="0">
                <a:cs typeface="Times New Roman" pitchFamily="18" charset="0"/>
              </a:rPr>
              <a:t>universe</a:t>
            </a:r>
            <a:endParaRPr lang="en-US" sz="4000" dirty="0">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smtClean="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Tree>
    <p:extLst>
      <p:ext uri="{BB962C8B-B14F-4D97-AF65-F5344CB8AC3E}">
        <p14:creationId xmlns:p14="http://schemas.microsoft.com/office/powerpoint/2010/main" val="1424546113"/>
      </p:ext>
    </p:extLst>
  </p:cSld>
  <p:clrMapOvr>
    <a:masterClrMapping/>
  </p:clrMapOvr>
  <p:transition spd="med" advClick="0" advTm="2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He is the unique &amp; perfect Revelation of God</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He is the rightful Owner of the entire </a:t>
            </a:r>
            <a:r>
              <a:rPr lang="en-US" sz="4000" dirty="0" smtClean="0">
                <a:cs typeface="Times New Roman" pitchFamily="18" charset="0"/>
              </a:rPr>
              <a:t>universe</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He is the sole Redeemer of our broken </a:t>
            </a:r>
            <a:r>
              <a:rPr lang="en-US" sz="4000" dirty="0" smtClean="0">
                <a:cs typeface="Times New Roman" pitchFamily="18" charset="0"/>
              </a:rPr>
              <a:t>universe</a:t>
            </a:r>
          </a:p>
          <a:p>
            <a:pPr marL="57150" indent="0" algn="ctr" eaLnBrk="1" hangingPunct="1">
              <a:lnSpc>
                <a:spcPct val="70000"/>
              </a:lnSpc>
              <a:spcBef>
                <a:spcPts val="2400"/>
              </a:spcBef>
              <a:defRPr/>
            </a:pPr>
            <a:r>
              <a:rPr lang="en-US" sz="4400" b="0" i="1" dirty="0" smtClean="0">
                <a:effectLst/>
                <a:cs typeface="Times New Roman" pitchFamily="18" charset="0"/>
              </a:rPr>
              <a:t>This is the consistent message </a:t>
            </a:r>
            <a:br>
              <a:rPr lang="en-US" sz="4400" b="0" i="1" dirty="0" smtClean="0">
                <a:effectLst/>
                <a:cs typeface="Times New Roman" pitchFamily="18" charset="0"/>
              </a:rPr>
            </a:br>
            <a:r>
              <a:rPr lang="en-US" sz="4400" b="0" i="1" dirty="0" smtClean="0">
                <a:effectLst/>
                <a:cs typeface="Times New Roman" pitchFamily="18" charset="0"/>
              </a:rPr>
              <a:t>of the entire Bible &amp; the early church</a:t>
            </a:r>
            <a:endParaRPr lang="en-US" sz="4400" b="0" i="1" dirty="0">
              <a:effectLst/>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smtClean="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Tree>
    <p:extLst>
      <p:ext uri="{BB962C8B-B14F-4D97-AF65-F5344CB8AC3E}">
        <p14:creationId xmlns:p14="http://schemas.microsoft.com/office/powerpoint/2010/main" val="1796945260"/>
      </p:ext>
    </p:extLst>
  </p:cSld>
  <p:clrMapOvr>
    <a:masterClrMapping/>
  </p:clrMapOvr>
  <p:transition spd="med">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9" name="Text Box 4"/>
          <p:cNvSpPr txBox="1">
            <a:spLocks noChangeArrowheads="1"/>
          </p:cNvSpPr>
          <p:nvPr/>
        </p:nvSpPr>
        <p:spPr bwMode="auto">
          <a:xfrm>
            <a:off x="117122" y="2351002"/>
            <a:ext cx="11884378"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1:21</a:t>
            </a:r>
            <a:r>
              <a:rPr lang="en-US" sz="3200" dirty="0" smtClean="0"/>
              <a:t> </a:t>
            </a:r>
            <a:r>
              <a:rPr lang="en-US" sz="3200" dirty="0"/>
              <a:t>And although </a:t>
            </a:r>
            <a:r>
              <a:rPr lang="en-US" sz="3200" u="sng" dirty="0"/>
              <a:t>you</a:t>
            </a:r>
            <a:r>
              <a:rPr lang="en-US" sz="3200" dirty="0"/>
              <a:t> were formerly alienated and hostile in mind, engaged in evil deeds, </a:t>
            </a:r>
            <a:r>
              <a:rPr lang="en-US" sz="3200" baseline="30000" dirty="0"/>
              <a:t>22</a:t>
            </a:r>
            <a:r>
              <a:rPr lang="en-US" sz="3200" dirty="0"/>
              <a:t> yet He has now reconciled </a:t>
            </a:r>
            <a:r>
              <a:rPr lang="en-US" sz="3200" u="sng" dirty="0"/>
              <a:t>you</a:t>
            </a:r>
            <a:r>
              <a:rPr lang="en-US" sz="3200" dirty="0"/>
              <a:t> in His fleshly body through </a:t>
            </a:r>
            <a:r>
              <a:rPr lang="en-US" sz="3200" dirty="0" smtClean="0"/>
              <a:t>death, </a:t>
            </a:r>
            <a:r>
              <a:rPr lang="en-US" sz="3200" dirty="0"/>
              <a:t>in order to present </a:t>
            </a:r>
            <a:r>
              <a:rPr lang="en-US" sz="3200" u="sng" dirty="0"/>
              <a:t>you</a:t>
            </a:r>
            <a:r>
              <a:rPr lang="en-US" sz="3200" dirty="0"/>
              <a:t> before Him holy and blameless and beyond reproach . . </a:t>
            </a:r>
            <a:r>
              <a:rPr lang="en-US" sz="3200" dirty="0" smtClean="0"/>
              <a:t>.</a:t>
            </a:r>
            <a:endParaRPr lang="en-US" sz="3200" dirty="0"/>
          </a:p>
        </p:txBody>
      </p:sp>
    </p:spTree>
    <p:extLst>
      <p:ext uri="{BB962C8B-B14F-4D97-AF65-F5344CB8AC3E}">
        <p14:creationId xmlns:p14="http://schemas.microsoft.com/office/powerpoint/2010/main" val="13358483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Reconciliation</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86584"/>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1:21</a:t>
            </a:r>
            <a:r>
              <a:rPr lang="en-US" sz="3200" dirty="0" smtClean="0"/>
              <a:t> </a:t>
            </a:r>
            <a:r>
              <a:rPr lang="en-US" sz="3200" dirty="0"/>
              <a:t>And although you were formerly alienated and hostile in mind, engaged in evil deeds, </a:t>
            </a:r>
            <a:r>
              <a:rPr lang="en-US" sz="3200" baseline="30000" dirty="0"/>
              <a:t>22</a:t>
            </a:r>
            <a:r>
              <a:rPr lang="en-US" sz="3200" dirty="0"/>
              <a:t> yet He has now </a:t>
            </a:r>
            <a:r>
              <a:rPr lang="en-US" sz="3200" u="sng" dirty="0"/>
              <a:t>reconciled</a:t>
            </a:r>
            <a:r>
              <a:rPr lang="en-US" sz="3200" dirty="0"/>
              <a:t> you in His fleshly body through </a:t>
            </a:r>
            <a:r>
              <a:rPr lang="en-US" sz="3200" dirty="0" smtClean="0"/>
              <a:t>death . . . </a:t>
            </a:r>
            <a:endParaRPr lang="en-US" sz="3200" dirty="0"/>
          </a:p>
        </p:txBody>
      </p:sp>
    </p:spTree>
    <p:extLst>
      <p:ext uri="{BB962C8B-B14F-4D97-AF65-F5344CB8AC3E}">
        <p14:creationId xmlns:p14="http://schemas.microsoft.com/office/powerpoint/2010/main" val="273229958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Reconciliation</a:t>
            </a:r>
          </a:p>
          <a:p>
            <a:pPr marL="1028700" lvl="1" indent="-571500" eaLnBrk="1" hangingPunct="1">
              <a:lnSpc>
                <a:spcPct val="70000"/>
              </a:lnSpc>
              <a:spcBef>
                <a:spcPct val="30000"/>
              </a:spcBef>
              <a:buFont typeface="Arial" panose="020B0604020202020204" pitchFamily="34" charset="0"/>
              <a:buChar char="•"/>
              <a:defRPr/>
            </a:pPr>
            <a:endParaRPr lang="en-US" sz="4000" dirty="0">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smtClean="0">
              <a:cs typeface="Times New Roman" pitchFamily="18" charset="0"/>
            </a:endParaRPr>
          </a:p>
          <a:p>
            <a:pPr marL="57150" indent="0" algn="ctr" eaLnBrk="1" hangingPunct="1">
              <a:lnSpc>
                <a:spcPct val="70000"/>
              </a:lnSpc>
              <a:spcBef>
                <a:spcPts val="2400"/>
              </a:spcBef>
              <a:defRPr/>
            </a:pPr>
            <a:r>
              <a:rPr lang="en-US" sz="4400" b="0" i="1" dirty="0" smtClean="0">
                <a:effectLst/>
                <a:cs typeface="Times New Roman" pitchFamily="18" charset="0"/>
              </a:rPr>
              <a:t>Have you told God that you want to be reconciled to Him through Jesus?</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86584"/>
            <a:ext cx="11884378"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1:21</a:t>
            </a:r>
            <a:r>
              <a:rPr lang="en-US" sz="3200" dirty="0" smtClean="0"/>
              <a:t> </a:t>
            </a:r>
            <a:r>
              <a:rPr lang="en-US" sz="3200" dirty="0"/>
              <a:t>And although you were formerly alienated and hostile in mind, engaged in evil deeds, </a:t>
            </a:r>
            <a:r>
              <a:rPr lang="en-US" sz="3200" baseline="30000" dirty="0"/>
              <a:t>22</a:t>
            </a:r>
            <a:r>
              <a:rPr lang="en-US" sz="3200" dirty="0"/>
              <a:t> yet He has now </a:t>
            </a:r>
            <a:r>
              <a:rPr lang="en-US" sz="3200" u="sng" dirty="0"/>
              <a:t>reconciled</a:t>
            </a:r>
            <a:r>
              <a:rPr lang="en-US" sz="3200" dirty="0"/>
              <a:t> you in His fleshly body through </a:t>
            </a:r>
            <a:r>
              <a:rPr lang="en-US" sz="3200" dirty="0" smtClean="0"/>
              <a:t>death . . . </a:t>
            </a:r>
            <a:endParaRPr lang="en-US" sz="3200" dirty="0"/>
          </a:p>
        </p:txBody>
      </p:sp>
    </p:spTree>
    <p:extLst>
      <p:ext uri="{BB962C8B-B14F-4D97-AF65-F5344CB8AC3E}">
        <p14:creationId xmlns:p14="http://schemas.microsoft.com/office/powerpoint/2010/main" val="1326729031"/>
      </p:ext>
    </p:extLst>
  </p:cSld>
  <p:clrMapOvr>
    <a:masterClrMapping/>
  </p:clrMapOvr>
  <p:transition spd="med">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Transformation</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99647"/>
            <a:ext cx="11884378" cy="280076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1:22</a:t>
            </a:r>
            <a:r>
              <a:rPr lang="en-US" sz="3200" dirty="0" smtClean="0"/>
              <a:t> yet </a:t>
            </a:r>
            <a:r>
              <a:rPr lang="en-US" sz="3200" dirty="0"/>
              <a:t>He has now reconciled you in His fleshly body through death, in order to present you before Him </a:t>
            </a:r>
            <a:r>
              <a:rPr lang="en-US" sz="3200" u="sng" dirty="0"/>
              <a:t>holy and blameless and beyond </a:t>
            </a:r>
            <a:r>
              <a:rPr lang="en-US" sz="3200" u="sng" dirty="0" smtClean="0"/>
              <a:t>reproach</a:t>
            </a:r>
            <a:r>
              <a:rPr lang="en-US" sz="3200" dirty="0"/>
              <a:t> </a:t>
            </a:r>
            <a:r>
              <a:rPr lang="en-US" sz="3200" dirty="0" smtClean="0"/>
              <a:t>. . .</a:t>
            </a:r>
          </a:p>
          <a:p>
            <a:pPr>
              <a:lnSpc>
                <a:spcPts val="3200"/>
              </a:lnSpc>
              <a:spcBef>
                <a:spcPts val="1800"/>
              </a:spcBef>
            </a:pPr>
            <a:r>
              <a:rPr lang="en-US" sz="3200" baseline="30000" dirty="0" smtClean="0">
                <a:solidFill>
                  <a:schemeClr val="bg1"/>
                </a:solidFill>
              </a:rPr>
              <a:t>28</a:t>
            </a:r>
            <a:r>
              <a:rPr lang="en-US" sz="3200" dirty="0" smtClean="0">
                <a:solidFill>
                  <a:schemeClr val="bg1"/>
                </a:solidFill>
              </a:rPr>
              <a:t> </a:t>
            </a:r>
            <a:r>
              <a:rPr lang="en-US" sz="3200" dirty="0">
                <a:solidFill>
                  <a:schemeClr val="bg1"/>
                </a:solidFill>
              </a:rPr>
              <a:t>We proclaim Him, admonishing every </a:t>
            </a:r>
            <a:r>
              <a:rPr lang="en-US" sz="3200" dirty="0" smtClean="0">
                <a:solidFill>
                  <a:schemeClr val="bg1"/>
                </a:solidFill>
              </a:rPr>
              <a:t>person </a:t>
            </a:r>
            <a:r>
              <a:rPr lang="en-US" sz="3200" dirty="0">
                <a:solidFill>
                  <a:schemeClr val="bg1"/>
                </a:solidFill>
              </a:rPr>
              <a:t>and teaching every </a:t>
            </a:r>
            <a:r>
              <a:rPr lang="en-US" sz="3200" dirty="0" smtClean="0">
                <a:solidFill>
                  <a:schemeClr val="bg1"/>
                </a:solidFill>
              </a:rPr>
              <a:t>person </a:t>
            </a:r>
            <a:r>
              <a:rPr lang="en-US" sz="3200" dirty="0">
                <a:solidFill>
                  <a:schemeClr val="bg1"/>
                </a:solidFill>
              </a:rPr>
              <a:t>with all wisdom, so that we may present every </a:t>
            </a:r>
            <a:r>
              <a:rPr lang="en-US" sz="3200" dirty="0" smtClean="0">
                <a:solidFill>
                  <a:schemeClr val="bg1"/>
                </a:solidFill>
              </a:rPr>
              <a:t>person </a:t>
            </a:r>
            <a:r>
              <a:rPr lang="en-US" sz="3200" u="sng" dirty="0" smtClean="0">
                <a:solidFill>
                  <a:schemeClr val="bg1"/>
                </a:solidFill>
              </a:rPr>
              <a:t>complete (mature) in </a:t>
            </a:r>
            <a:r>
              <a:rPr lang="en-US" sz="3200" u="sng" dirty="0">
                <a:solidFill>
                  <a:schemeClr val="bg1"/>
                </a:solidFill>
              </a:rPr>
              <a:t>Christ</a:t>
            </a:r>
            <a:r>
              <a:rPr lang="en-US" sz="3200" dirty="0">
                <a:solidFill>
                  <a:schemeClr val="bg1"/>
                </a:solidFill>
              </a:rPr>
              <a:t>. </a:t>
            </a:r>
          </a:p>
        </p:txBody>
      </p:sp>
    </p:spTree>
    <p:extLst>
      <p:ext uri="{BB962C8B-B14F-4D97-AF65-F5344CB8AC3E}">
        <p14:creationId xmlns:p14="http://schemas.microsoft.com/office/powerpoint/2010/main" val="365624805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Transformation</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86584"/>
            <a:ext cx="11884378" cy="280076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1:22</a:t>
            </a:r>
            <a:r>
              <a:rPr lang="en-US" sz="3200" dirty="0" smtClean="0"/>
              <a:t> yet </a:t>
            </a:r>
            <a:r>
              <a:rPr lang="en-US" sz="3200" dirty="0"/>
              <a:t>He has now reconciled you in His fleshly body through death, in order to present you before Him </a:t>
            </a:r>
            <a:r>
              <a:rPr lang="en-US" sz="3200" u="sng" dirty="0"/>
              <a:t>holy and blameless and beyond </a:t>
            </a:r>
            <a:r>
              <a:rPr lang="en-US" sz="3200" u="sng" dirty="0" smtClean="0"/>
              <a:t>reproach</a:t>
            </a:r>
            <a:r>
              <a:rPr lang="en-US" sz="3200" dirty="0"/>
              <a:t> </a:t>
            </a:r>
            <a:r>
              <a:rPr lang="en-US" sz="3200" dirty="0" smtClean="0"/>
              <a:t>. . .</a:t>
            </a:r>
          </a:p>
          <a:p>
            <a:pPr>
              <a:lnSpc>
                <a:spcPts val="3200"/>
              </a:lnSpc>
              <a:spcBef>
                <a:spcPts val="1800"/>
              </a:spcBef>
            </a:pPr>
            <a:r>
              <a:rPr lang="en-US" sz="3200" baseline="30000" dirty="0" smtClean="0"/>
              <a:t>28</a:t>
            </a:r>
            <a:r>
              <a:rPr lang="en-US" sz="3200" dirty="0" smtClean="0"/>
              <a:t> </a:t>
            </a:r>
            <a:r>
              <a:rPr lang="en-US" sz="3200" dirty="0"/>
              <a:t>We proclaim Him, admonishing every </a:t>
            </a:r>
            <a:r>
              <a:rPr lang="en-US" sz="3200" dirty="0" smtClean="0"/>
              <a:t>person </a:t>
            </a:r>
            <a:r>
              <a:rPr lang="en-US" sz="3200" dirty="0"/>
              <a:t>and teaching every </a:t>
            </a:r>
            <a:r>
              <a:rPr lang="en-US" sz="3200" dirty="0" smtClean="0"/>
              <a:t>person </a:t>
            </a:r>
            <a:r>
              <a:rPr lang="en-US" sz="3200" dirty="0"/>
              <a:t>with all wisdom, so that we may present every </a:t>
            </a:r>
            <a:r>
              <a:rPr lang="en-US" sz="3200" dirty="0" smtClean="0"/>
              <a:t>person </a:t>
            </a:r>
            <a:r>
              <a:rPr lang="en-US" sz="3200" u="sng" dirty="0" smtClean="0"/>
              <a:t>complete (mature) in </a:t>
            </a:r>
            <a:r>
              <a:rPr lang="en-US" sz="3200" u="sng" dirty="0"/>
              <a:t>Christ</a:t>
            </a:r>
            <a:r>
              <a:rPr lang="en-US" sz="3200" dirty="0"/>
              <a:t>. </a:t>
            </a:r>
            <a:r>
              <a:rPr lang="en-US" sz="3200" dirty="0" smtClean="0"/>
              <a:t>(See also Phil. 2:15)</a:t>
            </a:r>
            <a:endParaRPr lang="en-US" sz="3200" dirty="0"/>
          </a:p>
        </p:txBody>
      </p:sp>
    </p:spTree>
    <p:extLst>
      <p:ext uri="{BB962C8B-B14F-4D97-AF65-F5344CB8AC3E}">
        <p14:creationId xmlns:p14="http://schemas.microsoft.com/office/powerpoint/2010/main" val="363853999"/>
      </p:ext>
    </p:extLst>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smtClean="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endParaRPr lang="en-US" sz="4800" b="0" dirty="0">
              <a:effectLst/>
              <a:cs typeface="Times New Roman" pitchFamily="18" charset="0"/>
            </a:endParaRPr>
          </a:p>
        </p:txBody>
      </p:sp>
      <p:pic>
        <p:nvPicPr>
          <p:cNvPr id="9" name="Picture 5" descr="Coloss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76062" y="3847011"/>
            <a:ext cx="20574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5051014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Transformation</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86584"/>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1:22</a:t>
            </a:r>
            <a:r>
              <a:rPr lang="en-US" sz="3200" dirty="0" smtClean="0"/>
              <a:t> yet </a:t>
            </a:r>
            <a:r>
              <a:rPr lang="en-US" sz="3200" dirty="0"/>
              <a:t>He has now reconciled you in His fleshly body through death, in order to present you before Him holy and blameless and beyond </a:t>
            </a:r>
            <a:r>
              <a:rPr lang="en-US" sz="3200" dirty="0" smtClean="0"/>
              <a:t>reproach</a:t>
            </a:r>
            <a:r>
              <a:rPr lang="en-US" sz="3200" dirty="0"/>
              <a:t> </a:t>
            </a:r>
            <a:r>
              <a:rPr lang="en-US" sz="3200" dirty="0" smtClean="0"/>
              <a:t>– </a:t>
            </a:r>
            <a:r>
              <a:rPr lang="en-US" sz="3200" baseline="30000" dirty="0" smtClean="0"/>
              <a:t>23</a:t>
            </a:r>
            <a:r>
              <a:rPr lang="en-US" sz="3200" dirty="0" smtClean="0"/>
              <a:t> </a:t>
            </a:r>
            <a:r>
              <a:rPr lang="en-US" sz="3200" u="sng" dirty="0"/>
              <a:t>if</a:t>
            </a:r>
            <a:r>
              <a:rPr lang="en-US" sz="3200" dirty="0"/>
              <a:t> indeed you continue in the faith firmly established and steadfast, and not moved away from the hope of the gospel that you have heard . . . </a:t>
            </a:r>
          </a:p>
        </p:txBody>
      </p:sp>
    </p:spTree>
    <p:extLst>
      <p:ext uri="{BB962C8B-B14F-4D97-AF65-F5344CB8AC3E}">
        <p14:creationId xmlns:p14="http://schemas.microsoft.com/office/powerpoint/2010/main" val="3817350923"/>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Transformation</a:t>
            </a:r>
          </a:p>
          <a:p>
            <a:pPr marL="1028700" lvl="1" indent="-571500" eaLnBrk="1" hangingPunct="1">
              <a:lnSpc>
                <a:spcPct val="70000"/>
              </a:lnSpc>
              <a:spcBef>
                <a:spcPct val="30000"/>
              </a:spcBef>
              <a:buFont typeface="Arial" panose="020B0604020202020204" pitchFamily="34" charset="0"/>
              <a:buChar char="•"/>
              <a:defRPr/>
            </a:pPr>
            <a:endParaRPr lang="en-US" sz="4000" dirty="0">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smtClean="0">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a:cs typeface="Times New Roman" pitchFamily="18" charset="0"/>
            </a:endParaRPr>
          </a:p>
          <a:p>
            <a:pPr marL="457200" lvl="1" indent="0" algn="ctr" eaLnBrk="1" hangingPunct="1">
              <a:lnSpc>
                <a:spcPct val="70000"/>
              </a:lnSpc>
              <a:spcBef>
                <a:spcPts val="3600"/>
              </a:spcBef>
              <a:defRPr/>
            </a:pPr>
            <a:r>
              <a:rPr lang="en-US" sz="4400" i="1" dirty="0" smtClean="0">
                <a:cs typeface="Times New Roman" pitchFamily="18" charset="0"/>
              </a:rPr>
              <a:t>The </a:t>
            </a:r>
            <a:r>
              <a:rPr lang="en-US" sz="4400" i="1" u="sng" dirty="0">
                <a:cs typeface="Times New Roman" pitchFamily="18" charset="0"/>
              </a:rPr>
              <a:t>only</a:t>
            </a:r>
            <a:r>
              <a:rPr lang="en-US" sz="4400" i="1" dirty="0">
                <a:cs typeface="Times New Roman" pitchFamily="18" charset="0"/>
              </a:rPr>
              <a:t> condition to our transformation </a:t>
            </a:r>
            <a:br>
              <a:rPr lang="en-US" sz="4400" i="1" dirty="0">
                <a:cs typeface="Times New Roman" pitchFamily="18" charset="0"/>
              </a:rPr>
            </a:br>
            <a:r>
              <a:rPr lang="en-US" sz="4400" i="1" dirty="0">
                <a:cs typeface="Times New Roman" pitchFamily="18" charset="0"/>
              </a:rPr>
              <a:t>is that we stay focused on the </a:t>
            </a:r>
            <a:r>
              <a:rPr lang="en-US" sz="4400" i="1" dirty="0" smtClean="0">
                <a:cs typeface="Times New Roman" pitchFamily="18" charset="0"/>
              </a:rPr>
              <a:t>gospel</a:t>
            </a:r>
            <a:br>
              <a:rPr lang="en-US" sz="4400" i="1" dirty="0" smtClean="0">
                <a:cs typeface="Times New Roman" pitchFamily="18" charset="0"/>
              </a:rPr>
            </a:br>
            <a:r>
              <a:rPr lang="en-US" sz="4400" i="1" dirty="0" smtClean="0">
                <a:cs typeface="Times New Roman" pitchFamily="18" charset="0"/>
              </a:rPr>
              <a:t>(see also 2 Cor. 3:18)</a:t>
            </a:r>
            <a:endParaRPr lang="en-US" sz="4400" i="1" dirty="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86584"/>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1:22</a:t>
            </a:r>
            <a:r>
              <a:rPr lang="en-US" sz="3200" dirty="0" smtClean="0"/>
              <a:t> yet </a:t>
            </a:r>
            <a:r>
              <a:rPr lang="en-US" sz="3200" dirty="0"/>
              <a:t>He has now reconciled you in His fleshly body through death, in order to present you before Him holy and blameless and beyond </a:t>
            </a:r>
            <a:r>
              <a:rPr lang="en-US" sz="3200" dirty="0" smtClean="0"/>
              <a:t>reproach</a:t>
            </a:r>
            <a:r>
              <a:rPr lang="en-US" sz="3200" dirty="0"/>
              <a:t> </a:t>
            </a:r>
            <a:r>
              <a:rPr lang="en-US" sz="3200" dirty="0" smtClean="0"/>
              <a:t>– </a:t>
            </a:r>
            <a:r>
              <a:rPr lang="en-US" sz="3200" baseline="30000" dirty="0" smtClean="0"/>
              <a:t>23</a:t>
            </a:r>
            <a:r>
              <a:rPr lang="en-US" sz="3200" dirty="0" smtClean="0"/>
              <a:t> </a:t>
            </a:r>
            <a:r>
              <a:rPr lang="en-US" sz="3200" u="sng" dirty="0"/>
              <a:t>if</a:t>
            </a:r>
            <a:r>
              <a:rPr lang="en-US" sz="3200" dirty="0"/>
              <a:t> indeed you continue in the faith firmly established and steadfast, and not moved away from the hope of the gospel that you have heard . . . </a:t>
            </a:r>
          </a:p>
        </p:txBody>
      </p:sp>
    </p:spTree>
    <p:extLst>
      <p:ext uri="{BB962C8B-B14F-4D97-AF65-F5344CB8AC3E}">
        <p14:creationId xmlns:p14="http://schemas.microsoft.com/office/powerpoint/2010/main" val="1567332034"/>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THEREFORE, HE CAN RESCUE US COMPLETELY</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Transformation</a:t>
            </a:r>
          </a:p>
          <a:p>
            <a:pPr marL="1028700" lvl="1" indent="-571500" eaLnBrk="1" hangingPunct="1">
              <a:lnSpc>
                <a:spcPct val="70000"/>
              </a:lnSpc>
              <a:spcBef>
                <a:spcPct val="30000"/>
              </a:spcBef>
              <a:buFont typeface="Arial" panose="020B0604020202020204" pitchFamily="34" charset="0"/>
              <a:buChar char="•"/>
              <a:defRPr/>
            </a:pPr>
            <a:endParaRPr lang="en-US" sz="4000" dirty="0">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smtClean="0">
              <a:cs typeface="Times New Roman" pitchFamily="18" charset="0"/>
            </a:endParaRPr>
          </a:p>
          <a:p>
            <a:pPr marL="1028700" lvl="1" indent="-571500" eaLnBrk="1" hangingPunct="1">
              <a:lnSpc>
                <a:spcPct val="70000"/>
              </a:lnSpc>
              <a:spcBef>
                <a:spcPct val="30000"/>
              </a:spcBef>
              <a:buFont typeface="Arial" panose="020B0604020202020204" pitchFamily="34" charset="0"/>
              <a:buChar char="•"/>
              <a:defRPr/>
            </a:pPr>
            <a:endParaRPr lang="en-US" sz="4000" dirty="0">
              <a:cs typeface="Times New Roman" pitchFamily="18" charset="0"/>
            </a:endParaRPr>
          </a:p>
          <a:p>
            <a:pPr marL="57150" indent="0" algn="ctr" eaLnBrk="1" hangingPunct="1">
              <a:lnSpc>
                <a:spcPct val="70000"/>
              </a:lnSpc>
              <a:spcBef>
                <a:spcPts val="3600"/>
              </a:spcBef>
              <a:defRPr/>
            </a:pPr>
            <a:r>
              <a:rPr lang="en-US" sz="4400" b="0" i="1" dirty="0">
                <a:effectLst/>
                <a:cs typeface="Times New Roman" pitchFamily="18" charset="0"/>
              </a:rPr>
              <a:t>One way to stay focused on the gospel: singing or reciting biblical songs/poems about Jesus (1:15-20)</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886584"/>
            <a:ext cx="11884378" cy="214417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smtClean="0"/>
              <a:t>1:22</a:t>
            </a:r>
            <a:r>
              <a:rPr lang="en-US" sz="3200" dirty="0" smtClean="0"/>
              <a:t> yet </a:t>
            </a:r>
            <a:r>
              <a:rPr lang="en-US" sz="3200" dirty="0"/>
              <a:t>He has now reconciled you in His fleshly body through death, in order to present you before Him holy and blameless and beyond </a:t>
            </a:r>
            <a:r>
              <a:rPr lang="en-US" sz="3200" dirty="0" smtClean="0"/>
              <a:t>reproach</a:t>
            </a:r>
            <a:r>
              <a:rPr lang="en-US" sz="3200" dirty="0"/>
              <a:t> </a:t>
            </a:r>
            <a:r>
              <a:rPr lang="en-US" sz="3200" dirty="0" smtClean="0"/>
              <a:t>– </a:t>
            </a:r>
            <a:r>
              <a:rPr lang="en-US" sz="3200" baseline="30000" dirty="0" smtClean="0"/>
              <a:t>23</a:t>
            </a:r>
            <a:r>
              <a:rPr lang="en-US" sz="3200" dirty="0" smtClean="0"/>
              <a:t> </a:t>
            </a:r>
            <a:r>
              <a:rPr lang="en-US" sz="3200" u="sng" dirty="0"/>
              <a:t>if</a:t>
            </a:r>
            <a:r>
              <a:rPr lang="en-US" sz="3200" dirty="0"/>
              <a:t> indeed you continue in the faith firmly established and steadfast, and not moved away from the hope of the gospel that you have heard . . . </a:t>
            </a:r>
          </a:p>
        </p:txBody>
      </p:sp>
    </p:spTree>
    <p:extLst>
      <p:ext uri="{BB962C8B-B14F-4D97-AF65-F5344CB8AC3E}">
        <p14:creationId xmlns:p14="http://schemas.microsoft.com/office/powerpoint/2010/main" val="3113029179"/>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WHAT THE GNOSTICS WERE SAYING:</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endParaRPr lang="en-US" sz="4800" b="0" dirty="0">
              <a:effectLst/>
              <a:cs typeface="Times New Roman" pitchFamily="18" charset="0"/>
            </a:endParaRPr>
          </a:p>
        </p:txBody>
      </p:sp>
    </p:spTree>
    <p:extLst>
      <p:ext uri="{BB962C8B-B14F-4D97-AF65-F5344CB8AC3E}">
        <p14:creationId xmlns:p14="http://schemas.microsoft.com/office/powerpoint/2010/main" val="128497898"/>
      </p:ext>
    </p:extLst>
  </p:cSld>
  <p:clrMapOvr>
    <a:masterClrMapping/>
  </p:clrMapOvr>
  <p:transition spd="slow" advClick="0" advTm="1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WHAT THE GNOSTICS WERE SAYING:</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“Jesus is a lower emanation of ‘the fullness’”</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endParaRPr lang="en-US" sz="4800" b="0" dirty="0">
              <a:effectLst/>
              <a:cs typeface="Times New Roman" pitchFamily="18" charset="0"/>
            </a:endParaRPr>
          </a:p>
        </p:txBody>
      </p:sp>
    </p:spTree>
    <p:extLst>
      <p:ext uri="{BB962C8B-B14F-4D97-AF65-F5344CB8AC3E}">
        <p14:creationId xmlns:p14="http://schemas.microsoft.com/office/powerpoint/2010/main" val="866149499"/>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WHAT THE GNOSTICS WERE SAYING:</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“Jesus is a lower emanation of ‘the fullness’”</a:t>
            </a:r>
          </a:p>
          <a:p>
            <a:pPr marL="1028700" lvl="1" indent="-571500" eaLnBrk="1" hangingPunct="1">
              <a:lnSpc>
                <a:spcPct val="70000"/>
              </a:lnSpc>
              <a:spcBef>
                <a:spcPct val="30000"/>
              </a:spcBef>
              <a:buFont typeface="Arial" panose="020B0604020202020204" pitchFamily="34" charset="0"/>
              <a:buChar char="•"/>
              <a:defRPr/>
            </a:pPr>
            <a:r>
              <a:rPr lang="en-US" sz="4000" dirty="0" smtClean="0">
                <a:cs typeface="Times New Roman" pitchFamily="18" charset="0"/>
              </a:rPr>
              <a:t>“Paul’s gospel is only a spiritual starter-kit”</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endParaRPr lang="en-US" sz="4800" b="0" dirty="0">
              <a:effectLst/>
              <a:cs typeface="Times New Roman" pitchFamily="18" charset="0"/>
            </a:endParaRPr>
          </a:p>
        </p:txBody>
      </p:sp>
    </p:spTree>
    <p:extLst>
      <p:ext uri="{BB962C8B-B14F-4D97-AF65-F5344CB8AC3E}">
        <p14:creationId xmlns:p14="http://schemas.microsoft.com/office/powerpoint/2010/main" val="1771983668"/>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endParaRPr lang="en-US" sz="4400" b="0" i="1" dirty="0" smtClean="0">
              <a:effectLst/>
              <a:cs typeface="Times New Roman" pitchFamily="18" charset="0"/>
            </a:endParaRPr>
          </a:p>
          <a:p>
            <a:pPr algn="ctr" eaLnBrk="1" hangingPunct="1">
              <a:lnSpc>
                <a:spcPct val="70000"/>
              </a:lnSpc>
              <a:spcBef>
                <a:spcPct val="30000"/>
              </a:spcBef>
              <a:defRPr/>
            </a:pPr>
            <a:r>
              <a:rPr lang="en-US" sz="4800" b="0" i="1" dirty="0" smtClean="0">
                <a:effectLst/>
                <a:cs typeface="Times New Roman" pitchFamily="18" charset="0"/>
              </a:rPr>
              <a:t>Who Jesus is determines </a:t>
            </a:r>
            <a:br>
              <a:rPr lang="en-US" sz="4800" b="0" i="1" dirty="0" smtClean="0">
                <a:effectLst/>
                <a:cs typeface="Times New Roman" pitchFamily="18" charset="0"/>
              </a:rPr>
            </a:br>
            <a:r>
              <a:rPr lang="en-US" sz="4800" b="0" i="1" dirty="0" smtClean="0">
                <a:effectLst/>
                <a:cs typeface="Times New Roman" pitchFamily="18" charset="0"/>
              </a:rPr>
              <a:t>what He can provide for us</a:t>
            </a:r>
            <a:endParaRPr lang="en-US" sz="4800" b="0" i="1" dirty="0">
              <a:effectLst/>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endParaRPr lang="en-US" sz="4800" b="0" dirty="0">
              <a:effectLst/>
              <a:cs typeface="Times New Roman" pitchFamily="18" charset="0"/>
            </a:endParaRPr>
          </a:p>
        </p:txBody>
      </p:sp>
    </p:spTree>
    <p:extLst>
      <p:ext uri="{BB962C8B-B14F-4D97-AF65-F5344CB8AC3E}">
        <p14:creationId xmlns:p14="http://schemas.microsoft.com/office/powerpoint/2010/main" val="68649821"/>
      </p:ext>
    </p:extLst>
  </p:cSld>
  <p:clrMapOvr>
    <a:masterClrMapping/>
  </p:clrMapOvr>
  <p:transition spd="med">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smtClean="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Tree>
    <p:extLst>
      <p:ext uri="{BB962C8B-B14F-4D97-AF65-F5344CB8AC3E}">
        <p14:creationId xmlns:p14="http://schemas.microsoft.com/office/powerpoint/2010/main" val="636061630"/>
      </p:ext>
    </p:extLst>
  </p:cSld>
  <p:clrMapOvr>
    <a:masterClrMapping/>
  </p:clrMapOvr>
  <p:transition spd="med" advClick="0" advTm="2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a:p>
            <a:pPr eaLnBrk="1" hangingPunct="1">
              <a:lnSpc>
                <a:spcPct val="70000"/>
              </a:lnSpc>
              <a:spcBef>
                <a:spcPct val="30000"/>
              </a:spcBef>
              <a:defRPr/>
            </a:pPr>
            <a:r>
              <a:rPr lang="en-US" sz="4000" dirty="0" smtClean="0">
                <a:cs typeface="Times New Roman" pitchFamily="18" charset="0"/>
              </a:rPr>
              <a:t>THEREFORE, HE CAN RESCUE US COMPLETELY</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Tree>
    <p:extLst>
      <p:ext uri="{BB962C8B-B14F-4D97-AF65-F5344CB8AC3E}">
        <p14:creationId xmlns:p14="http://schemas.microsoft.com/office/powerpoint/2010/main" val="338888169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algn="ctr">
              <a:lnSpc>
                <a:spcPts val="3400"/>
              </a:lnSpc>
              <a:defRPr/>
            </a:pPr>
            <a:endParaRPr lang="en-US" sz="4000" b="1" kern="0" dirty="0">
              <a:solidFill>
                <a:srgbClr val="C0C0C0"/>
              </a:solidFill>
              <a:effectLst>
                <a:outerShdw blurRad="38100" dist="38100" dir="2700000" algn="tl">
                  <a:srgbClr val="000000"/>
                </a:outerShdw>
              </a:effectLst>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r>
              <a:rPr lang="en-US" sz="4000" dirty="0" smtClean="0">
                <a:cs typeface="Times New Roman" pitchFamily="18" charset="0"/>
              </a:rPr>
              <a:t>JESUS IS ABSOLUTELY SUPREME</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a:lnSpc>
                <a:spcPts val="3600"/>
              </a:lnSpc>
              <a:defRPr/>
            </a:pPr>
            <a:r>
              <a:rPr lang="en-US" sz="4800" kern="0" dirty="0" smtClean="0"/>
              <a:t>Colossians 1:15-23</a:t>
            </a:r>
            <a:br>
              <a:rPr lang="en-US" sz="4800" kern="0" dirty="0" smtClean="0"/>
            </a:br>
            <a:r>
              <a:rPr lang="en-US" sz="4800" kern="0" dirty="0" smtClean="0"/>
              <a:t>The “Who” of the Gospel: Jesus</a:t>
            </a:r>
            <a:endParaRPr lang="en-US" sz="4800" b="0" dirty="0">
              <a:effectLst/>
              <a:cs typeface="Times New Roman" pitchFamily="18" charset="0"/>
            </a:endParaRPr>
          </a:p>
        </p:txBody>
      </p:sp>
      <p:sp>
        <p:nvSpPr>
          <p:cNvPr id="7" name="Text Box 4"/>
          <p:cNvSpPr txBox="1">
            <a:spLocks noChangeArrowheads="1"/>
          </p:cNvSpPr>
          <p:nvPr/>
        </p:nvSpPr>
        <p:spPr bwMode="auto">
          <a:xfrm>
            <a:off x="117122" y="2259561"/>
            <a:ext cx="11884378" cy="4862870"/>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000"/>
              </a:lnSpc>
            </a:pPr>
            <a:r>
              <a:rPr lang="en-US" sz="3200" baseline="30000" dirty="0" smtClean="0"/>
              <a:t>1:15</a:t>
            </a:r>
            <a:r>
              <a:rPr lang="en-US" sz="3200" dirty="0" smtClean="0"/>
              <a:t> </a:t>
            </a:r>
            <a:r>
              <a:rPr lang="en-US" sz="3200" dirty="0"/>
              <a:t>He is the image of the invisible God, the firstborn of </a:t>
            </a:r>
            <a:r>
              <a:rPr lang="en-US" sz="3200" dirty="0">
                <a:solidFill>
                  <a:srgbClr val="FF0000"/>
                </a:solidFill>
              </a:rPr>
              <a:t>all</a:t>
            </a:r>
            <a:r>
              <a:rPr lang="en-US" sz="3200" dirty="0"/>
              <a:t> creation. </a:t>
            </a:r>
            <a:r>
              <a:rPr lang="en-US" sz="3200" baseline="30000" dirty="0"/>
              <a:t>16</a:t>
            </a:r>
            <a:r>
              <a:rPr lang="en-US" sz="3200" dirty="0"/>
              <a:t> For by Him </a:t>
            </a:r>
            <a:r>
              <a:rPr lang="en-US" sz="3200" dirty="0">
                <a:solidFill>
                  <a:srgbClr val="FF0000"/>
                </a:solidFill>
              </a:rPr>
              <a:t>all</a:t>
            </a:r>
            <a:r>
              <a:rPr lang="en-US" sz="3200" dirty="0"/>
              <a:t> things were created, both in the heavens and on earth, visible and invisible, whether thrones or dominions or rulers or authorities—</a:t>
            </a:r>
            <a:r>
              <a:rPr lang="en-US" sz="3200" dirty="0">
                <a:solidFill>
                  <a:srgbClr val="FF0000"/>
                </a:solidFill>
              </a:rPr>
              <a:t>all</a:t>
            </a:r>
            <a:r>
              <a:rPr lang="en-US" sz="3200" dirty="0"/>
              <a:t> things have been created through Him and for Him. </a:t>
            </a:r>
            <a:r>
              <a:rPr lang="en-US" sz="3200" baseline="30000" dirty="0"/>
              <a:t>17</a:t>
            </a:r>
            <a:r>
              <a:rPr lang="en-US" sz="3200" dirty="0"/>
              <a:t> He is before </a:t>
            </a:r>
            <a:r>
              <a:rPr lang="en-US" sz="3200" dirty="0">
                <a:solidFill>
                  <a:srgbClr val="C00000"/>
                </a:solidFill>
              </a:rPr>
              <a:t>all</a:t>
            </a:r>
            <a:r>
              <a:rPr lang="en-US" sz="3200" dirty="0"/>
              <a:t> things, and in Him </a:t>
            </a:r>
            <a:r>
              <a:rPr lang="en-US" sz="3200" dirty="0">
                <a:solidFill>
                  <a:srgbClr val="FF0000"/>
                </a:solidFill>
              </a:rPr>
              <a:t>all</a:t>
            </a:r>
            <a:r>
              <a:rPr lang="en-US" sz="3200" dirty="0"/>
              <a:t> things hold together. </a:t>
            </a:r>
            <a:r>
              <a:rPr lang="en-US" sz="3200" baseline="30000" dirty="0"/>
              <a:t>18</a:t>
            </a:r>
            <a:r>
              <a:rPr lang="en-US" sz="3200" dirty="0"/>
              <a:t> He is also head of the body, the church; and He is the beginning, the firstborn from the dead, so that He Himself will come to have </a:t>
            </a:r>
            <a:r>
              <a:rPr lang="en-US" sz="3200" u="sng" dirty="0"/>
              <a:t>first place in everything</a:t>
            </a:r>
            <a:r>
              <a:rPr lang="en-US" sz="3200" dirty="0"/>
              <a:t>. </a:t>
            </a:r>
            <a:r>
              <a:rPr lang="en-US" sz="3200" baseline="30000" dirty="0"/>
              <a:t>19</a:t>
            </a:r>
            <a:r>
              <a:rPr lang="en-US" sz="3200" dirty="0"/>
              <a:t> For it was the Father’s good pleasure for </a:t>
            </a:r>
            <a:r>
              <a:rPr lang="en-US" sz="3200" dirty="0">
                <a:solidFill>
                  <a:srgbClr val="FF0000"/>
                </a:solidFill>
              </a:rPr>
              <a:t>all</a:t>
            </a:r>
            <a:r>
              <a:rPr lang="en-US" sz="3200" dirty="0"/>
              <a:t> the fullness to dwell in Him, </a:t>
            </a:r>
            <a:r>
              <a:rPr lang="en-US" sz="3200" baseline="30000" dirty="0"/>
              <a:t>20</a:t>
            </a:r>
            <a:r>
              <a:rPr lang="en-US" sz="3200" dirty="0"/>
              <a:t> and through Him to reconcile </a:t>
            </a:r>
            <a:r>
              <a:rPr lang="en-US" sz="3200" dirty="0">
                <a:solidFill>
                  <a:srgbClr val="FF0000"/>
                </a:solidFill>
              </a:rPr>
              <a:t>all</a:t>
            </a:r>
            <a:r>
              <a:rPr lang="en-US" sz="3200" dirty="0"/>
              <a:t> things to Himself, having made peace through the blood of His cross; through Him, I say, whether things on earth or things in heaven. </a:t>
            </a:r>
          </a:p>
        </p:txBody>
      </p:sp>
    </p:spTree>
    <p:extLst>
      <p:ext uri="{BB962C8B-B14F-4D97-AF65-F5344CB8AC3E}">
        <p14:creationId xmlns:p14="http://schemas.microsoft.com/office/powerpoint/2010/main" val="2597391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Widescreen</PresentationFormat>
  <Paragraphs>83</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Times New Roman</vt:lpstr>
      <vt:lpstr>Trebuchet MS</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2022-03-28T13:15:56Z</dcterms:created>
  <dcterms:modified xsi:type="dcterms:W3CDTF">2022-03-28T13:16:01Z</dcterms:modified>
</cp:coreProperties>
</file>