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67"/>
  </p:notesMasterIdLst>
  <p:handoutMasterIdLst>
    <p:handoutMasterId r:id="rId68"/>
  </p:handoutMasterIdLst>
  <p:sldIdLst>
    <p:sldId id="256" r:id="rId2"/>
    <p:sldId id="270" r:id="rId3"/>
    <p:sldId id="258" r:id="rId4"/>
    <p:sldId id="259" r:id="rId5"/>
    <p:sldId id="257" r:id="rId6"/>
    <p:sldId id="261" r:id="rId7"/>
    <p:sldId id="262" r:id="rId8"/>
    <p:sldId id="275" r:id="rId9"/>
    <p:sldId id="277" r:id="rId10"/>
    <p:sldId id="313" r:id="rId11"/>
    <p:sldId id="314" r:id="rId12"/>
    <p:sldId id="343" r:id="rId13"/>
    <p:sldId id="315" r:id="rId14"/>
    <p:sldId id="316" r:id="rId15"/>
    <p:sldId id="304" r:id="rId16"/>
    <p:sldId id="317" r:id="rId17"/>
    <p:sldId id="293" r:id="rId18"/>
    <p:sldId id="318" r:id="rId19"/>
    <p:sldId id="306" r:id="rId20"/>
    <p:sldId id="319" r:id="rId21"/>
    <p:sldId id="320" r:id="rId22"/>
    <p:sldId id="321" r:id="rId23"/>
    <p:sldId id="322" r:id="rId24"/>
    <p:sldId id="280" r:id="rId25"/>
    <p:sldId id="285" r:id="rId26"/>
    <p:sldId id="286" r:id="rId27"/>
    <p:sldId id="288" r:id="rId28"/>
    <p:sldId id="287" r:id="rId29"/>
    <p:sldId id="289" r:id="rId30"/>
    <p:sldId id="323" r:id="rId31"/>
    <p:sldId id="324" r:id="rId32"/>
    <p:sldId id="325" r:id="rId33"/>
    <p:sldId id="326" r:id="rId34"/>
    <p:sldId id="328" r:id="rId35"/>
    <p:sldId id="329" r:id="rId36"/>
    <p:sldId id="330" r:id="rId37"/>
    <p:sldId id="331" r:id="rId38"/>
    <p:sldId id="332" r:id="rId39"/>
    <p:sldId id="263" r:id="rId40"/>
    <p:sldId id="344" r:id="rId41"/>
    <p:sldId id="311" r:id="rId42"/>
    <p:sldId id="309" r:id="rId43"/>
    <p:sldId id="336" r:id="rId44"/>
    <p:sldId id="337" r:id="rId45"/>
    <p:sldId id="338" r:id="rId46"/>
    <p:sldId id="339" r:id="rId47"/>
    <p:sldId id="340" r:id="rId48"/>
    <p:sldId id="341" r:id="rId49"/>
    <p:sldId id="342" r:id="rId50"/>
    <p:sldId id="300" r:id="rId51"/>
    <p:sldId id="333" r:id="rId52"/>
    <p:sldId id="334" r:id="rId53"/>
    <p:sldId id="335" r:id="rId54"/>
    <p:sldId id="264" r:id="rId55"/>
    <p:sldId id="267" r:id="rId56"/>
    <p:sldId id="302" r:id="rId57"/>
    <p:sldId id="308" r:id="rId58"/>
    <p:sldId id="345" r:id="rId59"/>
    <p:sldId id="303" r:id="rId60"/>
    <p:sldId id="312" r:id="rId61"/>
    <p:sldId id="269" r:id="rId62"/>
    <p:sldId id="265" r:id="rId63"/>
    <p:sldId id="301" r:id="rId64"/>
    <p:sldId id="346" r:id="rId65"/>
    <p:sldId id="266" r:id="rId6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78276" autoAdjust="0"/>
  </p:normalViewPr>
  <p:slideViewPr>
    <p:cSldViewPr snapToGrid="0">
      <p:cViewPr varScale="1">
        <p:scale>
          <a:sx n="47" d="100"/>
          <a:sy n="47" d="100"/>
        </p:scale>
        <p:origin x="7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28" tIns="47114" rIns="94228" bIns="47114" rtlCol="0"/>
          <a:lstStyle>
            <a:lvl1pPr algn="l">
              <a:defRPr sz="1200"/>
            </a:lvl1pPr>
          </a:lstStyle>
          <a:p>
            <a:endParaRPr lang="en-US"/>
          </a:p>
        </p:txBody>
      </p:sp>
      <p:sp>
        <p:nvSpPr>
          <p:cNvPr id="3" name="Date Placeholder 2"/>
          <p:cNvSpPr>
            <a:spLocks noGrp="1"/>
          </p:cNvSpPr>
          <p:nvPr>
            <p:ph type="dt" sz="quarter" idx="1"/>
          </p:nvPr>
        </p:nvSpPr>
        <p:spPr>
          <a:xfrm>
            <a:off x="4023093" y="1"/>
            <a:ext cx="3077739" cy="471054"/>
          </a:xfrm>
          <a:prstGeom prst="rect">
            <a:avLst/>
          </a:prstGeom>
        </p:spPr>
        <p:txBody>
          <a:bodyPr vert="horz" lIns="94228" tIns="47114" rIns="94228" bIns="47114" rtlCol="0"/>
          <a:lstStyle>
            <a:lvl1pPr algn="r">
              <a:defRPr sz="1200"/>
            </a:lvl1pPr>
          </a:lstStyle>
          <a:p>
            <a:fld id="{37FD9045-69B4-4354-923D-D4AB53B52A57}" type="datetimeFigureOut">
              <a:rPr lang="en-US" smtClean="0"/>
              <a:t>7/15/2019</a:t>
            </a:fld>
            <a:endParaRPr lang="en-US"/>
          </a:p>
        </p:txBody>
      </p:sp>
      <p:sp>
        <p:nvSpPr>
          <p:cNvPr id="4" name="Footer Placeholder 3"/>
          <p:cNvSpPr>
            <a:spLocks noGrp="1"/>
          </p:cNvSpPr>
          <p:nvPr>
            <p:ph type="ftr" sz="quarter" idx="2"/>
          </p:nvPr>
        </p:nvSpPr>
        <p:spPr>
          <a:xfrm>
            <a:off x="1" y="8917423"/>
            <a:ext cx="3077739" cy="471053"/>
          </a:xfrm>
          <a:prstGeom prst="rect">
            <a:avLst/>
          </a:prstGeom>
        </p:spPr>
        <p:txBody>
          <a:bodyPr vert="horz" lIns="94228" tIns="47114" rIns="94228"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8" tIns="47114" rIns="94228" bIns="47114" rtlCol="0" anchor="b"/>
          <a:lstStyle>
            <a:lvl1pPr algn="r">
              <a:defRPr sz="1200"/>
            </a:lvl1pPr>
          </a:lstStyle>
          <a:p>
            <a:fld id="{D55D2EC6-36A8-4983-9C4F-68E0D341F1B2}" type="slidenum">
              <a:rPr lang="en-US" smtClean="0"/>
              <a:t>‹#›</a:t>
            </a:fld>
            <a:endParaRPr lang="en-US"/>
          </a:p>
        </p:txBody>
      </p:sp>
    </p:spTree>
    <p:extLst>
      <p:ext uri="{BB962C8B-B14F-4D97-AF65-F5344CB8AC3E}">
        <p14:creationId xmlns:p14="http://schemas.microsoft.com/office/powerpoint/2010/main" val="3964390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28" tIns="47114" rIns="94228" bIns="47114" rtlCol="0"/>
          <a:lstStyle>
            <a:lvl1pPr algn="l">
              <a:defRPr sz="1200"/>
            </a:lvl1pPr>
          </a:lstStyle>
          <a:p>
            <a:endParaRPr lang="en-US"/>
          </a:p>
        </p:txBody>
      </p:sp>
      <p:sp>
        <p:nvSpPr>
          <p:cNvPr id="3" name="Date Placeholder 2"/>
          <p:cNvSpPr>
            <a:spLocks noGrp="1"/>
          </p:cNvSpPr>
          <p:nvPr>
            <p:ph type="dt" idx="1"/>
          </p:nvPr>
        </p:nvSpPr>
        <p:spPr>
          <a:xfrm>
            <a:off x="4023093" y="1"/>
            <a:ext cx="3077739" cy="471054"/>
          </a:xfrm>
          <a:prstGeom prst="rect">
            <a:avLst/>
          </a:prstGeom>
        </p:spPr>
        <p:txBody>
          <a:bodyPr vert="horz" lIns="94228" tIns="47114" rIns="94228" bIns="47114" rtlCol="0"/>
          <a:lstStyle>
            <a:lvl1pPr algn="r">
              <a:defRPr sz="1200"/>
            </a:lvl1pPr>
          </a:lstStyle>
          <a:p>
            <a:fld id="{2ACAA7D0-A509-4C6F-BBD0-AFDB2B0EFE9F}" type="datetimeFigureOut">
              <a:rPr lang="en-US" smtClean="0"/>
              <a:t>7/15/2019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8" tIns="47114" rIns="94228" bIns="47114"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8" tIns="47114" rIns="94228"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3"/>
            <a:ext cx="3077739" cy="471053"/>
          </a:xfrm>
          <a:prstGeom prst="rect">
            <a:avLst/>
          </a:prstGeom>
        </p:spPr>
        <p:txBody>
          <a:bodyPr vert="horz" lIns="94228" tIns="47114" rIns="94228"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8" tIns="47114" rIns="94228" bIns="47114" rtlCol="0" anchor="b"/>
          <a:lstStyle>
            <a:lvl1pPr algn="r">
              <a:defRPr sz="1200"/>
            </a:lvl1pPr>
          </a:lstStyle>
          <a:p>
            <a:fld id="{A2A6299F-60C2-46F6-87F8-E1DFCB73BDD2}" type="slidenum">
              <a:rPr lang="en-US" smtClean="0"/>
              <a:t>‹#›</a:t>
            </a:fld>
            <a:endParaRPr lang="en-US"/>
          </a:p>
        </p:txBody>
      </p:sp>
    </p:spTree>
    <p:extLst>
      <p:ext uri="{BB962C8B-B14F-4D97-AF65-F5344CB8AC3E}">
        <p14:creationId xmlns:p14="http://schemas.microsoft.com/office/powerpoint/2010/main" val="40651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t>1</a:t>
            </a:fld>
            <a:endParaRPr lang="en-US"/>
          </a:p>
        </p:txBody>
      </p:sp>
    </p:spTree>
    <p:extLst>
      <p:ext uri="{BB962C8B-B14F-4D97-AF65-F5344CB8AC3E}">
        <p14:creationId xmlns:p14="http://schemas.microsoft.com/office/powerpoint/2010/main" val="306610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8590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t>15</a:t>
            </a:fld>
            <a:endParaRPr lang="en-US"/>
          </a:p>
        </p:txBody>
      </p:sp>
    </p:spTree>
    <p:extLst>
      <p:ext uri="{BB962C8B-B14F-4D97-AF65-F5344CB8AC3E}">
        <p14:creationId xmlns:p14="http://schemas.microsoft.com/office/powerpoint/2010/main" val="376887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5199" indent="-1585199"/>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7260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5199" indent="-1585199"/>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69037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5199" indent="-1585199"/>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70906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657359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endParaRPr lang="en-US" dirty="0">
              <a:solidFill>
                <a:prstClr val="black"/>
              </a:solidFill>
            </a:endParaRPr>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01180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579525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t>24</a:t>
            </a:fld>
            <a:endParaRPr lang="en-US"/>
          </a:p>
        </p:txBody>
      </p:sp>
    </p:spTree>
    <p:extLst>
      <p:ext uri="{BB962C8B-B14F-4D97-AF65-F5344CB8AC3E}">
        <p14:creationId xmlns:p14="http://schemas.microsoft.com/office/powerpoint/2010/main" val="1729290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5939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t>2</a:t>
            </a:fld>
            <a:endParaRPr lang="en-US"/>
          </a:p>
        </p:txBody>
      </p:sp>
    </p:spTree>
    <p:extLst>
      <p:ext uri="{BB962C8B-B14F-4D97-AF65-F5344CB8AC3E}">
        <p14:creationId xmlns:p14="http://schemas.microsoft.com/office/powerpoint/2010/main" val="1205711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327885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055414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589301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747628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996770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166927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780143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673394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586938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endParaRPr lang="en-US" dirty="0">
              <a:solidFill>
                <a:prstClr val="black"/>
              </a:solidFill>
            </a:endParaRPr>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74148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t>6</a:t>
            </a:fld>
            <a:endParaRPr lang="en-US"/>
          </a:p>
        </p:txBody>
      </p:sp>
    </p:spTree>
    <p:extLst>
      <p:ext uri="{BB962C8B-B14F-4D97-AF65-F5344CB8AC3E}">
        <p14:creationId xmlns:p14="http://schemas.microsoft.com/office/powerpoint/2010/main" val="2684621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42702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endParaRPr lang="en-US" dirty="0">
              <a:solidFill>
                <a:prstClr val="black"/>
              </a:solidFill>
            </a:endParaRPr>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327834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671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t>39</a:t>
            </a:fld>
            <a:endParaRPr lang="en-US"/>
          </a:p>
        </p:txBody>
      </p:sp>
    </p:spTree>
    <p:extLst>
      <p:ext uri="{BB962C8B-B14F-4D97-AF65-F5344CB8AC3E}">
        <p14:creationId xmlns:p14="http://schemas.microsoft.com/office/powerpoint/2010/main" val="3265662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671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612270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t>41</a:t>
            </a:fld>
            <a:endParaRPr lang="en-US"/>
          </a:p>
        </p:txBody>
      </p:sp>
    </p:spTree>
    <p:extLst>
      <p:ext uri="{BB962C8B-B14F-4D97-AF65-F5344CB8AC3E}">
        <p14:creationId xmlns:p14="http://schemas.microsoft.com/office/powerpoint/2010/main" val="2806580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671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793265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t>43</a:t>
            </a:fld>
            <a:endParaRPr lang="en-US"/>
          </a:p>
        </p:txBody>
      </p:sp>
    </p:spTree>
    <p:extLst>
      <p:ext uri="{BB962C8B-B14F-4D97-AF65-F5344CB8AC3E}">
        <p14:creationId xmlns:p14="http://schemas.microsoft.com/office/powerpoint/2010/main" val="3279811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671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521081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671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7503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671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80846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t>8</a:t>
            </a:fld>
            <a:endParaRPr lang="en-US"/>
          </a:p>
        </p:txBody>
      </p:sp>
    </p:spTree>
    <p:extLst>
      <p:ext uri="{BB962C8B-B14F-4D97-AF65-F5344CB8AC3E}">
        <p14:creationId xmlns:p14="http://schemas.microsoft.com/office/powerpoint/2010/main" val="37723598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6714"/>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666582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t>54</a:t>
            </a:fld>
            <a:endParaRPr lang="en-US"/>
          </a:p>
        </p:txBody>
      </p:sp>
    </p:spTree>
    <p:extLst>
      <p:ext uri="{BB962C8B-B14F-4D97-AF65-F5344CB8AC3E}">
        <p14:creationId xmlns:p14="http://schemas.microsoft.com/office/powerpoint/2010/main" val="2376648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t>55</a:t>
            </a:fld>
            <a:endParaRPr lang="en-US"/>
          </a:p>
        </p:txBody>
      </p:sp>
    </p:spTree>
    <p:extLst>
      <p:ext uri="{BB962C8B-B14F-4D97-AF65-F5344CB8AC3E}">
        <p14:creationId xmlns:p14="http://schemas.microsoft.com/office/powerpoint/2010/main" val="2338852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5548543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839199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158115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764439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4">
              <a:defRPr/>
            </a:pPr>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6234569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t>61</a:t>
            </a:fld>
            <a:endParaRPr lang="en-US"/>
          </a:p>
        </p:txBody>
      </p:sp>
    </p:spTree>
    <p:extLst>
      <p:ext uri="{BB962C8B-B14F-4D97-AF65-F5344CB8AC3E}">
        <p14:creationId xmlns:p14="http://schemas.microsoft.com/office/powerpoint/2010/main" val="41072179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t>62</a:t>
            </a:fld>
            <a:endParaRPr lang="en-US"/>
          </a:p>
        </p:txBody>
      </p:sp>
    </p:spTree>
    <p:extLst>
      <p:ext uri="{BB962C8B-B14F-4D97-AF65-F5344CB8AC3E}">
        <p14:creationId xmlns:p14="http://schemas.microsoft.com/office/powerpoint/2010/main" val="237555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77659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430000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5263069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t>65</a:t>
            </a:fld>
            <a:endParaRPr lang="en-US"/>
          </a:p>
        </p:txBody>
      </p:sp>
    </p:spTree>
    <p:extLst>
      <p:ext uri="{BB962C8B-B14F-4D97-AF65-F5344CB8AC3E}">
        <p14:creationId xmlns:p14="http://schemas.microsoft.com/office/powerpoint/2010/main" val="16064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8306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2700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2575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6299F-60C2-46F6-87F8-E1DFCB73BDD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7521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7/15/2019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189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7/15/2019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205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7/15/2019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7221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7/15/2019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56351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7/15/2019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6513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E86839-B9D8-4651-8783-F325ECE74E65}" type="datetimeFigureOut">
              <a:rPr lang="en-US" smtClean="0"/>
              <a:t>7/15/2019</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14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484F64-32F6-45C5-931F-ADC1662401D0}" type="datetimeFigureOut">
              <a:rPr lang="en-US" smtClean="0"/>
              <a:t>7/15/2019</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2783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7/15/2019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614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7/15/2019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819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9C9CA7B-DFD4-44B5-8C60-D14B8CD1FB59}" type="datetimeFigureOut">
              <a:rPr lang="en-US" smtClean="0"/>
              <a:t>7/15/2019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094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7/15/2019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825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7/15/2019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352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7/15/2019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231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AA18ACC-A947-437B-A130-35BD54FDF1E9}" type="datetimeFigureOut">
              <a:rPr lang="en-US" smtClean="0"/>
              <a:t>7/15/2019</a:t>
            </a:fld>
            <a:endParaRPr lang="en-US" dirty="0"/>
          </a:p>
        </p:txBody>
      </p:sp>
      <p:sp>
        <p:nvSpPr>
          <p:cNvPr id="5" name="Footer Placeholder 3"/>
          <p:cNvSpPr>
            <a:spLocks noGrp="1"/>
          </p:cNvSpPr>
          <p:nvPr>
            <p:ph type="ftr" sz="quarter" idx="11"/>
          </p:nvPr>
        </p:nvSpPr>
        <p:spPr/>
        <p:txBody>
          <a:bodyPr/>
          <a:lstStyle/>
          <a:p>
            <a:r>
              <a:rPr lang="en-US" smtClean="0"/>
              <a:t>
              </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224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8D7E02-BCB8-4D50-A234-369438C08659}" type="datetimeFigureOut">
              <a:rPr lang="en-US" smtClean="0"/>
              <a:t>7/15/2019</a:t>
            </a:fld>
            <a:endParaRPr lang="en-US" dirty="0"/>
          </a:p>
        </p:txBody>
      </p:sp>
      <p:sp>
        <p:nvSpPr>
          <p:cNvPr id="5" name="Footer Placeholder 2"/>
          <p:cNvSpPr>
            <a:spLocks noGrp="1"/>
          </p:cNvSpPr>
          <p:nvPr>
            <p:ph type="ftr" sz="quarter" idx="11"/>
          </p:nvPr>
        </p:nvSpPr>
        <p:spPr/>
        <p:txBody>
          <a:bodyPr/>
          <a:lstStyle/>
          <a:p>
            <a:r>
              <a:rPr lang="en-US" smtClean="0"/>
              <a:t>
              </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2341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6E86A4C-8E40-4F87-A4F0-01A0687C5742}" type="datetimeFigureOut">
              <a:rPr lang="en-US" smtClean="0"/>
              <a:t>7/15/2019</a:t>
            </a:fld>
            <a:endParaRPr lang="en-US" dirty="0"/>
          </a:p>
        </p:txBody>
      </p:sp>
      <p:sp>
        <p:nvSpPr>
          <p:cNvPr id="5" name="Footer Placeholder 5"/>
          <p:cNvSpPr>
            <a:spLocks noGrp="1"/>
          </p:cNvSpPr>
          <p:nvPr>
            <p:ph type="ftr" sz="quarter" idx="11"/>
          </p:nvPr>
        </p:nvSpPr>
        <p:spPr/>
        <p:txBody>
          <a:bodyPr/>
          <a:lstStyle/>
          <a:p>
            <a:r>
              <a:rPr lang="en-US" smtClean="0"/>
              <a:t>
              </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334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7/15/2019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516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E451C3-0FF4-47C4-B829-773ADF60F88C}" type="datetimeFigureOut">
              <a:rPr lang="en-US" smtClean="0"/>
              <a:t>7/15/2019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0716966"/>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050863"/>
            <a:ext cx="8825658" cy="1127561"/>
          </a:xfrm>
        </p:spPr>
        <p:txBody>
          <a:bodyPr/>
          <a:lstStyle/>
          <a:p>
            <a:r>
              <a:rPr lang="en-US" dirty="0" smtClean="0"/>
              <a:t>Humble yourselves!</a:t>
            </a:r>
            <a:endParaRPr lang="en-US" dirty="0"/>
          </a:p>
        </p:txBody>
      </p:sp>
      <p:sp>
        <p:nvSpPr>
          <p:cNvPr id="3" name="Subtitle 2"/>
          <p:cNvSpPr>
            <a:spLocks noGrp="1"/>
          </p:cNvSpPr>
          <p:nvPr>
            <p:ph type="subTitle" idx="1"/>
          </p:nvPr>
        </p:nvSpPr>
        <p:spPr>
          <a:xfrm>
            <a:off x="1503976" y="2353095"/>
            <a:ext cx="8825658" cy="2805759"/>
          </a:xfrm>
        </p:spPr>
        <p:txBody>
          <a:bodyPr>
            <a:noAutofit/>
          </a:bodyPr>
          <a:lstStyle/>
          <a:p>
            <a:pPr algn="just"/>
            <a:r>
              <a:rPr lang="en-US" sz="2800" dirty="0">
                <a:solidFill>
                  <a:srgbClr val="FFFF00"/>
                </a:solidFill>
              </a:rPr>
              <a:t>…</a:t>
            </a:r>
            <a:r>
              <a:rPr lang="en-US" sz="2800" i="1" dirty="0">
                <a:solidFill>
                  <a:srgbClr val="FFFF00"/>
                </a:solidFill>
              </a:rPr>
              <a:t>all of you, clothe yourselves with humility toward one another, for God is opposed to the proud, but gives grace to the humble. Therefore humble yourselves</a:t>
            </a:r>
            <a:r>
              <a:rPr lang="en-US" sz="2800" b="1" i="1" dirty="0">
                <a:solidFill>
                  <a:srgbClr val="FFFF00"/>
                </a:solidFill>
              </a:rPr>
              <a:t> </a:t>
            </a:r>
            <a:r>
              <a:rPr lang="en-US" sz="2800" i="1" dirty="0">
                <a:solidFill>
                  <a:srgbClr val="FFFF00"/>
                </a:solidFill>
              </a:rPr>
              <a:t>under the mighty hand of God, that He may exalt you at the proper time</a:t>
            </a:r>
            <a:r>
              <a:rPr lang="en-US" sz="2800" dirty="0">
                <a:solidFill>
                  <a:srgbClr val="FFFF00"/>
                </a:solidFill>
              </a:rPr>
              <a:t>…   </a:t>
            </a:r>
            <a:r>
              <a:rPr lang="en-US" sz="2800" dirty="0" smtClean="0">
                <a:solidFill>
                  <a:srgbClr val="FFFF00"/>
                </a:solidFill>
              </a:rPr>
              <a:t> 1 </a:t>
            </a:r>
            <a:r>
              <a:rPr lang="en-US" sz="2800" dirty="0">
                <a:solidFill>
                  <a:srgbClr val="FFFF00"/>
                </a:solidFill>
              </a:rPr>
              <a:t>Peter </a:t>
            </a:r>
            <a:r>
              <a:rPr lang="en-US" sz="2800" dirty="0" smtClean="0">
                <a:solidFill>
                  <a:srgbClr val="FFFF00"/>
                </a:solidFill>
              </a:rPr>
              <a:t>5:5-6 </a:t>
            </a:r>
            <a:endParaRPr lang="en-US" sz="2800" dirty="0">
              <a:solidFill>
                <a:srgbClr val="FFFF00"/>
              </a:solidFill>
            </a:endParaRPr>
          </a:p>
        </p:txBody>
      </p:sp>
    </p:spTree>
    <p:extLst>
      <p:ext uri="{BB962C8B-B14F-4D97-AF65-F5344CB8AC3E}">
        <p14:creationId xmlns:p14="http://schemas.microsoft.com/office/powerpoint/2010/main" val="1690097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3801362801"/>
              </p:ext>
            </p:extLst>
          </p:nvPr>
        </p:nvGraphicFramePr>
        <p:xfrm>
          <a:off x="1517904" y="1816360"/>
          <a:ext cx="10294234" cy="1158240"/>
        </p:xfrm>
        <a:graphic>
          <a:graphicData uri="http://schemas.openxmlformats.org/drawingml/2006/table">
            <a:tbl>
              <a:tblPr firstRow="1" bandRow="1">
                <a:tableStyleId>{5C22544A-7EE6-4342-B048-85BDC9FD1C3A}</a:tableStyleId>
              </a:tblPr>
              <a:tblGrid>
                <a:gridCol w="1607590"/>
                <a:gridCol w="4343322"/>
                <a:gridCol w="4343322"/>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lang="en-US" sz="3200" dirty="0" smtClean="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88800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2418082096"/>
              </p:ext>
            </p:extLst>
          </p:nvPr>
        </p:nvGraphicFramePr>
        <p:xfrm>
          <a:off x="1517904" y="1816360"/>
          <a:ext cx="10294234" cy="2448560"/>
        </p:xfrm>
        <a:graphic>
          <a:graphicData uri="http://schemas.openxmlformats.org/drawingml/2006/table">
            <a:tbl>
              <a:tblPr firstRow="1" bandRow="1">
                <a:tableStyleId>{5C22544A-7EE6-4342-B048-85BDC9FD1C3A}</a:tableStyleId>
              </a:tblPr>
              <a:tblGrid>
                <a:gridCol w="1607590"/>
                <a:gridCol w="4343322"/>
                <a:gridCol w="4343322"/>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lang="en-US" sz="3200" dirty="0" smtClean="0">
                          <a:solidFill>
                            <a:schemeClr val="tx1"/>
                          </a:solidFill>
                        </a:rPr>
                        <a:t>Biblical words about pride carry the idea of self elevation; puffing self up.</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81543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nvGraphicFramePr>
        <p:xfrm>
          <a:off x="1517904" y="1816360"/>
          <a:ext cx="10294234" cy="4671060"/>
        </p:xfrm>
        <a:graphic>
          <a:graphicData uri="http://schemas.openxmlformats.org/drawingml/2006/table">
            <a:tbl>
              <a:tblPr firstRow="1" bandRow="1">
                <a:tableStyleId>{5C22544A-7EE6-4342-B048-85BDC9FD1C3A}</a:tableStyleId>
              </a:tblPr>
              <a:tblGrid>
                <a:gridCol w="1607590"/>
                <a:gridCol w="4343322"/>
                <a:gridCol w="4343322"/>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lang="en-US" sz="3200" dirty="0" smtClean="0">
                          <a:solidFill>
                            <a:schemeClr val="tx1"/>
                          </a:solidFill>
                        </a:rPr>
                        <a:t>Biblical words about pride carry the idea of self elevation; puffing self up.</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lang="en-US" sz="3200" dirty="0" smtClean="0">
                          <a:solidFill>
                            <a:schemeClr val="tx1"/>
                          </a:solidFill>
                        </a:rPr>
                        <a:t>Biblical words about humility carry the idea of shrinking. Since the Bible presumes that we are proud, the ‘shrinking’ is toward our actual size.</a:t>
                      </a:r>
                    </a:p>
                    <a:p>
                      <a:pPr>
                        <a:lnSpc>
                          <a:spcPts val="3500"/>
                        </a:lnSpc>
                      </a:pP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92189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843321277"/>
              </p:ext>
            </p:extLst>
          </p:nvPr>
        </p:nvGraphicFramePr>
        <p:xfrm>
          <a:off x="219456" y="1816360"/>
          <a:ext cx="11592682" cy="1115060"/>
        </p:xfrm>
        <a:graphic>
          <a:graphicData uri="http://schemas.openxmlformats.org/drawingml/2006/table">
            <a:tbl>
              <a:tblPr firstRow="1" bandRow="1">
                <a:tableStyleId>{5C22544A-7EE6-4342-B048-85BDC9FD1C3A}</a:tableStyleId>
              </a:tblPr>
              <a:tblGrid>
                <a:gridCol w="1830728"/>
                <a:gridCol w="4816769"/>
                <a:gridCol w="4945185"/>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700" b="1" dirty="0" smtClean="0">
                          <a:solidFill>
                            <a:schemeClr val="tx1"/>
                          </a:solidFill>
                        </a:rPr>
                        <a:t>focus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lang="en-US" sz="3200" dirty="0" smtClean="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9317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3446824767"/>
              </p:ext>
            </p:extLst>
          </p:nvPr>
        </p:nvGraphicFramePr>
        <p:xfrm>
          <a:off x="219456" y="1816360"/>
          <a:ext cx="11592682" cy="1559560"/>
        </p:xfrm>
        <a:graphic>
          <a:graphicData uri="http://schemas.openxmlformats.org/drawingml/2006/table">
            <a:tbl>
              <a:tblPr firstRow="1" bandRow="1">
                <a:tableStyleId>{5C22544A-7EE6-4342-B048-85BDC9FD1C3A}</a:tableStyleId>
              </a:tblPr>
              <a:tblGrid>
                <a:gridCol w="1830728"/>
                <a:gridCol w="4816769"/>
                <a:gridCol w="4945185"/>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700" b="1" dirty="0" smtClean="0">
                          <a:solidFill>
                            <a:schemeClr val="tx1"/>
                          </a:solidFill>
                        </a:rPr>
                        <a:t>focus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Inordinate self attention </a:t>
                      </a:r>
                      <a:endParaRPr lang="en-US" sz="3200" dirty="0" smtClean="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5" name="TextBox 4"/>
          <p:cNvSpPr txBox="1"/>
          <p:nvPr/>
        </p:nvSpPr>
        <p:spPr>
          <a:xfrm>
            <a:off x="1901952" y="3675888"/>
            <a:ext cx="9198864" cy="2031325"/>
          </a:xfrm>
          <a:prstGeom prst="rect">
            <a:avLst/>
          </a:prstGeom>
          <a:noFill/>
        </p:spPr>
        <p:txBody>
          <a:bodyPr wrap="square" rtlCol="0">
            <a:spAutoFit/>
          </a:bodyPr>
          <a:lstStyle/>
          <a:p>
            <a:pPr algn="just"/>
            <a:r>
              <a:rPr lang="en-US" sz="3600" dirty="0"/>
              <a:t>“True humility is not thinking less of yourself; it is thinking of yourself less</a:t>
            </a:r>
            <a:r>
              <a:rPr lang="en-US" sz="3600" dirty="0" smtClean="0"/>
              <a:t>.”</a:t>
            </a:r>
          </a:p>
          <a:p>
            <a:pPr algn="r"/>
            <a:r>
              <a:rPr lang="en-US" sz="3600" dirty="0" smtClean="0"/>
              <a:t> </a:t>
            </a:r>
            <a:r>
              <a:rPr lang="en-US" sz="3600" dirty="0"/>
              <a:t>Lewis, Mere Christianity</a:t>
            </a:r>
          </a:p>
          <a:p>
            <a:endParaRPr lang="en-US" dirty="0"/>
          </a:p>
        </p:txBody>
      </p:sp>
    </p:spTree>
    <p:extLst>
      <p:ext uri="{BB962C8B-B14F-4D97-AF65-F5344CB8AC3E}">
        <p14:creationId xmlns:p14="http://schemas.microsoft.com/office/powerpoint/2010/main" val="1918392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6064" y="593557"/>
            <a:ext cx="10459452" cy="5632311"/>
          </a:xfrm>
          <a:prstGeom prst="rect">
            <a:avLst/>
          </a:prstGeom>
          <a:noFill/>
        </p:spPr>
        <p:txBody>
          <a:bodyPr wrap="square" rtlCol="0">
            <a:spAutoFit/>
          </a:bodyPr>
          <a:lstStyle/>
          <a:p>
            <a:pPr algn="just"/>
            <a:r>
              <a:rPr lang="en-US" sz="2800" i="1" dirty="0"/>
              <a:t>During my afternoon ‘meditations</a:t>
            </a:r>
            <a:r>
              <a:rPr lang="en-US" sz="2800" i="1" dirty="0" smtClean="0"/>
              <a:t>’…I </a:t>
            </a:r>
            <a:r>
              <a:rPr lang="en-US" sz="2800" i="1" dirty="0"/>
              <a:t>have found out ludicrous and terrible things about my own character. </a:t>
            </a:r>
            <a:r>
              <a:rPr lang="en-US" sz="2800" i="1" dirty="0" smtClean="0"/>
              <a:t>…will </a:t>
            </a:r>
            <a:r>
              <a:rPr lang="en-US" sz="2800" i="1" dirty="0"/>
              <a:t>you believe it, one out of every three </a:t>
            </a:r>
            <a:r>
              <a:rPr lang="en-US" sz="2800" i="1" dirty="0" smtClean="0"/>
              <a:t>(thoughts) is </a:t>
            </a:r>
            <a:r>
              <a:rPr lang="en-US" sz="2800" i="1" dirty="0"/>
              <a:t>a thought of self-admiration: </a:t>
            </a:r>
            <a:r>
              <a:rPr lang="en-US" sz="2800" i="1" dirty="0" smtClean="0"/>
              <a:t>…I </a:t>
            </a:r>
            <a:r>
              <a:rPr lang="en-US" sz="2800" i="1" dirty="0"/>
              <a:t>catch myself posturing before the mirror, so to speak, all day long. I pretend I am carefully thinking out loud what to say to the next pupil (for his good, of course) and then suddenly realize I am thinking how frightfully clever I’m going to be and how he will admire me . . . And then when you force yourselves to stop it, you admire yourself for doing that. It’s like fighting the hydra . . . There seems to be no end to it. Depth under depth of self-love and self-admiration. </a:t>
            </a:r>
            <a:endParaRPr lang="en-US" sz="2800" i="1" dirty="0" smtClean="0"/>
          </a:p>
          <a:p>
            <a:pPr algn="r"/>
            <a:r>
              <a:rPr lang="en-US" sz="2400" i="1" dirty="0" smtClean="0"/>
              <a:t>The </a:t>
            </a:r>
            <a:r>
              <a:rPr lang="en-US" sz="2400" i="1" dirty="0"/>
              <a:t>Collected Letters of C.S. Lewis, Volume </a:t>
            </a:r>
            <a:r>
              <a:rPr lang="en-US" sz="2400" i="1" dirty="0" smtClean="0"/>
              <a:t>1 pp</a:t>
            </a:r>
            <a:r>
              <a:rPr lang="en-US" sz="2400" i="1" dirty="0"/>
              <a:t>. 878-879.</a:t>
            </a:r>
            <a:endParaRPr lang="en-US" sz="2400" dirty="0"/>
          </a:p>
        </p:txBody>
      </p:sp>
    </p:spTree>
    <p:extLst>
      <p:ext uri="{BB962C8B-B14F-4D97-AF65-F5344CB8AC3E}">
        <p14:creationId xmlns:p14="http://schemas.microsoft.com/office/powerpoint/2010/main" val="742494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1048576248"/>
              </p:ext>
            </p:extLst>
          </p:nvPr>
        </p:nvGraphicFramePr>
        <p:xfrm>
          <a:off x="219456" y="1816360"/>
          <a:ext cx="11592682" cy="1559560"/>
        </p:xfrm>
        <a:graphic>
          <a:graphicData uri="http://schemas.openxmlformats.org/drawingml/2006/table">
            <a:tbl>
              <a:tblPr firstRow="1" bandRow="1">
                <a:tableStyleId>{5C22544A-7EE6-4342-B048-85BDC9FD1C3A}</a:tableStyleId>
              </a:tblPr>
              <a:tblGrid>
                <a:gridCol w="1830728"/>
                <a:gridCol w="4816769"/>
                <a:gridCol w="4945185"/>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700" b="1" dirty="0" smtClean="0">
                          <a:solidFill>
                            <a:schemeClr val="tx1"/>
                          </a:solidFill>
                        </a:rPr>
                        <a:t>focus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Inordinate self attention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2048256" y="3657600"/>
            <a:ext cx="4023360" cy="1438855"/>
          </a:xfrm>
          <a:prstGeom prst="rect">
            <a:avLst/>
          </a:prstGeom>
          <a:noFill/>
        </p:spPr>
        <p:txBody>
          <a:bodyPr wrap="square" rtlCol="0">
            <a:spAutoFit/>
          </a:bodyPr>
          <a:lstStyle/>
          <a:p>
            <a:pPr lvl="0" algn="just">
              <a:lnSpc>
                <a:spcPts val="3500"/>
              </a:lnSpc>
            </a:pPr>
            <a:r>
              <a:rPr lang="en-US" sz="3200" dirty="0">
                <a:solidFill>
                  <a:srgbClr val="FFFF00"/>
                </a:solidFill>
              </a:rPr>
              <a:t>Even negative self attention </a:t>
            </a:r>
            <a:r>
              <a:rPr lang="en-US" sz="3200" dirty="0" smtClean="0">
                <a:solidFill>
                  <a:srgbClr val="FFFF00"/>
                </a:solidFill>
              </a:rPr>
              <a:t>is… </a:t>
            </a:r>
          </a:p>
          <a:p>
            <a:pPr lvl="0" algn="ctr">
              <a:lnSpc>
                <a:spcPts val="3500"/>
              </a:lnSpc>
            </a:pPr>
            <a:r>
              <a:rPr lang="en-US" sz="3200" dirty="0" smtClean="0">
                <a:solidFill>
                  <a:srgbClr val="FFFF00"/>
                </a:solidFill>
              </a:rPr>
              <a:t>self </a:t>
            </a:r>
            <a:r>
              <a:rPr lang="en-US" sz="3200" dirty="0">
                <a:solidFill>
                  <a:srgbClr val="FFFF00"/>
                </a:solidFill>
              </a:rPr>
              <a:t>attention</a:t>
            </a:r>
          </a:p>
        </p:txBody>
      </p:sp>
    </p:spTree>
    <p:extLst>
      <p:ext uri="{BB962C8B-B14F-4D97-AF65-F5344CB8AC3E}">
        <p14:creationId xmlns:p14="http://schemas.microsoft.com/office/powerpoint/2010/main" val="3905490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7937" y="1155032"/>
            <a:ext cx="9930063" cy="4031873"/>
          </a:xfrm>
          <a:prstGeom prst="rect">
            <a:avLst/>
          </a:prstGeom>
          <a:noFill/>
        </p:spPr>
        <p:txBody>
          <a:bodyPr wrap="square" rtlCol="0">
            <a:spAutoFit/>
          </a:bodyPr>
          <a:lstStyle/>
          <a:p>
            <a:pPr algn="just"/>
            <a:r>
              <a:rPr lang="en-US" sz="3200" i="1" dirty="0" smtClean="0"/>
              <a:t>Sin </a:t>
            </a:r>
            <a:r>
              <a:rPr lang="en-US" sz="3200" i="1" dirty="0"/>
              <a:t>turns you in on yourself, blinding you to God... Self-loathing exalts your opinion of yourself as supremely important; shame exalts the opinion of other people. But…what God chooses to “remember” about you is decisive. Your conscience, if well-tuned, is…dependent on the stance He takes</a:t>
            </a:r>
            <a:r>
              <a:rPr lang="en-US" sz="3200" i="1" dirty="0" smtClean="0"/>
              <a:t>.   </a:t>
            </a:r>
          </a:p>
          <a:p>
            <a:pPr algn="r"/>
            <a:r>
              <a:rPr lang="en-US" sz="2400" dirty="0" smtClean="0"/>
              <a:t>David </a:t>
            </a:r>
            <a:r>
              <a:rPr lang="en-US" sz="2400" dirty="0" err="1"/>
              <a:t>Powlison</a:t>
            </a:r>
            <a:r>
              <a:rPr lang="en-US" sz="2400" dirty="0"/>
              <a:t> from, </a:t>
            </a:r>
            <a:r>
              <a:rPr lang="en-US" sz="2400" i="1" dirty="0"/>
              <a:t>Making All Things New</a:t>
            </a:r>
          </a:p>
        </p:txBody>
      </p:sp>
    </p:spTree>
    <p:extLst>
      <p:ext uri="{BB962C8B-B14F-4D97-AF65-F5344CB8AC3E}">
        <p14:creationId xmlns:p14="http://schemas.microsoft.com/office/powerpoint/2010/main" val="181832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1641971639"/>
              </p:ext>
            </p:extLst>
          </p:nvPr>
        </p:nvGraphicFramePr>
        <p:xfrm>
          <a:off x="219456" y="1816360"/>
          <a:ext cx="11592682" cy="1559560"/>
        </p:xfrm>
        <a:graphic>
          <a:graphicData uri="http://schemas.openxmlformats.org/drawingml/2006/table">
            <a:tbl>
              <a:tblPr firstRow="1" bandRow="1">
                <a:tableStyleId>{5C22544A-7EE6-4342-B048-85BDC9FD1C3A}</a:tableStyleId>
              </a:tblPr>
              <a:tblGrid>
                <a:gridCol w="1830728"/>
                <a:gridCol w="4816769"/>
                <a:gridCol w="4945185"/>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700" b="1" dirty="0" smtClean="0">
                          <a:solidFill>
                            <a:schemeClr val="tx1"/>
                          </a:solidFill>
                        </a:rPr>
                        <a:t>focus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Inordinate self attention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5" name="TextBox 4"/>
          <p:cNvSpPr txBox="1"/>
          <p:nvPr/>
        </p:nvSpPr>
        <p:spPr>
          <a:xfrm>
            <a:off x="2121408" y="3566160"/>
            <a:ext cx="4700016" cy="1993392"/>
          </a:xfrm>
          <a:prstGeom prst="rect">
            <a:avLst/>
          </a:prstGeom>
          <a:noFill/>
        </p:spPr>
        <p:txBody>
          <a:bodyPr wrap="square" rtlCol="0">
            <a:spAutoFit/>
          </a:bodyPr>
          <a:lstStyle/>
          <a:p>
            <a:pPr algn="just"/>
            <a:r>
              <a:rPr lang="en-US" sz="3000" dirty="0">
                <a:solidFill>
                  <a:srgbClr val="FFFF00"/>
                </a:solidFill>
                <a:ea typeface="+mj-ea"/>
                <a:cs typeface="+mj-cs"/>
              </a:rPr>
              <a:t>Self-focus often shows up through comparison &amp; competition with others.</a:t>
            </a:r>
            <a:endParaRPr lang="en-US" dirty="0">
              <a:solidFill>
                <a:srgbClr val="FFFF00"/>
              </a:solidFill>
            </a:endParaRPr>
          </a:p>
        </p:txBody>
      </p:sp>
    </p:spTree>
    <p:extLst>
      <p:ext uri="{BB962C8B-B14F-4D97-AF65-F5344CB8AC3E}">
        <p14:creationId xmlns:p14="http://schemas.microsoft.com/office/powerpoint/2010/main" val="142513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389" y="898357"/>
            <a:ext cx="11101137" cy="5478423"/>
          </a:xfrm>
          <a:prstGeom prst="rect">
            <a:avLst/>
          </a:prstGeom>
          <a:noFill/>
        </p:spPr>
        <p:txBody>
          <a:bodyPr wrap="square" rtlCol="0">
            <a:spAutoFit/>
          </a:bodyPr>
          <a:lstStyle/>
          <a:p>
            <a:pPr algn="just"/>
            <a:r>
              <a:rPr lang="en-US" sz="2800" i="1" dirty="0" smtClean="0"/>
              <a:t>Now what you want to get clear is that Pride is essentially competitive - is competitive by its very nature…Pride gets no pleasure out of having something, only out of having more of it than the next man. We say that people are proud of being rich, or clever, or good-looking, but they are not. They are proud of being richer, or cleverer, or better-looking than others. If everyone else became equally rich, or clever, or good-looking there would be nothing to be proud about. It is the comparison that makes you proud: the pleasure of being above the rest. Once the element of competition has gone, pride has gone. </a:t>
            </a:r>
          </a:p>
          <a:p>
            <a:pPr algn="just"/>
            <a:endParaRPr lang="en-US" dirty="0"/>
          </a:p>
          <a:p>
            <a:pPr algn="r"/>
            <a:r>
              <a:rPr lang="en-US" sz="2400" dirty="0" smtClean="0"/>
              <a:t>C.S</a:t>
            </a:r>
            <a:r>
              <a:rPr lang="en-US" sz="2400" dirty="0"/>
              <a:t>. Lewis, “The Great Sin,” Mere Christianity </a:t>
            </a:r>
            <a:r>
              <a:rPr lang="en-US" sz="2400" dirty="0" smtClean="0"/>
              <a:t>pp. 121-122</a:t>
            </a:r>
            <a:endParaRPr lang="en-US" sz="2400" dirty="0"/>
          </a:p>
        </p:txBody>
      </p:sp>
    </p:spTree>
    <p:extLst>
      <p:ext uri="{BB962C8B-B14F-4D97-AF65-F5344CB8AC3E}">
        <p14:creationId xmlns:p14="http://schemas.microsoft.com/office/powerpoint/2010/main" val="3156648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Humble yourselves!</a:t>
            </a:r>
            <a:endParaRPr lang="en-US" dirty="0"/>
          </a:p>
        </p:txBody>
      </p:sp>
      <p:sp>
        <p:nvSpPr>
          <p:cNvPr id="7" name="Content Placeholder 6"/>
          <p:cNvSpPr>
            <a:spLocks noGrp="1"/>
          </p:cNvSpPr>
          <p:nvPr>
            <p:ph idx="1"/>
          </p:nvPr>
        </p:nvSpPr>
        <p:spPr>
          <a:xfrm>
            <a:off x="1103312" y="3387962"/>
            <a:ext cx="10115148" cy="3108371"/>
          </a:xfrm>
        </p:spPr>
        <p:txBody>
          <a:bodyPr>
            <a:normAutofit/>
          </a:bodyPr>
          <a:lstStyle/>
          <a:p>
            <a:r>
              <a:rPr lang="en-US" sz="3600" dirty="0" smtClean="0"/>
              <a:t>You are proud.</a:t>
            </a:r>
            <a:endParaRPr lang="en-US" sz="3600" dirty="0"/>
          </a:p>
        </p:txBody>
      </p:sp>
      <p:sp>
        <p:nvSpPr>
          <p:cNvPr id="6" name="TextBox 5"/>
          <p:cNvSpPr txBox="1"/>
          <p:nvPr/>
        </p:nvSpPr>
        <p:spPr>
          <a:xfrm>
            <a:off x="1105468" y="1141194"/>
            <a:ext cx="10385947" cy="2246769"/>
          </a:xfrm>
          <a:prstGeom prst="rect">
            <a:avLst/>
          </a:prstGeom>
          <a:noFill/>
        </p:spPr>
        <p:txBody>
          <a:bodyPr wrap="square" rtlCol="0">
            <a:spAutoFit/>
          </a:bodyPr>
          <a:lstStyle/>
          <a:p>
            <a:r>
              <a:rPr lang="en-US" sz="2800" cap="all" dirty="0">
                <a:solidFill>
                  <a:srgbClr val="FFFF00"/>
                </a:solidFill>
              </a:rPr>
              <a:t>…</a:t>
            </a:r>
            <a:r>
              <a:rPr lang="en-US" sz="2800" i="1" cap="all" dirty="0">
                <a:solidFill>
                  <a:srgbClr val="FFFF00"/>
                </a:solidFill>
              </a:rPr>
              <a:t>all of you, clothe yourselves with humility toward one another, for God is opposed to the proud, but gives grace to the humble. Therefore </a:t>
            </a:r>
            <a:r>
              <a:rPr lang="en-US" sz="2800" b="1" i="1" cap="all" dirty="0">
                <a:solidFill>
                  <a:srgbClr val="FFFF00"/>
                </a:solidFill>
              </a:rPr>
              <a:t>humble yourselves </a:t>
            </a:r>
            <a:r>
              <a:rPr lang="en-US" sz="2800" i="1" cap="all" dirty="0">
                <a:solidFill>
                  <a:srgbClr val="FFFF00"/>
                </a:solidFill>
              </a:rPr>
              <a:t>under the mighty hand of God, that He may exalt you at the proper </a:t>
            </a:r>
            <a:r>
              <a:rPr lang="en-US" sz="2800" i="1" cap="all" dirty="0" smtClean="0">
                <a:solidFill>
                  <a:srgbClr val="FFFF00"/>
                </a:solidFill>
              </a:rPr>
              <a:t>time</a:t>
            </a:r>
            <a:r>
              <a:rPr lang="en-US" sz="2800" cap="all" dirty="0" smtClean="0">
                <a:solidFill>
                  <a:srgbClr val="FFFF00"/>
                </a:solidFill>
              </a:rPr>
              <a:t>…1 </a:t>
            </a:r>
            <a:r>
              <a:rPr lang="en-US" sz="2800" cap="all" dirty="0">
                <a:solidFill>
                  <a:srgbClr val="FFFF00"/>
                </a:solidFill>
              </a:rPr>
              <a:t>Peter 5:5-6</a:t>
            </a:r>
            <a:endParaRPr lang="en-US" dirty="0">
              <a:solidFill>
                <a:prstClr val="white"/>
              </a:solidFill>
            </a:endParaRPr>
          </a:p>
        </p:txBody>
      </p:sp>
    </p:spTree>
    <p:extLst>
      <p:ext uri="{BB962C8B-B14F-4D97-AF65-F5344CB8AC3E}">
        <p14:creationId xmlns:p14="http://schemas.microsoft.com/office/powerpoint/2010/main" val="3327124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263810555"/>
              </p:ext>
            </p:extLst>
          </p:nvPr>
        </p:nvGraphicFramePr>
        <p:xfrm>
          <a:off x="219456" y="1816360"/>
          <a:ext cx="11592682" cy="2004060"/>
        </p:xfrm>
        <a:graphic>
          <a:graphicData uri="http://schemas.openxmlformats.org/drawingml/2006/table">
            <a:tbl>
              <a:tblPr firstRow="1" bandRow="1">
                <a:tableStyleId>{5C22544A-7EE6-4342-B048-85BDC9FD1C3A}</a:tableStyleId>
              </a:tblPr>
              <a:tblGrid>
                <a:gridCol w="1830728"/>
                <a:gridCol w="4816769"/>
                <a:gridCol w="4945185"/>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700" b="1" dirty="0" smtClean="0">
                          <a:solidFill>
                            <a:schemeClr val="tx1"/>
                          </a:solidFill>
                        </a:rPr>
                        <a:t>focus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Inordinate self attention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Focusing on God is an important feature of humility.</a:t>
                      </a: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1927733" y="4041006"/>
            <a:ext cx="9427204" cy="1384995"/>
          </a:xfrm>
          <a:prstGeom prst="rect">
            <a:avLst/>
          </a:prstGeom>
          <a:noFill/>
        </p:spPr>
        <p:txBody>
          <a:bodyPr wrap="square" rtlCol="0">
            <a:spAutoFit/>
          </a:bodyPr>
          <a:lstStyle/>
          <a:p>
            <a:pPr algn="just"/>
            <a:r>
              <a:rPr lang="en-US" sz="2800" i="1" dirty="0">
                <a:solidFill>
                  <a:srgbClr val="FFFF00"/>
                </a:solidFill>
              </a:rPr>
              <a:t>Not to us, O LORD, not to us</a:t>
            </a:r>
            <a:r>
              <a:rPr lang="en-US" sz="2800" i="1" dirty="0" smtClean="0">
                <a:solidFill>
                  <a:srgbClr val="FFFF00"/>
                </a:solidFill>
              </a:rPr>
              <a:t>, But </a:t>
            </a:r>
            <a:r>
              <a:rPr lang="en-US" sz="2800" i="1" dirty="0">
                <a:solidFill>
                  <a:srgbClr val="FFFF00"/>
                </a:solidFill>
              </a:rPr>
              <a:t>to Your name </a:t>
            </a:r>
            <a:r>
              <a:rPr lang="en-US" sz="2800" i="1" dirty="0" smtClean="0">
                <a:solidFill>
                  <a:srgbClr val="FFFF00"/>
                </a:solidFill>
              </a:rPr>
              <a:t>be the glory because </a:t>
            </a:r>
            <a:r>
              <a:rPr lang="en-US" sz="2800" i="1" dirty="0">
                <a:solidFill>
                  <a:srgbClr val="FFFF00"/>
                </a:solidFill>
              </a:rPr>
              <a:t>of Your lovingkindness, because of Your </a:t>
            </a:r>
            <a:r>
              <a:rPr lang="en-US" sz="2800" i="1" dirty="0" smtClean="0">
                <a:solidFill>
                  <a:srgbClr val="FFFF00"/>
                </a:solidFill>
              </a:rPr>
              <a:t>truth.                                                  </a:t>
            </a:r>
            <a:r>
              <a:rPr lang="en-US" sz="2800" dirty="0" smtClean="0">
                <a:solidFill>
                  <a:srgbClr val="FFFF00"/>
                </a:solidFill>
              </a:rPr>
              <a:t>Psalm 115:1</a:t>
            </a:r>
            <a:endParaRPr lang="en-US" sz="2800" dirty="0">
              <a:solidFill>
                <a:srgbClr val="FFFF00"/>
              </a:solidFill>
            </a:endParaRPr>
          </a:p>
        </p:txBody>
      </p:sp>
    </p:spTree>
    <p:extLst>
      <p:ext uri="{BB962C8B-B14F-4D97-AF65-F5344CB8AC3E}">
        <p14:creationId xmlns:p14="http://schemas.microsoft.com/office/powerpoint/2010/main" val="572132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nvGraphicFramePr>
        <p:xfrm>
          <a:off x="219456" y="1816360"/>
          <a:ext cx="11592682" cy="2004060"/>
        </p:xfrm>
        <a:graphic>
          <a:graphicData uri="http://schemas.openxmlformats.org/drawingml/2006/table">
            <a:tbl>
              <a:tblPr firstRow="1" bandRow="1">
                <a:tableStyleId>{5C22544A-7EE6-4342-B048-85BDC9FD1C3A}</a:tableStyleId>
              </a:tblPr>
              <a:tblGrid>
                <a:gridCol w="1830728"/>
                <a:gridCol w="4816769"/>
                <a:gridCol w="4945185"/>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700" b="1" dirty="0" smtClean="0">
                          <a:solidFill>
                            <a:schemeClr val="tx1"/>
                          </a:solidFill>
                        </a:rPr>
                        <a:t>focus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Inordinate self attention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Focusing on God is an important feature of humility.</a:t>
                      </a: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1927733" y="4041006"/>
            <a:ext cx="9427204" cy="2246769"/>
          </a:xfrm>
          <a:prstGeom prst="rect">
            <a:avLst/>
          </a:prstGeom>
          <a:noFill/>
        </p:spPr>
        <p:txBody>
          <a:bodyPr wrap="square" rtlCol="0">
            <a:spAutoFit/>
          </a:bodyPr>
          <a:lstStyle/>
          <a:p>
            <a:pPr lvl="0" algn="just"/>
            <a:r>
              <a:rPr lang="en-US" sz="2800" i="1" dirty="0">
                <a:solidFill>
                  <a:srgbClr val="FFFF00"/>
                </a:solidFill>
              </a:rPr>
              <a:t>Delight yourself in the Lord…</a:t>
            </a:r>
          </a:p>
          <a:p>
            <a:pPr lvl="0" algn="just"/>
            <a:r>
              <a:rPr lang="en-US" sz="2800" i="1" dirty="0">
                <a:solidFill>
                  <a:srgbClr val="FFFF00"/>
                </a:solidFill>
              </a:rPr>
              <a:t>Commit your way to the Lord, trust also in Him…</a:t>
            </a:r>
          </a:p>
          <a:p>
            <a:pPr lvl="0" algn="just"/>
            <a:r>
              <a:rPr lang="en-US" sz="2800" i="1" dirty="0">
                <a:solidFill>
                  <a:srgbClr val="FFFF00"/>
                </a:solidFill>
              </a:rPr>
              <a:t>Rest in the Lord and wait patiently for Him;</a:t>
            </a:r>
          </a:p>
          <a:p>
            <a:pPr lvl="0" algn="just"/>
            <a:r>
              <a:rPr lang="en-US" sz="2800" i="1" dirty="0">
                <a:solidFill>
                  <a:srgbClr val="FFFF00"/>
                </a:solidFill>
              </a:rPr>
              <a:t>…the humble will inherit the land</a:t>
            </a:r>
          </a:p>
          <a:p>
            <a:pPr lvl="0" algn="r"/>
            <a:r>
              <a:rPr lang="en-US" sz="2800" i="1" dirty="0">
                <a:solidFill>
                  <a:srgbClr val="FFFF00"/>
                </a:solidFill>
              </a:rPr>
              <a:t>excerpts from Psalm 37:4-11</a:t>
            </a:r>
          </a:p>
        </p:txBody>
      </p:sp>
    </p:spTree>
    <p:extLst>
      <p:ext uri="{BB962C8B-B14F-4D97-AF65-F5344CB8AC3E}">
        <p14:creationId xmlns:p14="http://schemas.microsoft.com/office/powerpoint/2010/main" val="1641422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198616801"/>
              </p:ext>
            </p:extLst>
          </p:nvPr>
        </p:nvGraphicFramePr>
        <p:xfrm>
          <a:off x="219456" y="1816360"/>
          <a:ext cx="11592682" cy="1115060"/>
        </p:xfrm>
        <a:graphic>
          <a:graphicData uri="http://schemas.openxmlformats.org/drawingml/2006/table">
            <a:tbl>
              <a:tblPr firstRow="1" bandRow="1">
                <a:tableStyleId>{5C22544A-7EE6-4342-B048-85BDC9FD1C3A}</a:tableStyleId>
              </a:tblPr>
              <a:tblGrid>
                <a:gridCol w="1830728"/>
                <a:gridCol w="4816769"/>
                <a:gridCol w="4945185"/>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700" b="1" dirty="0" smtClean="0">
                          <a:solidFill>
                            <a:schemeClr val="tx1"/>
                          </a:solidFill>
                        </a:rPr>
                        <a:t>knows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kumimoji="0" lang="en-US" sz="3200" b="0" i="0" u="none" strike="noStrike" kern="1200" cap="none" spc="0" normalizeH="0" baseline="0" noProof="0" dirty="0" smtClean="0">
                        <a:ln>
                          <a:noFill/>
                        </a:ln>
                        <a:solidFill>
                          <a:prstClr val="white"/>
                        </a:solidFill>
                        <a:effectLst/>
                        <a:uLnTx/>
                        <a:uFillTx/>
                        <a:latin typeface="+mn-lt"/>
                        <a:ea typeface="+mj-ea"/>
                        <a:cs typeface="+mj-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22580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656979921"/>
              </p:ext>
            </p:extLst>
          </p:nvPr>
        </p:nvGraphicFramePr>
        <p:xfrm>
          <a:off x="219456" y="1816360"/>
          <a:ext cx="11592682" cy="2004060"/>
        </p:xfrm>
        <a:graphic>
          <a:graphicData uri="http://schemas.openxmlformats.org/drawingml/2006/table">
            <a:tbl>
              <a:tblPr firstRow="1" bandRow="1">
                <a:tableStyleId>{5C22544A-7EE6-4342-B048-85BDC9FD1C3A}</a:tableStyleId>
              </a:tblPr>
              <a:tblGrid>
                <a:gridCol w="1830728"/>
                <a:gridCol w="4816769"/>
                <a:gridCol w="4945185"/>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700" b="1" dirty="0" smtClean="0">
                          <a:solidFill>
                            <a:schemeClr val="tx1"/>
                          </a:solidFill>
                        </a:rPr>
                        <a:t>knows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Pride is inordinately confident in what it knows.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206134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96" y="452718"/>
            <a:ext cx="9564130" cy="849140"/>
          </a:xfrm>
        </p:spPr>
        <p:txBody>
          <a:bodyPr/>
          <a:lstStyle/>
          <a:p>
            <a:pPr algn="r"/>
            <a:r>
              <a:rPr lang="en-US" sz="4000" b="1" dirty="0" smtClean="0">
                <a:solidFill>
                  <a:srgbClr val="00B0F0"/>
                </a:solidFill>
              </a:rPr>
              <a:t>Sidebar: reasons to doubt yourself</a:t>
            </a:r>
            <a:r>
              <a:rPr lang="en-US" sz="4000" b="1" dirty="0" smtClean="0"/>
              <a:t>.</a:t>
            </a:r>
            <a:endParaRPr lang="en-US" sz="4000" b="1" dirty="0"/>
          </a:p>
        </p:txBody>
      </p:sp>
      <p:sp>
        <p:nvSpPr>
          <p:cNvPr id="3" name="Content Placeholder 2"/>
          <p:cNvSpPr>
            <a:spLocks noGrp="1"/>
          </p:cNvSpPr>
          <p:nvPr>
            <p:ph idx="1"/>
          </p:nvPr>
        </p:nvSpPr>
        <p:spPr>
          <a:xfrm>
            <a:off x="1103312" y="1131376"/>
            <a:ext cx="8946541" cy="5117023"/>
          </a:xfrm>
        </p:spPr>
        <p:txBody>
          <a:bodyPr>
            <a:normAutofit/>
          </a:bodyPr>
          <a:lstStyle/>
          <a:p>
            <a:r>
              <a:rPr lang="en-US" sz="3600" dirty="0" smtClean="0"/>
              <a:t>Scientific reasons:</a:t>
            </a:r>
          </a:p>
          <a:p>
            <a:pPr marL="914400" lvl="1" indent="-457200"/>
            <a:r>
              <a:rPr lang="en-US" sz="3200" dirty="0" smtClean="0"/>
              <a:t>We self-deceive &amp; self-justify. </a:t>
            </a:r>
          </a:p>
        </p:txBody>
      </p:sp>
      <p:pic>
        <p:nvPicPr>
          <p:cNvPr id="4" name="Picture 3"/>
          <p:cNvPicPr>
            <a:picLocks noChangeAspect="1"/>
          </p:cNvPicPr>
          <p:nvPr/>
        </p:nvPicPr>
        <p:blipFill>
          <a:blip r:embed="rId3"/>
          <a:stretch>
            <a:fillRect/>
          </a:stretch>
        </p:blipFill>
        <p:spPr>
          <a:xfrm>
            <a:off x="8014982" y="1301858"/>
            <a:ext cx="3383492" cy="511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466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65215" cy="849140"/>
          </a:xfrm>
        </p:spPr>
        <p:txBody>
          <a:bodyPr/>
          <a:lstStyle/>
          <a:p>
            <a:pPr algn="r"/>
            <a:r>
              <a:rPr lang="en-US" sz="4000" b="1" dirty="0" smtClean="0">
                <a:solidFill>
                  <a:srgbClr val="00B0F0"/>
                </a:solidFill>
              </a:rPr>
              <a:t>Sidebar: reasons to doubt yourself.</a:t>
            </a:r>
            <a:endParaRPr lang="en-US" sz="4000" b="1" dirty="0">
              <a:solidFill>
                <a:srgbClr val="00B0F0"/>
              </a:solidFill>
            </a:endParaRPr>
          </a:p>
        </p:txBody>
      </p:sp>
      <p:sp>
        <p:nvSpPr>
          <p:cNvPr id="3" name="Content Placeholder 2"/>
          <p:cNvSpPr>
            <a:spLocks noGrp="1"/>
          </p:cNvSpPr>
          <p:nvPr>
            <p:ph idx="1"/>
          </p:nvPr>
        </p:nvSpPr>
        <p:spPr>
          <a:xfrm>
            <a:off x="1103312" y="1131376"/>
            <a:ext cx="10407370" cy="5117023"/>
          </a:xfrm>
        </p:spPr>
        <p:txBody>
          <a:bodyPr>
            <a:normAutofit/>
          </a:bodyPr>
          <a:lstStyle/>
          <a:p>
            <a:r>
              <a:rPr lang="en-US" sz="3600" dirty="0" smtClean="0"/>
              <a:t>Scientific reasons:</a:t>
            </a:r>
          </a:p>
          <a:p>
            <a:pPr marL="914400" lvl="1" indent="-457200"/>
            <a:r>
              <a:rPr lang="en-US" sz="3200" dirty="0" smtClean="0"/>
              <a:t>We self-deceive &amp; self-justify.</a:t>
            </a:r>
          </a:p>
          <a:p>
            <a:pPr marL="914400" lvl="1" indent="-457200"/>
            <a:r>
              <a:rPr lang="en-US" sz="3200" dirty="0" smtClean="0"/>
              <a:t>Our brains make consistent, predictable errors.</a:t>
            </a:r>
          </a:p>
          <a:p>
            <a:pPr marL="914400" lvl="1" indent="-457200"/>
            <a:endParaRPr lang="en-US" sz="3200" dirty="0" smtClean="0"/>
          </a:p>
        </p:txBody>
      </p:sp>
    </p:spTree>
    <p:extLst>
      <p:ext uri="{BB962C8B-B14F-4D97-AF65-F5344CB8AC3E}">
        <p14:creationId xmlns:p14="http://schemas.microsoft.com/office/powerpoint/2010/main" val="4177458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995" y="452718"/>
            <a:ext cx="9404723" cy="849140"/>
          </a:xfrm>
        </p:spPr>
        <p:txBody>
          <a:bodyPr/>
          <a:lstStyle/>
          <a:p>
            <a:pPr algn="r"/>
            <a:r>
              <a:rPr lang="en-US" sz="4000" b="1" dirty="0" smtClean="0">
                <a:solidFill>
                  <a:srgbClr val="00B0F0"/>
                </a:solidFill>
              </a:rPr>
              <a:t>Sidebar: reasons to doubt yourself.</a:t>
            </a:r>
            <a:endParaRPr lang="en-US" sz="4000" b="1" dirty="0">
              <a:solidFill>
                <a:srgbClr val="00B0F0"/>
              </a:solidFill>
            </a:endParaRPr>
          </a:p>
        </p:txBody>
      </p:sp>
      <p:sp>
        <p:nvSpPr>
          <p:cNvPr id="3" name="Content Placeholder 2"/>
          <p:cNvSpPr>
            <a:spLocks noGrp="1"/>
          </p:cNvSpPr>
          <p:nvPr>
            <p:ph idx="1"/>
          </p:nvPr>
        </p:nvSpPr>
        <p:spPr>
          <a:xfrm>
            <a:off x="1103312" y="1131376"/>
            <a:ext cx="10377488" cy="5455691"/>
          </a:xfrm>
        </p:spPr>
        <p:txBody>
          <a:bodyPr>
            <a:normAutofit/>
          </a:bodyPr>
          <a:lstStyle/>
          <a:p>
            <a:r>
              <a:rPr lang="en-US" sz="3600" dirty="0" smtClean="0"/>
              <a:t>Scientific reasons:</a:t>
            </a:r>
          </a:p>
          <a:p>
            <a:pPr marL="914400" lvl="1" indent="-457200">
              <a:lnSpc>
                <a:spcPts val="3600"/>
              </a:lnSpc>
              <a:spcBef>
                <a:spcPts val="0"/>
              </a:spcBef>
            </a:pPr>
            <a:r>
              <a:rPr lang="en-US" sz="3200" dirty="0" smtClean="0"/>
              <a:t>We self-deceive &amp; self-justify</a:t>
            </a:r>
          </a:p>
          <a:p>
            <a:pPr marL="914400" lvl="1" indent="-457200">
              <a:lnSpc>
                <a:spcPts val="3600"/>
              </a:lnSpc>
              <a:spcBef>
                <a:spcPts val="0"/>
              </a:spcBef>
            </a:pPr>
            <a:r>
              <a:rPr lang="en-US" sz="3200" dirty="0" smtClean="0"/>
              <a:t>Our brains make consistent predictable errors.</a:t>
            </a:r>
          </a:p>
          <a:p>
            <a:pPr marL="1314450" lvl="2" indent="-457200"/>
            <a:r>
              <a:rPr lang="en-US" sz="3000" dirty="0" smtClean="0"/>
              <a:t>Cognitive biases</a:t>
            </a:r>
          </a:p>
          <a:p>
            <a:pPr marL="1314450" lvl="2" indent="-457200"/>
            <a:r>
              <a:rPr lang="en-US" sz="3000" dirty="0" smtClean="0"/>
              <a:t>Selective attention</a:t>
            </a:r>
          </a:p>
          <a:p>
            <a:pPr marL="1314450" lvl="2" indent="-457200"/>
            <a:r>
              <a:rPr lang="en-US" sz="3000" dirty="0" smtClean="0"/>
              <a:t>Memory formation/recall</a:t>
            </a:r>
          </a:p>
          <a:p>
            <a:pPr marL="1314450" lvl="2" indent="-457200"/>
            <a:r>
              <a:rPr lang="en-US" sz="3000" dirty="0" smtClean="0"/>
              <a:t>Mutual inhibition of cognitive/emotional areas</a:t>
            </a:r>
          </a:p>
        </p:txBody>
      </p:sp>
      <p:pic>
        <p:nvPicPr>
          <p:cNvPr id="6" name="Picture 5"/>
          <p:cNvPicPr>
            <a:picLocks noChangeAspect="1"/>
          </p:cNvPicPr>
          <p:nvPr/>
        </p:nvPicPr>
        <p:blipFill>
          <a:blip r:embed="rId3"/>
          <a:stretch>
            <a:fillRect/>
          </a:stretch>
        </p:blipFill>
        <p:spPr>
          <a:xfrm>
            <a:off x="8270875" y="1301858"/>
            <a:ext cx="3209925"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733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65215" cy="849140"/>
          </a:xfrm>
        </p:spPr>
        <p:txBody>
          <a:bodyPr/>
          <a:lstStyle/>
          <a:p>
            <a:pPr algn="r"/>
            <a:r>
              <a:rPr lang="en-US" sz="4000" b="1" dirty="0" smtClean="0">
                <a:solidFill>
                  <a:srgbClr val="00B0F0"/>
                </a:solidFill>
              </a:rPr>
              <a:t>Sidebar: reasons to doubt yourself.</a:t>
            </a:r>
            <a:endParaRPr lang="en-US" sz="4000" b="1" dirty="0">
              <a:solidFill>
                <a:srgbClr val="00B0F0"/>
              </a:solidFill>
            </a:endParaRPr>
          </a:p>
        </p:txBody>
      </p:sp>
      <p:sp>
        <p:nvSpPr>
          <p:cNvPr id="3" name="Content Placeholder 2"/>
          <p:cNvSpPr>
            <a:spLocks noGrp="1"/>
          </p:cNvSpPr>
          <p:nvPr>
            <p:ph idx="1"/>
          </p:nvPr>
        </p:nvSpPr>
        <p:spPr>
          <a:xfrm>
            <a:off x="1103312" y="1131376"/>
            <a:ext cx="10377488" cy="5455691"/>
          </a:xfrm>
        </p:spPr>
        <p:txBody>
          <a:bodyPr>
            <a:normAutofit/>
          </a:bodyPr>
          <a:lstStyle/>
          <a:p>
            <a:pPr>
              <a:spcBef>
                <a:spcPts val="0"/>
              </a:spcBef>
            </a:pPr>
            <a:r>
              <a:rPr lang="en-US" sz="3200" dirty="0" smtClean="0"/>
              <a:t>Scientific reasons:</a:t>
            </a:r>
          </a:p>
          <a:p>
            <a:pPr marL="914400" lvl="1" indent="-457200">
              <a:spcBef>
                <a:spcPts val="0"/>
              </a:spcBef>
            </a:pPr>
            <a:r>
              <a:rPr lang="en-US" sz="3200" dirty="0" smtClean="0"/>
              <a:t>We self-deceive &amp; self-justify</a:t>
            </a:r>
          </a:p>
          <a:p>
            <a:pPr marL="914400" lvl="1" indent="-457200">
              <a:spcBef>
                <a:spcPts val="0"/>
              </a:spcBef>
            </a:pPr>
            <a:r>
              <a:rPr lang="en-US" sz="3200" dirty="0" smtClean="0"/>
              <a:t>Our brains make consistent, predictable errors.</a:t>
            </a:r>
          </a:p>
          <a:p>
            <a:pPr marL="914400" lvl="1" indent="-457200">
              <a:spcBef>
                <a:spcPts val="0"/>
              </a:spcBef>
            </a:pPr>
            <a:r>
              <a:rPr lang="en-US" sz="3200" dirty="0" smtClean="0"/>
              <a:t>Development can distort our thinking &amp; feeling</a:t>
            </a:r>
          </a:p>
          <a:p>
            <a:pPr marL="857250" lvl="2" indent="0">
              <a:lnSpc>
                <a:spcPts val="2400"/>
              </a:lnSpc>
              <a:spcBef>
                <a:spcPts val="0"/>
              </a:spcBef>
              <a:buNone/>
            </a:pPr>
            <a:endParaRPr lang="en-US" sz="3000" dirty="0" smtClean="0"/>
          </a:p>
        </p:txBody>
      </p:sp>
      <p:pic>
        <p:nvPicPr>
          <p:cNvPr id="4" name="Picture 3"/>
          <p:cNvPicPr>
            <a:picLocks noChangeAspect="1"/>
          </p:cNvPicPr>
          <p:nvPr/>
        </p:nvPicPr>
        <p:blipFill>
          <a:blip r:embed="rId3"/>
          <a:stretch>
            <a:fillRect/>
          </a:stretch>
        </p:blipFill>
        <p:spPr>
          <a:xfrm>
            <a:off x="1368905" y="1301858"/>
            <a:ext cx="9846302" cy="4771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8724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81257" cy="849140"/>
          </a:xfrm>
        </p:spPr>
        <p:txBody>
          <a:bodyPr/>
          <a:lstStyle/>
          <a:p>
            <a:pPr algn="r"/>
            <a:r>
              <a:rPr lang="en-US" sz="4000" b="1" dirty="0" smtClean="0">
                <a:solidFill>
                  <a:srgbClr val="00B0F0"/>
                </a:solidFill>
              </a:rPr>
              <a:t>Sidebar: reasons to doubt yourself.</a:t>
            </a:r>
            <a:endParaRPr lang="en-US" sz="4000" b="1" dirty="0">
              <a:solidFill>
                <a:srgbClr val="00B0F0"/>
              </a:solidFill>
            </a:endParaRPr>
          </a:p>
        </p:txBody>
      </p:sp>
      <p:sp>
        <p:nvSpPr>
          <p:cNvPr id="3" name="Content Placeholder 2"/>
          <p:cNvSpPr>
            <a:spLocks noGrp="1"/>
          </p:cNvSpPr>
          <p:nvPr>
            <p:ph idx="1"/>
          </p:nvPr>
        </p:nvSpPr>
        <p:spPr>
          <a:xfrm>
            <a:off x="1103311" y="1131376"/>
            <a:ext cx="10655551" cy="5455691"/>
          </a:xfrm>
        </p:spPr>
        <p:txBody>
          <a:bodyPr>
            <a:normAutofit lnSpcReduction="10000"/>
          </a:bodyPr>
          <a:lstStyle/>
          <a:p>
            <a:r>
              <a:rPr lang="en-US" sz="3600" dirty="0" smtClean="0"/>
              <a:t>Scientific reasons:</a:t>
            </a:r>
          </a:p>
          <a:p>
            <a:r>
              <a:rPr lang="en-US" sz="3600" dirty="0" smtClean="0"/>
              <a:t>Biblical reasons:</a:t>
            </a:r>
          </a:p>
          <a:p>
            <a:pPr lvl="1"/>
            <a:r>
              <a:rPr lang="en-US" sz="3400" dirty="0" smtClean="0"/>
              <a:t>We are fallen.</a:t>
            </a:r>
          </a:p>
          <a:p>
            <a:pPr marL="914400" lvl="1" indent="0">
              <a:buNone/>
            </a:pPr>
            <a:r>
              <a:rPr lang="en-US" sz="3200" dirty="0"/>
              <a:t>Fallen people are self-seeking.</a:t>
            </a:r>
          </a:p>
          <a:p>
            <a:pPr marL="1138238" lvl="2" indent="-280988" algn="just">
              <a:buNone/>
            </a:pPr>
            <a:r>
              <a:rPr lang="en-US" sz="3200" dirty="0" smtClean="0"/>
              <a:t>Fallen people are self-righteous</a:t>
            </a:r>
          </a:p>
          <a:p>
            <a:pPr marL="1138238" lvl="2" indent="4763" algn="just">
              <a:buNone/>
            </a:pPr>
            <a:r>
              <a:rPr lang="en-US" sz="3200" dirty="0" smtClean="0"/>
              <a:t>We justify, conceal, condemn, overpower, lie, withdraw, blame, punish and confuse others to avoid feeling guilt &amp; shame.</a:t>
            </a:r>
          </a:p>
          <a:p>
            <a:pPr marL="914400" lvl="1" indent="0">
              <a:buClr>
                <a:srgbClr val="1E5155">
                  <a:lumMod val="40000"/>
                  <a:lumOff val="60000"/>
                </a:srgbClr>
              </a:buClr>
              <a:buNone/>
            </a:pPr>
            <a:r>
              <a:rPr lang="en-US" sz="3200" i="1" dirty="0">
                <a:solidFill>
                  <a:srgbClr val="FFFF00"/>
                </a:solidFill>
              </a:rPr>
              <a:t>The heart is deceitful and desperately sick, who can know it?             </a:t>
            </a:r>
            <a:r>
              <a:rPr lang="en-US" sz="3200" dirty="0">
                <a:solidFill>
                  <a:srgbClr val="FFFF00"/>
                </a:solidFill>
              </a:rPr>
              <a:t>Jeremiah 17:9</a:t>
            </a:r>
            <a:endParaRPr lang="en-US" sz="3200" i="1" dirty="0">
              <a:solidFill>
                <a:srgbClr val="FFFF00"/>
              </a:solidFill>
            </a:endParaRPr>
          </a:p>
          <a:p>
            <a:pPr marL="1138238" lvl="2" indent="-280988" algn="just">
              <a:buNone/>
            </a:pPr>
            <a:endParaRPr lang="en-US" sz="3200" dirty="0" smtClean="0"/>
          </a:p>
          <a:p>
            <a:pPr lvl="1"/>
            <a:endParaRPr lang="en-US" sz="3400" dirty="0" smtClean="0"/>
          </a:p>
        </p:txBody>
      </p:sp>
    </p:spTree>
    <p:extLst>
      <p:ext uri="{BB962C8B-B14F-4D97-AF65-F5344CB8AC3E}">
        <p14:creationId xmlns:p14="http://schemas.microsoft.com/office/powerpoint/2010/main" val="2462137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65215" cy="849140"/>
          </a:xfrm>
        </p:spPr>
        <p:txBody>
          <a:bodyPr/>
          <a:lstStyle/>
          <a:p>
            <a:pPr algn="r"/>
            <a:r>
              <a:rPr lang="en-US" sz="4000" b="1" dirty="0" smtClean="0">
                <a:solidFill>
                  <a:srgbClr val="00B0F0"/>
                </a:solidFill>
              </a:rPr>
              <a:t>Sidebar: reasons to doubt yourself.</a:t>
            </a:r>
            <a:endParaRPr lang="en-US" sz="4000" b="1" dirty="0">
              <a:solidFill>
                <a:srgbClr val="00B0F0"/>
              </a:solidFill>
            </a:endParaRPr>
          </a:p>
        </p:txBody>
      </p:sp>
      <p:sp>
        <p:nvSpPr>
          <p:cNvPr id="3" name="Content Placeholder 2"/>
          <p:cNvSpPr>
            <a:spLocks noGrp="1"/>
          </p:cNvSpPr>
          <p:nvPr>
            <p:ph idx="1"/>
          </p:nvPr>
        </p:nvSpPr>
        <p:spPr>
          <a:xfrm>
            <a:off x="1103312" y="1131376"/>
            <a:ext cx="10377488" cy="5455691"/>
          </a:xfrm>
        </p:spPr>
        <p:txBody>
          <a:bodyPr>
            <a:normAutofit/>
          </a:bodyPr>
          <a:lstStyle/>
          <a:p>
            <a:r>
              <a:rPr lang="en-US" sz="3600" dirty="0" smtClean="0"/>
              <a:t>Scientific reasons:</a:t>
            </a:r>
          </a:p>
          <a:p>
            <a:r>
              <a:rPr lang="en-US" sz="3600" dirty="0" smtClean="0"/>
              <a:t>Biblical reasons:</a:t>
            </a:r>
          </a:p>
          <a:p>
            <a:pPr lvl="1"/>
            <a:r>
              <a:rPr lang="en-US" sz="3400" dirty="0" smtClean="0"/>
              <a:t>We are fallen.</a:t>
            </a:r>
          </a:p>
          <a:p>
            <a:pPr lvl="1"/>
            <a:r>
              <a:rPr lang="en-US" sz="3400" dirty="0" smtClean="0"/>
              <a:t>We have an enemy who’s deceptive.</a:t>
            </a:r>
          </a:p>
          <a:p>
            <a:pPr marL="857250" lvl="2" indent="0">
              <a:buNone/>
            </a:pPr>
            <a:r>
              <a:rPr lang="en-US" sz="3200" dirty="0"/>
              <a:t>L</a:t>
            </a:r>
            <a:r>
              <a:rPr lang="en-US" sz="3200" dirty="0" smtClean="0"/>
              <a:t>ying</a:t>
            </a:r>
            <a:r>
              <a:rPr lang="en-US" sz="3200" dirty="0"/>
              <a:t>, </a:t>
            </a:r>
            <a:r>
              <a:rPr lang="en-US" sz="3200" dirty="0" smtClean="0"/>
              <a:t>accusing &amp; deceiving (Jn.8:44; 2Tim.2:26)</a:t>
            </a:r>
          </a:p>
          <a:p>
            <a:pPr marL="1138238" lvl="2" indent="-280988">
              <a:buNone/>
            </a:pPr>
            <a:r>
              <a:rPr lang="en-US" sz="3200" dirty="0" smtClean="0"/>
              <a:t>Creating &amp; sustaining human cultures </a:t>
            </a:r>
            <a:r>
              <a:rPr lang="en-US" sz="3200" dirty="0"/>
              <a:t>that </a:t>
            </a:r>
            <a:r>
              <a:rPr lang="en-US" sz="3200" dirty="0" smtClean="0"/>
              <a:t>resonate with our fallenness; keeping the wool pulled over our eyes (1 Jn.2:16)</a:t>
            </a:r>
          </a:p>
          <a:p>
            <a:pPr lvl="1"/>
            <a:endParaRPr lang="en-US" sz="3400" dirty="0" smtClean="0"/>
          </a:p>
        </p:txBody>
      </p:sp>
    </p:spTree>
    <p:extLst>
      <p:ext uri="{BB962C8B-B14F-4D97-AF65-F5344CB8AC3E}">
        <p14:creationId xmlns:p14="http://schemas.microsoft.com/office/powerpoint/2010/main" val="3248107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Humble yourselves!</a:t>
            </a:r>
            <a:endParaRPr lang="en-US" dirty="0"/>
          </a:p>
        </p:txBody>
      </p:sp>
      <p:sp>
        <p:nvSpPr>
          <p:cNvPr id="7" name="Content Placeholder 6"/>
          <p:cNvSpPr>
            <a:spLocks noGrp="1"/>
          </p:cNvSpPr>
          <p:nvPr>
            <p:ph idx="1"/>
          </p:nvPr>
        </p:nvSpPr>
        <p:spPr>
          <a:xfrm>
            <a:off x="1103312" y="3387962"/>
            <a:ext cx="10115148" cy="3108371"/>
          </a:xfrm>
        </p:spPr>
        <p:txBody>
          <a:bodyPr>
            <a:normAutofit/>
          </a:bodyPr>
          <a:lstStyle/>
          <a:p>
            <a:r>
              <a:rPr lang="en-US" sz="3600" dirty="0" smtClean="0"/>
              <a:t>Humble yourselves toward God.</a:t>
            </a:r>
            <a:endParaRPr lang="en-US" sz="3600" dirty="0"/>
          </a:p>
        </p:txBody>
      </p:sp>
      <p:sp>
        <p:nvSpPr>
          <p:cNvPr id="6" name="TextBox 5"/>
          <p:cNvSpPr txBox="1"/>
          <p:nvPr/>
        </p:nvSpPr>
        <p:spPr>
          <a:xfrm>
            <a:off x="1105468" y="1141194"/>
            <a:ext cx="10385947" cy="2246769"/>
          </a:xfrm>
          <a:prstGeom prst="rect">
            <a:avLst/>
          </a:prstGeom>
          <a:noFill/>
        </p:spPr>
        <p:txBody>
          <a:bodyPr wrap="square" rtlCol="0">
            <a:spAutoFit/>
          </a:bodyPr>
          <a:lstStyle/>
          <a:p>
            <a:r>
              <a:rPr lang="en-US" sz="2800" cap="all" dirty="0">
                <a:solidFill>
                  <a:srgbClr val="FFFF00"/>
                </a:solidFill>
              </a:rPr>
              <a:t>…</a:t>
            </a:r>
            <a:r>
              <a:rPr lang="en-US" sz="2800" i="1" cap="all" dirty="0">
                <a:solidFill>
                  <a:srgbClr val="FFFF00"/>
                </a:solidFill>
              </a:rPr>
              <a:t>all of you, clothe yourselves with humility toward one another, for God is opposed to the proud, but gives grace to the humble. Therefore humble yourselves </a:t>
            </a:r>
            <a:r>
              <a:rPr lang="en-US" sz="2800" b="1" i="1" cap="all" dirty="0">
                <a:solidFill>
                  <a:srgbClr val="FFFF00"/>
                </a:solidFill>
              </a:rPr>
              <a:t>under the mighty hand of God</a:t>
            </a:r>
            <a:r>
              <a:rPr lang="en-US" sz="2800" i="1" cap="all" dirty="0">
                <a:solidFill>
                  <a:srgbClr val="FFFF00"/>
                </a:solidFill>
              </a:rPr>
              <a:t>, that He may exalt you at the proper </a:t>
            </a:r>
            <a:r>
              <a:rPr lang="en-US" sz="2800" i="1" cap="all" dirty="0" smtClean="0">
                <a:solidFill>
                  <a:srgbClr val="FFFF00"/>
                </a:solidFill>
              </a:rPr>
              <a:t>time</a:t>
            </a:r>
            <a:r>
              <a:rPr lang="en-US" sz="2800" cap="all" dirty="0" smtClean="0">
                <a:solidFill>
                  <a:srgbClr val="FFFF00"/>
                </a:solidFill>
              </a:rPr>
              <a:t>…1 </a:t>
            </a:r>
            <a:r>
              <a:rPr lang="en-US" sz="2800" cap="all" dirty="0">
                <a:solidFill>
                  <a:srgbClr val="FFFF00"/>
                </a:solidFill>
              </a:rPr>
              <a:t>Peter 5:5-6</a:t>
            </a:r>
            <a:endParaRPr lang="en-US" dirty="0">
              <a:solidFill>
                <a:prstClr val="white"/>
              </a:solidFill>
            </a:endParaRPr>
          </a:p>
        </p:txBody>
      </p:sp>
    </p:spTree>
    <p:extLst>
      <p:ext uri="{BB962C8B-B14F-4D97-AF65-F5344CB8AC3E}">
        <p14:creationId xmlns:p14="http://schemas.microsoft.com/office/powerpoint/2010/main" val="378774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830014941"/>
              </p:ext>
            </p:extLst>
          </p:nvPr>
        </p:nvGraphicFramePr>
        <p:xfrm>
          <a:off x="219456" y="1816360"/>
          <a:ext cx="11592682" cy="2004060"/>
        </p:xfrm>
        <a:graphic>
          <a:graphicData uri="http://schemas.openxmlformats.org/drawingml/2006/table">
            <a:tbl>
              <a:tblPr firstRow="1" bandRow="1">
                <a:tableStyleId>{5C22544A-7EE6-4342-B048-85BDC9FD1C3A}</a:tableStyleId>
              </a:tblPr>
              <a:tblGrid>
                <a:gridCol w="1830728"/>
                <a:gridCol w="4816769"/>
                <a:gridCol w="4945185"/>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700" b="1" dirty="0" smtClean="0">
                          <a:solidFill>
                            <a:schemeClr val="tx1"/>
                          </a:solidFill>
                        </a:rPr>
                        <a:t>knows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Pride is inordinately confident in what it knows.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Humility is much more tentative about what it knows.</a:t>
                      </a: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5" name="TextBox 4"/>
          <p:cNvSpPr txBox="1"/>
          <p:nvPr/>
        </p:nvSpPr>
        <p:spPr>
          <a:xfrm>
            <a:off x="2029968" y="3862560"/>
            <a:ext cx="9782170" cy="1384995"/>
          </a:xfrm>
          <a:prstGeom prst="rect">
            <a:avLst/>
          </a:prstGeom>
          <a:noFill/>
        </p:spPr>
        <p:txBody>
          <a:bodyPr wrap="square" rtlCol="0">
            <a:spAutoFit/>
          </a:bodyPr>
          <a:lstStyle/>
          <a:p>
            <a:pPr marL="55563" lvl="2" algn="just">
              <a:buClr>
                <a:srgbClr val="1E5155">
                  <a:lumMod val="40000"/>
                  <a:lumOff val="60000"/>
                </a:srgbClr>
              </a:buClr>
              <a:buSzPct val="80000"/>
            </a:pPr>
            <a:r>
              <a:rPr lang="en-US" sz="2800" dirty="0">
                <a:solidFill>
                  <a:srgbClr val="FFFF00"/>
                </a:solidFill>
                <a:ea typeface="+mj-ea"/>
                <a:cs typeface="+mj-cs"/>
              </a:rPr>
              <a:t>I say to everyone among you not to think more highly of himself than he ought to think; but to think so as to have sound judgment…   Rom.12:3</a:t>
            </a:r>
          </a:p>
        </p:txBody>
      </p:sp>
      <p:sp>
        <p:nvSpPr>
          <p:cNvPr id="6" name="TextBox 5"/>
          <p:cNvSpPr txBox="1"/>
          <p:nvPr/>
        </p:nvSpPr>
        <p:spPr>
          <a:xfrm>
            <a:off x="2029968" y="5247555"/>
            <a:ext cx="9782170" cy="1384995"/>
          </a:xfrm>
          <a:prstGeom prst="rect">
            <a:avLst/>
          </a:prstGeom>
          <a:noFill/>
        </p:spPr>
        <p:txBody>
          <a:bodyPr wrap="square" rtlCol="0">
            <a:spAutoFit/>
          </a:bodyPr>
          <a:lstStyle/>
          <a:p>
            <a:pPr algn="just"/>
            <a:r>
              <a:rPr lang="en-US" sz="2800" i="1" dirty="0">
                <a:solidFill>
                  <a:srgbClr val="FFFF00"/>
                </a:solidFill>
              </a:rPr>
              <a:t>For I am conscious of nothing against myself, yet I am not by this acquitted; but the one who examines me is the Lord. </a:t>
            </a:r>
            <a:r>
              <a:rPr lang="en-US" sz="2800" dirty="0">
                <a:solidFill>
                  <a:srgbClr val="FFFF00"/>
                </a:solidFill>
              </a:rPr>
              <a:t>1 Cor. 4:4 </a:t>
            </a:r>
          </a:p>
        </p:txBody>
      </p:sp>
    </p:spTree>
    <p:extLst>
      <p:ext uri="{BB962C8B-B14F-4D97-AF65-F5344CB8AC3E}">
        <p14:creationId xmlns:p14="http://schemas.microsoft.com/office/powerpoint/2010/main" val="471663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2630229257"/>
              </p:ext>
            </p:extLst>
          </p:nvPr>
        </p:nvGraphicFramePr>
        <p:xfrm>
          <a:off x="219456" y="1816360"/>
          <a:ext cx="11592682" cy="1115060"/>
        </p:xfrm>
        <a:graphic>
          <a:graphicData uri="http://schemas.openxmlformats.org/drawingml/2006/table">
            <a:tbl>
              <a:tblPr firstRow="1" bandRow="1">
                <a:tableStyleId>{5C22544A-7EE6-4342-B048-85BDC9FD1C3A}</a:tableStyleId>
              </a:tblPr>
              <a:tblGrid>
                <a:gridCol w="1830728"/>
                <a:gridCol w="4816769"/>
                <a:gridCol w="4945185"/>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700" b="1" dirty="0" smtClean="0">
                          <a:solidFill>
                            <a:schemeClr val="tx1"/>
                          </a:solidFill>
                        </a:rPr>
                        <a:t>wants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kumimoji="0" lang="en-US" sz="3200" b="0" i="0" u="none" strike="noStrike" kern="1200" cap="none" spc="0" normalizeH="0" baseline="0" noProof="0" dirty="0" smtClean="0">
                        <a:ln>
                          <a:noFill/>
                        </a:ln>
                        <a:solidFill>
                          <a:prstClr val="white"/>
                        </a:solidFill>
                        <a:effectLst/>
                        <a:uLnTx/>
                        <a:uFillTx/>
                        <a:latin typeface="+mn-lt"/>
                        <a:ea typeface="+mj-ea"/>
                        <a:cs typeface="+mj-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74660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1701522057"/>
              </p:ext>
            </p:extLst>
          </p:nvPr>
        </p:nvGraphicFramePr>
        <p:xfrm>
          <a:off x="219456" y="1816360"/>
          <a:ext cx="11592682" cy="1115060"/>
        </p:xfrm>
        <a:graphic>
          <a:graphicData uri="http://schemas.openxmlformats.org/drawingml/2006/table">
            <a:tbl>
              <a:tblPr firstRow="1" bandRow="1">
                <a:tableStyleId>{5C22544A-7EE6-4342-B048-85BDC9FD1C3A}</a:tableStyleId>
              </a:tblPr>
              <a:tblGrid>
                <a:gridCol w="1830728"/>
                <a:gridCol w="4816769"/>
                <a:gridCol w="4945185"/>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700" b="1" dirty="0" smtClean="0">
                          <a:solidFill>
                            <a:schemeClr val="tx1"/>
                          </a:solidFill>
                        </a:rPr>
                        <a:t>wants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Pride is willful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279794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1516737204"/>
              </p:ext>
            </p:extLst>
          </p:nvPr>
        </p:nvGraphicFramePr>
        <p:xfrm>
          <a:off x="219456" y="1816360"/>
          <a:ext cx="11592682" cy="2004060"/>
        </p:xfrm>
        <a:graphic>
          <a:graphicData uri="http://schemas.openxmlformats.org/drawingml/2006/table">
            <a:tbl>
              <a:tblPr firstRow="1" bandRow="1">
                <a:tableStyleId>{5C22544A-7EE6-4342-B048-85BDC9FD1C3A}</a:tableStyleId>
              </a:tblPr>
              <a:tblGrid>
                <a:gridCol w="1830728"/>
                <a:gridCol w="4816769"/>
                <a:gridCol w="4945185"/>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700" b="1" dirty="0" smtClean="0">
                          <a:solidFill>
                            <a:schemeClr val="tx1"/>
                          </a:solidFill>
                        </a:rPr>
                        <a:t>wants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Pride is willful</a:t>
                      </a:r>
                    </a:p>
                    <a:p>
                      <a:pPr marL="577850" indent="-285750">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It rejects/ignores God’s authority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08044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24550615"/>
              </p:ext>
            </p:extLst>
          </p:nvPr>
        </p:nvGraphicFramePr>
        <p:xfrm>
          <a:off x="219456" y="1816360"/>
          <a:ext cx="11592682" cy="2893060"/>
        </p:xfrm>
        <a:graphic>
          <a:graphicData uri="http://schemas.openxmlformats.org/drawingml/2006/table">
            <a:tbl>
              <a:tblPr firstRow="1" bandRow="1">
                <a:tableStyleId>{5C22544A-7EE6-4342-B048-85BDC9FD1C3A}</a:tableStyleId>
              </a:tblPr>
              <a:tblGrid>
                <a:gridCol w="1830728"/>
                <a:gridCol w="4816769"/>
                <a:gridCol w="4945185"/>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700" b="1" dirty="0" smtClean="0">
                          <a:solidFill>
                            <a:schemeClr val="tx1"/>
                          </a:solidFill>
                        </a:rPr>
                        <a:t>wants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Pride is willful</a:t>
                      </a:r>
                    </a:p>
                    <a:p>
                      <a:pPr marL="577850" indent="-285750">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It rejects/ignores God’s authority</a:t>
                      </a:r>
                    </a:p>
                    <a:p>
                      <a:pPr marL="512763" indent="-220663">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It pursues its own desires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5" name="TextBox 4"/>
          <p:cNvSpPr txBox="1"/>
          <p:nvPr/>
        </p:nvSpPr>
        <p:spPr>
          <a:xfrm>
            <a:off x="1985826" y="4600855"/>
            <a:ext cx="9826312" cy="1446550"/>
          </a:xfrm>
          <a:prstGeom prst="rect">
            <a:avLst/>
          </a:prstGeom>
          <a:noFill/>
        </p:spPr>
        <p:txBody>
          <a:bodyPr wrap="square" rtlCol="0">
            <a:spAutoFit/>
          </a:bodyPr>
          <a:lstStyle/>
          <a:p>
            <a:pPr algn="just"/>
            <a:r>
              <a:rPr lang="en-US" sz="2800" i="1" dirty="0">
                <a:solidFill>
                  <a:srgbClr val="FFFF00"/>
                </a:solidFill>
                <a:ea typeface="+mj-ea"/>
                <a:cs typeface="+mj-cs"/>
              </a:rPr>
              <a:t>I have spread out My hands all day long to a rebellious people, Who walk in the way which is not good, following their own thoughts</a:t>
            </a:r>
            <a:r>
              <a:rPr lang="en-US" sz="3200" i="1" dirty="0">
                <a:solidFill>
                  <a:srgbClr val="FFFF00"/>
                </a:solidFill>
                <a:ea typeface="+mj-ea"/>
                <a:cs typeface="+mj-cs"/>
              </a:rPr>
              <a:t>.  </a:t>
            </a:r>
            <a:r>
              <a:rPr lang="en-US" sz="3200" i="1" dirty="0" smtClean="0">
                <a:solidFill>
                  <a:srgbClr val="FFFF00"/>
                </a:solidFill>
                <a:ea typeface="+mj-ea"/>
                <a:cs typeface="+mj-cs"/>
              </a:rPr>
              <a:t>                   </a:t>
            </a:r>
            <a:r>
              <a:rPr lang="en-US" sz="2800" dirty="0" smtClean="0">
                <a:solidFill>
                  <a:srgbClr val="FFFF00"/>
                </a:solidFill>
                <a:ea typeface="+mj-ea"/>
                <a:cs typeface="+mj-cs"/>
              </a:rPr>
              <a:t>Isaiah </a:t>
            </a:r>
            <a:r>
              <a:rPr lang="en-US" sz="2800" dirty="0">
                <a:solidFill>
                  <a:srgbClr val="FFFF00"/>
                </a:solidFill>
                <a:ea typeface="+mj-ea"/>
                <a:cs typeface="+mj-cs"/>
              </a:rPr>
              <a:t>65:2</a:t>
            </a:r>
            <a:endParaRPr lang="en-US" dirty="0"/>
          </a:p>
        </p:txBody>
      </p:sp>
      <p:sp>
        <p:nvSpPr>
          <p:cNvPr id="6" name="TextBox 5"/>
          <p:cNvSpPr txBox="1"/>
          <p:nvPr/>
        </p:nvSpPr>
        <p:spPr>
          <a:xfrm>
            <a:off x="1985826" y="6047405"/>
            <a:ext cx="9681918" cy="523220"/>
          </a:xfrm>
          <a:prstGeom prst="rect">
            <a:avLst/>
          </a:prstGeom>
          <a:noFill/>
        </p:spPr>
        <p:txBody>
          <a:bodyPr wrap="square" rtlCol="0">
            <a:spAutoFit/>
          </a:bodyPr>
          <a:lstStyle/>
          <a:p>
            <a:r>
              <a:rPr lang="en-US" sz="2800" i="1" dirty="0">
                <a:solidFill>
                  <a:srgbClr val="FFFF00"/>
                </a:solidFill>
              </a:rPr>
              <a:t>Everyone did what was right in his own eyes. Jud.17:6</a:t>
            </a:r>
            <a:endParaRPr lang="en-US" sz="2800" dirty="0"/>
          </a:p>
        </p:txBody>
      </p:sp>
    </p:spTree>
    <p:extLst>
      <p:ext uri="{BB962C8B-B14F-4D97-AF65-F5344CB8AC3E}">
        <p14:creationId xmlns:p14="http://schemas.microsoft.com/office/powerpoint/2010/main" val="2809560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638800269"/>
              </p:ext>
            </p:extLst>
          </p:nvPr>
        </p:nvGraphicFramePr>
        <p:xfrm>
          <a:off x="219456" y="1816360"/>
          <a:ext cx="11592682" cy="2893060"/>
        </p:xfrm>
        <a:graphic>
          <a:graphicData uri="http://schemas.openxmlformats.org/drawingml/2006/table">
            <a:tbl>
              <a:tblPr firstRow="1" bandRow="1">
                <a:tableStyleId>{5C22544A-7EE6-4342-B048-85BDC9FD1C3A}</a:tableStyleId>
              </a:tblPr>
              <a:tblGrid>
                <a:gridCol w="1830728"/>
                <a:gridCol w="4816769"/>
                <a:gridCol w="4945185"/>
              </a:tblGrid>
              <a:tr h="37084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700" b="1" dirty="0" smtClean="0">
                          <a:solidFill>
                            <a:schemeClr val="tx1"/>
                          </a:solidFill>
                        </a:rPr>
                        <a:t>wants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Pride is willful</a:t>
                      </a:r>
                    </a:p>
                    <a:p>
                      <a:pPr marL="512763" indent="-220663">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It rejects/ignores God’s authority</a:t>
                      </a:r>
                    </a:p>
                    <a:p>
                      <a:pPr marL="512763" indent="-220663">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It pursues its own desires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lang="en-US" sz="3200" dirty="0" smtClean="0">
                          <a:solidFill>
                            <a:schemeClr val="tx1"/>
                          </a:solidFill>
                        </a:rPr>
                        <a:t>Humility is meek</a:t>
                      </a:r>
                      <a:endParaRPr lang="en-US" sz="3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181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114602809"/>
              </p:ext>
            </p:extLst>
          </p:nvPr>
        </p:nvGraphicFramePr>
        <p:xfrm>
          <a:off x="219456" y="1816360"/>
          <a:ext cx="11592682" cy="3997960"/>
        </p:xfrm>
        <a:graphic>
          <a:graphicData uri="http://schemas.openxmlformats.org/drawingml/2006/table">
            <a:tbl>
              <a:tblPr firstRow="1" bandRow="1">
                <a:tableStyleId>{5C22544A-7EE6-4342-B048-85BDC9FD1C3A}</a:tableStyleId>
              </a:tblPr>
              <a:tblGrid>
                <a:gridCol w="1830728"/>
                <a:gridCol w="4816769"/>
                <a:gridCol w="4945185"/>
              </a:tblGrid>
              <a:tr h="53162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138420">
                <a:tc>
                  <a:txBody>
                    <a:bodyPr/>
                    <a:lstStyle/>
                    <a:p>
                      <a:pPr algn="ctr"/>
                      <a:r>
                        <a:rPr lang="en-US" sz="2700" b="1" dirty="0" smtClean="0">
                          <a:solidFill>
                            <a:schemeClr val="tx1"/>
                          </a:solidFill>
                        </a:rPr>
                        <a:t>wants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Pride is willful</a:t>
                      </a:r>
                    </a:p>
                    <a:p>
                      <a:pPr marL="512763" indent="-220663">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It rejects/ignores God’s authority</a:t>
                      </a:r>
                    </a:p>
                    <a:p>
                      <a:pPr marL="512763" indent="-220663">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It pursues its own desires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lang="en-US" sz="3200" dirty="0" smtClean="0">
                          <a:solidFill>
                            <a:schemeClr val="tx1"/>
                          </a:solidFill>
                        </a:rPr>
                        <a:t>Humility is meek</a:t>
                      </a:r>
                    </a:p>
                    <a:p>
                      <a:pPr marL="457200" marR="0" lvl="2" indent="0" algn="l" defTabSz="457200" rtl="0" eaLnBrk="1" fontAlgn="auto" latinLnBrk="0" hangingPunct="1">
                        <a:lnSpc>
                          <a:spcPct val="100000"/>
                        </a:lnSpc>
                        <a:spcBef>
                          <a:spcPts val="0"/>
                        </a:spcBef>
                        <a:spcAft>
                          <a:spcPts val="0"/>
                        </a:spcAft>
                        <a:buClr>
                          <a:srgbClr val="1E5155">
                            <a:lumMod val="40000"/>
                            <a:lumOff val="60000"/>
                          </a:srgbClr>
                        </a:buClr>
                        <a:buSzPct val="80000"/>
                        <a:buFont typeface="Wingdings 3" charset="2"/>
                        <a:buNone/>
                        <a:tabLst/>
                        <a:defRPr/>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God’s will (and other’s needs) have a controlling influence over personal desires.</a:t>
                      </a:r>
                    </a:p>
                    <a:p>
                      <a:pPr marL="165100" indent="0">
                        <a:lnSpc>
                          <a:spcPts val="3500"/>
                        </a:lnSpc>
                      </a:pPr>
                      <a:endParaRPr lang="en-US" sz="3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5" name="TextBox 4"/>
          <p:cNvSpPr txBox="1"/>
          <p:nvPr/>
        </p:nvSpPr>
        <p:spPr>
          <a:xfrm>
            <a:off x="2121408" y="5379118"/>
            <a:ext cx="9233529" cy="954107"/>
          </a:xfrm>
          <a:prstGeom prst="rect">
            <a:avLst/>
          </a:prstGeom>
          <a:noFill/>
        </p:spPr>
        <p:txBody>
          <a:bodyPr wrap="square" rtlCol="0">
            <a:spAutoFit/>
          </a:bodyPr>
          <a:lstStyle/>
          <a:p>
            <a:pPr marL="109538" lvl="2" algn="just">
              <a:buClr>
                <a:srgbClr val="1E5155">
                  <a:lumMod val="40000"/>
                  <a:lumOff val="60000"/>
                </a:srgbClr>
              </a:buClr>
              <a:buSzPct val="80000"/>
            </a:pPr>
            <a:r>
              <a:rPr lang="en-US" sz="2800" i="1" dirty="0">
                <a:solidFill>
                  <a:srgbClr val="FFFF00"/>
                </a:solidFill>
                <a:ea typeface="+mj-ea"/>
                <a:cs typeface="+mj-cs"/>
              </a:rPr>
              <a:t>Your kingdom come. Your will be done, On earth as it is in heaven.                                          Mat 6:10</a:t>
            </a:r>
          </a:p>
        </p:txBody>
      </p:sp>
    </p:spTree>
    <p:extLst>
      <p:ext uri="{BB962C8B-B14F-4D97-AF65-F5344CB8AC3E}">
        <p14:creationId xmlns:p14="http://schemas.microsoft.com/office/powerpoint/2010/main" val="971001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896" y="146304"/>
            <a:ext cx="11521440" cy="6555641"/>
          </a:xfrm>
          <a:prstGeom prst="rect">
            <a:avLst/>
          </a:prstGeom>
          <a:noFill/>
        </p:spPr>
        <p:txBody>
          <a:bodyPr wrap="square" rtlCol="0">
            <a:spAutoFit/>
          </a:bodyPr>
          <a:lstStyle/>
          <a:p>
            <a:pPr marR="0">
              <a:spcBef>
                <a:spcPts val="0"/>
              </a:spcBef>
              <a:spcAft>
                <a:spcPts val="0"/>
              </a:spcAft>
            </a:pPr>
            <a:r>
              <a:rPr lang="en-US" sz="2800" dirty="0">
                <a:ea typeface="Times New Roman" panose="02020603050405020304" pitchFamily="18" charset="0"/>
              </a:rPr>
              <a:t>“The Son can do nothing of Himself, unless it is something He sees the Father doing” (John 5:19).</a:t>
            </a:r>
          </a:p>
          <a:p>
            <a:pPr marR="0">
              <a:spcBef>
                <a:spcPts val="0"/>
              </a:spcBef>
              <a:spcAft>
                <a:spcPts val="0"/>
              </a:spcAft>
            </a:pPr>
            <a:r>
              <a:rPr lang="en-US" sz="2800" dirty="0">
                <a:ea typeface="Times New Roman" panose="02020603050405020304" pitchFamily="18" charset="0"/>
              </a:rPr>
              <a:t>“I can do nothing on My own initiative” (John 5:30).</a:t>
            </a:r>
          </a:p>
          <a:p>
            <a:pPr marR="0">
              <a:spcBef>
                <a:spcPts val="0"/>
              </a:spcBef>
              <a:spcAft>
                <a:spcPts val="0"/>
              </a:spcAft>
            </a:pPr>
            <a:r>
              <a:rPr lang="en-US" sz="2800" dirty="0">
                <a:ea typeface="Times New Roman" panose="02020603050405020304" pitchFamily="18" charset="0"/>
              </a:rPr>
              <a:t>“I do not receive glory from men” (John 5:41).</a:t>
            </a:r>
          </a:p>
          <a:p>
            <a:pPr marR="0">
              <a:spcBef>
                <a:spcPts val="0"/>
              </a:spcBef>
              <a:spcAft>
                <a:spcPts val="0"/>
              </a:spcAft>
            </a:pPr>
            <a:r>
              <a:rPr lang="en-US" sz="2800" dirty="0">
                <a:ea typeface="Times New Roman" panose="02020603050405020304" pitchFamily="18" charset="0"/>
              </a:rPr>
              <a:t>“I have come down from heaven, not to do My own will, but the will of Him who sent Me” (John 6:38).</a:t>
            </a:r>
          </a:p>
          <a:p>
            <a:pPr marR="0">
              <a:spcBef>
                <a:spcPts val="0"/>
              </a:spcBef>
              <a:spcAft>
                <a:spcPts val="0"/>
              </a:spcAft>
            </a:pPr>
            <a:r>
              <a:rPr lang="en-US" sz="2800" dirty="0">
                <a:ea typeface="Times New Roman" panose="02020603050405020304" pitchFamily="18" charset="0"/>
              </a:rPr>
              <a:t>“My teaching is not Mine, but His who sent Me” (John 7:16).</a:t>
            </a:r>
          </a:p>
          <a:p>
            <a:pPr marR="0">
              <a:spcBef>
                <a:spcPts val="0"/>
              </a:spcBef>
              <a:spcAft>
                <a:spcPts val="0"/>
              </a:spcAft>
            </a:pPr>
            <a:r>
              <a:rPr lang="en-US" sz="2800" dirty="0">
                <a:ea typeface="Times New Roman" panose="02020603050405020304" pitchFamily="18" charset="0"/>
              </a:rPr>
              <a:t>“I have not come of Myself” (John 7:28).</a:t>
            </a:r>
          </a:p>
          <a:p>
            <a:pPr marR="0">
              <a:spcBef>
                <a:spcPts val="0"/>
              </a:spcBef>
              <a:spcAft>
                <a:spcPts val="0"/>
              </a:spcAft>
            </a:pPr>
            <a:r>
              <a:rPr lang="en-US" sz="2800" dirty="0">
                <a:ea typeface="Times New Roman" panose="02020603050405020304" pitchFamily="18" charset="0"/>
              </a:rPr>
              <a:t>“I do nothing on My own initiative” (John 8:28).</a:t>
            </a:r>
          </a:p>
          <a:p>
            <a:pPr marR="0">
              <a:spcBef>
                <a:spcPts val="0"/>
              </a:spcBef>
              <a:spcAft>
                <a:spcPts val="0"/>
              </a:spcAft>
            </a:pPr>
            <a:r>
              <a:rPr lang="en-US" sz="2800" dirty="0">
                <a:ea typeface="Times New Roman" panose="02020603050405020304" pitchFamily="18" charset="0"/>
              </a:rPr>
              <a:t>“I have not even come on My own initiative, but He sent Me” (John 8:42).</a:t>
            </a:r>
          </a:p>
          <a:p>
            <a:pPr marR="0">
              <a:spcBef>
                <a:spcPts val="0"/>
              </a:spcBef>
              <a:spcAft>
                <a:spcPts val="0"/>
              </a:spcAft>
            </a:pPr>
            <a:r>
              <a:rPr lang="en-US" sz="2800" dirty="0">
                <a:ea typeface="Times New Roman" panose="02020603050405020304" pitchFamily="18" charset="0"/>
              </a:rPr>
              <a:t>“I do not seek My glory” (John 8:50).</a:t>
            </a:r>
          </a:p>
          <a:p>
            <a:pPr marR="0">
              <a:spcBef>
                <a:spcPts val="0"/>
              </a:spcBef>
              <a:spcAft>
                <a:spcPts val="0"/>
              </a:spcAft>
            </a:pPr>
            <a:r>
              <a:rPr lang="en-US" sz="2800" dirty="0">
                <a:ea typeface="Times New Roman" panose="02020603050405020304" pitchFamily="18" charset="0"/>
              </a:rPr>
              <a:t>“I do not speak on My own initiative” (John 14:10).</a:t>
            </a:r>
          </a:p>
          <a:p>
            <a:r>
              <a:rPr lang="en-US" sz="2800" dirty="0">
                <a:ea typeface="Times New Roman" panose="02020603050405020304" pitchFamily="18" charset="0"/>
                <a:cs typeface="Times New Roman" panose="02020603050405020304" pitchFamily="18" charset="0"/>
              </a:rPr>
              <a:t>“The word which you hear is not Mine, but the Father’s who sent Me” (John 14:24).</a:t>
            </a:r>
            <a:endParaRPr lang="en-US" sz="2800" dirty="0"/>
          </a:p>
        </p:txBody>
      </p:sp>
    </p:spTree>
    <p:extLst>
      <p:ext uri="{BB962C8B-B14F-4D97-AF65-F5344CB8AC3E}">
        <p14:creationId xmlns:p14="http://schemas.microsoft.com/office/powerpoint/2010/main" val="23611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290936"/>
          </a:xfrm>
        </p:spPr>
        <p:txBody>
          <a:bodyPr>
            <a:normAutofit/>
          </a:bodyPr>
          <a:lstStyle/>
          <a:p>
            <a:pPr>
              <a:lnSpc>
                <a:spcPct val="110000"/>
              </a:lnSpc>
              <a:spcBef>
                <a:spcPts val="0"/>
              </a:spcBef>
            </a:pPr>
            <a:r>
              <a:rPr lang="en-US" sz="3600" dirty="0" smtClean="0"/>
              <a:t>You are proud.</a:t>
            </a:r>
            <a:endParaRPr lang="en-US" sz="3400" dirty="0" smtClean="0">
              <a:solidFill>
                <a:srgbClr val="00B0F0"/>
              </a:solidFill>
            </a:endParaRPr>
          </a:p>
          <a:p>
            <a:pPr marL="457200" lvl="1" indent="0">
              <a:buNone/>
            </a:pPr>
            <a:r>
              <a:rPr lang="en-US" sz="34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4205407960"/>
              </p:ext>
            </p:extLst>
          </p:nvPr>
        </p:nvGraphicFramePr>
        <p:xfrm>
          <a:off x="219456" y="1816360"/>
          <a:ext cx="11592682" cy="3997960"/>
        </p:xfrm>
        <a:graphic>
          <a:graphicData uri="http://schemas.openxmlformats.org/drawingml/2006/table">
            <a:tbl>
              <a:tblPr firstRow="1" bandRow="1">
                <a:tableStyleId>{5C22544A-7EE6-4342-B048-85BDC9FD1C3A}</a:tableStyleId>
              </a:tblPr>
              <a:tblGrid>
                <a:gridCol w="1830728"/>
                <a:gridCol w="4816769"/>
                <a:gridCol w="4945185"/>
              </a:tblGrid>
              <a:tr h="531620">
                <a:tc>
                  <a:txBody>
                    <a:bodyPr/>
                    <a:lstStyle/>
                    <a:p>
                      <a:pPr algn="ct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Pride is narcissistic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3500"/>
                        </a:lnSpc>
                      </a:pPr>
                      <a:r>
                        <a:rPr lang="en-US" sz="3200" dirty="0" smtClean="0">
                          <a:solidFill>
                            <a:srgbClr val="00B0F0"/>
                          </a:solidFill>
                        </a:rPr>
                        <a:t>Humility is realistic</a:t>
                      </a:r>
                      <a:endParaRPr lang="en-US" sz="320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138420">
                <a:tc>
                  <a:txBody>
                    <a:bodyPr/>
                    <a:lstStyle/>
                    <a:p>
                      <a:pPr algn="ctr"/>
                      <a:r>
                        <a:rPr lang="en-US" sz="2700" b="1" dirty="0" smtClean="0">
                          <a:solidFill>
                            <a:schemeClr val="tx1"/>
                          </a:solidFill>
                        </a:rPr>
                        <a:t>wants</a:t>
                      </a:r>
                      <a:endParaRPr lang="en-US" sz="27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Pride is willful</a:t>
                      </a:r>
                    </a:p>
                    <a:p>
                      <a:pPr marL="512763" indent="-220663">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It rejects/ignores God’s authority</a:t>
                      </a:r>
                    </a:p>
                    <a:p>
                      <a:pPr marL="512763" indent="-220663">
                        <a:lnSpc>
                          <a:spcPts val="3500"/>
                        </a:lnSpc>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It pursues its own desires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3500"/>
                        </a:lnSpc>
                      </a:pPr>
                      <a:r>
                        <a:rPr lang="en-US" sz="3200" dirty="0" smtClean="0">
                          <a:solidFill>
                            <a:schemeClr val="tx1"/>
                          </a:solidFill>
                        </a:rPr>
                        <a:t>Humility is meek</a:t>
                      </a:r>
                    </a:p>
                    <a:p>
                      <a:pPr marL="457200" marR="0" lvl="2" indent="0" algn="l" defTabSz="457200" rtl="0" eaLnBrk="1" fontAlgn="auto" latinLnBrk="0" hangingPunct="1">
                        <a:lnSpc>
                          <a:spcPct val="100000"/>
                        </a:lnSpc>
                        <a:spcBef>
                          <a:spcPts val="0"/>
                        </a:spcBef>
                        <a:spcAft>
                          <a:spcPts val="0"/>
                        </a:spcAft>
                        <a:buClr>
                          <a:srgbClr val="1E5155">
                            <a:lumMod val="40000"/>
                            <a:lumOff val="60000"/>
                          </a:srgbClr>
                        </a:buClr>
                        <a:buSzPct val="80000"/>
                        <a:buFont typeface="Wingdings 3" charset="2"/>
                        <a:buNone/>
                        <a:tabLst/>
                        <a:defRPr/>
                      </a:pPr>
                      <a:r>
                        <a:rPr kumimoji="0" lang="en-US" sz="3200" b="0" i="0" u="none" strike="noStrike" kern="1200" cap="none" spc="0" normalizeH="0" baseline="0" noProof="0" dirty="0" smtClean="0">
                          <a:ln>
                            <a:noFill/>
                          </a:ln>
                          <a:solidFill>
                            <a:prstClr val="white"/>
                          </a:solidFill>
                          <a:effectLst/>
                          <a:uLnTx/>
                          <a:uFillTx/>
                          <a:latin typeface="+mn-lt"/>
                          <a:ea typeface="+mj-ea"/>
                          <a:cs typeface="+mj-cs"/>
                        </a:rPr>
                        <a:t>God’s will (</a:t>
                      </a:r>
                      <a:r>
                        <a:rPr kumimoji="0" lang="en-US" sz="3200" b="1" i="0" u="none" strike="noStrike" kern="1200" cap="none" spc="0" normalizeH="0" baseline="0" noProof="0" dirty="0" smtClean="0">
                          <a:ln>
                            <a:noFill/>
                          </a:ln>
                          <a:solidFill>
                            <a:prstClr val="white"/>
                          </a:solidFill>
                          <a:effectLst/>
                          <a:uLnTx/>
                          <a:uFillTx/>
                          <a:latin typeface="+mn-lt"/>
                          <a:ea typeface="+mj-ea"/>
                          <a:cs typeface="+mj-cs"/>
                        </a:rPr>
                        <a:t>and other’s needs</a:t>
                      </a:r>
                      <a:r>
                        <a:rPr kumimoji="0" lang="en-US" sz="3200" b="0" i="0" u="none" strike="noStrike" kern="1200" cap="none" spc="0" normalizeH="0" baseline="0" noProof="0" dirty="0" smtClean="0">
                          <a:ln>
                            <a:noFill/>
                          </a:ln>
                          <a:solidFill>
                            <a:prstClr val="white"/>
                          </a:solidFill>
                          <a:effectLst/>
                          <a:uLnTx/>
                          <a:uFillTx/>
                          <a:latin typeface="+mn-lt"/>
                          <a:ea typeface="+mj-ea"/>
                          <a:cs typeface="+mj-cs"/>
                        </a:rPr>
                        <a:t>) have a controlling influence over personal desires.</a:t>
                      </a:r>
                    </a:p>
                    <a:p>
                      <a:pPr marL="165100" indent="0">
                        <a:lnSpc>
                          <a:spcPts val="3500"/>
                        </a:lnSpc>
                      </a:pPr>
                      <a:endParaRPr lang="en-US" sz="3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1826890" y="3832824"/>
            <a:ext cx="9985248" cy="255454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r>
              <a:rPr lang="en-US" sz="3200" i="1" dirty="0">
                <a:solidFill>
                  <a:srgbClr val="FFFF00"/>
                </a:solidFill>
              </a:rPr>
              <a:t>Do nothing from selfishness or empty conceit, but with humility of mind regard one another as more important than yourselves; do not merely look out for your own personal interests, but also for the interests of others. </a:t>
            </a:r>
            <a:r>
              <a:rPr lang="en-US" sz="3200" i="1" dirty="0" smtClean="0">
                <a:solidFill>
                  <a:srgbClr val="FFFF00"/>
                </a:solidFill>
              </a:rPr>
              <a:t>                                     </a:t>
            </a:r>
            <a:r>
              <a:rPr lang="en-US" sz="2800" dirty="0" smtClean="0">
                <a:solidFill>
                  <a:srgbClr val="FFFF00"/>
                </a:solidFill>
              </a:rPr>
              <a:t>Phil</a:t>
            </a:r>
            <a:r>
              <a:rPr lang="en-US" sz="2800" dirty="0">
                <a:solidFill>
                  <a:srgbClr val="FFFF00"/>
                </a:solidFill>
              </a:rPr>
              <a:t>. 2:3-4ff</a:t>
            </a:r>
            <a:endParaRPr lang="en-US" sz="2800" dirty="0"/>
          </a:p>
        </p:txBody>
      </p:sp>
    </p:spTree>
    <p:extLst>
      <p:ext uri="{BB962C8B-B14F-4D97-AF65-F5344CB8AC3E}">
        <p14:creationId xmlns:p14="http://schemas.microsoft.com/office/powerpoint/2010/main" val="1852895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5"/>
            <a:ext cx="10251625" cy="5231029"/>
          </a:xfrm>
        </p:spPr>
        <p:txBody>
          <a:bodyPr>
            <a:normAutofit/>
          </a:bodyPr>
          <a:lstStyle/>
          <a:p>
            <a:r>
              <a:rPr lang="en-US" sz="3600" dirty="0" smtClean="0"/>
              <a:t>You are proud.</a:t>
            </a:r>
          </a:p>
          <a:p>
            <a:pPr>
              <a:spcBef>
                <a:spcPts val="0"/>
              </a:spcBef>
            </a:pPr>
            <a:r>
              <a:rPr lang="en-US" sz="3600" dirty="0" smtClean="0"/>
              <a:t>Humble yourselves toward God.</a:t>
            </a:r>
          </a:p>
        </p:txBody>
      </p:sp>
      <p:sp>
        <p:nvSpPr>
          <p:cNvPr id="4" name="TextBox 3"/>
          <p:cNvSpPr txBox="1"/>
          <p:nvPr/>
        </p:nvSpPr>
        <p:spPr>
          <a:xfrm>
            <a:off x="1541118" y="2419476"/>
            <a:ext cx="9376012" cy="1384995"/>
          </a:xfrm>
          <a:prstGeom prst="rect">
            <a:avLst/>
          </a:prstGeom>
          <a:noFill/>
        </p:spPr>
        <p:txBody>
          <a:bodyPr wrap="square" rtlCol="0">
            <a:spAutoFit/>
          </a:bodyPr>
          <a:lstStyle/>
          <a:p>
            <a:r>
              <a:rPr lang="en-US" sz="2800" i="1" cap="all" dirty="0" smtClean="0">
                <a:solidFill>
                  <a:srgbClr val="FFFF00"/>
                </a:solidFill>
              </a:rPr>
              <a:t>God…gives </a:t>
            </a:r>
            <a:r>
              <a:rPr lang="en-US" sz="2800" b="1" i="1" cap="all" dirty="0">
                <a:solidFill>
                  <a:srgbClr val="FFFF00"/>
                </a:solidFill>
              </a:rPr>
              <a:t>grace</a:t>
            </a:r>
            <a:r>
              <a:rPr lang="en-US" sz="2800" i="1" cap="all" dirty="0">
                <a:solidFill>
                  <a:srgbClr val="FFFF00"/>
                </a:solidFill>
              </a:rPr>
              <a:t> to the humble. Therefore </a:t>
            </a:r>
            <a:r>
              <a:rPr lang="en-US" sz="2800" i="1" cap="all" dirty="0" smtClean="0">
                <a:solidFill>
                  <a:srgbClr val="FFFF00"/>
                </a:solidFill>
              </a:rPr>
              <a:t>humble </a:t>
            </a:r>
            <a:r>
              <a:rPr lang="en-US" sz="2800" i="1" cap="all" dirty="0">
                <a:solidFill>
                  <a:srgbClr val="FFFF00"/>
                </a:solidFill>
              </a:rPr>
              <a:t>yourselves under the </a:t>
            </a:r>
            <a:r>
              <a:rPr lang="en-US" sz="2800" b="1" i="1" cap="all" dirty="0">
                <a:solidFill>
                  <a:srgbClr val="FFFF00"/>
                </a:solidFill>
              </a:rPr>
              <a:t>mighty hand</a:t>
            </a:r>
            <a:r>
              <a:rPr lang="en-US" sz="2800" i="1" cap="all" dirty="0">
                <a:solidFill>
                  <a:srgbClr val="FFFF00"/>
                </a:solidFill>
              </a:rPr>
              <a:t> of </a:t>
            </a:r>
            <a:r>
              <a:rPr lang="en-US" sz="2800" i="1" cap="all" dirty="0" smtClean="0">
                <a:solidFill>
                  <a:srgbClr val="FFFF00"/>
                </a:solidFill>
              </a:rPr>
              <a:t>God…</a:t>
            </a:r>
            <a:endParaRPr lang="en-US" dirty="0"/>
          </a:p>
        </p:txBody>
      </p:sp>
      <p:sp>
        <p:nvSpPr>
          <p:cNvPr id="6" name="TextBox 5"/>
          <p:cNvSpPr txBox="1"/>
          <p:nvPr/>
        </p:nvSpPr>
        <p:spPr>
          <a:xfrm>
            <a:off x="1541118" y="3863839"/>
            <a:ext cx="9581807" cy="1569660"/>
          </a:xfrm>
          <a:prstGeom prst="rect">
            <a:avLst/>
          </a:prstGeom>
          <a:noFill/>
        </p:spPr>
        <p:txBody>
          <a:bodyPr wrap="square" rtlCol="0">
            <a:spAutoFit/>
          </a:bodyPr>
          <a:lstStyle/>
          <a:p>
            <a:r>
              <a:rPr lang="en-US" sz="3200" dirty="0" smtClean="0"/>
              <a:t>Disbelief in God’s love or power is typical of the proud during suffering…if handled well, suffering purges this form of pride from us.</a:t>
            </a:r>
            <a:endParaRPr lang="en-US" sz="3200" dirty="0"/>
          </a:p>
        </p:txBody>
      </p:sp>
    </p:spTree>
    <p:extLst>
      <p:ext uri="{BB962C8B-B14F-4D97-AF65-F5344CB8AC3E}">
        <p14:creationId xmlns:p14="http://schemas.microsoft.com/office/powerpoint/2010/main" val="4203368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Humble yourselves!</a:t>
            </a:r>
            <a:endParaRPr lang="en-US" dirty="0"/>
          </a:p>
        </p:txBody>
      </p:sp>
      <p:sp>
        <p:nvSpPr>
          <p:cNvPr id="7" name="Content Placeholder 6"/>
          <p:cNvSpPr>
            <a:spLocks noGrp="1"/>
          </p:cNvSpPr>
          <p:nvPr>
            <p:ph idx="1"/>
          </p:nvPr>
        </p:nvSpPr>
        <p:spPr>
          <a:xfrm>
            <a:off x="1103312" y="3387962"/>
            <a:ext cx="10115148" cy="3108371"/>
          </a:xfrm>
        </p:spPr>
        <p:txBody>
          <a:bodyPr>
            <a:normAutofit/>
          </a:bodyPr>
          <a:lstStyle/>
          <a:p>
            <a:r>
              <a:rPr lang="en-US" sz="3600" dirty="0" smtClean="0"/>
              <a:t>Humble yourselves toward one another.</a:t>
            </a:r>
            <a:endParaRPr lang="en-US" sz="3600" dirty="0"/>
          </a:p>
        </p:txBody>
      </p:sp>
      <p:sp>
        <p:nvSpPr>
          <p:cNvPr id="6" name="TextBox 5"/>
          <p:cNvSpPr txBox="1"/>
          <p:nvPr/>
        </p:nvSpPr>
        <p:spPr>
          <a:xfrm>
            <a:off x="1105468" y="1141194"/>
            <a:ext cx="10385947" cy="2246769"/>
          </a:xfrm>
          <a:prstGeom prst="rect">
            <a:avLst/>
          </a:prstGeom>
          <a:noFill/>
        </p:spPr>
        <p:txBody>
          <a:bodyPr wrap="square" rtlCol="0">
            <a:spAutoFit/>
          </a:bodyPr>
          <a:lstStyle/>
          <a:p>
            <a:r>
              <a:rPr lang="en-US" sz="2800" cap="all" dirty="0">
                <a:solidFill>
                  <a:srgbClr val="FFFF00"/>
                </a:solidFill>
              </a:rPr>
              <a:t>…</a:t>
            </a:r>
            <a:r>
              <a:rPr lang="en-US" sz="2800" i="1" cap="all" dirty="0">
                <a:solidFill>
                  <a:srgbClr val="FFFF00"/>
                </a:solidFill>
              </a:rPr>
              <a:t>all of you, </a:t>
            </a:r>
            <a:r>
              <a:rPr lang="en-US" sz="2800" b="1" i="1" cap="all" dirty="0">
                <a:solidFill>
                  <a:srgbClr val="FFFF00"/>
                </a:solidFill>
              </a:rPr>
              <a:t>clothe yourselves with humility toward one another</a:t>
            </a:r>
            <a:r>
              <a:rPr lang="en-US" sz="2800" i="1" cap="all" dirty="0">
                <a:solidFill>
                  <a:srgbClr val="FFFF00"/>
                </a:solidFill>
              </a:rPr>
              <a:t>, for God is opposed to the proud, but gives grace to the humble. Therefore humble yourselves</a:t>
            </a:r>
            <a:r>
              <a:rPr lang="en-US" sz="2800" b="1" i="1" cap="all" dirty="0">
                <a:solidFill>
                  <a:srgbClr val="FFFF00"/>
                </a:solidFill>
              </a:rPr>
              <a:t> </a:t>
            </a:r>
            <a:r>
              <a:rPr lang="en-US" sz="2800" i="1" cap="all" dirty="0">
                <a:solidFill>
                  <a:srgbClr val="FFFF00"/>
                </a:solidFill>
              </a:rPr>
              <a:t>under the mighty hand of God, that He may exalt you at the proper </a:t>
            </a:r>
            <a:r>
              <a:rPr lang="en-US" sz="2800" i="1" cap="all" dirty="0" smtClean="0">
                <a:solidFill>
                  <a:srgbClr val="FFFF00"/>
                </a:solidFill>
              </a:rPr>
              <a:t>time</a:t>
            </a:r>
            <a:r>
              <a:rPr lang="en-US" sz="2800" cap="all" dirty="0" smtClean="0">
                <a:solidFill>
                  <a:srgbClr val="FFFF00"/>
                </a:solidFill>
              </a:rPr>
              <a:t>…1 </a:t>
            </a:r>
            <a:r>
              <a:rPr lang="en-US" sz="2800" cap="all" dirty="0">
                <a:solidFill>
                  <a:srgbClr val="FFFF00"/>
                </a:solidFill>
              </a:rPr>
              <a:t>Peter 5:5-6</a:t>
            </a:r>
            <a:endParaRPr lang="en-US" dirty="0">
              <a:solidFill>
                <a:prstClr val="white"/>
              </a:solidFill>
            </a:endParaRPr>
          </a:p>
        </p:txBody>
      </p:sp>
    </p:spTree>
    <p:extLst>
      <p:ext uri="{BB962C8B-B14F-4D97-AF65-F5344CB8AC3E}">
        <p14:creationId xmlns:p14="http://schemas.microsoft.com/office/powerpoint/2010/main" val="114199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5"/>
            <a:ext cx="10604594" cy="5231029"/>
          </a:xfrm>
        </p:spPr>
        <p:txBody>
          <a:bodyPr>
            <a:normAutofit/>
          </a:bodyPr>
          <a:lstStyle/>
          <a:p>
            <a:r>
              <a:rPr lang="en-US" sz="3600" dirty="0" smtClean="0"/>
              <a:t>You are proud.</a:t>
            </a:r>
          </a:p>
          <a:p>
            <a:pPr>
              <a:spcBef>
                <a:spcPts val="0"/>
              </a:spcBef>
            </a:pPr>
            <a:r>
              <a:rPr lang="en-US" sz="3600" dirty="0" smtClean="0"/>
              <a:t>Humble yourselves toward God.</a:t>
            </a:r>
          </a:p>
          <a:p>
            <a:pPr lvl="1">
              <a:spcBef>
                <a:spcPts val="0"/>
              </a:spcBef>
            </a:pPr>
            <a:r>
              <a:rPr lang="en-US" sz="3400" dirty="0" smtClean="0"/>
              <a:t>God initiates this process</a:t>
            </a:r>
          </a:p>
          <a:p>
            <a:pPr lvl="2">
              <a:spcBef>
                <a:spcPts val="0"/>
              </a:spcBef>
            </a:pPr>
            <a:r>
              <a:rPr lang="en-US" sz="3200" dirty="0" smtClean="0"/>
              <a:t>Through biblical revelation (Ps. 19; 2 Tim. 3:16)</a:t>
            </a:r>
          </a:p>
          <a:p>
            <a:pPr lvl="2">
              <a:spcBef>
                <a:spcPts val="0"/>
              </a:spcBef>
            </a:pPr>
            <a:r>
              <a:rPr lang="en-US" sz="3200" dirty="0" smtClean="0"/>
              <a:t>Through nature (Ps.19; Ro.1)</a:t>
            </a:r>
          </a:p>
        </p:txBody>
      </p:sp>
    </p:spTree>
    <p:extLst>
      <p:ext uri="{BB962C8B-B14F-4D97-AF65-F5344CB8AC3E}">
        <p14:creationId xmlns:p14="http://schemas.microsoft.com/office/powerpoint/2010/main" val="1009289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1859" y="211805"/>
            <a:ext cx="7934325" cy="5953125"/>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5379744" y="0"/>
            <a:ext cx="6812256" cy="6812256"/>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34000"/>
          </a:xfrm>
          <a:prstGeom prst="rect">
            <a:avLst/>
          </a:prstGeom>
          <a:ln>
            <a:noFill/>
          </a:ln>
          <a:effectLst>
            <a:softEdge rad="112500"/>
          </a:effectLst>
        </p:spPr>
      </p:pic>
    </p:spTree>
    <p:extLst>
      <p:ext uri="{BB962C8B-B14F-4D97-AF65-F5344CB8AC3E}">
        <p14:creationId xmlns:p14="http://schemas.microsoft.com/office/powerpoint/2010/main" val="2614148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5"/>
            <a:ext cx="10251625" cy="5231029"/>
          </a:xfrm>
        </p:spPr>
        <p:txBody>
          <a:bodyPr>
            <a:normAutofit/>
          </a:bodyPr>
          <a:lstStyle/>
          <a:p>
            <a:r>
              <a:rPr lang="en-US" sz="3600" dirty="0" smtClean="0"/>
              <a:t>You are proud.</a:t>
            </a:r>
          </a:p>
          <a:p>
            <a:pPr>
              <a:spcBef>
                <a:spcPts val="0"/>
              </a:spcBef>
            </a:pPr>
            <a:r>
              <a:rPr lang="en-US" sz="3600" dirty="0" smtClean="0"/>
              <a:t>Humble yourselves toward God.</a:t>
            </a:r>
          </a:p>
          <a:p>
            <a:pPr lvl="1">
              <a:spcBef>
                <a:spcPts val="0"/>
              </a:spcBef>
            </a:pPr>
            <a:r>
              <a:rPr lang="en-US" sz="3400" dirty="0" smtClean="0"/>
              <a:t>God initiates this process</a:t>
            </a:r>
          </a:p>
          <a:p>
            <a:pPr lvl="2">
              <a:spcBef>
                <a:spcPts val="0"/>
              </a:spcBef>
            </a:pPr>
            <a:r>
              <a:rPr lang="en-US" sz="3200" dirty="0" smtClean="0"/>
              <a:t>Through biblical revelation (Ps.95)</a:t>
            </a:r>
          </a:p>
          <a:p>
            <a:pPr lvl="2">
              <a:spcBef>
                <a:spcPts val="0"/>
              </a:spcBef>
            </a:pPr>
            <a:r>
              <a:rPr lang="en-US" sz="3200" dirty="0" smtClean="0"/>
              <a:t>Through nature (Ps.19; Ro.1)</a:t>
            </a:r>
          </a:p>
          <a:p>
            <a:pPr lvl="2">
              <a:spcBef>
                <a:spcPts val="0"/>
              </a:spcBef>
            </a:pPr>
            <a:r>
              <a:rPr lang="en-US" sz="3200" dirty="0" smtClean="0"/>
              <a:t>Through existential insights</a:t>
            </a:r>
          </a:p>
          <a:p>
            <a:pPr lvl="3">
              <a:spcBef>
                <a:spcPts val="0"/>
              </a:spcBef>
            </a:pPr>
            <a:r>
              <a:rPr lang="en-US" sz="3000" dirty="0" smtClean="0"/>
              <a:t>Conviction (Jn. 6:44; 16:8)</a:t>
            </a:r>
          </a:p>
          <a:p>
            <a:pPr lvl="3">
              <a:spcBef>
                <a:spcPts val="0"/>
              </a:spcBef>
            </a:pPr>
            <a:r>
              <a:rPr lang="en-US" sz="3000" dirty="0" smtClean="0"/>
              <a:t>Supernatural Provision  (</a:t>
            </a:r>
            <a:r>
              <a:rPr lang="en-US" sz="3000" b="1" dirty="0" smtClean="0"/>
              <a:t>Deut. 8:2-4</a:t>
            </a:r>
            <a:r>
              <a:rPr lang="en-US" sz="3000" dirty="0" smtClean="0"/>
              <a:t>, 16)</a:t>
            </a:r>
          </a:p>
          <a:p>
            <a:pPr lvl="3">
              <a:spcBef>
                <a:spcPts val="0"/>
              </a:spcBef>
            </a:pPr>
            <a:r>
              <a:rPr lang="en-US" sz="3000" dirty="0" smtClean="0"/>
              <a:t>Deprivation/Suffering (</a:t>
            </a:r>
            <a:r>
              <a:rPr lang="en-US" sz="3000" b="1" dirty="0" smtClean="0"/>
              <a:t>Deut.8:3</a:t>
            </a:r>
            <a:r>
              <a:rPr lang="en-US" sz="3000" dirty="0" smtClean="0"/>
              <a:t> (Mt.4); 1 Tim.)</a:t>
            </a:r>
          </a:p>
          <a:p>
            <a:pPr lvl="3">
              <a:spcBef>
                <a:spcPts val="0"/>
              </a:spcBef>
            </a:pPr>
            <a:r>
              <a:rPr lang="en-US" sz="3000" dirty="0" smtClean="0"/>
              <a:t>Abundance (</a:t>
            </a:r>
            <a:r>
              <a:rPr lang="en-US" sz="3000" b="1" dirty="0" smtClean="0"/>
              <a:t>Deut. 8:11-18</a:t>
            </a:r>
            <a:r>
              <a:rPr lang="en-US" sz="3000" dirty="0" smtClean="0"/>
              <a:t>)</a:t>
            </a:r>
          </a:p>
        </p:txBody>
      </p:sp>
    </p:spTree>
    <p:extLst>
      <p:ext uri="{BB962C8B-B14F-4D97-AF65-F5344CB8AC3E}">
        <p14:creationId xmlns:p14="http://schemas.microsoft.com/office/powerpoint/2010/main" val="319662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045" y="333551"/>
            <a:ext cx="11375136" cy="4760278"/>
          </a:xfrm>
          <a:prstGeom prst="rect">
            <a:avLst/>
          </a:prstGeom>
          <a:noFill/>
        </p:spPr>
        <p:txBody>
          <a:bodyPr wrap="square" rtlCol="0">
            <a:spAutoFit/>
          </a:bodyPr>
          <a:lstStyle/>
          <a:p>
            <a:pPr algn="just">
              <a:lnSpc>
                <a:spcPts val="2600"/>
              </a:lnSpc>
            </a:pPr>
            <a:r>
              <a:rPr lang="en-US" sz="2400" dirty="0" smtClean="0">
                <a:solidFill>
                  <a:prstClr val="white"/>
                </a:solidFill>
              </a:rPr>
              <a:t>…remember </a:t>
            </a:r>
            <a:r>
              <a:rPr lang="en-US" sz="2400" dirty="0">
                <a:solidFill>
                  <a:prstClr val="white"/>
                </a:solidFill>
              </a:rPr>
              <a:t>all the way which the </a:t>
            </a:r>
            <a:r>
              <a:rPr lang="en-US" sz="2400" cap="small" dirty="0">
                <a:solidFill>
                  <a:prstClr val="white"/>
                </a:solidFill>
              </a:rPr>
              <a:t>Lord</a:t>
            </a:r>
            <a:r>
              <a:rPr lang="en-US" sz="2400" dirty="0">
                <a:solidFill>
                  <a:prstClr val="white"/>
                </a:solidFill>
              </a:rPr>
              <a:t> your God has led you in the wilderness these forty years, that He might humble you, testing you, to know what was in your heart, whether you would keep His commandments or not. </a:t>
            </a:r>
            <a:r>
              <a:rPr lang="en-US" sz="2400" dirty="0" smtClean="0">
                <a:solidFill>
                  <a:prstClr val="white"/>
                </a:solidFill>
              </a:rPr>
              <a:t>He </a:t>
            </a:r>
            <a:r>
              <a:rPr lang="en-US" sz="2400" dirty="0">
                <a:solidFill>
                  <a:prstClr val="white"/>
                </a:solidFill>
              </a:rPr>
              <a:t>humbled you and let you be hungry, and fed you with manna which you did not know, nor did your fathers know, that He might make you </a:t>
            </a:r>
            <a:r>
              <a:rPr lang="en-US" sz="2400" dirty="0" smtClean="0">
                <a:solidFill>
                  <a:prstClr val="white"/>
                </a:solidFill>
              </a:rPr>
              <a:t>understand </a:t>
            </a:r>
            <a:r>
              <a:rPr lang="en-US" sz="2400" dirty="0">
                <a:solidFill>
                  <a:prstClr val="white"/>
                </a:solidFill>
              </a:rPr>
              <a:t>that man does not live by bread alone, but man lives by everything that proceeds out of the mouth of the </a:t>
            </a:r>
            <a:r>
              <a:rPr lang="en-US" sz="2400" cap="small" dirty="0">
                <a:solidFill>
                  <a:prstClr val="white"/>
                </a:solidFill>
              </a:rPr>
              <a:t>Lord</a:t>
            </a:r>
            <a:r>
              <a:rPr lang="en-US" sz="2400" dirty="0" smtClean="0">
                <a:solidFill>
                  <a:prstClr val="white"/>
                </a:solidFill>
              </a:rPr>
              <a:t>.</a:t>
            </a:r>
            <a:r>
              <a:rPr lang="en-US" sz="2400" b="1" baseline="30000" dirty="0">
                <a:solidFill>
                  <a:prstClr val="white"/>
                </a:solidFill>
              </a:rPr>
              <a:t> </a:t>
            </a:r>
            <a:r>
              <a:rPr lang="en-US" sz="2400" dirty="0">
                <a:solidFill>
                  <a:prstClr val="white"/>
                </a:solidFill>
              </a:rPr>
              <a:t>Your clothing did not wear out on you, nor did your foot swell these forty years. </a:t>
            </a:r>
            <a:r>
              <a:rPr lang="en-US" sz="2400" dirty="0" smtClean="0">
                <a:solidFill>
                  <a:prstClr val="white"/>
                </a:solidFill>
              </a:rPr>
              <a:t>Thus </a:t>
            </a:r>
            <a:r>
              <a:rPr lang="en-US" sz="2400" dirty="0">
                <a:solidFill>
                  <a:prstClr val="white"/>
                </a:solidFill>
              </a:rPr>
              <a:t>you are to know in your heart that the </a:t>
            </a:r>
            <a:r>
              <a:rPr lang="en-US" sz="2400" cap="small" dirty="0">
                <a:solidFill>
                  <a:prstClr val="white"/>
                </a:solidFill>
              </a:rPr>
              <a:t>Lord</a:t>
            </a:r>
            <a:r>
              <a:rPr lang="en-US" sz="2400" dirty="0">
                <a:solidFill>
                  <a:prstClr val="white"/>
                </a:solidFill>
              </a:rPr>
              <a:t> your God was disciplining you just as a man disciplines his son. </a:t>
            </a:r>
            <a:r>
              <a:rPr lang="en-US" sz="2400" dirty="0" smtClean="0">
                <a:solidFill>
                  <a:prstClr val="white"/>
                </a:solidFill>
              </a:rPr>
              <a:t>Therefore</a:t>
            </a:r>
            <a:r>
              <a:rPr lang="en-US" sz="2400" dirty="0">
                <a:solidFill>
                  <a:prstClr val="white"/>
                </a:solidFill>
              </a:rPr>
              <a:t>, you shall keep the commandments of the </a:t>
            </a:r>
            <a:r>
              <a:rPr lang="en-US" sz="2400" cap="small" dirty="0">
                <a:solidFill>
                  <a:prstClr val="white"/>
                </a:solidFill>
              </a:rPr>
              <a:t>Lord</a:t>
            </a:r>
            <a:r>
              <a:rPr lang="en-US" sz="2400" dirty="0">
                <a:solidFill>
                  <a:prstClr val="white"/>
                </a:solidFill>
              </a:rPr>
              <a:t> your God, to walk in His ways and to </a:t>
            </a:r>
            <a:r>
              <a:rPr lang="en-US" sz="2400" dirty="0" smtClean="0">
                <a:solidFill>
                  <a:prstClr val="white"/>
                </a:solidFill>
              </a:rPr>
              <a:t>fear </a:t>
            </a:r>
            <a:r>
              <a:rPr lang="en-US" sz="2400" dirty="0">
                <a:solidFill>
                  <a:prstClr val="white"/>
                </a:solidFill>
              </a:rPr>
              <a:t>Him. </a:t>
            </a:r>
            <a:r>
              <a:rPr lang="en-US" sz="2400" b="1" baseline="30000" dirty="0">
                <a:solidFill>
                  <a:prstClr val="white"/>
                </a:solidFill>
              </a:rPr>
              <a:t>7 </a:t>
            </a:r>
            <a:r>
              <a:rPr lang="en-US" sz="2400" dirty="0">
                <a:solidFill>
                  <a:prstClr val="white"/>
                </a:solidFill>
              </a:rPr>
              <a:t>For the </a:t>
            </a:r>
            <a:r>
              <a:rPr lang="en-US" sz="2400" cap="small" dirty="0">
                <a:solidFill>
                  <a:prstClr val="white"/>
                </a:solidFill>
              </a:rPr>
              <a:t>Lord</a:t>
            </a:r>
            <a:r>
              <a:rPr lang="en-US" sz="2400" dirty="0">
                <a:solidFill>
                  <a:prstClr val="white"/>
                </a:solidFill>
              </a:rPr>
              <a:t> your God is bringing you into a good </a:t>
            </a:r>
            <a:r>
              <a:rPr lang="en-US" sz="2400" dirty="0" smtClean="0">
                <a:solidFill>
                  <a:prstClr val="white"/>
                </a:solidFill>
              </a:rPr>
              <a:t>land…When</a:t>
            </a:r>
            <a:r>
              <a:rPr lang="en-US" sz="2400" dirty="0">
                <a:solidFill>
                  <a:prstClr val="white"/>
                </a:solidFill>
              </a:rPr>
              <a:t> you have eaten and are satisfied, you shall bless the </a:t>
            </a:r>
            <a:r>
              <a:rPr lang="en-US" sz="2400" cap="small" dirty="0">
                <a:solidFill>
                  <a:prstClr val="white"/>
                </a:solidFill>
              </a:rPr>
              <a:t>Lord</a:t>
            </a:r>
            <a:r>
              <a:rPr lang="en-US" sz="2400" dirty="0">
                <a:solidFill>
                  <a:prstClr val="white"/>
                </a:solidFill>
              </a:rPr>
              <a:t> your God for the good land which He has given you</a:t>
            </a:r>
            <a:r>
              <a:rPr lang="en-US" sz="2400" dirty="0" smtClean="0">
                <a:solidFill>
                  <a:prstClr val="white"/>
                </a:solidFill>
              </a:rPr>
              <a:t>.</a:t>
            </a:r>
            <a:endParaRPr lang="en-US" sz="2400" dirty="0">
              <a:solidFill>
                <a:prstClr val="white"/>
              </a:solidFill>
            </a:endParaRPr>
          </a:p>
        </p:txBody>
      </p:sp>
    </p:spTree>
    <p:extLst>
      <p:ext uri="{BB962C8B-B14F-4D97-AF65-F5344CB8AC3E}">
        <p14:creationId xmlns:p14="http://schemas.microsoft.com/office/powerpoint/2010/main" val="36786753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340" y="347198"/>
            <a:ext cx="11375136" cy="4760278"/>
          </a:xfrm>
          <a:prstGeom prst="rect">
            <a:avLst/>
          </a:prstGeom>
          <a:noFill/>
        </p:spPr>
        <p:txBody>
          <a:bodyPr wrap="square" rtlCol="0">
            <a:spAutoFit/>
          </a:bodyPr>
          <a:lstStyle/>
          <a:p>
            <a:pPr algn="just">
              <a:lnSpc>
                <a:spcPts val="2600"/>
              </a:lnSpc>
            </a:pPr>
            <a:r>
              <a:rPr lang="en-US" sz="2400" dirty="0" smtClean="0">
                <a:solidFill>
                  <a:prstClr val="white"/>
                </a:solidFill>
              </a:rPr>
              <a:t>…remember </a:t>
            </a:r>
            <a:r>
              <a:rPr lang="en-US" sz="2400" b="1" dirty="0">
                <a:solidFill>
                  <a:prstClr val="white"/>
                </a:solidFill>
              </a:rPr>
              <a:t>all</a:t>
            </a:r>
            <a:r>
              <a:rPr lang="en-US" sz="2400" dirty="0">
                <a:solidFill>
                  <a:prstClr val="white"/>
                </a:solidFill>
              </a:rPr>
              <a:t> </a:t>
            </a:r>
            <a:r>
              <a:rPr lang="en-US" sz="2400" b="1" dirty="0">
                <a:solidFill>
                  <a:prstClr val="white"/>
                </a:solidFill>
              </a:rPr>
              <a:t>the way which the </a:t>
            </a:r>
            <a:r>
              <a:rPr lang="en-US" sz="2400" b="1" cap="small" dirty="0">
                <a:solidFill>
                  <a:prstClr val="white"/>
                </a:solidFill>
              </a:rPr>
              <a:t>Lord</a:t>
            </a:r>
            <a:r>
              <a:rPr lang="en-US" sz="2400" b="1" dirty="0">
                <a:solidFill>
                  <a:prstClr val="white"/>
                </a:solidFill>
              </a:rPr>
              <a:t> your God has led </a:t>
            </a:r>
            <a:r>
              <a:rPr lang="en-US" sz="2400" dirty="0">
                <a:solidFill>
                  <a:prstClr val="white"/>
                </a:solidFill>
              </a:rPr>
              <a:t>you in the wilderness these forty years, </a:t>
            </a:r>
            <a:r>
              <a:rPr lang="en-US" sz="2400" b="1" dirty="0">
                <a:solidFill>
                  <a:prstClr val="white"/>
                </a:solidFill>
              </a:rPr>
              <a:t>that He might humble you</a:t>
            </a:r>
            <a:r>
              <a:rPr lang="en-US" sz="2400" dirty="0">
                <a:solidFill>
                  <a:prstClr val="white"/>
                </a:solidFill>
              </a:rPr>
              <a:t>, testing you, to know what was in your heart, whether you would keep His commandments or not. </a:t>
            </a:r>
            <a:r>
              <a:rPr lang="en-US" sz="2400" dirty="0" smtClean="0">
                <a:solidFill>
                  <a:prstClr val="white"/>
                </a:solidFill>
              </a:rPr>
              <a:t>He </a:t>
            </a:r>
            <a:r>
              <a:rPr lang="en-US" sz="2400" dirty="0">
                <a:solidFill>
                  <a:prstClr val="white"/>
                </a:solidFill>
              </a:rPr>
              <a:t>humbled you and let you be hungry, and fed you with manna which you did not know, nor did your fathers know, that He might make you </a:t>
            </a:r>
            <a:r>
              <a:rPr lang="en-US" sz="2400" dirty="0" smtClean="0">
                <a:solidFill>
                  <a:prstClr val="white"/>
                </a:solidFill>
              </a:rPr>
              <a:t>understand </a:t>
            </a:r>
            <a:r>
              <a:rPr lang="en-US" sz="2400" dirty="0">
                <a:solidFill>
                  <a:prstClr val="white"/>
                </a:solidFill>
              </a:rPr>
              <a:t>that man does not live by bread alone, but man lives by everything that proceeds out of the mouth of the </a:t>
            </a:r>
            <a:r>
              <a:rPr lang="en-US" sz="2400" cap="small" dirty="0">
                <a:solidFill>
                  <a:prstClr val="white"/>
                </a:solidFill>
              </a:rPr>
              <a:t>Lord</a:t>
            </a:r>
            <a:r>
              <a:rPr lang="en-US" sz="2400" dirty="0" smtClean="0">
                <a:solidFill>
                  <a:prstClr val="white"/>
                </a:solidFill>
              </a:rPr>
              <a:t>.</a:t>
            </a:r>
            <a:r>
              <a:rPr lang="en-US" sz="2400" b="1" baseline="30000" dirty="0">
                <a:solidFill>
                  <a:prstClr val="white"/>
                </a:solidFill>
              </a:rPr>
              <a:t> </a:t>
            </a:r>
            <a:r>
              <a:rPr lang="en-US" sz="2400" dirty="0">
                <a:solidFill>
                  <a:prstClr val="white"/>
                </a:solidFill>
              </a:rPr>
              <a:t>Your clothing did not wear out on you, nor did your foot swell these forty years. </a:t>
            </a:r>
            <a:r>
              <a:rPr lang="en-US" sz="2400" dirty="0" smtClean="0">
                <a:solidFill>
                  <a:prstClr val="white"/>
                </a:solidFill>
              </a:rPr>
              <a:t>Thus </a:t>
            </a:r>
            <a:r>
              <a:rPr lang="en-US" sz="2400" dirty="0">
                <a:solidFill>
                  <a:prstClr val="white"/>
                </a:solidFill>
              </a:rPr>
              <a:t>you are to know in your heart that the </a:t>
            </a:r>
            <a:r>
              <a:rPr lang="en-US" sz="2400" cap="small" dirty="0">
                <a:solidFill>
                  <a:prstClr val="white"/>
                </a:solidFill>
              </a:rPr>
              <a:t>Lord</a:t>
            </a:r>
            <a:r>
              <a:rPr lang="en-US" sz="2400" dirty="0">
                <a:solidFill>
                  <a:prstClr val="white"/>
                </a:solidFill>
              </a:rPr>
              <a:t> your God was disciplining you just as a man disciplines his son. </a:t>
            </a:r>
            <a:r>
              <a:rPr lang="en-US" sz="2400" dirty="0" smtClean="0">
                <a:solidFill>
                  <a:prstClr val="white"/>
                </a:solidFill>
              </a:rPr>
              <a:t>Therefore</a:t>
            </a:r>
            <a:r>
              <a:rPr lang="en-US" sz="2400" dirty="0">
                <a:solidFill>
                  <a:prstClr val="white"/>
                </a:solidFill>
              </a:rPr>
              <a:t>, you shall keep the commandments of the </a:t>
            </a:r>
            <a:r>
              <a:rPr lang="en-US" sz="2400" cap="small" dirty="0">
                <a:solidFill>
                  <a:prstClr val="white"/>
                </a:solidFill>
              </a:rPr>
              <a:t>Lord</a:t>
            </a:r>
            <a:r>
              <a:rPr lang="en-US" sz="2400" dirty="0">
                <a:solidFill>
                  <a:prstClr val="white"/>
                </a:solidFill>
              </a:rPr>
              <a:t> your God, to walk in His ways and to </a:t>
            </a:r>
            <a:r>
              <a:rPr lang="en-US" sz="2400" dirty="0" smtClean="0">
                <a:solidFill>
                  <a:prstClr val="white"/>
                </a:solidFill>
              </a:rPr>
              <a:t>fear </a:t>
            </a:r>
            <a:r>
              <a:rPr lang="en-US" sz="2400" dirty="0">
                <a:solidFill>
                  <a:prstClr val="white"/>
                </a:solidFill>
              </a:rPr>
              <a:t>Him. </a:t>
            </a:r>
            <a:r>
              <a:rPr lang="en-US" sz="2400" b="1" baseline="30000" dirty="0">
                <a:solidFill>
                  <a:prstClr val="white"/>
                </a:solidFill>
              </a:rPr>
              <a:t>7 </a:t>
            </a:r>
            <a:r>
              <a:rPr lang="en-US" sz="2400" dirty="0">
                <a:solidFill>
                  <a:prstClr val="white"/>
                </a:solidFill>
              </a:rPr>
              <a:t>For the </a:t>
            </a:r>
            <a:r>
              <a:rPr lang="en-US" sz="2400" cap="small" dirty="0">
                <a:solidFill>
                  <a:prstClr val="white"/>
                </a:solidFill>
              </a:rPr>
              <a:t>Lord</a:t>
            </a:r>
            <a:r>
              <a:rPr lang="en-US" sz="2400" dirty="0">
                <a:solidFill>
                  <a:prstClr val="white"/>
                </a:solidFill>
              </a:rPr>
              <a:t> your God is bringing you into a good </a:t>
            </a:r>
            <a:r>
              <a:rPr lang="en-US" sz="2400" dirty="0" smtClean="0">
                <a:solidFill>
                  <a:prstClr val="white"/>
                </a:solidFill>
              </a:rPr>
              <a:t>land…When</a:t>
            </a:r>
            <a:r>
              <a:rPr lang="en-US" sz="2400" dirty="0">
                <a:solidFill>
                  <a:prstClr val="white"/>
                </a:solidFill>
              </a:rPr>
              <a:t> you have eaten and are satisfied, you shall bless the </a:t>
            </a:r>
            <a:r>
              <a:rPr lang="en-US" sz="2400" cap="small" dirty="0">
                <a:solidFill>
                  <a:prstClr val="white"/>
                </a:solidFill>
              </a:rPr>
              <a:t>Lord</a:t>
            </a:r>
            <a:r>
              <a:rPr lang="en-US" sz="2400" dirty="0">
                <a:solidFill>
                  <a:prstClr val="white"/>
                </a:solidFill>
              </a:rPr>
              <a:t> your God for the good land which He has given you</a:t>
            </a:r>
            <a:r>
              <a:rPr lang="en-US" sz="2400" dirty="0" smtClean="0">
                <a:solidFill>
                  <a:prstClr val="white"/>
                </a:solidFill>
              </a:rPr>
              <a:t>.</a:t>
            </a:r>
            <a:endParaRPr lang="en-US" sz="2400" dirty="0">
              <a:solidFill>
                <a:prstClr val="white"/>
              </a:solidFill>
            </a:endParaRPr>
          </a:p>
        </p:txBody>
      </p:sp>
    </p:spTree>
    <p:extLst>
      <p:ext uri="{BB962C8B-B14F-4D97-AF65-F5344CB8AC3E}">
        <p14:creationId xmlns:p14="http://schemas.microsoft.com/office/powerpoint/2010/main" val="16675480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044" y="333550"/>
            <a:ext cx="11375136" cy="4760278"/>
          </a:xfrm>
          <a:prstGeom prst="rect">
            <a:avLst/>
          </a:prstGeom>
          <a:noFill/>
        </p:spPr>
        <p:txBody>
          <a:bodyPr wrap="square" rtlCol="0">
            <a:spAutoFit/>
          </a:bodyPr>
          <a:lstStyle/>
          <a:p>
            <a:pPr algn="just">
              <a:lnSpc>
                <a:spcPts val="2600"/>
              </a:lnSpc>
            </a:pPr>
            <a:r>
              <a:rPr lang="en-US" sz="2400" dirty="0" smtClean="0">
                <a:solidFill>
                  <a:prstClr val="white"/>
                </a:solidFill>
              </a:rPr>
              <a:t>…remember </a:t>
            </a:r>
            <a:r>
              <a:rPr lang="en-US" sz="2400" dirty="0">
                <a:solidFill>
                  <a:prstClr val="white"/>
                </a:solidFill>
              </a:rPr>
              <a:t>all </a:t>
            </a:r>
            <a:r>
              <a:rPr lang="en-US" sz="2400" b="1" dirty="0">
                <a:solidFill>
                  <a:prstClr val="white"/>
                </a:solidFill>
              </a:rPr>
              <a:t>the way which the </a:t>
            </a:r>
            <a:r>
              <a:rPr lang="en-US" sz="2400" b="1" cap="small" dirty="0">
                <a:solidFill>
                  <a:prstClr val="white"/>
                </a:solidFill>
              </a:rPr>
              <a:t>Lord</a:t>
            </a:r>
            <a:r>
              <a:rPr lang="en-US" sz="2400" b="1" dirty="0">
                <a:solidFill>
                  <a:prstClr val="white"/>
                </a:solidFill>
              </a:rPr>
              <a:t> your God has led </a:t>
            </a:r>
            <a:r>
              <a:rPr lang="en-US" sz="2400" dirty="0">
                <a:solidFill>
                  <a:prstClr val="white"/>
                </a:solidFill>
              </a:rPr>
              <a:t>you in the wilderness these forty years, </a:t>
            </a:r>
            <a:r>
              <a:rPr lang="en-US" sz="2400" b="1" dirty="0">
                <a:solidFill>
                  <a:prstClr val="white"/>
                </a:solidFill>
              </a:rPr>
              <a:t>that He might humble you</a:t>
            </a:r>
            <a:r>
              <a:rPr lang="en-US" sz="2400" dirty="0">
                <a:solidFill>
                  <a:prstClr val="white"/>
                </a:solidFill>
              </a:rPr>
              <a:t>, testing you, to know what was in your heart, whether you would keep His commandments or not. </a:t>
            </a:r>
            <a:r>
              <a:rPr lang="en-US" sz="2400" b="1" dirty="0" smtClean="0">
                <a:solidFill>
                  <a:prstClr val="white"/>
                </a:solidFill>
              </a:rPr>
              <a:t>He </a:t>
            </a:r>
            <a:r>
              <a:rPr lang="en-US" sz="2400" b="1" dirty="0">
                <a:solidFill>
                  <a:prstClr val="white"/>
                </a:solidFill>
              </a:rPr>
              <a:t>humbled you and let you be hungry</a:t>
            </a:r>
            <a:r>
              <a:rPr lang="en-US" sz="2400" dirty="0">
                <a:solidFill>
                  <a:prstClr val="white"/>
                </a:solidFill>
              </a:rPr>
              <a:t>, and fed you with manna which you did not know, nor did your fathers know, that He might make you </a:t>
            </a:r>
            <a:r>
              <a:rPr lang="en-US" sz="2400" dirty="0" smtClean="0">
                <a:solidFill>
                  <a:prstClr val="white"/>
                </a:solidFill>
              </a:rPr>
              <a:t>understand </a:t>
            </a:r>
            <a:r>
              <a:rPr lang="en-US" sz="2400" dirty="0">
                <a:solidFill>
                  <a:prstClr val="white"/>
                </a:solidFill>
              </a:rPr>
              <a:t>that man does not live by bread alone, but man lives by everything that proceeds out of the mouth of the </a:t>
            </a:r>
            <a:r>
              <a:rPr lang="en-US" sz="2400" cap="small" dirty="0">
                <a:solidFill>
                  <a:prstClr val="white"/>
                </a:solidFill>
              </a:rPr>
              <a:t>Lord</a:t>
            </a:r>
            <a:r>
              <a:rPr lang="en-US" sz="2400" dirty="0" smtClean="0">
                <a:solidFill>
                  <a:prstClr val="white"/>
                </a:solidFill>
              </a:rPr>
              <a:t>.</a:t>
            </a:r>
            <a:r>
              <a:rPr lang="en-US" sz="2400" baseline="30000" dirty="0">
                <a:solidFill>
                  <a:prstClr val="white"/>
                </a:solidFill>
              </a:rPr>
              <a:t> </a:t>
            </a:r>
            <a:r>
              <a:rPr lang="en-US" sz="2400" dirty="0">
                <a:solidFill>
                  <a:prstClr val="white"/>
                </a:solidFill>
              </a:rPr>
              <a:t>Your clothing did not wear out on you, nor did your foot swell these forty years. </a:t>
            </a:r>
            <a:r>
              <a:rPr lang="en-US" sz="2400" dirty="0" smtClean="0">
                <a:solidFill>
                  <a:prstClr val="white"/>
                </a:solidFill>
              </a:rPr>
              <a:t>Thus </a:t>
            </a:r>
            <a:r>
              <a:rPr lang="en-US" sz="2400" dirty="0">
                <a:solidFill>
                  <a:prstClr val="white"/>
                </a:solidFill>
              </a:rPr>
              <a:t>you are to know in your heart that the </a:t>
            </a:r>
            <a:r>
              <a:rPr lang="en-US" sz="2400" cap="small" dirty="0">
                <a:solidFill>
                  <a:prstClr val="white"/>
                </a:solidFill>
              </a:rPr>
              <a:t>Lord</a:t>
            </a:r>
            <a:r>
              <a:rPr lang="en-US" sz="2400" dirty="0">
                <a:solidFill>
                  <a:prstClr val="white"/>
                </a:solidFill>
              </a:rPr>
              <a:t> your God was disciplining you just as a man disciplines his son. </a:t>
            </a:r>
            <a:r>
              <a:rPr lang="en-US" sz="2400" dirty="0" smtClean="0">
                <a:solidFill>
                  <a:prstClr val="white"/>
                </a:solidFill>
              </a:rPr>
              <a:t>Therefore</a:t>
            </a:r>
            <a:r>
              <a:rPr lang="en-US" sz="2400" dirty="0">
                <a:solidFill>
                  <a:prstClr val="white"/>
                </a:solidFill>
              </a:rPr>
              <a:t>, you shall keep the commandments of the </a:t>
            </a:r>
            <a:r>
              <a:rPr lang="en-US" sz="2400" cap="small" dirty="0">
                <a:solidFill>
                  <a:prstClr val="white"/>
                </a:solidFill>
              </a:rPr>
              <a:t>Lord</a:t>
            </a:r>
            <a:r>
              <a:rPr lang="en-US" sz="2400" dirty="0">
                <a:solidFill>
                  <a:prstClr val="white"/>
                </a:solidFill>
              </a:rPr>
              <a:t> your God, to walk in His ways and to </a:t>
            </a:r>
            <a:r>
              <a:rPr lang="en-US" sz="2400" dirty="0" smtClean="0">
                <a:solidFill>
                  <a:prstClr val="white"/>
                </a:solidFill>
              </a:rPr>
              <a:t>fear </a:t>
            </a:r>
            <a:r>
              <a:rPr lang="en-US" sz="2400" dirty="0">
                <a:solidFill>
                  <a:prstClr val="white"/>
                </a:solidFill>
              </a:rPr>
              <a:t>Him. </a:t>
            </a:r>
            <a:r>
              <a:rPr lang="en-US" sz="2400" b="1" baseline="30000" dirty="0">
                <a:solidFill>
                  <a:prstClr val="white"/>
                </a:solidFill>
              </a:rPr>
              <a:t>7 </a:t>
            </a:r>
            <a:r>
              <a:rPr lang="en-US" sz="2400" dirty="0">
                <a:solidFill>
                  <a:prstClr val="white"/>
                </a:solidFill>
              </a:rPr>
              <a:t>For the </a:t>
            </a:r>
            <a:r>
              <a:rPr lang="en-US" sz="2400" cap="small" dirty="0">
                <a:solidFill>
                  <a:prstClr val="white"/>
                </a:solidFill>
              </a:rPr>
              <a:t>Lord</a:t>
            </a:r>
            <a:r>
              <a:rPr lang="en-US" sz="2400" dirty="0">
                <a:solidFill>
                  <a:prstClr val="white"/>
                </a:solidFill>
              </a:rPr>
              <a:t> your God is bringing you into a good </a:t>
            </a:r>
            <a:r>
              <a:rPr lang="en-US" sz="2400" dirty="0" smtClean="0">
                <a:solidFill>
                  <a:prstClr val="white"/>
                </a:solidFill>
              </a:rPr>
              <a:t>land…When</a:t>
            </a:r>
            <a:r>
              <a:rPr lang="en-US" sz="2400" dirty="0">
                <a:solidFill>
                  <a:prstClr val="white"/>
                </a:solidFill>
              </a:rPr>
              <a:t> you have eaten and are satisfied, you shall bless the </a:t>
            </a:r>
            <a:r>
              <a:rPr lang="en-US" sz="2400" cap="small" dirty="0">
                <a:solidFill>
                  <a:prstClr val="white"/>
                </a:solidFill>
              </a:rPr>
              <a:t>Lord</a:t>
            </a:r>
            <a:r>
              <a:rPr lang="en-US" sz="2400" dirty="0">
                <a:solidFill>
                  <a:prstClr val="white"/>
                </a:solidFill>
              </a:rPr>
              <a:t> your God for the good land which He has given you</a:t>
            </a:r>
            <a:r>
              <a:rPr lang="en-US" sz="2400" dirty="0" smtClean="0">
                <a:solidFill>
                  <a:prstClr val="white"/>
                </a:solidFill>
              </a:rPr>
              <a:t>.</a:t>
            </a:r>
            <a:endParaRPr lang="en-US" sz="2400" dirty="0">
              <a:solidFill>
                <a:prstClr val="white"/>
              </a:solidFill>
            </a:endParaRPr>
          </a:p>
        </p:txBody>
      </p:sp>
    </p:spTree>
    <p:extLst>
      <p:ext uri="{BB962C8B-B14F-4D97-AF65-F5344CB8AC3E}">
        <p14:creationId xmlns:p14="http://schemas.microsoft.com/office/powerpoint/2010/main" val="30559089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044" y="388141"/>
            <a:ext cx="11375136" cy="4760278"/>
          </a:xfrm>
          <a:prstGeom prst="rect">
            <a:avLst/>
          </a:prstGeom>
          <a:noFill/>
        </p:spPr>
        <p:txBody>
          <a:bodyPr wrap="square" rtlCol="0">
            <a:spAutoFit/>
          </a:bodyPr>
          <a:lstStyle/>
          <a:p>
            <a:pPr algn="just">
              <a:lnSpc>
                <a:spcPts val="2600"/>
              </a:lnSpc>
            </a:pPr>
            <a:r>
              <a:rPr lang="en-US" sz="2400" dirty="0" smtClean="0">
                <a:solidFill>
                  <a:prstClr val="white"/>
                </a:solidFill>
              </a:rPr>
              <a:t>…remember </a:t>
            </a:r>
            <a:r>
              <a:rPr lang="en-US" sz="2400" dirty="0">
                <a:solidFill>
                  <a:prstClr val="white"/>
                </a:solidFill>
              </a:rPr>
              <a:t>all </a:t>
            </a:r>
            <a:r>
              <a:rPr lang="en-US" sz="2400" b="1" dirty="0">
                <a:solidFill>
                  <a:prstClr val="white"/>
                </a:solidFill>
              </a:rPr>
              <a:t>the way which the </a:t>
            </a:r>
            <a:r>
              <a:rPr lang="en-US" sz="2400" b="1" cap="small" dirty="0">
                <a:solidFill>
                  <a:prstClr val="white"/>
                </a:solidFill>
              </a:rPr>
              <a:t>Lord</a:t>
            </a:r>
            <a:r>
              <a:rPr lang="en-US" sz="2400" b="1" dirty="0">
                <a:solidFill>
                  <a:prstClr val="white"/>
                </a:solidFill>
              </a:rPr>
              <a:t> your God has led </a:t>
            </a:r>
            <a:r>
              <a:rPr lang="en-US" sz="2400" dirty="0">
                <a:solidFill>
                  <a:prstClr val="white"/>
                </a:solidFill>
              </a:rPr>
              <a:t>you in the wilderness these forty years, </a:t>
            </a:r>
            <a:r>
              <a:rPr lang="en-US" sz="2400" b="1" dirty="0">
                <a:solidFill>
                  <a:prstClr val="white"/>
                </a:solidFill>
              </a:rPr>
              <a:t>that He might humble you</a:t>
            </a:r>
            <a:r>
              <a:rPr lang="en-US" sz="2400" dirty="0">
                <a:solidFill>
                  <a:prstClr val="white"/>
                </a:solidFill>
              </a:rPr>
              <a:t>, testing you, to know what was in your heart, whether you would keep His commandments or not. </a:t>
            </a:r>
            <a:r>
              <a:rPr lang="en-US" sz="2400" dirty="0" smtClean="0">
                <a:solidFill>
                  <a:prstClr val="white"/>
                </a:solidFill>
              </a:rPr>
              <a:t>He </a:t>
            </a:r>
            <a:r>
              <a:rPr lang="en-US" sz="2400" dirty="0">
                <a:solidFill>
                  <a:prstClr val="white"/>
                </a:solidFill>
              </a:rPr>
              <a:t>humbled you and let you be hungry, </a:t>
            </a:r>
            <a:r>
              <a:rPr lang="en-US" sz="2400" b="1" dirty="0">
                <a:solidFill>
                  <a:prstClr val="white"/>
                </a:solidFill>
              </a:rPr>
              <a:t>and fed you with manna </a:t>
            </a:r>
            <a:r>
              <a:rPr lang="en-US" sz="2400" dirty="0">
                <a:solidFill>
                  <a:prstClr val="white"/>
                </a:solidFill>
              </a:rPr>
              <a:t>which you did not know, nor did your fathers know, that He might make you </a:t>
            </a:r>
            <a:r>
              <a:rPr lang="en-US" sz="2400" dirty="0" smtClean="0">
                <a:solidFill>
                  <a:prstClr val="white"/>
                </a:solidFill>
              </a:rPr>
              <a:t>understand </a:t>
            </a:r>
            <a:r>
              <a:rPr lang="en-US" sz="2400" dirty="0">
                <a:solidFill>
                  <a:prstClr val="white"/>
                </a:solidFill>
              </a:rPr>
              <a:t>that man does not live by bread alone, but man lives by everything that proceeds out of the mouth of the </a:t>
            </a:r>
            <a:r>
              <a:rPr lang="en-US" sz="2400" cap="small" dirty="0">
                <a:solidFill>
                  <a:prstClr val="white"/>
                </a:solidFill>
              </a:rPr>
              <a:t>Lord</a:t>
            </a:r>
            <a:r>
              <a:rPr lang="en-US" sz="2400" dirty="0" smtClean="0">
                <a:solidFill>
                  <a:prstClr val="white"/>
                </a:solidFill>
              </a:rPr>
              <a:t>.</a:t>
            </a:r>
            <a:r>
              <a:rPr lang="en-US" sz="2400" b="1" baseline="30000" dirty="0">
                <a:solidFill>
                  <a:prstClr val="white"/>
                </a:solidFill>
              </a:rPr>
              <a:t> </a:t>
            </a:r>
            <a:r>
              <a:rPr lang="en-US" sz="2400" b="1" dirty="0">
                <a:solidFill>
                  <a:prstClr val="white"/>
                </a:solidFill>
              </a:rPr>
              <a:t>Your clothing did not wear out</a:t>
            </a:r>
            <a:r>
              <a:rPr lang="en-US" sz="2400" dirty="0">
                <a:solidFill>
                  <a:prstClr val="white"/>
                </a:solidFill>
              </a:rPr>
              <a:t> on you, </a:t>
            </a:r>
            <a:r>
              <a:rPr lang="en-US" sz="2400" b="1" dirty="0">
                <a:solidFill>
                  <a:prstClr val="white"/>
                </a:solidFill>
              </a:rPr>
              <a:t>nor did your foot swell</a:t>
            </a:r>
            <a:r>
              <a:rPr lang="en-US" sz="2400" dirty="0">
                <a:solidFill>
                  <a:prstClr val="white"/>
                </a:solidFill>
              </a:rPr>
              <a:t> these forty years. </a:t>
            </a:r>
            <a:r>
              <a:rPr lang="en-US" sz="2400" dirty="0" smtClean="0">
                <a:solidFill>
                  <a:prstClr val="white"/>
                </a:solidFill>
              </a:rPr>
              <a:t>Thus </a:t>
            </a:r>
            <a:r>
              <a:rPr lang="en-US" sz="2400" dirty="0">
                <a:solidFill>
                  <a:prstClr val="white"/>
                </a:solidFill>
              </a:rPr>
              <a:t>you are to know in your heart that the </a:t>
            </a:r>
            <a:r>
              <a:rPr lang="en-US" sz="2400" cap="small" dirty="0">
                <a:solidFill>
                  <a:prstClr val="white"/>
                </a:solidFill>
              </a:rPr>
              <a:t>Lord</a:t>
            </a:r>
            <a:r>
              <a:rPr lang="en-US" sz="2400" dirty="0">
                <a:solidFill>
                  <a:prstClr val="white"/>
                </a:solidFill>
              </a:rPr>
              <a:t> your God was disciplining you just as a man disciplines his son. </a:t>
            </a:r>
            <a:r>
              <a:rPr lang="en-US" sz="2400" dirty="0" smtClean="0">
                <a:solidFill>
                  <a:prstClr val="white"/>
                </a:solidFill>
              </a:rPr>
              <a:t>Therefore</a:t>
            </a:r>
            <a:r>
              <a:rPr lang="en-US" sz="2400" dirty="0">
                <a:solidFill>
                  <a:prstClr val="white"/>
                </a:solidFill>
              </a:rPr>
              <a:t>, you shall keep the commandments of the </a:t>
            </a:r>
            <a:r>
              <a:rPr lang="en-US" sz="2400" cap="small" dirty="0">
                <a:solidFill>
                  <a:prstClr val="white"/>
                </a:solidFill>
              </a:rPr>
              <a:t>Lord</a:t>
            </a:r>
            <a:r>
              <a:rPr lang="en-US" sz="2400" dirty="0">
                <a:solidFill>
                  <a:prstClr val="white"/>
                </a:solidFill>
              </a:rPr>
              <a:t> your God, to walk in His ways and to </a:t>
            </a:r>
            <a:r>
              <a:rPr lang="en-US" sz="2400" dirty="0" smtClean="0">
                <a:solidFill>
                  <a:prstClr val="white"/>
                </a:solidFill>
              </a:rPr>
              <a:t>fear </a:t>
            </a:r>
            <a:r>
              <a:rPr lang="en-US" sz="2400" dirty="0">
                <a:solidFill>
                  <a:prstClr val="white"/>
                </a:solidFill>
              </a:rPr>
              <a:t>Him. </a:t>
            </a:r>
            <a:r>
              <a:rPr lang="en-US" sz="2400" b="1" baseline="30000" dirty="0">
                <a:solidFill>
                  <a:prstClr val="white"/>
                </a:solidFill>
              </a:rPr>
              <a:t>7 </a:t>
            </a:r>
            <a:r>
              <a:rPr lang="en-US" sz="2400" dirty="0">
                <a:solidFill>
                  <a:prstClr val="white"/>
                </a:solidFill>
              </a:rPr>
              <a:t>For the </a:t>
            </a:r>
            <a:r>
              <a:rPr lang="en-US" sz="2400" cap="small" dirty="0">
                <a:solidFill>
                  <a:prstClr val="white"/>
                </a:solidFill>
              </a:rPr>
              <a:t>Lord</a:t>
            </a:r>
            <a:r>
              <a:rPr lang="en-US" sz="2400" dirty="0">
                <a:solidFill>
                  <a:prstClr val="white"/>
                </a:solidFill>
              </a:rPr>
              <a:t> your God is bringing you into a good </a:t>
            </a:r>
            <a:r>
              <a:rPr lang="en-US" sz="2400" dirty="0" smtClean="0">
                <a:solidFill>
                  <a:prstClr val="white"/>
                </a:solidFill>
              </a:rPr>
              <a:t>land…When</a:t>
            </a:r>
            <a:r>
              <a:rPr lang="en-US" sz="2400" dirty="0">
                <a:solidFill>
                  <a:prstClr val="white"/>
                </a:solidFill>
              </a:rPr>
              <a:t> you have eaten and are satisfied, you shall bless the </a:t>
            </a:r>
            <a:r>
              <a:rPr lang="en-US" sz="2400" cap="small" dirty="0">
                <a:solidFill>
                  <a:prstClr val="white"/>
                </a:solidFill>
              </a:rPr>
              <a:t>Lord</a:t>
            </a:r>
            <a:r>
              <a:rPr lang="en-US" sz="2400" dirty="0">
                <a:solidFill>
                  <a:prstClr val="white"/>
                </a:solidFill>
              </a:rPr>
              <a:t> your God for the good land which He has given you</a:t>
            </a:r>
            <a:r>
              <a:rPr lang="en-US" sz="2400" dirty="0" smtClean="0">
                <a:solidFill>
                  <a:prstClr val="white"/>
                </a:solidFill>
              </a:rPr>
              <a:t>.</a:t>
            </a:r>
            <a:endParaRPr lang="en-US" sz="2400" dirty="0">
              <a:solidFill>
                <a:prstClr val="white"/>
              </a:solidFill>
            </a:endParaRPr>
          </a:p>
        </p:txBody>
      </p:sp>
    </p:spTree>
    <p:extLst>
      <p:ext uri="{BB962C8B-B14F-4D97-AF65-F5344CB8AC3E}">
        <p14:creationId xmlns:p14="http://schemas.microsoft.com/office/powerpoint/2010/main" val="32475531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899" y="360846"/>
            <a:ext cx="11163868" cy="4062651"/>
          </a:xfrm>
          <a:prstGeom prst="rect">
            <a:avLst/>
          </a:prstGeom>
          <a:noFill/>
        </p:spPr>
        <p:txBody>
          <a:bodyPr wrap="square" rtlCol="0">
            <a:spAutoFit/>
          </a:bodyPr>
          <a:lstStyle/>
          <a:p>
            <a:r>
              <a:rPr lang="en-US" sz="2400" dirty="0" smtClean="0">
                <a:solidFill>
                  <a:prstClr val="white"/>
                </a:solidFill>
              </a:rPr>
              <a:t>…when </a:t>
            </a:r>
            <a:r>
              <a:rPr lang="en-US" sz="2400" dirty="0">
                <a:solidFill>
                  <a:prstClr val="white"/>
                </a:solidFill>
              </a:rPr>
              <a:t>you have eaten and are satisfied, and have built good houses and lived </a:t>
            </a:r>
            <a:r>
              <a:rPr lang="en-US" sz="2400" i="1" dirty="0">
                <a:solidFill>
                  <a:prstClr val="white"/>
                </a:solidFill>
              </a:rPr>
              <a:t>in them</a:t>
            </a:r>
            <a:r>
              <a:rPr lang="en-US" sz="2400" dirty="0">
                <a:solidFill>
                  <a:prstClr val="white"/>
                </a:solidFill>
              </a:rPr>
              <a:t>, </a:t>
            </a:r>
            <a:r>
              <a:rPr lang="en-US" sz="2400" dirty="0" smtClean="0">
                <a:solidFill>
                  <a:prstClr val="white"/>
                </a:solidFill>
              </a:rPr>
              <a:t>and </a:t>
            </a:r>
            <a:r>
              <a:rPr lang="en-US" sz="2400" dirty="0">
                <a:solidFill>
                  <a:prstClr val="white"/>
                </a:solidFill>
              </a:rPr>
              <a:t>when your herds and your flocks multiply, and your silver and gold multiply, and all that you have multiplies, </a:t>
            </a:r>
            <a:r>
              <a:rPr lang="en-US" sz="2400" dirty="0" smtClean="0">
                <a:solidFill>
                  <a:prstClr val="white"/>
                </a:solidFill>
              </a:rPr>
              <a:t>then </a:t>
            </a:r>
            <a:r>
              <a:rPr lang="en-US" sz="2400" dirty="0">
                <a:solidFill>
                  <a:prstClr val="white"/>
                </a:solidFill>
              </a:rPr>
              <a:t>your heart will become </a:t>
            </a:r>
            <a:r>
              <a:rPr lang="en-US" sz="2400" dirty="0" smtClean="0">
                <a:solidFill>
                  <a:prstClr val="white"/>
                </a:solidFill>
              </a:rPr>
              <a:t>proud </a:t>
            </a:r>
            <a:r>
              <a:rPr lang="en-US" sz="2400" dirty="0">
                <a:solidFill>
                  <a:prstClr val="white"/>
                </a:solidFill>
              </a:rPr>
              <a:t>and you will forget the </a:t>
            </a:r>
            <a:r>
              <a:rPr lang="en-US" sz="2400" cap="small" dirty="0">
                <a:solidFill>
                  <a:prstClr val="white"/>
                </a:solidFill>
              </a:rPr>
              <a:t>Lord</a:t>
            </a:r>
            <a:r>
              <a:rPr lang="en-US" sz="2400" dirty="0">
                <a:solidFill>
                  <a:prstClr val="white"/>
                </a:solidFill>
              </a:rPr>
              <a:t> your </a:t>
            </a:r>
            <a:r>
              <a:rPr lang="en-US" sz="2400" dirty="0" smtClean="0">
                <a:solidFill>
                  <a:prstClr val="white"/>
                </a:solidFill>
              </a:rPr>
              <a:t>God… He</a:t>
            </a:r>
            <a:r>
              <a:rPr lang="en-US" sz="2400" dirty="0">
                <a:solidFill>
                  <a:prstClr val="white"/>
                </a:solidFill>
              </a:rPr>
              <a:t> brought water for you out of the rock of </a:t>
            </a:r>
            <a:r>
              <a:rPr lang="en-US" sz="2400" dirty="0" smtClean="0">
                <a:solidFill>
                  <a:prstClr val="white"/>
                </a:solidFill>
              </a:rPr>
              <a:t>flint…He </a:t>
            </a:r>
            <a:r>
              <a:rPr lang="en-US" sz="2400" dirty="0">
                <a:solidFill>
                  <a:prstClr val="white"/>
                </a:solidFill>
              </a:rPr>
              <a:t>fed you manna which your fathers did not know, that He might humble you and that He might test you, to do good for you </a:t>
            </a:r>
            <a:r>
              <a:rPr lang="en-US" sz="2400" dirty="0" smtClean="0">
                <a:solidFill>
                  <a:prstClr val="white"/>
                </a:solidFill>
              </a:rPr>
              <a:t>in </a:t>
            </a:r>
            <a:r>
              <a:rPr lang="en-US" sz="2400" dirty="0">
                <a:solidFill>
                  <a:prstClr val="white"/>
                </a:solidFill>
              </a:rPr>
              <a:t>the end. </a:t>
            </a:r>
            <a:r>
              <a:rPr lang="en-US" sz="2400" dirty="0" smtClean="0">
                <a:solidFill>
                  <a:prstClr val="white"/>
                </a:solidFill>
              </a:rPr>
              <a:t>Otherwise</a:t>
            </a:r>
            <a:r>
              <a:rPr lang="en-US" sz="2400" dirty="0">
                <a:solidFill>
                  <a:prstClr val="white"/>
                </a:solidFill>
              </a:rPr>
              <a:t>, you may say in your heart, ‘My power and the strength of my hand made me this </a:t>
            </a:r>
            <a:r>
              <a:rPr lang="en-US" sz="2400" dirty="0" err="1">
                <a:solidFill>
                  <a:prstClr val="white"/>
                </a:solidFill>
              </a:rPr>
              <a:t>wealth</a:t>
            </a:r>
            <a:r>
              <a:rPr lang="en-US" sz="2400" dirty="0" err="1" smtClean="0">
                <a:solidFill>
                  <a:prstClr val="white"/>
                </a:solidFill>
              </a:rPr>
              <a:t>.’But</a:t>
            </a:r>
            <a:r>
              <a:rPr lang="en-US" sz="2400" dirty="0" smtClean="0">
                <a:solidFill>
                  <a:prstClr val="white"/>
                </a:solidFill>
              </a:rPr>
              <a:t> </a:t>
            </a:r>
            <a:r>
              <a:rPr lang="en-US" sz="2400" dirty="0">
                <a:solidFill>
                  <a:prstClr val="white"/>
                </a:solidFill>
              </a:rPr>
              <a:t>you shall remember the </a:t>
            </a:r>
            <a:r>
              <a:rPr lang="en-US" sz="2400" cap="small" dirty="0">
                <a:solidFill>
                  <a:prstClr val="white"/>
                </a:solidFill>
              </a:rPr>
              <a:t>Lord</a:t>
            </a:r>
            <a:r>
              <a:rPr lang="en-US" sz="2400" dirty="0">
                <a:solidFill>
                  <a:prstClr val="white"/>
                </a:solidFill>
              </a:rPr>
              <a:t> your God, for it is He who is giving you power to make </a:t>
            </a:r>
            <a:r>
              <a:rPr lang="en-US" sz="2400" dirty="0" smtClean="0">
                <a:solidFill>
                  <a:prstClr val="white"/>
                </a:solidFill>
              </a:rPr>
              <a:t>wealth… </a:t>
            </a:r>
            <a:endParaRPr lang="en-US" sz="2400" dirty="0">
              <a:solidFill>
                <a:prstClr val="white"/>
              </a:solidFill>
            </a:endParaRPr>
          </a:p>
          <a:p>
            <a:endParaRPr lang="en-US" dirty="0">
              <a:solidFill>
                <a:prstClr val="white"/>
              </a:solidFill>
            </a:endParaRPr>
          </a:p>
        </p:txBody>
      </p:sp>
    </p:spTree>
    <p:extLst>
      <p:ext uri="{BB962C8B-B14F-4D97-AF65-F5344CB8AC3E}">
        <p14:creationId xmlns:p14="http://schemas.microsoft.com/office/powerpoint/2010/main" val="7020564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899" y="360846"/>
            <a:ext cx="11163868" cy="4062651"/>
          </a:xfrm>
          <a:prstGeom prst="rect">
            <a:avLst/>
          </a:prstGeom>
          <a:noFill/>
        </p:spPr>
        <p:txBody>
          <a:bodyPr wrap="square" rtlCol="0">
            <a:spAutoFit/>
          </a:bodyPr>
          <a:lstStyle/>
          <a:p>
            <a:r>
              <a:rPr lang="en-US" sz="2400" dirty="0" smtClean="0">
                <a:solidFill>
                  <a:prstClr val="white"/>
                </a:solidFill>
              </a:rPr>
              <a:t>…when </a:t>
            </a:r>
            <a:r>
              <a:rPr lang="en-US" sz="2400" dirty="0">
                <a:solidFill>
                  <a:prstClr val="white"/>
                </a:solidFill>
              </a:rPr>
              <a:t>you have eaten and are satisfied, and have built good houses and lived </a:t>
            </a:r>
            <a:r>
              <a:rPr lang="en-US" sz="2400" i="1" dirty="0">
                <a:solidFill>
                  <a:prstClr val="white"/>
                </a:solidFill>
              </a:rPr>
              <a:t>in them</a:t>
            </a:r>
            <a:r>
              <a:rPr lang="en-US" sz="2400" dirty="0">
                <a:solidFill>
                  <a:prstClr val="white"/>
                </a:solidFill>
              </a:rPr>
              <a:t>, </a:t>
            </a:r>
            <a:r>
              <a:rPr lang="en-US" sz="2400" dirty="0" smtClean="0">
                <a:solidFill>
                  <a:prstClr val="white"/>
                </a:solidFill>
              </a:rPr>
              <a:t>and </a:t>
            </a:r>
            <a:r>
              <a:rPr lang="en-US" sz="2400" dirty="0">
                <a:solidFill>
                  <a:prstClr val="white"/>
                </a:solidFill>
              </a:rPr>
              <a:t>when your herds and your flocks multiply, and your silver and gold multiply, and all that you have multiplies, </a:t>
            </a:r>
            <a:r>
              <a:rPr lang="en-US" sz="2400" dirty="0" smtClean="0">
                <a:solidFill>
                  <a:prstClr val="white"/>
                </a:solidFill>
              </a:rPr>
              <a:t>then </a:t>
            </a:r>
            <a:r>
              <a:rPr lang="en-US" sz="2400" b="1" dirty="0">
                <a:solidFill>
                  <a:prstClr val="white"/>
                </a:solidFill>
              </a:rPr>
              <a:t>your heart will become </a:t>
            </a:r>
            <a:r>
              <a:rPr lang="en-US" sz="2400" b="1" dirty="0" smtClean="0">
                <a:solidFill>
                  <a:prstClr val="white"/>
                </a:solidFill>
              </a:rPr>
              <a:t>proud </a:t>
            </a:r>
            <a:r>
              <a:rPr lang="en-US" sz="2400" b="1" dirty="0">
                <a:solidFill>
                  <a:prstClr val="white"/>
                </a:solidFill>
              </a:rPr>
              <a:t>and you will forget the </a:t>
            </a:r>
            <a:r>
              <a:rPr lang="en-US" sz="2400" b="1" cap="small" dirty="0">
                <a:solidFill>
                  <a:prstClr val="white"/>
                </a:solidFill>
              </a:rPr>
              <a:t>Lord</a:t>
            </a:r>
            <a:r>
              <a:rPr lang="en-US" sz="2400" b="1" dirty="0">
                <a:solidFill>
                  <a:prstClr val="white"/>
                </a:solidFill>
              </a:rPr>
              <a:t> your </a:t>
            </a:r>
            <a:r>
              <a:rPr lang="en-US" sz="2400" b="1" dirty="0" smtClean="0">
                <a:solidFill>
                  <a:prstClr val="white"/>
                </a:solidFill>
              </a:rPr>
              <a:t>God</a:t>
            </a:r>
            <a:r>
              <a:rPr lang="en-US" sz="2400" dirty="0" smtClean="0">
                <a:solidFill>
                  <a:prstClr val="white"/>
                </a:solidFill>
              </a:rPr>
              <a:t>… He</a:t>
            </a:r>
            <a:r>
              <a:rPr lang="en-US" sz="2400" dirty="0">
                <a:solidFill>
                  <a:prstClr val="white"/>
                </a:solidFill>
              </a:rPr>
              <a:t> brought water for you out of the rock of </a:t>
            </a:r>
            <a:r>
              <a:rPr lang="en-US" sz="2400" dirty="0" smtClean="0">
                <a:solidFill>
                  <a:prstClr val="white"/>
                </a:solidFill>
              </a:rPr>
              <a:t>flint…He </a:t>
            </a:r>
            <a:r>
              <a:rPr lang="en-US" sz="2400" dirty="0">
                <a:solidFill>
                  <a:prstClr val="white"/>
                </a:solidFill>
              </a:rPr>
              <a:t>fed you manna which your fathers did not know, that He might humble you and that He might test you, to do good for you </a:t>
            </a:r>
            <a:r>
              <a:rPr lang="en-US" sz="2400" dirty="0" smtClean="0">
                <a:solidFill>
                  <a:prstClr val="white"/>
                </a:solidFill>
              </a:rPr>
              <a:t>in </a:t>
            </a:r>
            <a:r>
              <a:rPr lang="en-US" sz="2400" dirty="0">
                <a:solidFill>
                  <a:prstClr val="white"/>
                </a:solidFill>
              </a:rPr>
              <a:t>the end. </a:t>
            </a:r>
            <a:r>
              <a:rPr lang="en-US" sz="2400" dirty="0" smtClean="0">
                <a:solidFill>
                  <a:prstClr val="white"/>
                </a:solidFill>
              </a:rPr>
              <a:t>Otherwise</a:t>
            </a:r>
            <a:r>
              <a:rPr lang="en-US" sz="2400" dirty="0">
                <a:solidFill>
                  <a:prstClr val="white"/>
                </a:solidFill>
              </a:rPr>
              <a:t>, </a:t>
            </a:r>
            <a:r>
              <a:rPr lang="en-US" sz="2400" b="1" dirty="0">
                <a:solidFill>
                  <a:prstClr val="white"/>
                </a:solidFill>
              </a:rPr>
              <a:t>you may say in your heart, ‘My power and the strength of my hand made me this wealth</a:t>
            </a:r>
            <a:r>
              <a:rPr lang="en-US" sz="2400" b="1" dirty="0" smtClean="0">
                <a:solidFill>
                  <a:prstClr val="white"/>
                </a:solidFill>
              </a:rPr>
              <a:t>. </a:t>
            </a:r>
            <a:r>
              <a:rPr lang="en-US" sz="2400" dirty="0" smtClean="0">
                <a:solidFill>
                  <a:prstClr val="white"/>
                </a:solidFill>
              </a:rPr>
              <a:t>’But </a:t>
            </a:r>
            <a:r>
              <a:rPr lang="en-US" sz="2400" dirty="0">
                <a:solidFill>
                  <a:prstClr val="white"/>
                </a:solidFill>
              </a:rPr>
              <a:t>you shall remember the </a:t>
            </a:r>
            <a:r>
              <a:rPr lang="en-US" sz="2400" cap="small" dirty="0">
                <a:solidFill>
                  <a:prstClr val="white"/>
                </a:solidFill>
              </a:rPr>
              <a:t>Lord</a:t>
            </a:r>
            <a:r>
              <a:rPr lang="en-US" sz="2400" dirty="0">
                <a:solidFill>
                  <a:prstClr val="white"/>
                </a:solidFill>
              </a:rPr>
              <a:t> your God, for it is He who is giving you power to make </a:t>
            </a:r>
            <a:r>
              <a:rPr lang="en-US" sz="2400" dirty="0" smtClean="0">
                <a:solidFill>
                  <a:prstClr val="white"/>
                </a:solidFill>
              </a:rPr>
              <a:t>wealth… </a:t>
            </a:r>
            <a:endParaRPr lang="en-US" sz="2400" dirty="0">
              <a:solidFill>
                <a:prstClr val="white"/>
              </a:solidFill>
            </a:endParaRPr>
          </a:p>
          <a:p>
            <a:endParaRPr lang="en-US" dirty="0">
              <a:solidFill>
                <a:prstClr val="white"/>
              </a:solidFill>
            </a:endParaRPr>
          </a:p>
        </p:txBody>
      </p:sp>
    </p:spTree>
    <p:extLst>
      <p:ext uri="{BB962C8B-B14F-4D97-AF65-F5344CB8AC3E}">
        <p14:creationId xmlns:p14="http://schemas.microsoft.com/office/powerpoint/2010/main" val="40168863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5"/>
            <a:ext cx="10251625" cy="5231029"/>
          </a:xfrm>
        </p:spPr>
        <p:txBody>
          <a:bodyPr>
            <a:normAutofit lnSpcReduction="10000"/>
          </a:bodyPr>
          <a:lstStyle/>
          <a:p>
            <a:r>
              <a:rPr lang="en-US" sz="3600" dirty="0" smtClean="0"/>
              <a:t>You are proud.</a:t>
            </a:r>
          </a:p>
          <a:p>
            <a:pPr>
              <a:spcBef>
                <a:spcPts val="0"/>
              </a:spcBef>
            </a:pPr>
            <a:r>
              <a:rPr lang="en-US" sz="3600" dirty="0" smtClean="0"/>
              <a:t>Humble yourselves toward God.</a:t>
            </a:r>
          </a:p>
          <a:p>
            <a:pPr lvl="1">
              <a:spcBef>
                <a:spcPts val="0"/>
              </a:spcBef>
            </a:pPr>
            <a:r>
              <a:rPr lang="en-US" sz="3400" dirty="0" smtClean="0"/>
              <a:t>God initiates this process</a:t>
            </a:r>
          </a:p>
          <a:p>
            <a:pPr lvl="2">
              <a:spcBef>
                <a:spcPts val="0"/>
              </a:spcBef>
            </a:pPr>
            <a:r>
              <a:rPr lang="en-US" sz="3200" dirty="0" smtClean="0"/>
              <a:t>Through biblical revelation (Ps.95)</a:t>
            </a:r>
          </a:p>
          <a:p>
            <a:pPr lvl="2">
              <a:spcBef>
                <a:spcPts val="0"/>
              </a:spcBef>
            </a:pPr>
            <a:r>
              <a:rPr lang="en-US" sz="3200" dirty="0" smtClean="0"/>
              <a:t>Through nature (Ps.19; Ro.1)</a:t>
            </a:r>
          </a:p>
          <a:p>
            <a:pPr lvl="2">
              <a:spcBef>
                <a:spcPts val="0"/>
              </a:spcBef>
            </a:pPr>
            <a:r>
              <a:rPr lang="en-US" sz="3200" dirty="0" smtClean="0"/>
              <a:t>Through existential insights</a:t>
            </a:r>
          </a:p>
          <a:p>
            <a:pPr lvl="3">
              <a:spcBef>
                <a:spcPts val="0"/>
              </a:spcBef>
            </a:pPr>
            <a:r>
              <a:rPr lang="en-US" sz="3000" dirty="0" smtClean="0"/>
              <a:t>Conviction (Jn. 6:44; 16:8)</a:t>
            </a:r>
          </a:p>
          <a:p>
            <a:pPr lvl="3">
              <a:spcBef>
                <a:spcPts val="0"/>
              </a:spcBef>
            </a:pPr>
            <a:r>
              <a:rPr lang="en-US" sz="3000" dirty="0" smtClean="0"/>
              <a:t>Supernatural Provision  (Deut. 8:2-4, 16)</a:t>
            </a:r>
          </a:p>
          <a:p>
            <a:pPr lvl="3">
              <a:spcBef>
                <a:spcPts val="0"/>
              </a:spcBef>
            </a:pPr>
            <a:r>
              <a:rPr lang="en-US" sz="3000" dirty="0" smtClean="0"/>
              <a:t>Deprivation/Suffering (Deut.8:3 (Mt.4); 1 Tim.)</a:t>
            </a:r>
          </a:p>
          <a:p>
            <a:pPr lvl="3">
              <a:spcBef>
                <a:spcPts val="0"/>
              </a:spcBef>
            </a:pPr>
            <a:r>
              <a:rPr lang="en-US" sz="3000" dirty="0" smtClean="0"/>
              <a:t>Abundance (Deut. 8:11-18)</a:t>
            </a:r>
          </a:p>
          <a:p>
            <a:pPr lvl="3">
              <a:spcBef>
                <a:spcPts val="0"/>
              </a:spcBef>
            </a:pPr>
            <a:r>
              <a:rPr lang="en-US" sz="3000" dirty="0" smtClean="0"/>
              <a:t>Other people (Heb.3:12-13; Ps. 73)</a:t>
            </a:r>
          </a:p>
        </p:txBody>
      </p:sp>
    </p:spTree>
    <p:extLst>
      <p:ext uri="{BB962C8B-B14F-4D97-AF65-F5344CB8AC3E}">
        <p14:creationId xmlns:p14="http://schemas.microsoft.com/office/powerpoint/2010/main" val="3107478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Humble yourselves!</a:t>
            </a:r>
            <a:endParaRPr lang="en-US" dirty="0"/>
          </a:p>
        </p:txBody>
      </p:sp>
      <p:sp>
        <p:nvSpPr>
          <p:cNvPr id="7" name="Content Placeholder 6"/>
          <p:cNvSpPr>
            <a:spLocks noGrp="1"/>
          </p:cNvSpPr>
          <p:nvPr>
            <p:ph idx="1"/>
          </p:nvPr>
        </p:nvSpPr>
        <p:spPr>
          <a:xfrm>
            <a:off x="1103312" y="3387962"/>
            <a:ext cx="10115148" cy="3108371"/>
          </a:xfrm>
        </p:spPr>
        <p:txBody>
          <a:bodyPr>
            <a:normAutofit/>
          </a:bodyPr>
          <a:lstStyle/>
          <a:p>
            <a:r>
              <a:rPr lang="en-US" sz="3600" dirty="0" smtClean="0"/>
              <a:t>God will oppose the proud &amp; exalt the humble.</a:t>
            </a:r>
          </a:p>
        </p:txBody>
      </p:sp>
      <p:sp>
        <p:nvSpPr>
          <p:cNvPr id="6" name="TextBox 5"/>
          <p:cNvSpPr txBox="1"/>
          <p:nvPr/>
        </p:nvSpPr>
        <p:spPr>
          <a:xfrm>
            <a:off x="1105468" y="1141194"/>
            <a:ext cx="10385947" cy="2246769"/>
          </a:xfrm>
          <a:prstGeom prst="rect">
            <a:avLst/>
          </a:prstGeom>
          <a:noFill/>
        </p:spPr>
        <p:txBody>
          <a:bodyPr wrap="square" rtlCol="0">
            <a:spAutoFit/>
          </a:bodyPr>
          <a:lstStyle/>
          <a:p>
            <a:r>
              <a:rPr lang="en-US" sz="2800" cap="all" dirty="0">
                <a:solidFill>
                  <a:srgbClr val="FFFF00"/>
                </a:solidFill>
                <a:ea typeface="+mj-ea"/>
                <a:cs typeface="+mj-cs"/>
              </a:rPr>
              <a:t>…</a:t>
            </a:r>
            <a:r>
              <a:rPr lang="en-US" sz="2800" i="1" cap="all" dirty="0">
                <a:solidFill>
                  <a:srgbClr val="FFFF00"/>
                </a:solidFill>
                <a:ea typeface="+mj-ea"/>
                <a:cs typeface="+mj-cs"/>
              </a:rPr>
              <a:t>all of you, clothe yourselves with humility toward one another, for </a:t>
            </a:r>
            <a:r>
              <a:rPr lang="en-US" sz="2800" b="1" i="1" cap="all" dirty="0">
                <a:solidFill>
                  <a:srgbClr val="FFFF00"/>
                </a:solidFill>
                <a:ea typeface="+mj-ea"/>
                <a:cs typeface="+mj-cs"/>
              </a:rPr>
              <a:t>God is opposed to the proud</a:t>
            </a:r>
            <a:r>
              <a:rPr lang="en-US" sz="2800" i="1" cap="all" dirty="0">
                <a:solidFill>
                  <a:srgbClr val="FFFF00"/>
                </a:solidFill>
                <a:ea typeface="+mj-ea"/>
                <a:cs typeface="+mj-cs"/>
              </a:rPr>
              <a:t>, but gives grace to the humble. Therefore humble yourselves</a:t>
            </a:r>
            <a:r>
              <a:rPr lang="en-US" sz="2800" b="1" i="1" cap="all" dirty="0">
                <a:solidFill>
                  <a:srgbClr val="FFFF00"/>
                </a:solidFill>
                <a:ea typeface="+mj-ea"/>
                <a:cs typeface="+mj-cs"/>
              </a:rPr>
              <a:t> </a:t>
            </a:r>
            <a:r>
              <a:rPr lang="en-US" sz="2800" i="1" cap="all" dirty="0">
                <a:solidFill>
                  <a:srgbClr val="FFFF00"/>
                </a:solidFill>
                <a:ea typeface="+mj-ea"/>
                <a:cs typeface="+mj-cs"/>
              </a:rPr>
              <a:t>under the mighty hand of God, </a:t>
            </a:r>
            <a:r>
              <a:rPr lang="en-US" sz="2800" b="1" i="1" cap="all" dirty="0">
                <a:solidFill>
                  <a:srgbClr val="FFFF00"/>
                </a:solidFill>
                <a:ea typeface="+mj-ea"/>
                <a:cs typeface="+mj-cs"/>
              </a:rPr>
              <a:t>that He may exalt you</a:t>
            </a:r>
            <a:r>
              <a:rPr lang="en-US" sz="2800" i="1" cap="all" dirty="0">
                <a:solidFill>
                  <a:srgbClr val="FFFF00"/>
                </a:solidFill>
                <a:ea typeface="+mj-ea"/>
                <a:cs typeface="+mj-cs"/>
              </a:rPr>
              <a:t> at the proper </a:t>
            </a:r>
            <a:r>
              <a:rPr lang="en-US" sz="2800" i="1" cap="all" dirty="0" smtClean="0">
                <a:solidFill>
                  <a:srgbClr val="FFFF00"/>
                </a:solidFill>
                <a:ea typeface="+mj-ea"/>
                <a:cs typeface="+mj-cs"/>
              </a:rPr>
              <a:t>time</a:t>
            </a:r>
            <a:r>
              <a:rPr lang="en-US" sz="2800" cap="all" dirty="0" smtClean="0">
                <a:solidFill>
                  <a:srgbClr val="FFFF00"/>
                </a:solidFill>
                <a:ea typeface="+mj-ea"/>
                <a:cs typeface="+mj-cs"/>
              </a:rPr>
              <a:t>…1 </a:t>
            </a:r>
            <a:r>
              <a:rPr lang="en-US" sz="2800" cap="all" dirty="0">
                <a:solidFill>
                  <a:srgbClr val="FFFF00"/>
                </a:solidFill>
                <a:ea typeface="+mj-ea"/>
                <a:cs typeface="+mj-cs"/>
              </a:rPr>
              <a:t>Peter 5:5-6</a:t>
            </a:r>
            <a:endParaRPr lang="en-US" dirty="0"/>
          </a:p>
        </p:txBody>
      </p:sp>
    </p:spTree>
    <p:extLst>
      <p:ext uri="{BB962C8B-B14F-4D97-AF65-F5344CB8AC3E}">
        <p14:creationId xmlns:p14="http://schemas.microsoft.com/office/powerpoint/2010/main" val="1943909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5"/>
            <a:ext cx="10251625" cy="5231029"/>
          </a:xfrm>
        </p:spPr>
        <p:txBody>
          <a:bodyPr>
            <a:normAutofit/>
          </a:bodyPr>
          <a:lstStyle/>
          <a:p>
            <a:r>
              <a:rPr lang="en-US" sz="3600" dirty="0" smtClean="0"/>
              <a:t>You are proud.</a:t>
            </a:r>
          </a:p>
          <a:p>
            <a:pPr>
              <a:spcBef>
                <a:spcPts val="0"/>
              </a:spcBef>
            </a:pPr>
            <a:r>
              <a:rPr lang="en-US" sz="3600" dirty="0" smtClean="0"/>
              <a:t>Humble yourselves toward God.</a:t>
            </a:r>
          </a:p>
          <a:p>
            <a:pPr lvl="1">
              <a:spcBef>
                <a:spcPts val="0"/>
              </a:spcBef>
            </a:pPr>
            <a:r>
              <a:rPr lang="en-US" sz="3400" dirty="0" smtClean="0"/>
              <a:t>God initiates this process</a:t>
            </a:r>
          </a:p>
          <a:p>
            <a:pPr lvl="1">
              <a:spcBef>
                <a:spcPts val="0"/>
              </a:spcBef>
            </a:pPr>
            <a:r>
              <a:rPr lang="en-US" sz="3400" dirty="0" smtClean="0"/>
              <a:t>Our job is to notice &amp; respond</a:t>
            </a:r>
          </a:p>
          <a:p>
            <a:pPr lvl="2"/>
            <a:r>
              <a:rPr lang="en-US" sz="3200" dirty="0" smtClean="0"/>
              <a:t>Notice</a:t>
            </a:r>
            <a:endParaRPr lang="en-US" sz="3200" dirty="0"/>
          </a:p>
          <a:p>
            <a:pPr lvl="2"/>
            <a:r>
              <a:rPr lang="en-US" sz="3200" dirty="0" smtClean="0"/>
              <a:t>Respond</a:t>
            </a:r>
          </a:p>
          <a:p>
            <a:pPr lvl="3"/>
            <a:r>
              <a:rPr lang="en-US" sz="3000" dirty="0" smtClean="0"/>
              <a:t>Fear of the Lord</a:t>
            </a:r>
          </a:p>
          <a:p>
            <a:pPr lvl="3"/>
            <a:r>
              <a:rPr lang="en-US" sz="3000" dirty="0" smtClean="0"/>
              <a:t>Submit </a:t>
            </a:r>
            <a:r>
              <a:rPr lang="en-US" sz="3000" dirty="0"/>
              <a:t>to his good leadership of you</a:t>
            </a:r>
            <a:r>
              <a:rPr lang="en-US" sz="3000" dirty="0" smtClean="0"/>
              <a:t>.</a:t>
            </a:r>
          </a:p>
          <a:p>
            <a:pPr lvl="3"/>
            <a:r>
              <a:rPr lang="en-US" sz="3000" dirty="0" smtClean="0"/>
              <a:t>Practice gratitude toward God.</a:t>
            </a:r>
            <a:endParaRPr lang="en-US" sz="3000" dirty="0"/>
          </a:p>
        </p:txBody>
      </p:sp>
    </p:spTree>
    <p:extLst>
      <p:ext uri="{BB962C8B-B14F-4D97-AF65-F5344CB8AC3E}">
        <p14:creationId xmlns:p14="http://schemas.microsoft.com/office/powerpoint/2010/main" val="711117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5"/>
            <a:ext cx="10251625" cy="5231029"/>
          </a:xfrm>
        </p:spPr>
        <p:txBody>
          <a:bodyPr>
            <a:normAutofit/>
          </a:bodyPr>
          <a:lstStyle/>
          <a:p>
            <a:r>
              <a:rPr lang="en-US" sz="3600" dirty="0" smtClean="0"/>
              <a:t>You are proud.</a:t>
            </a:r>
          </a:p>
          <a:p>
            <a:pPr>
              <a:spcBef>
                <a:spcPts val="0"/>
              </a:spcBef>
            </a:pPr>
            <a:r>
              <a:rPr lang="en-US" sz="3600" dirty="0" smtClean="0"/>
              <a:t>Humble yourselves toward God.</a:t>
            </a:r>
          </a:p>
          <a:p>
            <a:pPr lvl="1">
              <a:spcBef>
                <a:spcPts val="0"/>
              </a:spcBef>
            </a:pPr>
            <a:r>
              <a:rPr lang="en-US" sz="3400" dirty="0" smtClean="0"/>
              <a:t>God initiates this process</a:t>
            </a:r>
          </a:p>
          <a:p>
            <a:pPr lvl="1">
              <a:spcBef>
                <a:spcPts val="0"/>
              </a:spcBef>
            </a:pPr>
            <a:r>
              <a:rPr lang="en-US" sz="3400" dirty="0" smtClean="0"/>
              <a:t>Our job is to notice &amp; respond</a:t>
            </a:r>
          </a:p>
          <a:p>
            <a:pPr marL="1152525" lvl="2" indent="-295275">
              <a:spcBef>
                <a:spcPts val="0"/>
              </a:spcBef>
              <a:buNone/>
            </a:pPr>
            <a:r>
              <a:rPr lang="en-US" sz="3200" dirty="0" smtClean="0"/>
              <a:t>Pride is hard to recognize – like carbon monoxide poisoning…</a:t>
            </a:r>
          </a:p>
        </p:txBody>
      </p:sp>
    </p:spTree>
    <p:extLst>
      <p:ext uri="{BB962C8B-B14F-4D97-AF65-F5344CB8AC3E}">
        <p14:creationId xmlns:p14="http://schemas.microsoft.com/office/powerpoint/2010/main" val="2144135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9312" y="211254"/>
            <a:ext cx="4498848" cy="59916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754756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5"/>
            <a:ext cx="10251625" cy="5231029"/>
          </a:xfrm>
        </p:spPr>
        <p:txBody>
          <a:bodyPr>
            <a:normAutofit/>
          </a:bodyPr>
          <a:lstStyle/>
          <a:p>
            <a:r>
              <a:rPr lang="en-US" sz="3600" dirty="0" smtClean="0"/>
              <a:t>You are proud.</a:t>
            </a:r>
          </a:p>
          <a:p>
            <a:pPr>
              <a:spcBef>
                <a:spcPts val="0"/>
              </a:spcBef>
            </a:pPr>
            <a:r>
              <a:rPr lang="en-US" sz="3600" dirty="0" smtClean="0"/>
              <a:t>Humble yourselves toward God.</a:t>
            </a:r>
          </a:p>
          <a:p>
            <a:pPr lvl="1">
              <a:spcBef>
                <a:spcPts val="0"/>
              </a:spcBef>
            </a:pPr>
            <a:r>
              <a:rPr lang="en-US" sz="3400" dirty="0" smtClean="0"/>
              <a:t>God initiates this process</a:t>
            </a:r>
          </a:p>
          <a:p>
            <a:pPr lvl="1">
              <a:spcBef>
                <a:spcPts val="0"/>
              </a:spcBef>
            </a:pPr>
            <a:r>
              <a:rPr lang="en-US" sz="3400" dirty="0" smtClean="0"/>
              <a:t>Our job is to notice &amp; respond</a:t>
            </a:r>
          </a:p>
          <a:p>
            <a:pPr marL="1152525" lvl="2" indent="-295275">
              <a:spcBef>
                <a:spcPts val="0"/>
              </a:spcBef>
              <a:buNone/>
            </a:pPr>
            <a:r>
              <a:rPr lang="en-US" sz="3200" dirty="0" smtClean="0"/>
              <a:t>Pride is hard to recognize – like carbon monoxide poisoning…</a:t>
            </a:r>
          </a:p>
          <a:p>
            <a:pPr marL="1152525" lvl="2" indent="-295275">
              <a:spcBef>
                <a:spcPts val="0"/>
              </a:spcBef>
              <a:buNone/>
            </a:pPr>
            <a:r>
              <a:rPr lang="en-US" sz="3200" dirty="0" smtClean="0"/>
              <a:t>The ‘mirror’ we can look in to see pride is our unwillingness to notice &amp; respond to God’s initiative.</a:t>
            </a:r>
          </a:p>
        </p:txBody>
      </p:sp>
    </p:spTree>
    <p:extLst>
      <p:ext uri="{BB962C8B-B14F-4D97-AF65-F5344CB8AC3E}">
        <p14:creationId xmlns:p14="http://schemas.microsoft.com/office/powerpoint/2010/main" val="3294199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061044"/>
          </a:xfrm>
        </p:spPr>
        <p:txBody>
          <a:bodyPr>
            <a:normAutofit/>
          </a:bodyPr>
          <a:lstStyle/>
          <a:p>
            <a:r>
              <a:rPr lang="en-US" sz="3600" dirty="0" smtClean="0"/>
              <a:t>You are proud.</a:t>
            </a:r>
          </a:p>
          <a:p>
            <a:r>
              <a:rPr lang="en-US" sz="3600" dirty="0" smtClean="0"/>
              <a:t>Humble yourselves toward God.</a:t>
            </a:r>
          </a:p>
          <a:p>
            <a:r>
              <a:rPr lang="en-US" sz="3600" dirty="0" smtClean="0"/>
              <a:t>Humble yourselves toward one another.</a:t>
            </a:r>
            <a:endParaRPr lang="en-US" sz="3600" dirty="0"/>
          </a:p>
        </p:txBody>
      </p:sp>
    </p:spTree>
    <p:extLst>
      <p:ext uri="{BB962C8B-B14F-4D97-AF65-F5344CB8AC3E}">
        <p14:creationId xmlns:p14="http://schemas.microsoft.com/office/powerpoint/2010/main" val="612049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061044"/>
          </a:xfrm>
        </p:spPr>
        <p:txBody>
          <a:bodyPr>
            <a:normAutofit/>
          </a:bodyPr>
          <a:lstStyle/>
          <a:p>
            <a:r>
              <a:rPr lang="en-US" sz="3600" dirty="0" smtClean="0"/>
              <a:t>Humble yourselves toward one another.</a:t>
            </a:r>
          </a:p>
          <a:p>
            <a:pPr lvl="1"/>
            <a:r>
              <a:rPr lang="en-US" sz="3400" dirty="0" smtClean="0"/>
              <a:t>Think about &amp; serve others.</a:t>
            </a:r>
          </a:p>
        </p:txBody>
      </p:sp>
      <p:sp>
        <p:nvSpPr>
          <p:cNvPr id="4" name="TextBox 3"/>
          <p:cNvSpPr txBox="1"/>
          <p:nvPr/>
        </p:nvSpPr>
        <p:spPr>
          <a:xfrm flipH="1">
            <a:off x="646111" y="2470483"/>
            <a:ext cx="11036967" cy="4183196"/>
          </a:xfrm>
          <a:prstGeom prst="rect">
            <a:avLst/>
          </a:prstGeom>
          <a:noFill/>
        </p:spPr>
        <p:txBody>
          <a:bodyPr wrap="square" rtlCol="0">
            <a:spAutoFit/>
          </a:bodyPr>
          <a:lstStyle/>
          <a:p>
            <a:pPr algn="just">
              <a:lnSpc>
                <a:spcPts val="2900"/>
              </a:lnSpc>
            </a:pPr>
            <a:r>
              <a:rPr lang="en-US" sz="2800" i="1" dirty="0">
                <a:solidFill>
                  <a:srgbClr val="FFFF00"/>
                </a:solidFill>
              </a:rPr>
              <a:t>Do nothing </a:t>
            </a:r>
            <a:r>
              <a:rPr lang="en-US" sz="2800" i="1" dirty="0" smtClean="0">
                <a:solidFill>
                  <a:srgbClr val="FFFF00"/>
                </a:solidFill>
              </a:rPr>
              <a:t>from selfishness </a:t>
            </a:r>
            <a:r>
              <a:rPr lang="en-US" sz="2800" i="1" dirty="0">
                <a:solidFill>
                  <a:srgbClr val="FFFF00"/>
                </a:solidFill>
              </a:rPr>
              <a:t>or empty conceit, but with humility of mind regard one another as more important than yourselves</a:t>
            </a:r>
            <a:r>
              <a:rPr lang="en-US" sz="2800" i="1" dirty="0" smtClean="0">
                <a:solidFill>
                  <a:srgbClr val="FFFF00"/>
                </a:solidFill>
              </a:rPr>
              <a:t>; do </a:t>
            </a:r>
            <a:r>
              <a:rPr lang="en-US" sz="2800" i="1" dirty="0">
                <a:solidFill>
                  <a:srgbClr val="FFFF00"/>
                </a:solidFill>
              </a:rPr>
              <a:t>not merely look out for your own personal interests, but also for the interests of others</a:t>
            </a:r>
            <a:r>
              <a:rPr lang="en-US" sz="2800" i="1" dirty="0" smtClean="0">
                <a:solidFill>
                  <a:srgbClr val="FFFF00"/>
                </a:solidFill>
              </a:rPr>
              <a:t>. Have </a:t>
            </a:r>
            <a:r>
              <a:rPr lang="en-US" sz="2800" i="1" dirty="0">
                <a:solidFill>
                  <a:srgbClr val="FFFF00"/>
                </a:solidFill>
              </a:rPr>
              <a:t>this attitude </a:t>
            </a:r>
            <a:r>
              <a:rPr lang="en-US" sz="2800" i="1" dirty="0" smtClean="0">
                <a:solidFill>
                  <a:srgbClr val="FFFF00"/>
                </a:solidFill>
              </a:rPr>
              <a:t>in </a:t>
            </a:r>
            <a:r>
              <a:rPr lang="en-US" sz="2800" i="1" dirty="0">
                <a:solidFill>
                  <a:srgbClr val="FFFF00"/>
                </a:solidFill>
              </a:rPr>
              <a:t>yourselves which was also in Christ Jesus</a:t>
            </a:r>
            <a:r>
              <a:rPr lang="en-US" sz="2800" i="1" dirty="0" smtClean="0">
                <a:solidFill>
                  <a:srgbClr val="FFFF00"/>
                </a:solidFill>
              </a:rPr>
              <a:t>, who</a:t>
            </a:r>
            <a:r>
              <a:rPr lang="en-US" sz="2800" i="1" dirty="0">
                <a:solidFill>
                  <a:srgbClr val="FFFF00"/>
                </a:solidFill>
              </a:rPr>
              <a:t>, although He existed in the form of God, did not regard equality with God a thing to be </a:t>
            </a:r>
            <a:r>
              <a:rPr lang="en-US" sz="2800" i="1" dirty="0" smtClean="0">
                <a:solidFill>
                  <a:srgbClr val="FFFF00"/>
                </a:solidFill>
              </a:rPr>
              <a:t>grasped, but emptied </a:t>
            </a:r>
            <a:r>
              <a:rPr lang="en-US" sz="2800" i="1" dirty="0">
                <a:solidFill>
                  <a:srgbClr val="FFFF00"/>
                </a:solidFill>
              </a:rPr>
              <a:t>Himself, taking the form of a bond-servant, and being made in the likeness of men</a:t>
            </a:r>
            <a:r>
              <a:rPr lang="en-US" sz="2800" i="1" dirty="0" smtClean="0">
                <a:solidFill>
                  <a:srgbClr val="FFFF00"/>
                </a:solidFill>
              </a:rPr>
              <a:t>. Being </a:t>
            </a:r>
            <a:r>
              <a:rPr lang="en-US" sz="2800" i="1" dirty="0">
                <a:solidFill>
                  <a:srgbClr val="FFFF00"/>
                </a:solidFill>
              </a:rPr>
              <a:t>found in appearance as a man, He humbled Himself by becoming obedient to the point of death, even death </a:t>
            </a:r>
            <a:r>
              <a:rPr lang="en-US" sz="2800" i="1" dirty="0" smtClean="0">
                <a:solidFill>
                  <a:srgbClr val="FFFF00"/>
                </a:solidFill>
              </a:rPr>
              <a:t>on </a:t>
            </a:r>
            <a:r>
              <a:rPr lang="en-US" sz="2800" i="1" dirty="0">
                <a:solidFill>
                  <a:srgbClr val="FFFF00"/>
                </a:solidFill>
              </a:rPr>
              <a:t>a cross</a:t>
            </a:r>
            <a:r>
              <a:rPr lang="en-US" sz="2800" i="1" dirty="0" smtClean="0">
                <a:solidFill>
                  <a:srgbClr val="FFFF00"/>
                </a:solidFill>
              </a:rPr>
              <a:t>.    </a:t>
            </a:r>
            <a:r>
              <a:rPr lang="en-US" sz="2800" dirty="0" smtClean="0">
                <a:solidFill>
                  <a:srgbClr val="FFFF00"/>
                </a:solidFill>
              </a:rPr>
              <a:t>                                                                           Phil. 2:4-8</a:t>
            </a:r>
            <a:endParaRPr lang="en-US" sz="2800" dirty="0">
              <a:solidFill>
                <a:srgbClr val="FFFF00"/>
              </a:solidFill>
            </a:endParaRPr>
          </a:p>
        </p:txBody>
      </p:sp>
    </p:spTree>
    <p:extLst>
      <p:ext uri="{BB962C8B-B14F-4D97-AF65-F5344CB8AC3E}">
        <p14:creationId xmlns:p14="http://schemas.microsoft.com/office/powerpoint/2010/main" val="1979577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5"/>
            <a:ext cx="10251625" cy="5373865"/>
          </a:xfrm>
        </p:spPr>
        <p:txBody>
          <a:bodyPr>
            <a:normAutofit/>
          </a:bodyPr>
          <a:lstStyle/>
          <a:p>
            <a:r>
              <a:rPr lang="en-US" sz="3600" dirty="0" smtClean="0"/>
              <a:t>Humble yourselves toward one another.</a:t>
            </a:r>
          </a:p>
          <a:p>
            <a:pPr lvl="1"/>
            <a:r>
              <a:rPr lang="en-US" sz="3400" dirty="0" smtClean="0"/>
              <a:t>Think about &amp; serve others.</a:t>
            </a:r>
          </a:p>
          <a:p>
            <a:pPr lvl="1"/>
            <a:r>
              <a:rPr lang="en-US" sz="3400" dirty="0" smtClean="0"/>
              <a:t>Practice gratitude about/toward others.</a:t>
            </a:r>
          </a:p>
          <a:p>
            <a:pPr marL="1138238" lvl="2" indent="-280988" algn="just">
              <a:spcBef>
                <a:spcPts val="0"/>
              </a:spcBef>
              <a:spcAft>
                <a:spcPts val="1200"/>
              </a:spcAft>
              <a:buNone/>
            </a:pPr>
            <a:r>
              <a:rPr lang="en-US" sz="2800" i="1" dirty="0">
                <a:solidFill>
                  <a:srgbClr val="FFFF00"/>
                </a:solidFill>
              </a:rPr>
              <a:t>We give thanks to God always for all of you, constantly mentioning you in our prayers  </a:t>
            </a:r>
            <a:r>
              <a:rPr lang="en-US" sz="2800" dirty="0">
                <a:solidFill>
                  <a:srgbClr val="FFFF00"/>
                </a:solidFill>
              </a:rPr>
              <a:t>1 </a:t>
            </a:r>
            <a:r>
              <a:rPr lang="en-US" sz="2800" dirty="0" err="1">
                <a:solidFill>
                  <a:srgbClr val="FFFF00"/>
                </a:solidFill>
              </a:rPr>
              <a:t>Thes</a:t>
            </a:r>
            <a:r>
              <a:rPr lang="en-US" sz="2800" dirty="0">
                <a:solidFill>
                  <a:srgbClr val="FFFF00"/>
                </a:solidFill>
              </a:rPr>
              <a:t>. 1:2 </a:t>
            </a:r>
          </a:p>
          <a:p>
            <a:pPr marL="1138238" lvl="2" indent="-280988" algn="just">
              <a:spcBef>
                <a:spcPts val="0"/>
              </a:spcBef>
              <a:spcAft>
                <a:spcPts val="1200"/>
              </a:spcAft>
              <a:buNone/>
            </a:pPr>
            <a:r>
              <a:rPr lang="en-US" sz="2800" i="1" dirty="0">
                <a:solidFill>
                  <a:srgbClr val="FFFF00"/>
                </a:solidFill>
              </a:rPr>
              <a:t>I urge that supplications, prayers, intercessions, and thanksgivings be made for all people </a:t>
            </a:r>
            <a:r>
              <a:rPr lang="en-US" sz="2800" i="1" dirty="0" smtClean="0">
                <a:solidFill>
                  <a:srgbClr val="FFFF00"/>
                </a:solidFill>
              </a:rPr>
              <a:t>. </a:t>
            </a:r>
            <a:r>
              <a:rPr lang="en-US" sz="2800" dirty="0" smtClean="0">
                <a:solidFill>
                  <a:srgbClr val="FFFF00"/>
                </a:solidFill>
              </a:rPr>
              <a:t>1 </a:t>
            </a:r>
            <a:r>
              <a:rPr lang="en-US" sz="2800" dirty="0">
                <a:solidFill>
                  <a:srgbClr val="FFFF00"/>
                </a:solidFill>
              </a:rPr>
              <a:t>Timothy </a:t>
            </a:r>
            <a:r>
              <a:rPr lang="en-US" sz="2800" dirty="0" smtClean="0">
                <a:solidFill>
                  <a:srgbClr val="FFFF00"/>
                </a:solidFill>
              </a:rPr>
              <a:t>2:1 </a:t>
            </a:r>
            <a:endParaRPr lang="en-US" sz="2800" dirty="0">
              <a:solidFill>
                <a:srgbClr val="FFFF00"/>
              </a:solidFill>
            </a:endParaRPr>
          </a:p>
          <a:p>
            <a:pPr marL="1138238" lvl="2" indent="-280988" algn="just">
              <a:spcBef>
                <a:spcPts val="0"/>
              </a:spcBef>
              <a:spcAft>
                <a:spcPts val="1200"/>
              </a:spcAft>
              <a:buNone/>
            </a:pPr>
            <a:r>
              <a:rPr lang="en-US" sz="2800" i="1" dirty="0">
                <a:solidFill>
                  <a:srgbClr val="FFFF00"/>
                </a:solidFill>
              </a:rPr>
              <a:t>Love one another with brotherly affection. Outdo one another in showing honor.   </a:t>
            </a:r>
            <a:r>
              <a:rPr lang="en-US" sz="2800" dirty="0">
                <a:solidFill>
                  <a:srgbClr val="FFFF00"/>
                </a:solidFill>
              </a:rPr>
              <a:t>Romans 12:10</a:t>
            </a:r>
            <a:endParaRPr lang="en-US" sz="2800" dirty="0" smtClean="0">
              <a:solidFill>
                <a:srgbClr val="FFFF00"/>
              </a:solidFill>
            </a:endParaRPr>
          </a:p>
        </p:txBody>
      </p:sp>
    </p:spTree>
    <p:extLst>
      <p:ext uri="{BB962C8B-B14F-4D97-AF65-F5344CB8AC3E}">
        <p14:creationId xmlns:p14="http://schemas.microsoft.com/office/powerpoint/2010/main" val="2379285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5"/>
            <a:ext cx="10251625" cy="5373865"/>
          </a:xfrm>
        </p:spPr>
        <p:txBody>
          <a:bodyPr>
            <a:normAutofit/>
          </a:bodyPr>
          <a:lstStyle/>
          <a:p>
            <a:r>
              <a:rPr lang="en-US" sz="3600" dirty="0" smtClean="0"/>
              <a:t>Humble yourselves toward one another.</a:t>
            </a:r>
          </a:p>
          <a:p>
            <a:pPr lvl="1"/>
            <a:r>
              <a:rPr lang="en-US" sz="3400" dirty="0" smtClean="0"/>
              <a:t>Think about &amp; serve others.</a:t>
            </a:r>
          </a:p>
          <a:p>
            <a:pPr lvl="1"/>
            <a:r>
              <a:rPr lang="en-US" sz="3400" dirty="0" smtClean="0"/>
              <a:t>Practice gratitude about/toward others.</a:t>
            </a:r>
          </a:p>
          <a:p>
            <a:pPr marL="857250" lvl="2" indent="0">
              <a:buNone/>
            </a:pPr>
            <a:r>
              <a:rPr lang="en-US" sz="3200" dirty="0" smtClean="0"/>
              <a:t>…rather than competing &amp; criticizing</a:t>
            </a:r>
          </a:p>
        </p:txBody>
      </p:sp>
      <p:sp>
        <p:nvSpPr>
          <p:cNvPr id="4" name="TextBox 3"/>
          <p:cNvSpPr txBox="1"/>
          <p:nvPr/>
        </p:nvSpPr>
        <p:spPr>
          <a:xfrm>
            <a:off x="2069432" y="3834063"/>
            <a:ext cx="9529010" cy="2677656"/>
          </a:xfrm>
          <a:prstGeom prst="rect">
            <a:avLst/>
          </a:prstGeom>
          <a:noFill/>
        </p:spPr>
        <p:txBody>
          <a:bodyPr wrap="square" rtlCol="0">
            <a:spAutoFit/>
          </a:bodyPr>
          <a:lstStyle/>
          <a:p>
            <a:pPr algn="just"/>
            <a:r>
              <a:rPr lang="en-US" sz="2800" i="1" dirty="0"/>
              <a:t>May God’s grace give you the necessary humility. Try not to think – much less, speak – of their sins. One’s own are a much more profitable theme! And if on consideration, one can find no faults on one’s own side, then cry for mercy; for this must be a most dangerous delusion</a:t>
            </a:r>
            <a:r>
              <a:rPr lang="en-US" sz="2800" i="1" dirty="0" smtClean="0"/>
              <a:t>.    </a:t>
            </a:r>
            <a:r>
              <a:rPr lang="en-US" sz="2400" dirty="0" smtClean="0"/>
              <a:t>Collected letters of C. S. Lewis vol. 3</a:t>
            </a:r>
            <a:endParaRPr lang="en-US" sz="2400" dirty="0"/>
          </a:p>
        </p:txBody>
      </p:sp>
    </p:spTree>
    <p:extLst>
      <p:ext uri="{BB962C8B-B14F-4D97-AF65-F5344CB8AC3E}">
        <p14:creationId xmlns:p14="http://schemas.microsoft.com/office/powerpoint/2010/main" val="3274727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5"/>
            <a:ext cx="10429046" cy="5373865"/>
          </a:xfrm>
        </p:spPr>
        <p:txBody>
          <a:bodyPr>
            <a:normAutofit/>
          </a:bodyPr>
          <a:lstStyle/>
          <a:p>
            <a:r>
              <a:rPr lang="en-US" sz="3600" dirty="0" smtClean="0"/>
              <a:t>Humble yourselves toward one another.</a:t>
            </a:r>
          </a:p>
          <a:p>
            <a:pPr lvl="1"/>
            <a:r>
              <a:rPr lang="en-US" sz="3400" dirty="0" smtClean="0"/>
              <a:t>Think about &amp; serve others.</a:t>
            </a:r>
          </a:p>
          <a:p>
            <a:pPr lvl="1"/>
            <a:r>
              <a:rPr lang="en-US" sz="3400" dirty="0" smtClean="0"/>
              <a:t>Practice gratitude about/toward others.</a:t>
            </a:r>
          </a:p>
          <a:p>
            <a:pPr marL="857250" lvl="2" indent="0">
              <a:buNone/>
            </a:pPr>
            <a:r>
              <a:rPr lang="en-US" sz="3200" dirty="0" smtClean="0"/>
              <a:t>…rather than competing &amp; criticizing</a:t>
            </a:r>
          </a:p>
          <a:p>
            <a:pPr marL="857250" lvl="2" indent="0">
              <a:buNone/>
            </a:pPr>
            <a:r>
              <a:rPr lang="en-US" sz="3200" dirty="0" smtClean="0"/>
              <a:t>…rather than seeking glory from others (Jn.5:44)</a:t>
            </a:r>
          </a:p>
        </p:txBody>
      </p:sp>
    </p:spTree>
    <p:extLst>
      <p:ext uri="{BB962C8B-B14F-4D97-AF65-F5344CB8AC3E}">
        <p14:creationId xmlns:p14="http://schemas.microsoft.com/office/powerpoint/2010/main" val="2498763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607425" cy="5245528"/>
          </a:xfrm>
        </p:spPr>
        <p:txBody>
          <a:bodyPr>
            <a:normAutofit/>
          </a:bodyPr>
          <a:lstStyle/>
          <a:p>
            <a:r>
              <a:rPr lang="en-US" sz="3600" dirty="0" smtClean="0"/>
              <a:t>Humble yourselves toward one another.</a:t>
            </a:r>
          </a:p>
          <a:p>
            <a:pPr lvl="1">
              <a:spcBef>
                <a:spcPts val="600"/>
              </a:spcBef>
            </a:pPr>
            <a:r>
              <a:rPr lang="en-US" sz="3400" dirty="0" smtClean="0"/>
              <a:t>Think about &amp; serve others.</a:t>
            </a:r>
          </a:p>
          <a:p>
            <a:pPr lvl="1">
              <a:spcBef>
                <a:spcPts val="600"/>
              </a:spcBef>
            </a:pPr>
            <a:r>
              <a:rPr lang="en-US" sz="3400" dirty="0" smtClean="0"/>
              <a:t>Practice gratitude toward others.</a:t>
            </a:r>
          </a:p>
          <a:p>
            <a:pPr lvl="1">
              <a:spcBef>
                <a:spcPts val="600"/>
              </a:spcBef>
            </a:pPr>
            <a:r>
              <a:rPr lang="en-US" sz="3400" dirty="0" smtClean="0"/>
              <a:t>Confess your faults &amp; failures.</a:t>
            </a:r>
          </a:p>
          <a:p>
            <a:pPr marL="914400" lvl="2" indent="0">
              <a:spcBef>
                <a:spcPts val="0"/>
              </a:spcBef>
              <a:buNone/>
            </a:pPr>
            <a:endParaRPr lang="en-US" sz="3200" dirty="0"/>
          </a:p>
        </p:txBody>
      </p:sp>
      <p:sp>
        <p:nvSpPr>
          <p:cNvPr id="4" name="TextBox 3"/>
          <p:cNvSpPr txBox="1"/>
          <p:nvPr/>
        </p:nvSpPr>
        <p:spPr>
          <a:xfrm>
            <a:off x="2060812" y="3821373"/>
            <a:ext cx="8939284" cy="1261884"/>
          </a:xfrm>
          <a:prstGeom prst="rect">
            <a:avLst/>
          </a:prstGeom>
          <a:noFill/>
        </p:spPr>
        <p:txBody>
          <a:bodyPr wrap="square" rtlCol="0">
            <a:spAutoFit/>
          </a:bodyPr>
          <a:lstStyle/>
          <a:p>
            <a:r>
              <a:rPr lang="en-US" sz="2800" dirty="0" smtClean="0">
                <a:ea typeface="Times New Roman" panose="02020603050405020304" pitchFamily="18" charset="0"/>
                <a:cs typeface="Times New Roman" panose="02020603050405020304" pitchFamily="18" charset="0"/>
              </a:rPr>
              <a:t>“I </a:t>
            </a:r>
            <a:r>
              <a:rPr lang="en-US" sz="2800" dirty="0">
                <a:ea typeface="Times New Roman" panose="02020603050405020304" pitchFamily="18" charset="0"/>
                <a:cs typeface="Times New Roman" panose="02020603050405020304" pitchFamily="18" charset="0"/>
              </a:rPr>
              <a:t>don’t confess my sin because I am so humble.  I do it because it helps me to be humble</a:t>
            </a:r>
            <a:r>
              <a:rPr lang="en-US" sz="2800" dirty="0" smtClean="0">
                <a:ea typeface="Times New Roman" panose="02020603050405020304" pitchFamily="18" charset="0"/>
                <a:cs typeface="Times New Roman" panose="02020603050405020304" pitchFamily="18" charset="0"/>
              </a:rPr>
              <a:t>.”</a:t>
            </a:r>
          </a:p>
          <a:p>
            <a:pPr algn="r"/>
            <a:r>
              <a:rPr lang="en-US" sz="2000" dirty="0"/>
              <a:t>Jones and Fontenot, The Prideful Soul’s Guide to Humility, p. 154</a:t>
            </a:r>
          </a:p>
        </p:txBody>
      </p:sp>
    </p:spTree>
    <p:extLst>
      <p:ext uri="{BB962C8B-B14F-4D97-AF65-F5344CB8AC3E}">
        <p14:creationId xmlns:p14="http://schemas.microsoft.com/office/powerpoint/2010/main" val="3449210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9623828" cy="5061044"/>
          </a:xfrm>
        </p:spPr>
        <p:txBody>
          <a:bodyPr>
            <a:normAutofit/>
          </a:bodyPr>
          <a:lstStyle/>
          <a:p>
            <a:r>
              <a:rPr lang="en-US" sz="3600" dirty="0" smtClean="0"/>
              <a:t>You are proud.</a:t>
            </a:r>
          </a:p>
          <a:p>
            <a:r>
              <a:rPr lang="en-US" sz="3600" dirty="0" smtClean="0"/>
              <a:t>Humble yourselves toward God.</a:t>
            </a:r>
          </a:p>
          <a:p>
            <a:r>
              <a:rPr lang="en-US" sz="3600" dirty="0" smtClean="0"/>
              <a:t>Humble yourselves toward one another.</a:t>
            </a:r>
          </a:p>
          <a:p>
            <a:r>
              <a:rPr lang="en-US" sz="3600" dirty="0"/>
              <a:t>God will oppose the proud &amp; exalt the  humble.</a:t>
            </a:r>
          </a:p>
        </p:txBody>
      </p:sp>
    </p:spTree>
    <p:extLst>
      <p:ext uri="{BB962C8B-B14F-4D97-AF65-F5344CB8AC3E}">
        <p14:creationId xmlns:p14="http://schemas.microsoft.com/office/powerpoint/2010/main" val="2043120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607425" cy="5245528"/>
          </a:xfrm>
        </p:spPr>
        <p:txBody>
          <a:bodyPr>
            <a:normAutofit lnSpcReduction="10000"/>
          </a:bodyPr>
          <a:lstStyle/>
          <a:p>
            <a:r>
              <a:rPr lang="en-US" sz="3600" dirty="0" smtClean="0"/>
              <a:t>Humble yourselves toward one another.</a:t>
            </a:r>
          </a:p>
          <a:p>
            <a:pPr lvl="1">
              <a:spcBef>
                <a:spcPts val="600"/>
              </a:spcBef>
            </a:pPr>
            <a:r>
              <a:rPr lang="en-US" sz="3400" dirty="0" smtClean="0"/>
              <a:t>Think about &amp; serve others.</a:t>
            </a:r>
          </a:p>
          <a:p>
            <a:pPr lvl="1">
              <a:spcBef>
                <a:spcPts val="600"/>
              </a:spcBef>
            </a:pPr>
            <a:r>
              <a:rPr lang="en-US" sz="3400" dirty="0" smtClean="0"/>
              <a:t>Practice gratitude toward others.</a:t>
            </a:r>
          </a:p>
          <a:p>
            <a:pPr lvl="1">
              <a:spcBef>
                <a:spcPts val="600"/>
              </a:spcBef>
            </a:pPr>
            <a:r>
              <a:rPr lang="en-US" sz="3400" dirty="0" smtClean="0"/>
              <a:t>Confess your faults &amp; failures.</a:t>
            </a:r>
          </a:p>
          <a:p>
            <a:pPr lvl="1">
              <a:spcBef>
                <a:spcPts val="600"/>
              </a:spcBef>
            </a:pPr>
            <a:r>
              <a:rPr lang="en-US" sz="3400" dirty="0" smtClean="0"/>
              <a:t>Let others serve you…</a:t>
            </a:r>
          </a:p>
          <a:p>
            <a:pPr marL="1250950" lvl="2" indent="-336550">
              <a:spcBef>
                <a:spcPts val="0"/>
              </a:spcBef>
            </a:pPr>
            <a:r>
              <a:rPr lang="en-US" sz="3200" dirty="0" smtClean="0"/>
              <a:t>…through </a:t>
            </a:r>
            <a:r>
              <a:rPr lang="en-US" sz="3200" dirty="0"/>
              <a:t>their </a:t>
            </a:r>
            <a:r>
              <a:rPr lang="en-US" sz="3200" dirty="0" smtClean="0"/>
              <a:t>examples of </a:t>
            </a:r>
            <a:r>
              <a:rPr lang="en-US" sz="3200" dirty="0"/>
              <a:t>faith in </a:t>
            </a:r>
            <a:r>
              <a:rPr lang="en-US" sz="3200" dirty="0" smtClean="0"/>
              <a:t>God, gratitude, submission &amp; loving service</a:t>
            </a:r>
          </a:p>
          <a:p>
            <a:pPr marL="1250950" lvl="2" indent="-336550">
              <a:spcBef>
                <a:spcPts val="0"/>
              </a:spcBef>
            </a:pPr>
            <a:r>
              <a:rPr lang="en-US" sz="3200" dirty="0" smtClean="0"/>
              <a:t>…through their attentiveness to our expressed needs</a:t>
            </a:r>
          </a:p>
          <a:p>
            <a:pPr marL="1250950" lvl="2" indent="-336550">
              <a:spcBef>
                <a:spcPts val="0"/>
              </a:spcBef>
            </a:pPr>
            <a:r>
              <a:rPr lang="en-US" sz="3200" dirty="0" smtClean="0"/>
              <a:t>…through their direct challenges</a:t>
            </a:r>
          </a:p>
          <a:p>
            <a:pPr lvl="2">
              <a:spcBef>
                <a:spcPts val="0"/>
              </a:spcBef>
            </a:pPr>
            <a:endParaRPr lang="en-US" sz="3200" dirty="0"/>
          </a:p>
        </p:txBody>
      </p:sp>
    </p:spTree>
    <p:extLst>
      <p:ext uri="{BB962C8B-B14F-4D97-AF65-F5344CB8AC3E}">
        <p14:creationId xmlns:p14="http://schemas.microsoft.com/office/powerpoint/2010/main" val="4107089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061044"/>
          </a:xfrm>
        </p:spPr>
        <p:txBody>
          <a:bodyPr>
            <a:normAutofit/>
          </a:bodyPr>
          <a:lstStyle/>
          <a:p>
            <a:r>
              <a:rPr lang="en-US" sz="3600" dirty="0" smtClean="0"/>
              <a:t>You are proud.</a:t>
            </a:r>
          </a:p>
          <a:p>
            <a:r>
              <a:rPr lang="en-US" sz="3600" dirty="0" smtClean="0"/>
              <a:t>Humble yourselves toward God.</a:t>
            </a:r>
          </a:p>
          <a:p>
            <a:r>
              <a:rPr lang="en-US" sz="3600" dirty="0" smtClean="0"/>
              <a:t>Humble yourselves toward one another.</a:t>
            </a:r>
          </a:p>
          <a:p>
            <a:r>
              <a:rPr lang="en-US" sz="3600" dirty="0"/>
              <a:t>God will oppose the proud &amp; exalt the  humble.</a:t>
            </a:r>
          </a:p>
        </p:txBody>
      </p:sp>
    </p:spTree>
    <p:extLst>
      <p:ext uri="{BB962C8B-B14F-4D97-AF65-F5344CB8AC3E}">
        <p14:creationId xmlns:p14="http://schemas.microsoft.com/office/powerpoint/2010/main" val="81452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061044"/>
          </a:xfrm>
        </p:spPr>
        <p:txBody>
          <a:bodyPr>
            <a:normAutofit/>
          </a:bodyPr>
          <a:lstStyle/>
          <a:p>
            <a:r>
              <a:rPr lang="en-US" sz="3600" dirty="0"/>
              <a:t>God will oppose the proud &amp; exalt the  humble.</a:t>
            </a:r>
          </a:p>
        </p:txBody>
      </p:sp>
      <p:sp>
        <p:nvSpPr>
          <p:cNvPr id="4" name="TextBox 3"/>
          <p:cNvSpPr txBox="1"/>
          <p:nvPr/>
        </p:nvSpPr>
        <p:spPr>
          <a:xfrm>
            <a:off x="1459523" y="2655277"/>
            <a:ext cx="10040816" cy="2554545"/>
          </a:xfrm>
          <a:prstGeom prst="rect">
            <a:avLst/>
          </a:prstGeom>
          <a:noFill/>
        </p:spPr>
        <p:txBody>
          <a:bodyPr wrap="square" rtlCol="0">
            <a:spAutoFit/>
          </a:bodyPr>
          <a:lstStyle/>
          <a:p>
            <a:pPr algn="just"/>
            <a:r>
              <a:rPr lang="en-US" sz="3200" dirty="0" smtClean="0">
                <a:solidFill>
                  <a:srgbClr val="FFFF00"/>
                </a:solidFill>
              </a:rPr>
              <a:t>…everyone </a:t>
            </a:r>
            <a:r>
              <a:rPr lang="en-US" sz="3200" dirty="0">
                <a:solidFill>
                  <a:srgbClr val="FFFF00"/>
                </a:solidFill>
              </a:rPr>
              <a:t>who exalts himself will be humbled, and he who humbles himself will be </a:t>
            </a:r>
            <a:r>
              <a:rPr lang="en-US" sz="3200" dirty="0" smtClean="0">
                <a:solidFill>
                  <a:srgbClr val="FFFF00"/>
                </a:solidFill>
              </a:rPr>
              <a:t>exalted. </a:t>
            </a:r>
          </a:p>
          <a:p>
            <a:pPr marL="1828800">
              <a:tabLst>
                <a:tab pos="4348163" algn="l"/>
              </a:tabLst>
            </a:pPr>
            <a:r>
              <a:rPr lang="en-US" sz="3200" dirty="0" smtClean="0"/>
              <a:t>Luke 14:11 	social status</a:t>
            </a:r>
          </a:p>
          <a:p>
            <a:pPr marL="1828800">
              <a:tabLst>
                <a:tab pos="4348163" algn="l"/>
              </a:tabLst>
            </a:pPr>
            <a:r>
              <a:rPr lang="en-US" sz="3200" dirty="0" smtClean="0"/>
              <a:t>Luke 18:14 	self-righteousness</a:t>
            </a:r>
          </a:p>
          <a:p>
            <a:pPr marL="1828800">
              <a:tabLst>
                <a:tab pos="4348163" algn="l"/>
              </a:tabLst>
            </a:pPr>
            <a:r>
              <a:rPr lang="en-US" sz="3200" dirty="0" smtClean="0"/>
              <a:t>Matt.23:1-12 loving praise from people</a:t>
            </a:r>
            <a:r>
              <a:rPr lang="en-US" sz="3200" dirty="0" smtClean="0">
                <a:solidFill>
                  <a:srgbClr val="FFFF00"/>
                </a:solidFill>
              </a:rPr>
              <a:t> </a:t>
            </a:r>
            <a:endParaRPr lang="en-US" sz="3200" dirty="0">
              <a:solidFill>
                <a:srgbClr val="FFFF00"/>
              </a:solidFill>
            </a:endParaRPr>
          </a:p>
        </p:txBody>
      </p:sp>
    </p:spTree>
    <p:extLst>
      <p:ext uri="{BB962C8B-B14F-4D97-AF65-F5344CB8AC3E}">
        <p14:creationId xmlns:p14="http://schemas.microsoft.com/office/powerpoint/2010/main" val="896101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061044"/>
          </a:xfrm>
        </p:spPr>
        <p:txBody>
          <a:bodyPr>
            <a:normAutofit/>
          </a:bodyPr>
          <a:lstStyle/>
          <a:p>
            <a:r>
              <a:rPr lang="en-US" sz="3600" dirty="0"/>
              <a:t>God will oppose the proud &amp; exalt the  humble.</a:t>
            </a:r>
          </a:p>
        </p:txBody>
      </p:sp>
      <p:sp>
        <p:nvSpPr>
          <p:cNvPr id="4" name="TextBox 3"/>
          <p:cNvSpPr txBox="1"/>
          <p:nvPr/>
        </p:nvSpPr>
        <p:spPr>
          <a:xfrm>
            <a:off x="1546609" y="2333685"/>
            <a:ext cx="10040816" cy="3539430"/>
          </a:xfrm>
          <a:prstGeom prst="rect">
            <a:avLst/>
          </a:prstGeom>
          <a:noFill/>
        </p:spPr>
        <p:txBody>
          <a:bodyPr wrap="square" rtlCol="0">
            <a:spAutoFit/>
          </a:bodyPr>
          <a:lstStyle/>
          <a:p>
            <a:pPr marL="239713" lvl="0" indent="-239713" defTabSz="914400">
              <a:defRPr/>
            </a:pPr>
            <a:r>
              <a:rPr lang="en-US" sz="3200" i="1" dirty="0">
                <a:solidFill>
                  <a:srgbClr val="FFFF00"/>
                </a:solidFill>
              </a:rPr>
              <a:t>A man’s pride will bring him low, but a humble spirit will obtain honor…The fear of man brings a snare, But he who trusts in the LORD will be exalted. Prov.29:24, 25 </a:t>
            </a:r>
            <a:endParaRPr lang="en-US" sz="3200" dirty="0"/>
          </a:p>
          <a:p>
            <a:pPr marL="239713" lvl="0" indent="-239713" defTabSz="914400">
              <a:defRPr/>
            </a:pPr>
            <a:r>
              <a:rPr lang="en-US" sz="3200" dirty="0" smtClean="0">
                <a:solidFill>
                  <a:srgbClr val="FFFF00"/>
                </a:solidFill>
              </a:rPr>
              <a:t>…humble yourselves…casting all your anxiety on him, because he cares for you. 1 </a:t>
            </a:r>
            <a:r>
              <a:rPr lang="en-US" sz="3200" dirty="0">
                <a:solidFill>
                  <a:srgbClr val="FFFF00"/>
                </a:solidFill>
              </a:rPr>
              <a:t>Pet. </a:t>
            </a:r>
            <a:r>
              <a:rPr lang="en-US" sz="3200" dirty="0" smtClean="0">
                <a:solidFill>
                  <a:srgbClr val="FFFF00"/>
                </a:solidFill>
              </a:rPr>
              <a:t>5:6,7</a:t>
            </a:r>
            <a:r>
              <a:rPr lang="en-US" sz="3200" dirty="0"/>
              <a:t> </a:t>
            </a:r>
            <a:endParaRPr lang="en-US" sz="3200" dirty="0" smtClean="0"/>
          </a:p>
          <a:p>
            <a:pPr marL="239713" lvl="0" indent="-239713" algn="ctr" defTabSz="914400">
              <a:defRPr/>
            </a:pPr>
            <a:r>
              <a:rPr lang="en-US" sz="3200" dirty="0" smtClean="0"/>
              <a:t>Note: the peace of humility in Psalm 131)</a:t>
            </a:r>
            <a:endParaRPr lang="en-US" sz="3200" dirty="0"/>
          </a:p>
        </p:txBody>
      </p:sp>
    </p:spTree>
    <p:extLst>
      <p:ext uri="{BB962C8B-B14F-4D97-AF65-F5344CB8AC3E}">
        <p14:creationId xmlns:p14="http://schemas.microsoft.com/office/powerpoint/2010/main" val="143058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061044"/>
          </a:xfrm>
        </p:spPr>
        <p:txBody>
          <a:bodyPr>
            <a:normAutofit/>
          </a:bodyPr>
          <a:lstStyle/>
          <a:p>
            <a:r>
              <a:rPr lang="en-US" sz="3600" dirty="0"/>
              <a:t>God will oppose the proud &amp; exalt the  humble.</a:t>
            </a:r>
          </a:p>
        </p:txBody>
      </p:sp>
      <p:sp>
        <p:nvSpPr>
          <p:cNvPr id="4" name="TextBox 3"/>
          <p:cNvSpPr txBox="1"/>
          <p:nvPr/>
        </p:nvSpPr>
        <p:spPr>
          <a:xfrm>
            <a:off x="1546609" y="2333685"/>
            <a:ext cx="10040816" cy="1569660"/>
          </a:xfrm>
          <a:prstGeom prst="rect">
            <a:avLst/>
          </a:prstGeom>
          <a:noFill/>
        </p:spPr>
        <p:txBody>
          <a:bodyPr wrap="square" rtlCol="0">
            <a:spAutoFit/>
          </a:bodyPr>
          <a:lstStyle/>
          <a:p>
            <a:pPr marL="239713" indent="-239713" defTabSz="914400">
              <a:defRPr/>
            </a:pPr>
            <a:r>
              <a:rPr lang="en-US" sz="3200" dirty="0" smtClean="0">
                <a:solidFill>
                  <a:srgbClr val="FFFF00"/>
                </a:solidFill>
              </a:rPr>
              <a:t>…humble yourselves…casting all your anxiety on him, because he cares for you. 1 </a:t>
            </a:r>
            <a:r>
              <a:rPr lang="en-US" sz="3200" dirty="0">
                <a:solidFill>
                  <a:srgbClr val="FFFF00"/>
                </a:solidFill>
              </a:rPr>
              <a:t>Pet. </a:t>
            </a:r>
            <a:r>
              <a:rPr lang="en-US" sz="3200" dirty="0" smtClean="0">
                <a:solidFill>
                  <a:srgbClr val="FFFF00"/>
                </a:solidFill>
              </a:rPr>
              <a:t>5:6,7</a:t>
            </a:r>
            <a:r>
              <a:rPr lang="en-US" sz="3200" dirty="0">
                <a:solidFill>
                  <a:prstClr val="white"/>
                </a:solidFill>
              </a:rPr>
              <a:t> </a:t>
            </a:r>
            <a:endParaRPr lang="en-US" sz="3200" dirty="0" smtClean="0">
              <a:solidFill>
                <a:prstClr val="white"/>
              </a:solidFill>
            </a:endParaRPr>
          </a:p>
          <a:p>
            <a:pPr marL="239713" indent="-239713" algn="ctr" defTabSz="914400">
              <a:defRPr/>
            </a:pPr>
            <a:r>
              <a:rPr lang="en-US" sz="3200" dirty="0" smtClean="0">
                <a:solidFill>
                  <a:prstClr val="white"/>
                </a:solidFill>
              </a:rPr>
              <a:t>Note: the peace of humility in Psalm 131)</a:t>
            </a:r>
            <a:endParaRPr lang="en-US" sz="3200" dirty="0">
              <a:solidFill>
                <a:prstClr val="white"/>
              </a:solidFill>
            </a:endParaRPr>
          </a:p>
        </p:txBody>
      </p:sp>
      <p:sp>
        <p:nvSpPr>
          <p:cNvPr id="5" name="TextBox 4"/>
          <p:cNvSpPr txBox="1"/>
          <p:nvPr/>
        </p:nvSpPr>
        <p:spPr>
          <a:xfrm>
            <a:off x="922478" y="4106376"/>
            <a:ext cx="10613292" cy="1231106"/>
          </a:xfrm>
          <a:prstGeom prst="rect">
            <a:avLst/>
          </a:prstGeom>
          <a:noFill/>
        </p:spPr>
        <p:txBody>
          <a:bodyPr wrap="square" rtlCol="0">
            <a:spAutoFit/>
          </a:bodyPr>
          <a:lstStyle/>
          <a:p>
            <a:r>
              <a:rPr lang="en-US" sz="2800" dirty="0"/>
              <a:t>“When Jesus calls us to learn of His own humility…He intends to strip us of the pride that keeps us from experiencing rest</a:t>
            </a:r>
            <a:r>
              <a:rPr lang="en-US" sz="2800" dirty="0" smtClean="0"/>
              <a:t>.”</a:t>
            </a:r>
          </a:p>
          <a:p>
            <a:pPr algn="r"/>
            <a:r>
              <a:rPr lang="en-US" dirty="0" smtClean="0"/>
              <a:t> Humble </a:t>
            </a:r>
            <a:r>
              <a:rPr lang="en-US" dirty="0"/>
              <a:t>Roots, Hannah Anderson, 52; on Matt. </a:t>
            </a:r>
            <a:r>
              <a:rPr lang="en-US" dirty="0" smtClean="0"/>
              <a:t>11:29</a:t>
            </a:r>
            <a:endParaRPr lang="en-US" dirty="0"/>
          </a:p>
        </p:txBody>
      </p:sp>
    </p:spTree>
    <p:extLst>
      <p:ext uri="{BB962C8B-B14F-4D97-AF65-F5344CB8AC3E}">
        <p14:creationId xmlns:p14="http://schemas.microsoft.com/office/powerpoint/2010/main" val="1884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061044"/>
          </a:xfrm>
        </p:spPr>
        <p:txBody>
          <a:bodyPr>
            <a:normAutofit/>
          </a:bodyPr>
          <a:lstStyle/>
          <a:p>
            <a:r>
              <a:rPr lang="en-US" sz="3600" dirty="0" smtClean="0"/>
              <a:t>You are proud</a:t>
            </a:r>
          </a:p>
          <a:p>
            <a:r>
              <a:rPr lang="en-US" sz="3600" dirty="0" smtClean="0"/>
              <a:t>Humble yourselves toward God.</a:t>
            </a:r>
          </a:p>
          <a:p>
            <a:r>
              <a:rPr lang="en-US" sz="3600" dirty="0" smtClean="0"/>
              <a:t>Humble yourselves toward one another.</a:t>
            </a:r>
          </a:p>
          <a:p>
            <a:r>
              <a:rPr lang="en-US" sz="3600" dirty="0"/>
              <a:t>God will oppose the proud &amp; exalt the  humble.</a:t>
            </a:r>
          </a:p>
        </p:txBody>
      </p:sp>
      <p:sp>
        <p:nvSpPr>
          <p:cNvPr id="4" name="TextBox 3"/>
          <p:cNvSpPr txBox="1"/>
          <p:nvPr/>
        </p:nvSpPr>
        <p:spPr>
          <a:xfrm>
            <a:off x="646111" y="4554761"/>
            <a:ext cx="10886247" cy="707886"/>
          </a:xfrm>
          <a:prstGeom prst="rect">
            <a:avLst/>
          </a:prstGeom>
          <a:noFill/>
        </p:spPr>
        <p:txBody>
          <a:bodyPr wrap="square" rtlCol="0">
            <a:spAutoFit/>
          </a:bodyPr>
          <a:lstStyle/>
          <a:p>
            <a:pPr algn="ctr"/>
            <a:r>
              <a:rPr lang="en-US" sz="4000" dirty="0" smtClean="0">
                <a:solidFill>
                  <a:srgbClr val="FFFF00"/>
                </a:solidFill>
              </a:rPr>
              <a:t>What are your thoughts or questions?</a:t>
            </a:r>
            <a:endParaRPr lang="en-US" sz="4000" dirty="0">
              <a:solidFill>
                <a:srgbClr val="FFFF00"/>
              </a:solidFill>
            </a:endParaRPr>
          </a:p>
        </p:txBody>
      </p:sp>
    </p:spTree>
    <p:extLst>
      <p:ext uri="{BB962C8B-B14F-4D97-AF65-F5344CB8AC3E}">
        <p14:creationId xmlns:p14="http://schemas.microsoft.com/office/powerpoint/2010/main" val="3496736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061044"/>
          </a:xfrm>
        </p:spPr>
        <p:txBody>
          <a:bodyPr>
            <a:normAutofit/>
          </a:bodyPr>
          <a:lstStyle/>
          <a:p>
            <a:r>
              <a:rPr lang="en-US" sz="3600" dirty="0" smtClean="0"/>
              <a:t>You are proud.</a:t>
            </a:r>
            <a:endParaRPr lang="en-US" sz="3600" dirty="0"/>
          </a:p>
        </p:txBody>
      </p:sp>
      <p:sp>
        <p:nvSpPr>
          <p:cNvPr id="4" name="TextBox 3"/>
          <p:cNvSpPr txBox="1"/>
          <p:nvPr/>
        </p:nvSpPr>
        <p:spPr>
          <a:xfrm>
            <a:off x="1567542" y="1921561"/>
            <a:ext cx="10244596" cy="1384995"/>
          </a:xfrm>
          <a:prstGeom prst="rect">
            <a:avLst/>
          </a:prstGeom>
          <a:noFill/>
        </p:spPr>
        <p:txBody>
          <a:bodyPr wrap="square" rtlCol="0">
            <a:spAutoFit/>
          </a:bodyPr>
          <a:lstStyle/>
          <a:p>
            <a:pPr marL="231775" indent="-231775" algn="just"/>
            <a:r>
              <a:rPr lang="en-US" sz="2800" dirty="0"/>
              <a:t>“The first step in acquiring humility is to realize that you are proud. Until you realize this, nothing can be done about it</a:t>
            </a:r>
            <a:r>
              <a:rPr lang="en-US" sz="2800" dirty="0" smtClean="0"/>
              <a:t>.”                     </a:t>
            </a:r>
            <a:r>
              <a:rPr lang="en-US" sz="2400" i="1" dirty="0" smtClean="0"/>
              <a:t>Mere Christianity</a:t>
            </a:r>
            <a:r>
              <a:rPr lang="en-US" sz="2400" dirty="0"/>
              <a:t>, </a:t>
            </a:r>
            <a:r>
              <a:rPr lang="en-US" sz="2400" dirty="0" smtClean="0"/>
              <a:t>ch.8 The </a:t>
            </a:r>
            <a:r>
              <a:rPr lang="en-US" sz="2400" dirty="0"/>
              <a:t>Great </a:t>
            </a:r>
            <a:r>
              <a:rPr lang="en-US" sz="2400" dirty="0" smtClean="0"/>
              <a:t>Sin, C. S. Lewis</a:t>
            </a:r>
            <a:endParaRPr lang="en-US" sz="2400" dirty="0"/>
          </a:p>
        </p:txBody>
      </p:sp>
      <p:sp>
        <p:nvSpPr>
          <p:cNvPr id="5" name="TextBox 4"/>
          <p:cNvSpPr txBox="1"/>
          <p:nvPr/>
        </p:nvSpPr>
        <p:spPr>
          <a:xfrm>
            <a:off x="1567542" y="3417260"/>
            <a:ext cx="10194878" cy="707886"/>
          </a:xfrm>
          <a:prstGeom prst="rect">
            <a:avLst/>
          </a:prstGeom>
          <a:noFill/>
        </p:spPr>
        <p:txBody>
          <a:bodyPr wrap="square" rtlCol="0">
            <a:spAutoFit/>
          </a:bodyPr>
          <a:lstStyle/>
          <a:p>
            <a:r>
              <a:rPr lang="en-US" sz="4000" dirty="0" smtClean="0"/>
              <a:t>Take the </a:t>
            </a:r>
            <a:r>
              <a:rPr lang="en-US" sz="4000" i="1" dirty="0" smtClean="0"/>
              <a:t>Humility Assessment</a:t>
            </a:r>
            <a:endParaRPr lang="en-US" sz="4000" i="1" dirty="0"/>
          </a:p>
        </p:txBody>
      </p:sp>
      <p:sp>
        <p:nvSpPr>
          <p:cNvPr id="6" name="TextBox 5"/>
          <p:cNvSpPr txBox="1"/>
          <p:nvPr/>
        </p:nvSpPr>
        <p:spPr>
          <a:xfrm>
            <a:off x="2048628" y="4040761"/>
            <a:ext cx="8986838" cy="2062103"/>
          </a:xfrm>
          <a:prstGeom prst="rect">
            <a:avLst/>
          </a:prstGeom>
          <a:noFill/>
        </p:spPr>
        <p:txBody>
          <a:bodyPr wrap="square" rtlCol="0">
            <a:spAutoFit/>
          </a:bodyPr>
          <a:lstStyle/>
          <a:p>
            <a:r>
              <a:rPr lang="en-US" sz="3200" dirty="0" smtClean="0"/>
              <a:t>What did you notice about your attitudes…</a:t>
            </a:r>
          </a:p>
          <a:p>
            <a:pPr marL="742950" lvl="1" indent="-285750">
              <a:buFont typeface="Arial" panose="020B0604020202020204" pitchFamily="34" charset="0"/>
              <a:buChar char="•"/>
            </a:pPr>
            <a:r>
              <a:rPr lang="en-US" sz="3200" dirty="0" smtClean="0"/>
              <a:t>toward yourself?</a:t>
            </a:r>
          </a:p>
          <a:p>
            <a:pPr marL="742950" lvl="1" indent="-285750">
              <a:buFont typeface="Arial" panose="020B0604020202020204" pitchFamily="34" charset="0"/>
              <a:buChar char="•"/>
            </a:pPr>
            <a:r>
              <a:rPr lang="en-US" sz="3200" dirty="0" smtClean="0"/>
              <a:t>toward God?</a:t>
            </a:r>
          </a:p>
          <a:p>
            <a:pPr marL="742950" lvl="1" indent="-285750">
              <a:buFont typeface="Arial" panose="020B0604020202020204" pitchFamily="34" charset="0"/>
              <a:buChar char="•"/>
            </a:pPr>
            <a:r>
              <a:rPr lang="en-US" sz="3200" dirty="0" smtClean="0"/>
              <a:t>toward others?</a:t>
            </a:r>
            <a:endParaRPr lang="en-US" sz="3200" dirty="0"/>
          </a:p>
        </p:txBody>
      </p:sp>
    </p:spTree>
    <p:extLst>
      <p:ext uri="{BB962C8B-B14F-4D97-AF65-F5344CB8AC3E}">
        <p14:creationId xmlns:p14="http://schemas.microsoft.com/office/powerpoint/2010/main" val="3579391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061044"/>
          </a:xfrm>
        </p:spPr>
        <p:txBody>
          <a:bodyPr>
            <a:normAutofit/>
          </a:bodyPr>
          <a:lstStyle/>
          <a:p>
            <a:r>
              <a:rPr lang="en-US" sz="3600" dirty="0" smtClean="0"/>
              <a:t>You are proud.</a:t>
            </a:r>
          </a:p>
          <a:p>
            <a:pPr marL="400050" lvl="1" indent="0">
              <a:buNone/>
            </a:pPr>
            <a:r>
              <a:rPr lang="en-US" sz="3400" dirty="0" smtClean="0"/>
              <a:t>Pride is the mother of all sins </a:t>
            </a:r>
            <a:r>
              <a:rPr lang="en-US" sz="3600" dirty="0"/>
              <a:t>(Gen.3:6ff; Rom.1:21</a:t>
            </a:r>
            <a:r>
              <a:rPr lang="en-US" sz="3600" dirty="0" smtClean="0"/>
              <a:t>) </a:t>
            </a:r>
            <a:r>
              <a:rPr lang="en-US" sz="3400" dirty="0" smtClean="0"/>
              <a:t>&amp; humility of all virtues.</a:t>
            </a:r>
            <a:endParaRPr lang="en-US" sz="2800" dirty="0" smtClean="0"/>
          </a:p>
          <a:p>
            <a:pPr marL="508000" lvl="1" indent="-107950" algn="just">
              <a:buNone/>
            </a:pPr>
            <a:r>
              <a:rPr lang="en-US" sz="2800" dirty="0"/>
              <a:t>“Humility is the precondition and basic presupposition for the genuineness, the beauty, and the truth of all virtue . . . Pride </a:t>
            </a:r>
            <a:r>
              <a:rPr lang="en-US" sz="2800" dirty="0" smtClean="0"/>
              <a:t>is </a:t>
            </a:r>
            <a:r>
              <a:rPr lang="en-US" sz="2800" dirty="0"/>
              <a:t>not only by itself our </a:t>
            </a:r>
            <a:r>
              <a:rPr lang="en-US" sz="2800" dirty="0" smtClean="0"/>
              <a:t>primal </a:t>
            </a:r>
            <a:r>
              <a:rPr lang="en-US" sz="2800" dirty="0"/>
              <a:t>sin: it also inwardly contaminates all intrinsically good dispositions and robs every virtue of its value before God</a:t>
            </a:r>
            <a:r>
              <a:rPr lang="en-US" sz="2800" dirty="0" smtClean="0"/>
              <a:t>.”             </a:t>
            </a:r>
            <a:r>
              <a:rPr lang="en-US" sz="2400" i="1" dirty="0">
                <a:latin typeface="Arial Narrow" panose="020B0606020202030204" pitchFamily="34" charset="0"/>
                <a:ea typeface="Calibri" panose="020F0502020204030204" pitchFamily="34" charset="0"/>
                <a:cs typeface="Times New Roman" panose="02020603050405020304" pitchFamily="18" charset="0"/>
              </a:rPr>
              <a:t>Humility: Wellspring of Virtue</a:t>
            </a:r>
            <a:r>
              <a:rPr lang="en-US" sz="2400" dirty="0">
                <a:latin typeface="Arial Narrow" panose="020B0606020202030204" pitchFamily="34" charset="0"/>
                <a:ea typeface="Calibri" panose="020F0502020204030204" pitchFamily="34" charset="0"/>
                <a:cs typeface="Times New Roman" panose="02020603050405020304" pitchFamily="18" charset="0"/>
              </a:rPr>
              <a:t>, </a:t>
            </a:r>
            <a:r>
              <a:rPr lang="en-US" sz="2400" dirty="0" smtClean="0">
                <a:latin typeface="Arial Narrow" panose="020B0606020202030204" pitchFamily="34" charset="0"/>
                <a:ea typeface="Calibri" panose="020F0502020204030204" pitchFamily="34" charset="0"/>
                <a:cs typeface="Times New Roman" panose="02020603050405020304" pitchFamily="18" charset="0"/>
              </a:rPr>
              <a:t>von Hildebrand, pp. </a:t>
            </a:r>
            <a:r>
              <a:rPr lang="en-US" sz="2400" dirty="0" smtClean="0"/>
              <a:t>5,6</a:t>
            </a:r>
            <a:endParaRPr lang="en-US" sz="2400" dirty="0"/>
          </a:p>
          <a:p>
            <a:pPr marL="400050" lvl="1" indent="0">
              <a:buNone/>
            </a:pPr>
            <a:endParaRPr lang="en-US" sz="2800" dirty="0"/>
          </a:p>
        </p:txBody>
      </p:sp>
    </p:spTree>
    <p:extLst>
      <p:ext uri="{BB962C8B-B14F-4D97-AF65-F5344CB8AC3E}">
        <p14:creationId xmlns:p14="http://schemas.microsoft.com/office/powerpoint/2010/main" val="2126191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172"/>
          </a:xfrm>
        </p:spPr>
        <p:txBody>
          <a:bodyPr/>
          <a:lstStyle/>
          <a:p>
            <a:r>
              <a:rPr lang="en-US" dirty="0" smtClean="0"/>
              <a:t>Humble yourselves!</a:t>
            </a:r>
            <a:endParaRPr lang="en-US" dirty="0"/>
          </a:p>
        </p:txBody>
      </p:sp>
      <p:sp>
        <p:nvSpPr>
          <p:cNvPr id="3" name="Content Placeholder 2"/>
          <p:cNvSpPr>
            <a:spLocks noGrp="1"/>
          </p:cNvSpPr>
          <p:nvPr>
            <p:ph idx="1"/>
          </p:nvPr>
        </p:nvSpPr>
        <p:spPr>
          <a:xfrm>
            <a:off x="1103312" y="1187356"/>
            <a:ext cx="10251625" cy="5061044"/>
          </a:xfrm>
        </p:spPr>
        <p:txBody>
          <a:bodyPr>
            <a:normAutofit/>
          </a:bodyPr>
          <a:lstStyle/>
          <a:p>
            <a:r>
              <a:rPr lang="en-US" sz="3600" dirty="0" smtClean="0"/>
              <a:t>You are proud.</a:t>
            </a:r>
          </a:p>
          <a:p>
            <a:pPr marL="400050" lvl="1" indent="0">
              <a:buNone/>
            </a:pPr>
            <a:r>
              <a:rPr lang="en-US" sz="3400" dirty="0" smtClean="0"/>
              <a:t>Pride is the mother of all sins &amp; humility of all virtues</a:t>
            </a:r>
            <a:r>
              <a:rPr lang="en-US" sz="2800" dirty="0" smtClean="0"/>
              <a:t>.</a:t>
            </a:r>
          </a:p>
          <a:p>
            <a:pPr marL="566738" lvl="0" indent="0" algn="just">
              <a:buClr>
                <a:srgbClr val="1E5155">
                  <a:lumMod val="40000"/>
                  <a:lumOff val="60000"/>
                </a:srgbClr>
              </a:buClr>
              <a:buNone/>
            </a:pPr>
            <a:endParaRPr lang="en-US" sz="800" dirty="0" smtClean="0">
              <a:solidFill>
                <a:prstClr val="white"/>
              </a:solidFill>
            </a:endParaRPr>
          </a:p>
          <a:p>
            <a:pPr marL="566738" lvl="0" indent="0" algn="just">
              <a:buClr>
                <a:srgbClr val="1E5155">
                  <a:lumMod val="40000"/>
                  <a:lumOff val="60000"/>
                </a:srgbClr>
              </a:buClr>
              <a:buNone/>
            </a:pPr>
            <a:r>
              <a:rPr lang="en-US" sz="2800" dirty="0" smtClean="0">
                <a:solidFill>
                  <a:prstClr val="white"/>
                </a:solidFill>
              </a:rPr>
              <a:t>He </a:t>
            </a:r>
            <a:r>
              <a:rPr lang="en-US" sz="2800" dirty="0">
                <a:solidFill>
                  <a:prstClr val="white"/>
                </a:solidFill>
              </a:rPr>
              <a:t>leads the humble in justice, and He teaches the humble His way. </a:t>
            </a:r>
            <a:r>
              <a:rPr lang="en-US" sz="2800" dirty="0" smtClean="0">
                <a:solidFill>
                  <a:prstClr val="white"/>
                </a:solidFill>
              </a:rPr>
              <a:t>                                     Psalm 25:9</a:t>
            </a:r>
          </a:p>
          <a:p>
            <a:pPr marL="566738" lvl="0" indent="0" algn="just">
              <a:buClr>
                <a:srgbClr val="1E5155">
                  <a:lumMod val="40000"/>
                  <a:lumOff val="60000"/>
                </a:srgbClr>
              </a:buClr>
              <a:buNone/>
            </a:pPr>
            <a:endParaRPr lang="en-US" sz="2800" dirty="0">
              <a:solidFill>
                <a:prstClr val="white"/>
              </a:solidFill>
            </a:endParaRPr>
          </a:p>
          <a:p>
            <a:pPr marL="566738" lvl="0" indent="0" algn="just">
              <a:buClr>
                <a:srgbClr val="1E5155">
                  <a:lumMod val="40000"/>
                  <a:lumOff val="60000"/>
                </a:srgbClr>
              </a:buClr>
              <a:buNone/>
            </a:pPr>
            <a:r>
              <a:rPr lang="en-US" sz="2800" dirty="0">
                <a:solidFill>
                  <a:prstClr val="white"/>
                </a:solidFill>
              </a:rPr>
              <a:t>When pride comes, then comes dishonor, But with the humble is wisdom. </a:t>
            </a:r>
            <a:r>
              <a:rPr lang="en-US" sz="2800" dirty="0" smtClean="0">
                <a:solidFill>
                  <a:prstClr val="white"/>
                </a:solidFill>
              </a:rPr>
              <a:t>                                        Prov.11:2</a:t>
            </a:r>
            <a:endParaRPr lang="en-US" sz="2800" dirty="0">
              <a:solidFill>
                <a:prstClr val="white"/>
              </a:solidFill>
            </a:endParaRPr>
          </a:p>
          <a:p>
            <a:pPr marL="400050" lvl="1" indent="0">
              <a:buNone/>
            </a:pPr>
            <a:endParaRPr lang="en-US" sz="2800" dirty="0" smtClean="0"/>
          </a:p>
          <a:p>
            <a:pPr marL="400050" lvl="1" indent="0">
              <a:buNone/>
            </a:pPr>
            <a:endParaRPr lang="en-US" sz="2800" dirty="0" smtClean="0"/>
          </a:p>
          <a:p>
            <a:pPr marL="400050" lvl="1" indent="0">
              <a:buNone/>
            </a:pPr>
            <a:endParaRPr lang="en-US" sz="2800" dirty="0"/>
          </a:p>
        </p:txBody>
      </p:sp>
    </p:spTree>
    <p:extLst>
      <p:ext uri="{BB962C8B-B14F-4D97-AF65-F5344CB8AC3E}">
        <p14:creationId xmlns:p14="http://schemas.microsoft.com/office/powerpoint/2010/main" val="1231969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3302</TotalTime>
  <Words>3090</Words>
  <Application>Microsoft Office PowerPoint</Application>
  <PresentationFormat>Widescreen</PresentationFormat>
  <Paragraphs>439</Paragraphs>
  <Slides>65</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Narrow</vt:lpstr>
      <vt:lpstr>Calibri</vt:lpstr>
      <vt:lpstr>Century Gothic</vt:lpstr>
      <vt:lpstr>Times New Roman</vt:lpstr>
      <vt:lpstr>Wingdings 3</vt:lpstr>
      <vt:lpstr>Ion</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PowerPoint Presentation</vt:lpstr>
      <vt:lpstr>Humble yourselves!</vt:lpstr>
      <vt:lpstr>PowerPoint Presentation</vt:lpstr>
      <vt:lpstr>Humble yourselves!</vt:lpstr>
      <vt:lpstr>PowerPoint Presentation</vt:lpstr>
      <vt:lpstr>Humble yourselves!</vt:lpstr>
      <vt:lpstr>Humble yourselves!</vt:lpstr>
      <vt:lpstr>Humble yourselves!</vt:lpstr>
      <vt:lpstr>Humble yourselves!</vt:lpstr>
      <vt:lpstr>Sidebar: reasons to doubt yourself.</vt:lpstr>
      <vt:lpstr>Sidebar: reasons to doubt yourself.</vt:lpstr>
      <vt:lpstr>Sidebar: reasons to doubt yourself.</vt:lpstr>
      <vt:lpstr>Sidebar: reasons to doubt yourself.</vt:lpstr>
      <vt:lpstr>Sidebar: reasons to doubt yourself.</vt:lpstr>
      <vt:lpstr>Sidebar: reasons to doubt yourself.</vt:lpstr>
      <vt:lpstr>Humble yourselves!</vt:lpstr>
      <vt:lpstr>Humble yourselves!</vt:lpstr>
      <vt:lpstr>Humble yourselves!</vt:lpstr>
      <vt:lpstr>Humble yourselves!</vt:lpstr>
      <vt:lpstr>Humble yourselves!</vt:lpstr>
      <vt:lpstr>Humble yourselves!</vt:lpstr>
      <vt:lpstr>Humble yourselves!</vt:lpstr>
      <vt:lpstr>PowerPoint Presentation</vt:lpstr>
      <vt:lpstr>Humble yourselves!</vt:lpstr>
      <vt:lpstr>Humble yourselves!</vt:lpstr>
      <vt:lpstr>Humble yourselves!</vt:lpstr>
      <vt:lpstr>PowerPoint Presentation</vt:lpstr>
      <vt:lpstr>Humble yourselves!</vt:lpstr>
      <vt:lpstr>PowerPoint Presentation</vt:lpstr>
      <vt:lpstr>PowerPoint Presentation</vt:lpstr>
      <vt:lpstr>PowerPoint Presentation</vt:lpstr>
      <vt:lpstr>PowerPoint Presentation</vt:lpstr>
      <vt:lpstr>PowerPoint Presentation</vt:lpstr>
      <vt:lpstr>PowerPoint Presentation</vt:lpstr>
      <vt:lpstr>Humble yourselves!</vt:lpstr>
      <vt:lpstr>Humble yourselves!</vt:lpstr>
      <vt:lpstr>Humble yourselves!</vt:lpstr>
      <vt:lpstr>PowerPoint Presentation</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lpstr>Humble yourselves!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Humble yourselves!</dc:title>
  <dc:creator>CampbellL</dc:creator>
  <cp:lastModifiedBy>McguireD</cp:lastModifiedBy>
  <cp:revision>148</cp:revision>
  <cp:lastPrinted>2019-07-11T16:45:37Z</cp:lastPrinted>
  <dcterms:created xsi:type="dcterms:W3CDTF">2019-06-29T14:41:45Z</dcterms:created>
  <dcterms:modified xsi:type="dcterms:W3CDTF">2019-07-15T18:56:06Z</dcterms:modified>
</cp:coreProperties>
</file>