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1572" r:id="rId2"/>
    <p:sldId id="2628" r:id="rId3"/>
    <p:sldId id="2749" r:id="rId4"/>
    <p:sldId id="2769" r:id="rId5"/>
    <p:sldId id="2770" r:id="rId6"/>
    <p:sldId id="2750" r:id="rId7"/>
    <p:sldId id="2771" r:id="rId8"/>
    <p:sldId id="2772" r:id="rId9"/>
    <p:sldId id="2773" r:id="rId10"/>
    <p:sldId id="2774" r:id="rId11"/>
    <p:sldId id="2775" r:id="rId12"/>
    <p:sldId id="2776" r:id="rId13"/>
    <p:sldId id="2777" r:id="rId14"/>
    <p:sldId id="2781" r:id="rId15"/>
    <p:sldId id="2782" r:id="rId16"/>
    <p:sldId id="2783" r:id="rId17"/>
    <p:sldId id="2874" r:id="rId18"/>
    <p:sldId id="2751" r:id="rId19"/>
    <p:sldId id="2784" r:id="rId20"/>
    <p:sldId id="2873" r:id="rId21"/>
    <p:sldId id="2793" r:id="rId22"/>
    <p:sldId id="2863" r:id="rId23"/>
    <p:sldId id="2797" r:id="rId24"/>
    <p:sldId id="2798" r:id="rId25"/>
    <p:sldId id="2799" r:id="rId26"/>
    <p:sldId id="2800" r:id="rId27"/>
    <p:sldId id="2802" r:id="rId28"/>
    <p:sldId id="2804" r:id="rId29"/>
    <p:sldId id="2805" r:id="rId30"/>
    <p:sldId id="2806" r:id="rId31"/>
    <p:sldId id="2810" r:id="rId32"/>
    <p:sldId id="2811" r:id="rId33"/>
    <p:sldId id="2812" r:id="rId34"/>
    <p:sldId id="2819" r:id="rId35"/>
    <p:sldId id="2856" r:id="rId36"/>
    <p:sldId id="2857" r:id="rId37"/>
    <p:sldId id="2875" r:id="rId38"/>
    <p:sldId id="2858" r:id="rId39"/>
    <p:sldId id="2859" r:id="rId40"/>
    <p:sldId id="2860" r:id="rId41"/>
    <p:sldId id="2861" r:id="rId42"/>
    <p:sldId id="2823" r:id="rId43"/>
    <p:sldId id="2824" r:id="rId44"/>
    <p:sldId id="2825" r:id="rId45"/>
    <p:sldId id="2826" r:id="rId46"/>
    <p:sldId id="2827" r:id="rId47"/>
    <p:sldId id="2844" r:id="rId48"/>
    <p:sldId id="2828" r:id="rId49"/>
    <p:sldId id="2829" r:id="rId50"/>
    <p:sldId id="2831" r:id="rId51"/>
    <p:sldId id="2832" r:id="rId52"/>
    <p:sldId id="2833" r:id="rId53"/>
    <p:sldId id="2834" r:id="rId54"/>
    <p:sldId id="2836" r:id="rId55"/>
    <p:sldId id="2839" r:id="rId56"/>
    <p:sldId id="2838" r:id="rId57"/>
    <p:sldId id="2840" r:id="rId58"/>
    <p:sldId id="2841" r:id="rId59"/>
    <p:sldId id="2842" r:id="rId60"/>
    <p:sldId id="2843" r:id="rId61"/>
    <p:sldId id="2845" r:id="rId62"/>
    <p:sldId id="2846" r:id="rId63"/>
    <p:sldId id="2847" r:id="rId64"/>
    <p:sldId id="2850" r:id="rId65"/>
    <p:sldId id="2848" r:id="rId66"/>
    <p:sldId id="2852" r:id="rId67"/>
    <p:sldId id="2853" r:id="rId68"/>
    <p:sldId id="2854" r:id="rId69"/>
    <p:sldId id="239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2710"/>
    <a:srgbClr val="00823B"/>
    <a:srgbClr val="7C4B21"/>
    <a:srgbClr val="67431B"/>
    <a:srgbClr val="34411B"/>
    <a:srgbClr val="005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28" autoAdjust="0"/>
    <p:restoredTop sz="95423" autoAdjust="0"/>
  </p:normalViewPr>
  <p:slideViewPr>
    <p:cSldViewPr>
      <p:cViewPr varScale="1">
        <p:scale>
          <a:sx n="55" d="100"/>
          <a:sy n="55" d="100"/>
        </p:scale>
        <p:origin x="-342" y="-96"/>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02/28/18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xmlns="" val="1903607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02/28/18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xmlns="" val="55077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02/28/18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02/28/18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02/28/18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02/28/18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02/28/18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02/28/18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02/28/18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02/28/18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10" name="TextBox 9"/>
          <p:cNvSpPr txBox="1"/>
          <p:nvPr/>
        </p:nvSpPr>
        <p:spPr>
          <a:xfrm>
            <a:off x="304800" y="4715867"/>
            <a:ext cx="8534400" cy="830997"/>
          </a:xfrm>
          <a:prstGeom prst="rect">
            <a:avLst/>
          </a:prstGeom>
          <a:solidFill>
            <a:schemeClr val="bg1">
              <a:lumMod val="75000"/>
              <a:alpha val="66000"/>
            </a:schemeClr>
          </a:solidFill>
          <a:ln>
            <a:solidFill>
              <a:schemeClr val="tx1"/>
            </a:solidFill>
          </a:ln>
        </p:spPr>
        <p:txBody>
          <a:bodyPr wrap="square">
            <a:spAutoFit/>
          </a:bodyPr>
          <a:lstStyle/>
          <a:p>
            <a:pPr algn="ctr"/>
            <a:r>
              <a:rPr lang="en-US" sz="4800" b="1" i="1" dirty="0"/>
              <a:t>Acts 4 &amp; 5: Spiritual Authenticity</a:t>
            </a:r>
            <a:endParaRPr lang="en-US" sz="4000" b="1" i="1" dirty="0"/>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9" name="TextBox 8"/>
          <p:cNvSpPr txBox="1"/>
          <p:nvPr/>
        </p:nvSpPr>
        <p:spPr>
          <a:xfrm>
            <a:off x="0" y="5257800"/>
            <a:ext cx="9144000" cy="16192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5:8 </a:t>
            </a:r>
            <a:r>
              <a:rPr lang="en-US" sz="3200" dirty="0"/>
              <a:t>And Peter responded to her, “Tell me whether you sold the land for such and such a price?”</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6" name="TextBox 5"/>
          <p:cNvSpPr txBox="1"/>
          <p:nvPr/>
        </p:nvSpPr>
        <p:spPr>
          <a:xfrm>
            <a:off x="0" y="5257800"/>
            <a:ext cx="9144000" cy="16192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5:8 </a:t>
            </a:r>
            <a:r>
              <a:rPr lang="en-US" sz="3200" dirty="0"/>
              <a:t>And Peter responded to her, “Tell me whether you sold the land for such and such a price?” And she said, “Yes, that was the price.”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40913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9" name="TextBox 8"/>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5:9 </a:t>
            </a:r>
            <a:r>
              <a:rPr lang="en-US" sz="3200" dirty="0"/>
              <a:t>Then Peter said to her, “Why is it that you have </a:t>
            </a:r>
            <a:r>
              <a:rPr lang="en-US" sz="3200" b="1" u="sng" dirty="0">
                <a:solidFill>
                  <a:srgbClr val="002060"/>
                </a:solidFill>
              </a:rPr>
              <a:t>agreed together</a:t>
            </a:r>
            <a:r>
              <a:rPr lang="en-US" sz="3200" b="1" dirty="0">
                <a:solidFill>
                  <a:srgbClr val="002060"/>
                </a:solidFill>
              </a:rPr>
              <a:t> </a:t>
            </a:r>
            <a:r>
              <a:rPr lang="en-US" sz="3200" dirty="0"/>
              <a:t>to put the Spirit of the Lord to the test?  Behold, the feet of those who have buried your husband are at the door, and they will carry you out as well.”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7" name="TextBox 6"/>
          <p:cNvSpPr txBox="1"/>
          <p:nvPr/>
        </p:nvSpPr>
        <p:spPr>
          <a:xfrm>
            <a:off x="0" y="4343400"/>
            <a:ext cx="9144000" cy="25336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5:9 </a:t>
            </a:r>
            <a:r>
              <a:rPr lang="en-US" sz="3200" dirty="0"/>
              <a:t>Then Peter said to her, “Why is it that you have agreed together to put the Spirit of the Lord to the test?  Behold, the feet of those who have buried your husband are at the door, and </a:t>
            </a:r>
            <a:r>
              <a:rPr lang="en-US" sz="3200" b="1" u="sng" dirty="0">
                <a:solidFill>
                  <a:srgbClr val="002060"/>
                </a:solidFill>
              </a:rPr>
              <a:t>they will carry you out as well</a:t>
            </a:r>
            <a:r>
              <a:rPr lang="en-US" sz="3200" dirty="0"/>
              <a:t>.” </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21761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9" name="TextBox 8"/>
          <p:cNvSpPr txBox="1"/>
          <p:nvPr/>
        </p:nvSpPr>
        <p:spPr>
          <a:xfrm>
            <a:off x="0" y="4419600"/>
            <a:ext cx="9144000" cy="245745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5:10 </a:t>
            </a:r>
            <a:r>
              <a:rPr lang="en-US" sz="3100" dirty="0"/>
              <a:t>And immediately she fell at his feet and breathed her last, and the young men came in and found her dead, and they carried her out and buried her beside her husband. </a:t>
            </a:r>
            <a:r>
              <a:rPr lang="en-US" sz="3100" b="1" baseline="30000" dirty="0"/>
              <a:t>11 </a:t>
            </a:r>
            <a:r>
              <a:rPr lang="en-US" sz="3100" dirty="0"/>
              <a:t>And great fear came over the whole church, and over all who heard of these things.</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26547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9" name="TextBox 8"/>
          <p:cNvSpPr txBox="1"/>
          <p:nvPr/>
        </p:nvSpPr>
        <p:spPr>
          <a:xfrm>
            <a:off x="0" y="4419600"/>
            <a:ext cx="9144000" cy="245745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5:10 </a:t>
            </a:r>
            <a:r>
              <a:rPr lang="en-US" sz="3100" dirty="0"/>
              <a:t>And immediately she fell at his feet and breathed her last, and the young men came in and found her dead, and they carried her out and buried her beside her husband. </a:t>
            </a:r>
            <a:r>
              <a:rPr lang="en-US" sz="3100" b="1" baseline="30000" dirty="0"/>
              <a:t>11 </a:t>
            </a:r>
            <a:r>
              <a:rPr lang="en-US" sz="3100" dirty="0"/>
              <a:t>And great fear came over the whole church, and over all who heard of these things.</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3" name="Thought Bubble: Cloud 2"/>
          <p:cNvSpPr/>
          <p:nvPr/>
        </p:nvSpPr>
        <p:spPr>
          <a:xfrm>
            <a:off x="-26377" y="82444"/>
            <a:ext cx="5070231" cy="2070496"/>
          </a:xfrm>
          <a:prstGeom prst="cloudCallout">
            <a:avLst>
              <a:gd name="adj1" fmla="val -45268"/>
              <a:gd name="adj2" fmla="val 661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So, God will kill you if you don’t give your money?</a:t>
            </a:r>
          </a:p>
        </p:txBody>
      </p:sp>
      <p:sp>
        <p:nvSpPr>
          <p:cNvPr id="6" name="Thought Bubble: Cloud 5"/>
          <p:cNvSpPr/>
          <p:nvPr/>
        </p:nvSpPr>
        <p:spPr>
          <a:xfrm>
            <a:off x="-272562" y="2075880"/>
            <a:ext cx="5029200" cy="1991349"/>
          </a:xfrm>
          <a:prstGeom prst="cloudCallout">
            <a:avLst>
              <a:gd name="adj1" fmla="val -49319"/>
              <a:gd name="adj2" fmla="val 565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God will damn Christians if they sin too much? </a:t>
            </a:r>
          </a:p>
        </p:txBody>
      </p:sp>
      <p:sp>
        <p:nvSpPr>
          <p:cNvPr id="7" name="Thought Bubble: Cloud 6"/>
          <p:cNvSpPr/>
          <p:nvPr/>
        </p:nvSpPr>
        <p:spPr>
          <a:xfrm>
            <a:off x="4777154" y="21922"/>
            <a:ext cx="4337538" cy="1458913"/>
          </a:xfrm>
          <a:prstGeom prst="cloudCallout">
            <a:avLst>
              <a:gd name="adj1" fmla="val 47275"/>
              <a:gd name="adj2" fmla="val 679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Didn’t God overact a little?</a:t>
            </a:r>
          </a:p>
        </p:txBody>
      </p:sp>
      <p:sp>
        <p:nvSpPr>
          <p:cNvPr id="8" name="Thought Bubble: Cloud 7"/>
          <p:cNvSpPr/>
          <p:nvPr/>
        </p:nvSpPr>
        <p:spPr>
          <a:xfrm>
            <a:off x="4038600" y="1273714"/>
            <a:ext cx="5263661" cy="2023694"/>
          </a:xfrm>
          <a:prstGeom prst="cloudCallout">
            <a:avLst>
              <a:gd name="adj1" fmla="val 49586"/>
              <a:gd name="adj2" fmla="val 5498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God wants His church to be “filled with fear?”</a:t>
            </a:r>
          </a:p>
        </p:txBody>
      </p:sp>
      <p:sp>
        <p:nvSpPr>
          <p:cNvPr id="10" name="Thought Bubble: Cloud 9"/>
          <p:cNvSpPr/>
          <p:nvPr/>
        </p:nvSpPr>
        <p:spPr>
          <a:xfrm>
            <a:off x="3429000" y="3004541"/>
            <a:ext cx="5105400" cy="1678619"/>
          </a:xfrm>
          <a:prstGeom prst="cloudCallout">
            <a:avLst>
              <a:gd name="adj1" fmla="val 61124"/>
              <a:gd name="adj2" fmla="val 314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Was what they did even </a:t>
            </a:r>
            <a:r>
              <a:rPr lang="en-US" sz="3200" b="1" i="1" dirty="0">
                <a:solidFill>
                  <a:schemeClr val="tx1"/>
                </a:solidFill>
              </a:rPr>
              <a:t>THAT</a:t>
            </a:r>
            <a:r>
              <a:rPr lang="en-US" sz="3200" b="1" dirty="0">
                <a:solidFill>
                  <a:schemeClr val="tx1"/>
                </a:solidFill>
              </a:rPr>
              <a:t> bad? </a:t>
            </a:r>
          </a:p>
        </p:txBody>
      </p:sp>
      <p:sp>
        <p:nvSpPr>
          <p:cNvPr id="11" name="Thought Bubble: Cloud 10"/>
          <p:cNvSpPr/>
          <p:nvPr/>
        </p:nvSpPr>
        <p:spPr>
          <a:xfrm>
            <a:off x="-26377" y="3819743"/>
            <a:ext cx="3760177" cy="1458913"/>
          </a:xfrm>
          <a:prstGeom prst="cloudCallout">
            <a:avLst>
              <a:gd name="adj1" fmla="val -49529"/>
              <a:gd name="adj2" fmla="val 5948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This seems unfair</a:t>
            </a:r>
          </a:p>
        </p:txBody>
      </p:sp>
    </p:spTree>
    <p:extLst>
      <p:ext uri="{BB962C8B-B14F-4D97-AF65-F5344CB8AC3E}">
        <p14:creationId xmlns:p14="http://schemas.microsoft.com/office/powerpoint/2010/main" xmlns="" val="176755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9" name="TextBox 8"/>
          <p:cNvSpPr txBox="1"/>
          <p:nvPr/>
        </p:nvSpPr>
        <p:spPr>
          <a:xfrm>
            <a:off x="0" y="4419600"/>
            <a:ext cx="9144000" cy="245745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t>Acts 5:10 </a:t>
            </a:r>
            <a:r>
              <a:rPr lang="en-US" sz="3100" dirty="0"/>
              <a:t>And immediately she fell at his feet and breathed her last, and the young men came in and found her dead, and they carried her out and buried her beside her husband. </a:t>
            </a:r>
            <a:r>
              <a:rPr lang="en-US" sz="3100" b="1" baseline="30000" dirty="0"/>
              <a:t>11 </a:t>
            </a:r>
            <a:r>
              <a:rPr lang="en-US" sz="3100" dirty="0"/>
              <a:t>And great fear came over the whole church, and over all who heard of these things.</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3" name="Thought Bubble: Cloud 2"/>
          <p:cNvSpPr/>
          <p:nvPr/>
        </p:nvSpPr>
        <p:spPr>
          <a:xfrm>
            <a:off x="-26377" y="82444"/>
            <a:ext cx="5070231" cy="2070496"/>
          </a:xfrm>
          <a:prstGeom prst="cloudCallout">
            <a:avLst>
              <a:gd name="adj1" fmla="val -45268"/>
              <a:gd name="adj2" fmla="val 661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So, God will kill you if you don’t give your money?</a:t>
            </a:r>
          </a:p>
        </p:txBody>
      </p:sp>
      <p:sp>
        <p:nvSpPr>
          <p:cNvPr id="11" name="Rounded Rectangular Callout 17"/>
          <p:cNvSpPr/>
          <p:nvPr/>
        </p:nvSpPr>
        <p:spPr>
          <a:xfrm>
            <a:off x="4000500" y="76200"/>
            <a:ext cx="5029200" cy="685800"/>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What was their sin? </a:t>
            </a:r>
          </a:p>
        </p:txBody>
      </p:sp>
      <p:sp>
        <p:nvSpPr>
          <p:cNvPr id="12" name="TextBox 11"/>
          <p:cNvSpPr txBox="1"/>
          <p:nvPr/>
        </p:nvSpPr>
        <p:spPr>
          <a:xfrm>
            <a:off x="-26378" y="4194810"/>
            <a:ext cx="9170377" cy="268224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5:4 </a:t>
            </a:r>
            <a:r>
              <a:rPr lang="en-US" sz="3400" b="1" u="sng" dirty="0">
                <a:solidFill>
                  <a:srgbClr val="002060"/>
                </a:solidFill>
              </a:rPr>
              <a:t>While it remained unsold, did it not remain your own?</a:t>
            </a:r>
            <a:r>
              <a:rPr lang="en-US" sz="3400" b="1" dirty="0">
                <a:solidFill>
                  <a:srgbClr val="002060"/>
                </a:solidFill>
              </a:rPr>
              <a:t> </a:t>
            </a:r>
            <a:r>
              <a:rPr lang="en-US" sz="3400" dirty="0"/>
              <a:t>And after it was sold, was it not under your control? Why is it that you have conceived this deed in your heart? You have not lied to men but to God.</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3" name="Rounded Rectangular Callout 17"/>
          <p:cNvSpPr/>
          <p:nvPr/>
        </p:nvSpPr>
        <p:spPr>
          <a:xfrm>
            <a:off x="4038600" y="838200"/>
            <a:ext cx="4953000" cy="123092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It </a:t>
            </a:r>
            <a:r>
              <a:rPr lang="en-US" sz="3600" b="1" i="1" u="sng" dirty="0"/>
              <a:t>wasn’t</a:t>
            </a:r>
            <a:r>
              <a:rPr lang="en-US" sz="3600" b="1" dirty="0"/>
              <a:t> whether they gave or not</a:t>
            </a:r>
          </a:p>
        </p:txBody>
      </p:sp>
      <p:sp>
        <p:nvSpPr>
          <p:cNvPr id="14" name="TextBox 13"/>
          <p:cNvSpPr txBox="1"/>
          <p:nvPr/>
        </p:nvSpPr>
        <p:spPr>
          <a:xfrm>
            <a:off x="-26378" y="4194810"/>
            <a:ext cx="9170377" cy="268224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5:4 </a:t>
            </a:r>
            <a:r>
              <a:rPr lang="en-US" sz="3400" dirty="0"/>
              <a:t>While it remained unsold, did it not remain your own? </a:t>
            </a:r>
            <a:r>
              <a:rPr lang="en-US" sz="3400" b="1" u="sng" dirty="0">
                <a:solidFill>
                  <a:srgbClr val="002060"/>
                </a:solidFill>
              </a:rPr>
              <a:t>And after it was sold, was it not under your control? </a:t>
            </a:r>
            <a:r>
              <a:rPr lang="en-US" sz="3400" dirty="0"/>
              <a:t>Why is it that you have conceived this deed in your heart? You have not lied to men but to God.</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5" name="Rounded Rectangular Callout 17"/>
          <p:cNvSpPr/>
          <p:nvPr/>
        </p:nvSpPr>
        <p:spPr>
          <a:xfrm>
            <a:off x="4076700" y="2133600"/>
            <a:ext cx="4953000" cy="123092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It </a:t>
            </a:r>
            <a:r>
              <a:rPr lang="en-US" sz="3600" b="1" i="1" u="sng" dirty="0"/>
              <a:t>wasn’t</a:t>
            </a:r>
            <a:r>
              <a:rPr lang="en-US" sz="3600" b="1" dirty="0"/>
              <a:t> whether they gave </a:t>
            </a:r>
            <a:r>
              <a:rPr lang="en-US" sz="3600" b="1" i="1" u="sng" dirty="0"/>
              <a:t>enough</a:t>
            </a:r>
          </a:p>
        </p:txBody>
      </p:sp>
      <p:sp>
        <p:nvSpPr>
          <p:cNvPr id="16" name="Rounded Rectangular Callout 17"/>
          <p:cNvSpPr/>
          <p:nvPr/>
        </p:nvSpPr>
        <p:spPr>
          <a:xfrm>
            <a:off x="4076700" y="3429000"/>
            <a:ext cx="4914900" cy="68199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It </a:t>
            </a:r>
            <a:r>
              <a:rPr lang="en-US" sz="3600" b="1" i="1" u="sng" dirty="0"/>
              <a:t>wasn’t</a:t>
            </a:r>
            <a:r>
              <a:rPr lang="en-US" sz="3600" b="1" dirty="0"/>
              <a:t> even </a:t>
            </a:r>
            <a:r>
              <a:rPr lang="en-US" sz="3600" b="1" i="1" u="sng" dirty="0"/>
              <a:t>greed</a:t>
            </a:r>
            <a:r>
              <a:rPr lang="en-US" sz="3600" b="1" dirty="0"/>
              <a:t>!</a:t>
            </a:r>
            <a:endParaRPr lang="en-US" sz="3600" b="1" i="1" u="sng" dirty="0"/>
          </a:p>
        </p:txBody>
      </p:sp>
      <p:sp>
        <p:nvSpPr>
          <p:cNvPr id="17" name="TextBox 16"/>
          <p:cNvSpPr txBox="1"/>
          <p:nvPr/>
        </p:nvSpPr>
        <p:spPr>
          <a:xfrm>
            <a:off x="-13189" y="4194810"/>
            <a:ext cx="9170377" cy="268224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5:4 </a:t>
            </a:r>
            <a:r>
              <a:rPr lang="en-US" sz="3400" dirty="0"/>
              <a:t>While it remained unsold, did it not remain your own? And after it was sold, was it not under your control? Why is it that you have conceived this deed in your heart? </a:t>
            </a:r>
            <a:r>
              <a:rPr lang="en-US" sz="3400" b="1" u="sng" dirty="0">
                <a:solidFill>
                  <a:srgbClr val="002060"/>
                </a:solidFill>
              </a:rPr>
              <a:t>You have not lied to men but to God</a:t>
            </a:r>
            <a:r>
              <a:rPr lang="en-US" sz="3400" dirty="0">
                <a:solidFill>
                  <a:srgbClr val="002060"/>
                </a:solidFill>
              </a:rPr>
              <a:t>.</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2718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16" name="Rounded Rectangular Callout 17"/>
          <p:cNvSpPr/>
          <p:nvPr/>
        </p:nvSpPr>
        <p:spPr>
          <a:xfrm>
            <a:off x="228600" y="151442"/>
            <a:ext cx="6096000" cy="68199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issue was that they lied!</a:t>
            </a:r>
            <a:endParaRPr lang="en-US" sz="3600" b="1" i="1" u="sng" dirty="0"/>
          </a:p>
        </p:txBody>
      </p:sp>
      <p:sp>
        <p:nvSpPr>
          <p:cNvPr id="18" name="TextBox 17"/>
          <p:cNvSpPr txBox="1"/>
          <p:nvPr/>
        </p:nvSpPr>
        <p:spPr>
          <a:xfrm>
            <a:off x="-13189" y="4194810"/>
            <a:ext cx="9170377" cy="268224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5:4 </a:t>
            </a:r>
            <a:r>
              <a:rPr lang="en-US" sz="3400" dirty="0"/>
              <a:t>While it remained unsold, did it not remain your own? And after it was sold, was it not under your control? Why is it that you have conceived this deed in your heart? </a:t>
            </a:r>
            <a:r>
              <a:rPr lang="en-US" sz="3400" b="1" u="sng" dirty="0">
                <a:solidFill>
                  <a:srgbClr val="002060"/>
                </a:solidFill>
              </a:rPr>
              <a:t>You have not lied to men but to God</a:t>
            </a:r>
            <a:r>
              <a:rPr lang="en-US" sz="3400" dirty="0">
                <a:solidFill>
                  <a:srgbClr val="002060"/>
                </a:solidFill>
              </a:rPr>
              <a:t>.</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19" name="TextBox 18"/>
          <p:cNvSpPr txBox="1"/>
          <p:nvPr/>
        </p:nvSpPr>
        <p:spPr>
          <a:xfrm>
            <a:off x="2895600" y="2895600"/>
            <a:ext cx="6019800" cy="1143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5:3 </a:t>
            </a:r>
            <a:r>
              <a:rPr lang="en-US" sz="3400" dirty="0"/>
              <a:t>why has Satan filled your heart </a:t>
            </a:r>
            <a:r>
              <a:rPr lang="en-US" sz="3400" b="1" u="sng" dirty="0">
                <a:solidFill>
                  <a:srgbClr val="002060"/>
                </a:solidFill>
              </a:rPr>
              <a:t>to lie</a:t>
            </a:r>
            <a:r>
              <a:rPr lang="en-US" sz="3400" dirty="0"/>
              <a:t> to the Holy Spirit …?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300964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16" name="Rounded Rectangular Callout 17"/>
          <p:cNvSpPr/>
          <p:nvPr/>
        </p:nvSpPr>
        <p:spPr>
          <a:xfrm>
            <a:off x="228600" y="151442"/>
            <a:ext cx="6096000" cy="68199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issue was that they lied!</a:t>
            </a:r>
            <a:endParaRPr lang="en-US" sz="3600" b="1" i="1" u="sng" dirty="0"/>
          </a:p>
        </p:txBody>
      </p:sp>
      <p:sp>
        <p:nvSpPr>
          <p:cNvPr id="18" name="TextBox 17"/>
          <p:cNvSpPr txBox="1"/>
          <p:nvPr/>
        </p:nvSpPr>
        <p:spPr>
          <a:xfrm>
            <a:off x="-13189" y="4194810"/>
            <a:ext cx="9170377" cy="268224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5:4 </a:t>
            </a:r>
            <a:r>
              <a:rPr lang="en-US" sz="3400" dirty="0"/>
              <a:t>While it remained unsold, did it not remain your own? And after it was sold, was it not under your control? Why is it that you have conceived this deed in your heart? </a:t>
            </a:r>
            <a:r>
              <a:rPr lang="en-US" sz="3400" b="1" u="sng" dirty="0">
                <a:solidFill>
                  <a:srgbClr val="002060"/>
                </a:solidFill>
              </a:rPr>
              <a:t>You have not lied to men but to God</a:t>
            </a:r>
            <a:r>
              <a:rPr lang="en-US" sz="3400" dirty="0">
                <a:solidFill>
                  <a:srgbClr val="002060"/>
                </a:solidFill>
              </a:rPr>
              <a:t>.</a:t>
            </a:r>
          </a:p>
          <a:p>
            <a:endParaRPr lang="en-US" sz="3200" dirty="0"/>
          </a:p>
          <a:p>
            <a:r>
              <a:rPr lang="en-US" dirty="0"/>
              <a:t> </a:t>
            </a:r>
          </a:p>
          <a:p>
            <a:endParaRPr lang="en-US" sz="3400" dirty="0"/>
          </a:p>
          <a:p>
            <a:r>
              <a:rPr lang="en-US" sz="3200" dirty="0"/>
              <a:t> </a:t>
            </a:r>
          </a:p>
          <a:p>
            <a:endParaRPr lang="en-US" sz="3400" b="1" u="sng" dirty="0">
              <a:solidFill>
                <a:srgbClr val="002060"/>
              </a:solidFill>
            </a:endParaRPr>
          </a:p>
        </p:txBody>
      </p:sp>
      <p:sp>
        <p:nvSpPr>
          <p:cNvPr id="7" name="Rounded Rectangular Callout 17"/>
          <p:cNvSpPr/>
          <p:nvPr/>
        </p:nvSpPr>
        <p:spPr>
          <a:xfrm>
            <a:off x="425449" y="819315"/>
            <a:ext cx="8483600" cy="61244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Made a public demonstration of their generosity</a:t>
            </a:r>
          </a:p>
        </p:txBody>
      </p:sp>
      <p:sp>
        <p:nvSpPr>
          <p:cNvPr id="8" name="Rounded Rectangular Callout 17"/>
          <p:cNvSpPr/>
          <p:nvPr/>
        </p:nvSpPr>
        <p:spPr>
          <a:xfrm>
            <a:off x="685800" y="1396318"/>
            <a:ext cx="4191000" cy="66787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disingenuous posturing</a:t>
            </a:r>
            <a:endParaRPr lang="en-US" sz="5400" b="1" dirty="0"/>
          </a:p>
        </p:txBody>
      </p:sp>
      <p:sp>
        <p:nvSpPr>
          <p:cNvPr id="9" name="Rounded Rectangular Callout 17"/>
          <p:cNvSpPr/>
          <p:nvPr/>
        </p:nvSpPr>
        <p:spPr>
          <a:xfrm>
            <a:off x="685801" y="2013806"/>
            <a:ext cx="8445498" cy="59946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Conspired together to trick the church (and God)</a:t>
            </a:r>
            <a:endParaRPr lang="en-US" sz="8800" b="1" dirty="0"/>
          </a:p>
        </p:txBody>
      </p:sp>
      <p:sp>
        <p:nvSpPr>
          <p:cNvPr id="13" name="TextBox 12"/>
          <p:cNvSpPr txBox="1"/>
          <p:nvPr/>
        </p:nvSpPr>
        <p:spPr>
          <a:xfrm>
            <a:off x="-12701" y="2887580"/>
            <a:ext cx="9144000" cy="1032917"/>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9 </a:t>
            </a:r>
            <a:r>
              <a:rPr lang="en-US" sz="3200" dirty="0"/>
              <a:t>“Why is it that you have agreed together to </a:t>
            </a:r>
            <a:r>
              <a:rPr lang="en-US" sz="3200" b="1" u="sng" dirty="0">
                <a:solidFill>
                  <a:srgbClr val="002060"/>
                </a:solidFill>
              </a:rPr>
              <a:t>put the Spirit of the Lord to the test?  </a:t>
            </a:r>
          </a:p>
          <a:p>
            <a:r>
              <a:rPr lang="en-US" dirty="0"/>
              <a:t> </a:t>
            </a:r>
          </a:p>
          <a:p>
            <a:endParaRPr lang="en-US" sz="3400" dirty="0"/>
          </a:p>
          <a:p>
            <a:r>
              <a:rPr lang="en-US" sz="3200" dirty="0"/>
              <a:t> </a:t>
            </a:r>
          </a:p>
          <a:p>
            <a:endParaRPr lang="en-US" sz="3400" b="1" u="sng" dirty="0">
              <a:solidFill>
                <a:srgbClr val="002060"/>
              </a:solidFill>
            </a:endParaRPr>
          </a:p>
        </p:txBody>
      </p:sp>
      <p:sp>
        <p:nvSpPr>
          <p:cNvPr id="10" name="Rounded Rectangular Callout 17"/>
          <p:cNvSpPr/>
          <p:nvPr/>
        </p:nvSpPr>
        <p:spPr>
          <a:xfrm>
            <a:off x="133349" y="2840111"/>
            <a:ext cx="8877299" cy="112785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All to look spiritual, and win celebrity, admiration, and praise!</a:t>
            </a:r>
          </a:p>
        </p:txBody>
      </p:sp>
      <p:sp>
        <p:nvSpPr>
          <p:cNvPr id="14" name="Rounded Rectangular Callout 17"/>
          <p:cNvSpPr/>
          <p:nvPr/>
        </p:nvSpPr>
        <p:spPr>
          <a:xfrm>
            <a:off x="228600" y="4287756"/>
            <a:ext cx="5867400" cy="124936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t>THAT’s</a:t>
            </a:r>
            <a:r>
              <a:rPr lang="en-US" sz="3600" b="1" dirty="0"/>
              <a:t> what prompted God to have such a big reaction</a:t>
            </a:r>
          </a:p>
        </p:txBody>
      </p:sp>
    </p:spTree>
    <p:extLst>
      <p:ext uri="{BB962C8B-B14F-4D97-AF65-F5344CB8AC3E}">
        <p14:creationId xmlns:p14="http://schemas.microsoft.com/office/powerpoint/2010/main" xmlns="" val="88003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3" grpId="1" animBg="1"/>
      <p:bldP spid="10" grpId="0" animBg="1"/>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296172" y="1138786"/>
            <a:ext cx="6861443" cy="4576986"/>
          </a:xfrm>
          <a:prstGeom prst="rect">
            <a:avLst/>
          </a:prstGeom>
        </p:spPr>
      </p:pic>
    </p:spTree>
    <p:extLst>
      <p:ext uri="{BB962C8B-B14F-4D97-AF65-F5344CB8AC3E}">
        <p14:creationId xmlns:p14="http://schemas.microsoft.com/office/powerpoint/2010/main" xmlns="" val="195127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296172" y="1138786"/>
            <a:ext cx="6861443" cy="457698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8589" cy="738231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89" y="0"/>
            <a:ext cx="9148589" cy="6861442"/>
          </a:xfrm>
          <a:prstGeom prst="rect">
            <a:avLst/>
          </a:prstGeom>
        </p:spPr>
      </p:pic>
    </p:spTree>
    <p:extLst>
      <p:ext uri="{BB962C8B-B14F-4D97-AF65-F5344CB8AC3E}">
        <p14:creationId xmlns:p14="http://schemas.microsoft.com/office/powerpoint/2010/main" xmlns="" val="30469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4" name="Rounded Rectangular Callout 17"/>
          <p:cNvSpPr/>
          <p:nvPr/>
        </p:nvSpPr>
        <p:spPr>
          <a:xfrm>
            <a:off x="76199" y="5637842"/>
            <a:ext cx="8959849" cy="11439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300" b="1" dirty="0"/>
              <a:t>The religious establishment: spiritually hollow, “hard of heart,” </a:t>
            </a:r>
            <a:r>
              <a:rPr lang="en-US" sz="3300" b="1" i="1" dirty="0"/>
              <a:t>filled</a:t>
            </a:r>
            <a:r>
              <a:rPr lang="en-US" sz="3300" b="1" dirty="0"/>
              <a:t> with fake, public posturing</a:t>
            </a:r>
            <a:endParaRPr lang="en-US" sz="3300" b="1" i="1" u="sng" dirty="0"/>
          </a:p>
        </p:txBody>
      </p:sp>
      <p:sp>
        <p:nvSpPr>
          <p:cNvPr id="9" name="TextBox 8"/>
          <p:cNvSpPr txBox="1">
            <a:spLocks noChangeArrowheads="1"/>
          </p:cNvSpPr>
          <p:nvPr/>
        </p:nvSpPr>
        <p:spPr bwMode="auto">
          <a:xfrm>
            <a:off x="107950" y="76200"/>
            <a:ext cx="8928100" cy="4278094"/>
          </a:xfrm>
          <a:prstGeom prst="rect">
            <a:avLst/>
          </a:prstGeom>
          <a:solidFill>
            <a:srgbClr val="4D2A1B"/>
          </a:solidFill>
          <a:ln w="9525">
            <a:solidFill>
              <a:schemeClr val="bg2"/>
            </a:solidFill>
            <a:miter lim="800000"/>
            <a:headEnd/>
            <a:tailEnd/>
          </a:ln>
        </p:spPr>
        <p:txBody>
          <a:bodyPr wrap="square">
            <a:spAutoFit/>
          </a:bodyPr>
          <a:lstStyle/>
          <a:p>
            <a:r>
              <a:rPr lang="en-US" sz="3400" b="1" baseline="30000" dirty="0">
                <a:solidFill>
                  <a:schemeClr val="bg1"/>
                </a:solidFill>
              </a:rPr>
              <a:t>Matt 6:19 </a:t>
            </a:r>
            <a:r>
              <a:rPr lang="en-US" sz="3400" dirty="0">
                <a:solidFill>
                  <a:schemeClr val="bg1"/>
                </a:solidFill>
              </a:rPr>
              <a:t>“Beware of practicing your righteousness before men to be noticed by them; otherwise you have no reward with your Father who is in heaven.  </a:t>
            </a:r>
            <a:r>
              <a:rPr lang="en-US" sz="3400" b="1" baseline="30000" dirty="0">
                <a:solidFill>
                  <a:schemeClr val="bg1"/>
                </a:solidFill>
              </a:rPr>
              <a:t>2 </a:t>
            </a:r>
            <a:r>
              <a:rPr lang="en-US" sz="3400" dirty="0">
                <a:solidFill>
                  <a:schemeClr val="bg1"/>
                </a:solidFill>
              </a:rPr>
              <a:t>“So when you give to the poor, do not sound a trumpet before you, as the hypocrites do in the synagogues and in the streets, so that they they may be honored by men. Truly I say to you, they have their reward in full. </a:t>
            </a:r>
            <a:endParaRPr lang="en-US" sz="3400" baseline="30000" dirty="0">
              <a:solidFill>
                <a:schemeClr val="bg1"/>
              </a:solidFill>
              <a:latin typeface="Calibri" pitchFamily="34" charset="0"/>
            </a:endParaRPr>
          </a:p>
        </p:txBody>
      </p:sp>
      <p:sp>
        <p:nvSpPr>
          <p:cNvPr id="5" name="Rounded Rectangular Callout 17">
            <a:extLst>
              <a:ext uri="{FF2B5EF4-FFF2-40B4-BE49-F238E27FC236}">
                <a16:creationId xmlns:a16="http://schemas.microsoft.com/office/drawing/2014/main" xmlns="" id="{3516AC39-4718-424B-B3A6-362630C0AB03}"/>
              </a:ext>
            </a:extLst>
          </p:cNvPr>
          <p:cNvSpPr/>
          <p:nvPr/>
        </p:nvSpPr>
        <p:spPr>
          <a:xfrm>
            <a:off x="94632" y="4419600"/>
            <a:ext cx="8941417" cy="112036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What made Jesus angry?</a:t>
            </a:r>
            <a:endParaRPr lang="en-US" sz="4000" b="1" i="1" u="sng" dirty="0"/>
          </a:p>
        </p:txBody>
      </p:sp>
    </p:spTree>
    <p:extLst>
      <p:ext uri="{BB962C8B-B14F-4D97-AF65-F5344CB8AC3E}">
        <p14:creationId xmlns:p14="http://schemas.microsoft.com/office/powerpoint/2010/main" xmlns="" val="16907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schemeClr val="bg1"/>
                </a:solidFill>
                <a:latin typeface="+mj-lt"/>
                <a:ea typeface="+mj-ea"/>
                <a:cs typeface="+mj-cs"/>
              </a:rPr>
              <a:t>A series of challenges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9" name="Rounded Rectangular Callout 17"/>
          <p:cNvSpPr/>
          <p:nvPr/>
        </p:nvSpPr>
        <p:spPr>
          <a:xfrm>
            <a:off x="342900" y="4096244"/>
            <a:ext cx="8458200" cy="1313956"/>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Theme in Acts: </a:t>
            </a:r>
          </a:p>
          <a:p>
            <a:pPr algn="ctr" fontAlgn="auto">
              <a:spcBef>
                <a:spcPts val="0"/>
              </a:spcBef>
              <a:spcAft>
                <a:spcPts val="0"/>
              </a:spcAft>
              <a:defRPr/>
            </a:pPr>
            <a:r>
              <a:rPr lang="en-US" sz="4400" b="1" dirty="0"/>
              <a:t>“you’re only making it stronger” </a:t>
            </a:r>
            <a:endParaRPr lang="en-US" sz="4400" b="1" i="1" dirty="0"/>
          </a:p>
        </p:txBody>
      </p:sp>
      <p:sp>
        <p:nvSpPr>
          <p:cNvPr id="10" name="Rounded Rectangular Callout 17"/>
          <p:cNvSpPr/>
          <p:nvPr/>
        </p:nvSpPr>
        <p:spPr>
          <a:xfrm>
            <a:off x="228600" y="1200644"/>
            <a:ext cx="8763000" cy="1313956"/>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Last week: an effort to intimidate the church resulted in greater </a:t>
            </a:r>
            <a:r>
              <a:rPr lang="en-US" sz="4000" b="1" i="1" dirty="0"/>
              <a:t>confidence</a:t>
            </a:r>
            <a:r>
              <a:rPr lang="en-US" sz="4000" b="1" dirty="0"/>
              <a:t>!</a:t>
            </a:r>
            <a:endParaRPr lang="en-US" sz="4000" b="1" i="1" dirty="0"/>
          </a:p>
        </p:txBody>
      </p:sp>
      <p:sp>
        <p:nvSpPr>
          <p:cNvPr id="12" name="Rounded Rectangular Callout 17">
            <a:extLst>
              <a:ext uri="{FF2B5EF4-FFF2-40B4-BE49-F238E27FC236}">
                <a16:creationId xmlns:a16="http://schemas.microsoft.com/office/drawing/2014/main" xmlns="" id="{0FBEDB4A-B1AE-40D8-8B6E-014AB1568F6D}"/>
              </a:ext>
            </a:extLst>
          </p:cNvPr>
          <p:cNvSpPr/>
          <p:nvPr/>
        </p:nvSpPr>
        <p:spPr>
          <a:xfrm>
            <a:off x="152400" y="2648444"/>
            <a:ext cx="8763000" cy="1313956"/>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An effort to suppress the gospel led to the </a:t>
            </a:r>
            <a:r>
              <a:rPr lang="en-US" sz="4000" b="1" i="1" dirty="0"/>
              <a:t>spread</a:t>
            </a:r>
            <a:r>
              <a:rPr lang="en-US" sz="4000" b="1" dirty="0"/>
              <a:t> of the gospel!</a:t>
            </a:r>
            <a:endParaRPr lang="en-US" sz="4000" b="1" i="1" dirty="0"/>
          </a:p>
        </p:txBody>
      </p:sp>
    </p:spTree>
    <p:extLst>
      <p:ext uri="{BB962C8B-B14F-4D97-AF65-F5344CB8AC3E}">
        <p14:creationId xmlns:p14="http://schemas.microsoft.com/office/powerpoint/2010/main" xmlns="" val="1860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6" name="Rounded Rectangular Callout 17">
            <a:extLst>
              <a:ext uri="{FF2B5EF4-FFF2-40B4-BE49-F238E27FC236}">
                <a16:creationId xmlns:a16="http://schemas.microsoft.com/office/drawing/2014/main" xmlns="" id="{4DD3048B-02A5-4233-B56D-A992387B316C}"/>
              </a:ext>
            </a:extLst>
          </p:cNvPr>
          <p:cNvSpPr/>
          <p:nvPr/>
        </p:nvSpPr>
        <p:spPr>
          <a:xfrm>
            <a:off x="228600" y="3581400"/>
            <a:ext cx="8610600" cy="121652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Now he has established </a:t>
            </a:r>
            <a:r>
              <a:rPr lang="en-US" sz="4000" b="1" i="1" dirty="0">
                <a:solidFill>
                  <a:schemeClr val="bg1"/>
                </a:solidFill>
              </a:rPr>
              <a:t>His</a:t>
            </a:r>
            <a:r>
              <a:rPr lang="en-US" sz="4000" b="1" dirty="0">
                <a:solidFill>
                  <a:schemeClr val="bg1"/>
                </a:solidFill>
              </a:rPr>
              <a:t> </a:t>
            </a:r>
            <a:r>
              <a:rPr lang="en-US" sz="4000" b="1" i="1" dirty="0">
                <a:solidFill>
                  <a:schemeClr val="bg1"/>
                </a:solidFill>
              </a:rPr>
              <a:t>Church</a:t>
            </a:r>
            <a:r>
              <a:rPr lang="en-US" sz="4000" b="1" dirty="0">
                <a:solidFill>
                  <a:schemeClr val="bg1"/>
                </a:solidFill>
              </a:rPr>
              <a:t> – something new and pure!</a:t>
            </a:r>
          </a:p>
        </p:txBody>
      </p:sp>
    </p:spTree>
    <p:extLst>
      <p:ext uri="{BB962C8B-B14F-4D97-AF65-F5344CB8AC3E}">
        <p14:creationId xmlns:p14="http://schemas.microsoft.com/office/powerpoint/2010/main" xmlns="" val="37105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4" name="Rounded Rectangular Callout 17"/>
          <p:cNvSpPr/>
          <p:nvPr/>
        </p:nvSpPr>
        <p:spPr>
          <a:xfrm>
            <a:off x="228600" y="3581400"/>
            <a:ext cx="8610600" cy="121652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Now he has established </a:t>
            </a:r>
            <a:r>
              <a:rPr lang="en-US" sz="4000" b="1" i="1" dirty="0">
                <a:solidFill>
                  <a:schemeClr val="bg1"/>
                </a:solidFill>
              </a:rPr>
              <a:t>His</a:t>
            </a:r>
            <a:r>
              <a:rPr lang="en-US" sz="4000" b="1" dirty="0">
                <a:solidFill>
                  <a:schemeClr val="bg1"/>
                </a:solidFill>
              </a:rPr>
              <a:t> </a:t>
            </a:r>
            <a:r>
              <a:rPr lang="en-US" sz="4000" b="1" i="1" dirty="0">
                <a:solidFill>
                  <a:schemeClr val="bg1"/>
                </a:solidFill>
              </a:rPr>
              <a:t>Church</a:t>
            </a:r>
            <a:r>
              <a:rPr lang="en-US" sz="4000" b="1" dirty="0">
                <a:solidFill>
                  <a:schemeClr val="bg1"/>
                </a:solidFill>
              </a:rPr>
              <a:t> – something new and pure!</a:t>
            </a:r>
          </a:p>
        </p:txBody>
      </p:sp>
      <p:sp>
        <p:nvSpPr>
          <p:cNvPr id="6" name="TextBox 5"/>
          <p:cNvSpPr txBox="1"/>
          <p:nvPr/>
        </p:nvSpPr>
        <p:spPr>
          <a:xfrm>
            <a:off x="-11724" y="128004"/>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Acts2:46 </a:t>
            </a:r>
            <a:r>
              <a:rPr lang="en-US" sz="3400" dirty="0"/>
              <a:t>Day by day continuing with one mind</a:t>
            </a:r>
            <a:r>
              <a:rPr lang="en-US" sz="3400" b="1" dirty="0"/>
              <a:t> </a:t>
            </a:r>
            <a:r>
              <a:rPr lang="en-US" sz="3400" dirty="0"/>
              <a:t>in the temple, and breaking bread from house to house, they were taking their meals together with gladness and </a:t>
            </a:r>
            <a:r>
              <a:rPr lang="en-US" sz="3400" b="1" u="sng" dirty="0">
                <a:solidFill>
                  <a:srgbClr val="002060"/>
                </a:solidFill>
              </a:rPr>
              <a:t>sincerity of heart.</a:t>
            </a:r>
          </a:p>
          <a:p>
            <a:r>
              <a:rPr lang="en-US" dirty="0"/>
              <a:t> </a:t>
            </a:r>
          </a:p>
          <a:p>
            <a:r>
              <a:rPr lang="en-US" sz="3400" b="1" dirty="0"/>
              <a:t> </a:t>
            </a:r>
            <a:endParaRPr lang="en-US" sz="3400" dirty="0"/>
          </a:p>
        </p:txBody>
      </p:sp>
      <p:sp>
        <p:nvSpPr>
          <p:cNvPr id="7" name="Speech Bubble: Rectangle 6"/>
          <p:cNvSpPr/>
          <p:nvPr/>
        </p:nvSpPr>
        <p:spPr>
          <a:xfrm>
            <a:off x="2438400" y="2673291"/>
            <a:ext cx="6629400" cy="743986"/>
          </a:xfrm>
          <a:prstGeom prst="wedgeRectCallout">
            <a:avLst>
              <a:gd name="adj1" fmla="val -36016"/>
              <a:gd name="adj2" fmla="val -1086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err="1">
                <a:solidFill>
                  <a:schemeClr val="tx1"/>
                </a:solidFill>
              </a:rPr>
              <a:t>aphelotes</a:t>
            </a:r>
            <a:r>
              <a:rPr lang="en-US" sz="3600" b="1" i="1" dirty="0">
                <a:solidFill>
                  <a:schemeClr val="tx1"/>
                </a:solidFill>
              </a:rPr>
              <a:t>: </a:t>
            </a:r>
            <a:r>
              <a:rPr lang="en-US" sz="3600" b="1" dirty="0">
                <a:solidFill>
                  <a:schemeClr val="tx1"/>
                </a:solidFill>
              </a:rPr>
              <a:t>“simplicity of heart”</a:t>
            </a:r>
          </a:p>
        </p:txBody>
      </p:sp>
      <p:sp>
        <p:nvSpPr>
          <p:cNvPr id="9" name="Rounded Rectangular Callout 17"/>
          <p:cNvSpPr/>
          <p:nvPr/>
        </p:nvSpPr>
        <p:spPr>
          <a:xfrm>
            <a:off x="228600" y="4883038"/>
            <a:ext cx="8610600" cy="65531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Something authentic and </a:t>
            </a:r>
            <a:r>
              <a:rPr lang="en-US" sz="4000" b="1" i="1" dirty="0">
                <a:solidFill>
                  <a:schemeClr val="bg1"/>
                </a:solidFill>
              </a:rPr>
              <a:t>real</a:t>
            </a:r>
            <a:endParaRPr lang="en-US" sz="4000" b="1" dirty="0">
              <a:solidFill>
                <a:schemeClr val="bg1"/>
              </a:solidFill>
            </a:endParaRPr>
          </a:p>
        </p:txBody>
      </p:sp>
      <p:sp>
        <p:nvSpPr>
          <p:cNvPr id="10" name="Rounded Rectangular Callout 17"/>
          <p:cNvSpPr/>
          <p:nvPr/>
        </p:nvSpPr>
        <p:spPr>
          <a:xfrm>
            <a:off x="228600" y="5603043"/>
            <a:ext cx="8610600" cy="119026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His</a:t>
            </a:r>
            <a:r>
              <a:rPr lang="en-US" sz="4000" b="1" dirty="0">
                <a:solidFill>
                  <a:schemeClr val="bg1"/>
                </a:solidFill>
              </a:rPr>
              <a:t> witnesses, </a:t>
            </a:r>
            <a:r>
              <a:rPr lang="en-US" sz="4000" b="1" i="1" dirty="0">
                <a:solidFill>
                  <a:schemeClr val="bg1"/>
                </a:solidFill>
              </a:rPr>
              <a:t>His</a:t>
            </a:r>
            <a:r>
              <a:rPr lang="en-US" sz="4000" b="1" dirty="0">
                <a:solidFill>
                  <a:schemeClr val="bg1"/>
                </a:solidFill>
              </a:rPr>
              <a:t> message, </a:t>
            </a:r>
          </a:p>
          <a:p>
            <a:pPr algn="ctr" fontAlgn="auto">
              <a:spcBef>
                <a:spcPts val="0"/>
              </a:spcBef>
              <a:spcAft>
                <a:spcPts val="0"/>
              </a:spcAft>
              <a:defRPr/>
            </a:pPr>
            <a:r>
              <a:rPr lang="en-US" sz="4000" b="1" i="1" dirty="0">
                <a:solidFill>
                  <a:schemeClr val="bg1"/>
                </a:solidFill>
              </a:rPr>
              <a:t>His</a:t>
            </a:r>
            <a:r>
              <a:rPr lang="en-US" sz="4000" b="1" dirty="0">
                <a:solidFill>
                  <a:schemeClr val="bg1"/>
                </a:solidFill>
              </a:rPr>
              <a:t> representatives in </a:t>
            </a:r>
            <a:r>
              <a:rPr lang="en-US" sz="4000" b="1" i="1" dirty="0">
                <a:solidFill>
                  <a:schemeClr val="bg1"/>
                </a:solidFill>
              </a:rPr>
              <a:t>His</a:t>
            </a:r>
            <a:r>
              <a:rPr lang="en-US" sz="4000" b="1" dirty="0">
                <a:solidFill>
                  <a:schemeClr val="bg1"/>
                </a:solidFill>
              </a:rPr>
              <a:t> footsteps</a:t>
            </a:r>
          </a:p>
        </p:txBody>
      </p:sp>
    </p:spTree>
    <p:extLst>
      <p:ext uri="{BB962C8B-B14F-4D97-AF65-F5344CB8AC3E}">
        <p14:creationId xmlns:p14="http://schemas.microsoft.com/office/powerpoint/2010/main" xmlns="" val="319297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4" name="Rounded Rectangular Callout 17"/>
          <p:cNvSpPr/>
          <p:nvPr/>
        </p:nvSpPr>
        <p:spPr>
          <a:xfrm>
            <a:off x="228600" y="3581400"/>
            <a:ext cx="8610600" cy="121652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Now he has established </a:t>
            </a:r>
            <a:r>
              <a:rPr lang="en-US" sz="4000" b="1" i="1" dirty="0">
                <a:solidFill>
                  <a:schemeClr val="bg1"/>
                </a:solidFill>
              </a:rPr>
              <a:t>His</a:t>
            </a:r>
            <a:r>
              <a:rPr lang="en-US" sz="4000" b="1" dirty="0">
                <a:solidFill>
                  <a:schemeClr val="bg1"/>
                </a:solidFill>
              </a:rPr>
              <a:t> </a:t>
            </a:r>
            <a:r>
              <a:rPr lang="en-US" sz="4000" b="1" i="1" dirty="0">
                <a:solidFill>
                  <a:schemeClr val="bg1"/>
                </a:solidFill>
              </a:rPr>
              <a:t>Church</a:t>
            </a:r>
            <a:r>
              <a:rPr lang="en-US" sz="4000" b="1" dirty="0">
                <a:solidFill>
                  <a:schemeClr val="bg1"/>
                </a:solidFill>
              </a:rPr>
              <a:t> – something new and pure!</a:t>
            </a:r>
          </a:p>
        </p:txBody>
      </p:sp>
      <p:sp>
        <p:nvSpPr>
          <p:cNvPr id="6" name="TextBox 5"/>
          <p:cNvSpPr txBox="1"/>
          <p:nvPr/>
        </p:nvSpPr>
        <p:spPr>
          <a:xfrm>
            <a:off x="-11724" y="128004"/>
            <a:ext cx="9155724" cy="218971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Acts2:46 </a:t>
            </a:r>
            <a:r>
              <a:rPr lang="en-US" sz="3400" dirty="0"/>
              <a:t>Day by day continuing with one mind</a:t>
            </a:r>
            <a:r>
              <a:rPr lang="en-US" sz="3400" b="1" dirty="0"/>
              <a:t> </a:t>
            </a:r>
            <a:r>
              <a:rPr lang="en-US" sz="3400" dirty="0"/>
              <a:t>in the temple, and breaking bread from house to house, they were taking their meals together with gladness and </a:t>
            </a:r>
            <a:r>
              <a:rPr lang="en-US" sz="3400" b="1" u="sng" dirty="0">
                <a:solidFill>
                  <a:srgbClr val="002060"/>
                </a:solidFill>
              </a:rPr>
              <a:t>sincerity of heart.</a:t>
            </a:r>
          </a:p>
          <a:p>
            <a:r>
              <a:rPr lang="en-US" dirty="0"/>
              <a:t> </a:t>
            </a:r>
          </a:p>
          <a:p>
            <a:r>
              <a:rPr lang="en-US" sz="3400" b="1" dirty="0"/>
              <a:t> </a:t>
            </a:r>
            <a:endParaRPr lang="en-US" sz="3400" dirty="0"/>
          </a:p>
        </p:txBody>
      </p:sp>
      <p:sp>
        <p:nvSpPr>
          <p:cNvPr id="7" name="Speech Bubble: Rectangle 6"/>
          <p:cNvSpPr/>
          <p:nvPr/>
        </p:nvSpPr>
        <p:spPr>
          <a:xfrm>
            <a:off x="2438400" y="2673291"/>
            <a:ext cx="6629400" cy="743986"/>
          </a:xfrm>
          <a:prstGeom prst="wedgeRectCallout">
            <a:avLst>
              <a:gd name="adj1" fmla="val -36016"/>
              <a:gd name="adj2" fmla="val -1086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err="1">
                <a:solidFill>
                  <a:schemeClr val="tx1"/>
                </a:solidFill>
              </a:rPr>
              <a:t>aphelotes</a:t>
            </a:r>
            <a:r>
              <a:rPr lang="en-US" sz="3600" b="1" i="1" dirty="0">
                <a:solidFill>
                  <a:schemeClr val="tx1"/>
                </a:solidFill>
              </a:rPr>
              <a:t>: </a:t>
            </a:r>
            <a:r>
              <a:rPr lang="en-US" sz="3600" b="1" dirty="0">
                <a:solidFill>
                  <a:schemeClr val="tx1"/>
                </a:solidFill>
              </a:rPr>
              <a:t>“simplicity of heart”</a:t>
            </a:r>
          </a:p>
        </p:txBody>
      </p:sp>
      <p:sp>
        <p:nvSpPr>
          <p:cNvPr id="9" name="Rounded Rectangular Callout 17"/>
          <p:cNvSpPr/>
          <p:nvPr/>
        </p:nvSpPr>
        <p:spPr>
          <a:xfrm>
            <a:off x="228600" y="4883038"/>
            <a:ext cx="8610600" cy="65531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Something authentic and </a:t>
            </a:r>
            <a:r>
              <a:rPr lang="en-US" sz="4000" b="1" i="1" dirty="0">
                <a:solidFill>
                  <a:schemeClr val="bg1"/>
                </a:solidFill>
              </a:rPr>
              <a:t>real</a:t>
            </a:r>
            <a:endParaRPr lang="en-US" sz="4000" b="1" dirty="0">
              <a:solidFill>
                <a:schemeClr val="bg1"/>
              </a:solidFill>
            </a:endParaRPr>
          </a:p>
        </p:txBody>
      </p:sp>
      <p:sp>
        <p:nvSpPr>
          <p:cNvPr id="10" name="Rounded Rectangular Callout 17"/>
          <p:cNvSpPr/>
          <p:nvPr/>
        </p:nvSpPr>
        <p:spPr>
          <a:xfrm>
            <a:off x="228600" y="5603043"/>
            <a:ext cx="8610600" cy="119026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His</a:t>
            </a:r>
            <a:r>
              <a:rPr lang="en-US" sz="4000" b="1" dirty="0">
                <a:solidFill>
                  <a:schemeClr val="bg1"/>
                </a:solidFill>
              </a:rPr>
              <a:t> witnesses, </a:t>
            </a:r>
            <a:r>
              <a:rPr lang="en-US" sz="4000" b="1" i="1" dirty="0">
                <a:solidFill>
                  <a:schemeClr val="bg1"/>
                </a:solidFill>
              </a:rPr>
              <a:t>His</a:t>
            </a:r>
            <a:r>
              <a:rPr lang="en-US" sz="4000" b="1" dirty="0">
                <a:solidFill>
                  <a:schemeClr val="bg1"/>
                </a:solidFill>
              </a:rPr>
              <a:t> message, </a:t>
            </a:r>
          </a:p>
          <a:p>
            <a:pPr algn="ctr" fontAlgn="auto">
              <a:spcBef>
                <a:spcPts val="0"/>
              </a:spcBef>
              <a:spcAft>
                <a:spcPts val="0"/>
              </a:spcAft>
              <a:defRPr/>
            </a:pPr>
            <a:r>
              <a:rPr lang="en-US" sz="4000" b="1" i="1" dirty="0">
                <a:solidFill>
                  <a:schemeClr val="bg1"/>
                </a:solidFill>
              </a:rPr>
              <a:t>His</a:t>
            </a:r>
            <a:r>
              <a:rPr lang="en-US" sz="4000" b="1" dirty="0">
                <a:solidFill>
                  <a:schemeClr val="bg1"/>
                </a:solidFill>
              </a:rPr>
              <a:t> representatives in </a:t>
            </a:r>
            <a:r>
              <a:rPr lang="en-US" sz="4000" b="1" i="1" dirty="0">
                <a:solidFill>
                  <a:schemeClr val="bg1"/>
                </a:solidFill>
              </a:rPr>
              <a:t>His</a:t>
            </a:r>
            <a:r>
              <a:rPr lang="en-US" sz="4000" b="1" dirty="0">
                <a:solidFill>
                  <a:schemeClr val="bg1"/>
                </a:solidFill>
              </a:rPr>
              <a:t> footsteps</a:t>
            </a:r>
          </a:p>
        </p:txBody>
      </p:sp>
      <p:pic>
        <p:nvPicPr>
          <p:cNvPr id="11" name="Content Placeholder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1144490" y="-1144490"/>
            <a:ext cx="6879444" cy="9168424"/>
          </a:xfrm>
          <a:prstGeom prst="rect">
            <a:avLst/>
          </a:prstGeom>
        </p:spPr>
      </p:pic>
    </p:spTree>
    <p:extLst>
      <p:ext uri="{BB962C8B-B14F-4D97-AF65-F5344CB8AC3E}">
        <p14:creationId xmlns:p14="http://schemas.microsoft.com/office/powerpoint/2010/main" xmlns="" val="17122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05858"/>
            <a:ext cx="9144000" cy="4746356"/>
          </a:xfrm>
          <a:prstGeom prst="rect">
            <a:avLst/>
          </a:prstGeom>
        </p:spPr>
      </p:pic>
    </p:spTree>
    <p:extLst>
      <p:ext uri="{BB962C8B-B14F-4D97-AF65-F5344CB8AC3E}">
        <p14:creationId xmlns:p14="http://schemas.microsoft.com/office/powerpoint/2010/main" xmlns="" val="421479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05858"/>
            <a:ext cx="9144000" cy="4746356"/>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8642" t="12222" r="10565" b="10371"/>
          <a:stretch/>
        </p:blipFill>
        <p:spPr>
          <a:xfrm>
            <a:off x="0" y="1080076"/>
            <a:ext cx="5942333" cy="4928364"/>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l="10020" t="7058" r="9383" b="8236"/>
          <a:stretch/>
        </p:blipFill>
        <p:spPr>
          <a:xfrm>
            <a:off x="6934200" y="2057400"/>
            <a:ext cx="2438400" cy="291020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57800" y="4210050"/>
            <a:ext cx="1987597" cy="264795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xmlns="" val="0"/>
              </a:ext>
            </a:extLst>
          </a:blip>
          <a:srcRect l="7788" t="5014" r="7589" b="5556"/>
          <a:stretch/>
        </p:blipFill>
        <p:spPr>
          <a:xfrm>
            <a:off x="5397774" y="-119961"/>
            <a:ext cx="2161437" cy="2558361"/>
          </a:xfrm>
          <a:prstGeom prst="rect">
            <a:avLst/>
          </a:prstGeom>
        </p:spPr>
      </p:pic>
    </p:spTree>
    <p:extLst>
      <p:ext uri="{BB962C8B-B14F-4D97-AF65-F5344CB8AC3E}">
        <p14:creationId xmlns:p14="http://schemas.microsoft.com/office/powerpoint/2010/main" xmlns="" val="139000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400" y="1219200"/>
            <a:ext cx="9203377" cy="4724400"/>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xmlns="" val="0"/>
              </a:ext>
            </a:extLst>
          </a:blip>
          <a:srcRect b="4121"/>
          <a:stretch/>
        </p:blipFill>
        <p:spPr>
          <a:xfrm>
            <a:off x="-25400" y="1105858"/>
            <a:ext cx="9169400" cy="5752142"/>
          </a:xfrm>
          <a:prstGeom prst="rect">
            <a:avLst/>
          </a:prstGeom>
        </p:spPr>
      </p:pic>
    </p:spTree>
    <p:extLst>
      <p:ext uri="{BB962C8B-B14F-4D97-AF65-F5344CB8AC3E}">
        <p14:creationId xmlns:p14="http://schemas.microsoft.com/office/powerpoint/2010/main" xmlns="" val="140101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400" y="1219200"/>
            <a:ext cx="9203377" cy="47244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b="4121"/>
          <a:stretch/>
        </p:blipFill>
        <p:spPr>
          <a:xfrm>
            <a:off x="-25400" y="1105859"/>
            <a:ext cx="9169400" cy="5752142"/>
          </a:xfrm>
          <a:prstGeom prst="rect">
            <a:avLst/>
          </a:prstGeom>
        </p:spPr>
      </p:pic>
      <p:sp>
        <p:nvSpPr>
          <p:cNvPr id="6" name="Rounded Rectangular Callout 17"/>
          <p:cNvSpPr/>
          <p:nvPr/>
        </p:nvSpPr>
        <p:spPr>
          <a:xfrm>
            <a:off x="127082" y="838200"/>
            <a:ext cx="8898411" cy="1076133"/>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Putting on a dishonest spiritual performance, while inwardly being far from God</a:t>
            </a:r>
          </a:p>
        </p:txBody>
      </p:sp>
      <p:sp>
        <p:nvSpPr>
          <p:cNvPr id="8" name="TextBox 7"/>
          <p:cNvSpPr txBox="1">
            <a:spLocks noChangeArrowheads="1"/>
          </p:cNvSpPr>
          <p:nvPr/>
        </p:nvSpPr>
        <p:spPr bwMode="auto">
          <a:xfrm>
            <a:off x="107950" y="5288340"/>
            <a:ext cx="8928100" cy="1569660"/>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rPr>
              <a:t>Mark 7:6 </a:t>
            </a:r>
            <a:r>
              <a:rPr lang="en-US" sz="3200" b="1" dirty="0">
                <a:solidFill>
                  <a:schemeClr val="bg1"/>
                </a:solidFill>
              </a:rPr>
              <a:t> “Rightly did Isaiah prophesy of you hypocrites, as it is written: ‘</a:t>
            </a:r>
            <a:r>
              <a:rPr lang="en-US" sz="3200" b="1" cap="small" dirty="0">
                <a:solidFill>
                  <a:schemeClr val="bg1"/>
                </a:solidFill>
              </a:rPr>
              <a:t>This people honors Me with their lips</a:t>
            </a:r>
            <a:r>
              <a:rPr lang="en-US" sz="3200" b="1" dirty="0">
                <a:solidFill>
                  <a:schemeClr val="bg1"/>
                </a:solidFill>
              </a:rPr>
              <a:t>, </a:t>
            </a:r>
            <a:r>
              <a:rPr lang="en-US" sz="3200" b="1" cap="small" dirty="0">
                <a:solidFill>
                  <a:schemeClr val="bg1"/>
                </a:solidFill>
              </a:rPr>
              <a:t>But their heart is far away from Me</a:t>
            </a:r>
            <a:r>
              <a:rPr lang="en-US" sz="3200" b="1" dirty="0">
                <a:solidFill>
                  <a:schemeClr val="bg1"/>
                </a:solidFill>
              </a:rPr>
              <a:t>.</a:t>
            </a:r>
            <a:endParaRPr lang="en-US" sz="3400" baseline="30000" dirty="0">
              <a:solidFill>
                <a:schemeClr val="bg1"/>
              </a:solidFill>
              <a:latin typeface="Calibri" pitchFamily="34" charset="0"/>
            </a:endParaRPr>
          </a:p>
        </p:txBody>
      </p:sp>
    </p:spTree>
    <p:extLst>
      <p:ext uri="{BB962C8B-B14F-4D97-AF65-F5344CB8AC3E}">
        <p14:creationId xmlns:p14="http://schemas.microsoft.com/office/powerpoint/2010/main" xmlns="" val="252729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400" y="1219200"/>
            <a:ext cx="9203377" cy="47244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b="4121"/>
          <a:stretch/>
        </p:blipFill>
        <p:spPr>
          <a:xfrm>
            <a:off x="-25400" y="1105859"/>
            <a:ext cx="9169400" cy="5752142"/>
          </a:xfrm>
          <a:prstGeom prst="rect">
            <a:avLst/>
          </a:prstGeom>
        </p:spPr>
      </p:pic>
      <p:sp>
        <p:nvSpPr>
          <p:cNvPr id="6" name="Rounded Rectangular Callout 17"/>
          <p:cNvSpPr/>
          <p:nvPr/>
        </p:nvSpPr>
        <p:spPr>
          <a:xfrm>
            <a:off x="127082" y="838200"/>
            <a:ext cx="8898411" cy="1076133"/>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Putting on a dishonest spiritual performance, while inwardly being far from God</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8" y="914400"/>
            <a:ext cx="9144000" cy="5932568"/>
          </a:xfrm>
          <a:prstGeom prst="rect">
            <a:avLst/>
          </a:prstGeom>
        </p:spPr>
      </p:pic>
      <p:sp>
        <p:nvSpPr>
          <p:cNvPr id="8" name="TextBox 7"/>
          <p:cNvSpPr txBox="1">
            <a:spLocks noChangeArrowheads="1"/>
          </p:cNvSpPr>
          <p:nvPr/>
        </p:nvSpPr>
        <p:spPr bwMode="auto">
          <a:xfrm>
            <a:off x="107950" y="5288340"/>
            <a:ext cx="8928100" cy="1569660"/>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rPr>
              <a:t>Mark 7:6 </a:t>
            </a:r>
            <a:r>
              <a:rPr lang="en-US" sz="3200" b="1" dirty="0">
                <a:solidFill>
                  <a:schemeClr val="bg1"/>
                </a:solidFill>
              </a:rPr>
              <a:t> “Rightly did Isaiah prophesy of you hypocrites, as it is written: ‘</a:t>
            </a:r>
            <a:r>
              <a:rPr lang="en-US" sz="3200" b="1" cap="small" dirty="0">
                <a:solidFill>
                  <a:schemeClr val="bg1"/>
                </a:solidFill>
              </a:rPr>
              <a:t>This people honors Me with their lips</a:t>
            </a:r>
            <a:r>
              <a:rPr lang="en-US" sz="3200" b="1" dirty="0">
                <a:solidFill>
                  <a:schemeClr val="bg1"/>
                </a:solidFill>
              </a:rPr>
              <a:t>, </a:t>
            </a:r>
            <a:r>
              <a:rPr lang="en-US" sz="3200" b="1" cap="small" dirty="0">
                <a:solidFill>
                  <a:schemeClr val="bg1"/>
                </a:solidFill>
              </a:rPr>
              <a:t>But their heart is far away from Me</a:t>
            </a:r>
            <a:r>
              <a:rPr lang="en-US" sz="3200" b="1" dirty="0">
                <a:solidFill>
                  <a:schemeClr val="bg1"/>
                </a:solidFill>
              </a:rPr>
              <a:t>.</a:t>
            </a:r>
            <a:endParaRPr lang="en-US" sz="3400" baseline="30000" dirty="0">
              <a:solidFill>
                <a:schemeClr val="bg1"/>
              </a:solidFill>
              <a:latin typeface="Calibri" pitchFamily="34" charset="0"/>
            </a:endParaRPr>
          </a:p>
        </p:txBody>
      </p:sp>
    </p:spTree>
    <p:extLst>
      <p:ext uri="{BB962C8B-B14F-4D97-AF65-F5344CB8AC3E}">
        <p14:creationId xmlns:p14="http://schemas.microsoft.com/office/powerpoint/2010/main" xmlns="" val="256581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400" y="1219200"/>
            <a:ext cx="9203377" cy="47244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b="4121"/>
          <a:stretch/>
        </p:blipFill>
        <p:spPr>
          <a:xfrm>
            <a:off x="-25400" y="1105859"/>
            <a:ext cx="9169400" cy="575214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914400"/>
            <a:ext cx="9144000" cy="5932568"/>
          </a:xfrm>
          <a:prstGeom prst="rect">
            <a:avLst/>
          </a:prstGeom>
        </p:spPr>
      </p:pic>
      <p:sp>
        <p:nvSpPr>
          <p:cNvPr id="8" name="TextBox 7"/>
          <p:cNvSpPr txBox="1">
            <a:spLocks noChangeArrowheads="1"/>
          </p:cNvSpPr>
          <p:nvPr/>
        </p:nvSpPr>
        <p:spPr bwMode="auto">
          <a:xfrm>
            <a:off x="2930" y="4758488"/>
            <a:ext cx="9141069" cy="2062103"/>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rPr>
              <a:t>Matt 23:25 </a:t>
            </a:r>
            <a:r>
              <a:rPr lang="en-US" sz="3200" dirty="0">
                <a:solidFill>
                  <a:schemeClr val="bg1"/>
                </a:solidFill>
              </a:rPr>
              <a:t>“Woe to you, scribes and Pharisees, hypocrites! For you clean the outside of the cup and of the dish, but inside they are full of robbery and self-indulgence.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xmlns="" val="3638809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14400"/>
            <a:ext cx="9144000" cy="5932568"/>
          </a:xfrm>
          <a:prstGeom prst="rect">
            <a:avLst/>
          </a:prstGeom>
        </p:spPr>
      </p:pic>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sp>
        <p:nvSpPr>
          <p:cNvPr id="8" name="TextBox 7"/>
          <p:cNvSpPr txBox="1">
            <a:spLocks noChangeArrowheads="1"/>
          </p:cNvSpPr>
          <p:nvPr/>
        </p:nvSpPr>
        <p:spPr bwMode="auto">
          <a:xfrm>
            <a:off x="0" y="3880684"/>
            <a:ext cx="9144000" cy="2954655"/>
          </a:xfrm>
          <a:prstGeom prst="rect">
            <a:avLst/>
          </a:prstGeom>
          <a:solidFill>
            <a:srgbClr val="4D2A1B"/>
          </a:solidFill>
          <a:ln w="9525">
            <a:solidFill>
              <a:schemeClr val="bg2"/>
            </a:solidFill>
            <a:miter lim="800000"/>
            <a:headEnd/>
            <a:tailEnd/>
          </a:ln>
        </p:spPr>
        <p:txBody>
          <a:bodyPr wrap="square">
            <a:spAutoFit/>
          </a:bodyPr>
          <a:lstStyle/>
          <a:p>
            <a:r>
              <a:rPr lang="en-US" sz="3100" b="1" baseline="30000" dirty="0">
                <a:solidFill>
                  <a:schemeClr val="bg1"/>
                </a:solidFill>
              </a:rPr>
              <a:t>Matt 23:27 </a:t>
            </a:r>
            <a:r>
              <a:rPr lang="en-US" sz="3100" dirty="0">
                <a:solidFill>
                  <a:schemeClr val="bg1"/>
                </a:solidFill>
              </a:rPr>
              <a:t>“Woe to you, scribes and Pharisees, hypocrites! For you are like whitewashed tombs which on the outside appear beautiful, but inside they are full of dead men’s bones and all uncleanness. </a:t>
            </a:r>
            <a:r>
              <a:rPr lang="en-US" sz="3100" b="1" baseline="30000" dirty="0">
                <a:solidFill>
                  <a:schemeClr val="bg1"/>
                </a:solidFill>
              </a:rPr>
              <a:t>28 </a:t>
            </a:r>
            <a:r>
              <a:rPr lang="en-US" sz="3100" dirty="0">
                <a:solidFill>
                  <a:schemeClr val="bg1"/>
                </a:solidFill>
              </a:rPr>
              <a:t>So you, too, outwardly appear righteous to men, but inwardly you are full of hypocrisy and lawlessness.</a:t>
            </a:r>
            <a:endParaRPr lang="en-US" sz="3100" dirty="0">
              <a:solidFill>
                <a:schemeClr val="bg1"/>
              </a:solidFill>
              <a:latin typeface="Calibri" pitchFamily="34" charset="0"/>
            </a:endParaRPr>
          </a:p>
        </p:txBody>
      </p:sp>
    </p:spTree>
    <p:extLst>
      <p:ext uri="{BB962C8B-B14F-4D97-AF65-F5344CB8AC3E}">
        <p14:creationId xmlns:p14="http://schemas.microsoft.com/office/powerpoint/2010/main" xmlns="" val="216826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12" name="Title 1"/>
          <p:cNvSpPr txBox="1">
            <a:spLocks/>
          </p:cNvSpPr>
          <p:nvPr/>
        </p:nvSpPr>
        <p:spPr bwMode="auto">
          <a:xfrm>
            <a:off x="0" y="6019800"/>
            <a:ext cx="9144000" cy="8381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mj-lt"/>
                <a:ea typeface="+mj-ea"/>
                <a:cs typeface="+mj-cs"/>
              </a:rPr>
              <a:t>Today: another challenge - from </a:t>
            </a:r>
            <a:r>
              <a:rPr lang="en-US" sz="4000" b="1" i="1" dirty="0">
                <a:solidFill>
                  <a:schemeClr val="bg1"/>
                </a:solidFill>
                <a:latin typeface="+mj-lt"/>
                <a:ea typeface="+mj-ea"/>
                <a:cs typeface="+mj-cs"/>
              </a:rPr>
              <a:t>within</a:t>
            </a:r>
            <a:endParaRPr kumimoji="0" lang="en-US" sz="4800" b="1" i="1"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154356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14400"/>
            <a:ext cx="9144000" cy="5932568"/>
          </a:xfrm>
          <a:prstGeom prst="rect">
            <a:avLst/>
          </a:prstGeom>
        </p:spPr>
      </p:pic>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sp>
        <p:nvSpPr>
          <p:cNvPr id="8" name="TextBox 7"/>
          <p:cNvSpPr txBox="1">
            <a:spLocks noChangeArrowheads="1"/>
          </p:cNvSpPr>
          <p:nvPr/>
        </p:nvSpPr>
        <p:spPr bwMode="auto">
          <a:xfrm>
            <a:off x="0" y="1995130"/>
            <a:ext cx="9144000" cy="4862870"/>
          </a:xfrm>
          <a:prstGeom prst="rect">
            <a:avLst/>
          </a:prstGeom>
          <a:solidFill>
            <a:srgbClr val="4D2A1B"/>
          </a:solidFill>
          <a:ln w="9525">
            <a:solidFill>
              <a:schemeClr val="bg2"/>
            </a:solidFill>
            <a:miter lim="800000"/>
            <a:headEnd/>
            <a:tailEnd/>
          </a:ln>
        </p:spPr>
        <p:txBody>
          <a:bodyPr wrap="square">
            <a:spAutoFit/>
          </a:bodyPr>
          <a:lstStyle/>
          <a:p>
            <a:r>
              <a:rPr lang="en-US" sz="3100" b="1" baseline="30000" dirty="0">
                <a:solidFill>
                  <a:schemeClr val="bg1"/>
                </a:solidFill>
              </a:rPr>
              <a:t>Matt 23:29 </a:t>
            </a:r>
            <a:r>
              <a:rPr lang="en-US" sz="3100" dirty="0">
                <a:solidFill>
                  <a:schemeClr val="bg1"/>
                </a:solidFill>
              </a:rPr>
              <a:t>“Woe to you, scribes and Pharisees, hypocrites! For you build the tombs of the prophets and adorn the monuments of the righteous, </a:t>
            </a:r>
            <a:r>
              <a:rPr lang="en-US" sz="3100" b="1" baseline="30000" dirty="0">
                <a:solidFill>
                  <a:schemeClr val="bg1"/>
                </a:solidFill>
              </a:rPr>
              <a:t>30 </a:t>
            </a:r>
            <a:r>
              <a:rPr lang="en-US" sz="3100" dirty="0">
                <a:solidFill>
                  <a:schemeClr val="bg1"/>
                </a:solidFill>
              </a:rPr>
              <a:t>and say, ‘If we had been living in the days of our fathers, we would not have been partners with them in shedding the blood of the prophets.’ </a:t>
            </a:r>
            <a:r>
              <a:rPr lang="en-US" sz="3100" b="1" baseline="30000" dirty="0">
                <a:solidFill>
                  <a:schemeClr val="bg1"/>
                </a:solidFill>
              </a:rPr>
              <a:t>31 </a:t>
            </a:r>
            <a:r>
              <a:rPr lang="en-US" sz="3100" dirty="0">
                <a:solidFill>
                  <a:schemeClr val="bg1"/>
                </a:solidFill>
              </a:rPr>
              <a:t>So you testify against yourselves, that you are sons of those who murdered the prophets.</a:t>
            </a:r>
            <a:r>
              <a:rPr lang="en-US" sz="3100" b="1" baseline="30000" dirty="0">
                <a:solidFill>
                  <a:schemeClr val="bg1"/>
                </a:solidFill>
              </a:rPr>
              <a:t> 32 </a:t>
            </a:r>
            <a:r>
              <a:rPr lang="en-US" sz="3100" dirty="0">
                <a:solidFill>
                  <a:schemeClr val="bg1"/>
                </a:solidFill>
              </a:rPr>
              <a:t>Fill up, then, the measure of the guilt of your fathers.</a:t>
            </a:r>
            <a:r>
              <a:rPr lang="en-US" sz="3100" b="1" baseline="30000" dirty="0">
                <a:solidFill>
                  <a:schemeClr val="bg1"/>
                </a:solidFill>
              </a:rPr>
              <a:t> 33 </a:t>
            </a:r>
            <a:r>
              <a:rPr lang="en-US" sz="3100" dirty="0">
                <a:solidFill>
                  <a:schemeClr val="bg1"/>
                </a:solidFill>
              </a:rPr>
              <a:t>You serpents, you brood of vipers, how will you escape the sentence of hell? </a:t>
            </a:r>
            <a:endParaRPr lang="en-US" sz="3100" dirty="0">
              <a:solidFill>
                <a:schemeClr val="bg1"/>
              </a:solidFill>
              <a:latin typeface="Calibri" pitchFamily="34" charset="0"/>
            </a:endParaRPr>
          </a:p>
        </p:txBody>
      </p:sp>
    </p:spTree>
    <p:extLst>
      <p:ext uri="{BB962C8B-B14F-4D97-AF65-F5344CB8AC3E}">
        <p14:creationId xmlns:p14="http://schemas.microsoft.com/office/powerpoint/2010/main" xmlns="" val="33500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14400"/>
            <a:ext cx="9144000" cy="5932568"/>
          </a:xfrm>
          <a:prstGeom prst="rect">
            <a:avLst/>
          </a:prstGeom>
        </p:spPr>
      </p:pic>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sp>
        <p:nvSpPr>
          <p:cNvPr id="5" name="Rounded Rectangular Callout 17">
            <a:extLst>
              <a:ext uri="{FF2B5EF4-FFF2-40B4-BE49-F238E27FC236}">
                <a16:creationId xmlns:a16="http://schemas.microsoft.com/office/drawing/2014/main" xmlns="" id="{44DDA1AB-51DF-4984-A87E-99A82F1B5527}"/>
              </a:ext>
            </a:extLst>
          </p:cNvPr>
          <p:cNvSpPr/>
          <p:nvPr/>
        </p:nvSpPr>
        <p:spPr>
          <a:xfrm>
            <a:off x="152400" y="838200"/>
            <a:ext cx="8839200" cy="9906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it presents a clear and present danger </a:t>
            </a:r>
          </a:p>
          <a:p>
            <a:pPr algn="ctr" fontAlgn="auto">
              <a:spcBef>
                <a:spcPts val="0"/>
              </a:spcBef>
              <a:spcAft>
                <a:spcPts val="0"/>
              </a:spcAft>
              <a:defRPr/>
            </a:pPr>
            <a:r>
              <a:rPr lang="en-US" sz="3600" b="1" dirty="0"/>
              <a:t>to the church</a:t>
            </a:r>
            <a:endParaRPr lang="en-US" sz="3600" b="1" i="1" u="sng" dirty="0"/>
          </a:p>
        </p:txBody>
      </p:sp>
    </p:spTree>
    <p:extLst>
      <p:ext uri="{BB962C8B-B14F-4D97-AF65-F5344CB8AC3E}">
        <p14:creationId xmlns:p14="http://schemas.microsoft.com/office/powerpoint/2010/main" xmlns="" val="109670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1" r="7928"/>
          <a:stretch/>
        </p:blipFill>
        <p:spPr>
          <a:xfrm>
            <a:off x="-304800" y="1743075"/>
            <a:ext cx="4572000" cy="5114925"/>
          </a:xfrm>
          <a:prstGeom prst="rect">
            <a:avLst/>
          </a:prstGeom>
        </p:spPr>
      </p:pic>
      <p:sp>
        <p:nvSpPr>
          <p:cNvPr id="5" name="Rectangle 4"/>
          <p:cNvSpPr/>
          <p:nvPr/>
        </p:nvSpPr>
        <p:spPr>
          <a:xfrm>
            <a:off x="4267200" y="2286000"/>
            <a:ext cx="48768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auto">
              <a:spcBef>
                <a:spcPts val="0"/>
              </a:spcBef>
              <a:spcAft>
                <a:spcPts val="0"/>
              </a:spcAft>
              <a:buFont typeface="Arial" panose="020B0604020202020204" pitchFamily="34" charset="0"/>
              <a:buChar char="•"/>
              <a:defRPr/>
            </a:pPr>
            <a:r>
              <a:rPr lang="en-US" sz="3200" b="1" dirty="0"/>
              <a:t>Presents a counterfeit Christianity</a:t>
            </a:r>
          </a:p>
          <a:p>
            <a:pPr fontAlgn="auto">
              <a:spcBef>
                <a:spcPts val="0"/>
              </a:spcBef>
              <a:spcAft>
                <a:spcPts val="0"/>
              </a:spcAft>
              <a:defRPr/>
            </a:pPr>
            <a:endParaRPr lang="en-US" sz="2000" b="1" dirty="0"/>
          </a:p>
          <a:p>
            <a:pPr marL="457200" indent="-457200" fontAlgn="auto">
              <a:spcBef>
                <a:spcPts val="0"/>
              </a:spcBef>
              <a:spcAft>
                <a:spcPts val="0"/>
              </a:spcAft>
              <a:buFont typeface="Arial" panose="020B0604020202020204" pitchFamily="34" charset="0"/>
              <a:buChar char="•"/>
              <a:defRPr/>
            </a:pPr>
            <a:r>
              <a:rPr lang="en-US" sz="3200" b="1" dirty="0"/>
              <a:t>Undermines our mission: to be “witnesses”</a:t>
            </a:r>
          </a:p>
          <a:p>
            <a:pPr fontAlgn="auto">
              <a:spcBef>
                <a:spcPts val="0"/>
              </a:spcBef>
              <a:spcAft>
                <a:spcPts val="0"/>
              </a:spcAft>
              <a:defRPr/>
            </a:pPr>
            <a:endParaRPr lang="en-US" sz="2000" b="1" dirty="0"/>
          </a:p>
          <a:p>
            <a:pPr marL="457200" indent="-457200" fontAlgn="auto">
              <a:spcBef>
                <a:spcPts val="0"/>
              </a:spcBef>
              <a:spcAft>
                <a:spcPts val="0"/>
              </a:spcAft>
              <a:buFont typeface="Arial" panose="020B0604020202020204" pitchFamily="34" charset="0"/>
              <a:buChar char="•"/>
              <a:defRPr/>
            </a:pPr>
            <a:r>
              <a:rPr lang="en-US" sz="3200" b="1" dirty="0"/>
              <a:t>Hypocrisy is already our reputation!</a:t>
            </a:r>
          </a:p>
        </p:txBody>
      </p:sp>
      <p:sp>
        <p:nvSpPr>
          <p:cNvPr id="10" name="Rounded Rectangular Callout 17"/>
          <p:cNvSpPr/>
          <p:nvPr/>
        </p:nvSpPr>
        <p:spPr>
          <a:xfrm>
            <a:off x="152400" y="838200"/>
            <a:ext cx="8839200" cy="9906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it presents a clear and present danger </a:t>
            </a:r>
          </a:p>
          <a:p>
            <a:pPr algn="ctr" fontAlgn="auto">
              <a:spcBef>
                <a:spcPts val="0"/>
              </a:spcBef>
              <a:spcAft>
                <a:spcPts val="0"/>
              </a:spcAft>
              <a:defRPr/>
            </a:pPr>
            <a:r>
              <a:rPr lang="en-US" sz="3600" b="1" dirty="0"/>
              <a:t>to the church</a:t>
            </a:r>
            <a:endParaRPr lang="en-US" sz="3600" b="1" i="1" u="sng" dirty="0"/>
          </a:p>
        </p:txBody>
      </p:sp>
      <p:sp>
        <p:nvSpPr>
          <p:cNvPr id="12" name="Rounded Rectangular Callout 17"/>
          <p:cNvSpPr/>
          <p:nvPr/>
        </p:nvSpPr>
        <p:spPr>
          <a:xfrm>
            <a:off x="3810000" y="1637342"/>
            <a:ext cx="5029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t>External Consequences:</a:t>
            </a:r>
            <a:endParaRPr lang="en-US" sz="3600" b="1" i="1" u="sng" dirty="0"/>
          </a:p>
        </p:txBody>
      </p:sp>
    </p:spTree>
    <p:extLst>
      <p:ext uri="{BB962C8B-B14F-4D97-AF65-F5344CB8AC3E}">
        <p14:creationId xmlns:p14="http://schemas.microsoft.com/office/powerpoint/2010/main" xmlns="" val="8861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7"/>
          <p:cNvSpPr/>
          <p:nvPr/>
        </p:nvSpPr>
        <p:spPr>
          <a:xfrm>
            <a:off x="-990600" y="-76200"/>
            <a:ext cx="7696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sin is </a:t>
            </a:r>
            <a:r>
              <a:rPr lang="en-US" sz="4800" b="1" i="1" dirty="0"/>
              <a:t>hypocrisy</a:t>
            </a:r>
            <a:endParaRPr lang="en-US" sz="4800" b="1" i="1" u="sng"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1" r="7928"/>
          <a:stretch/>
        </p:blipFill>
        <p:spPr>
          <a:xfrm>
            <a:off x="-304800" y="1743075"/>
            <a:ext cx="4572000" cy="5114925"/>
          </a:xfrm>
          <a:prstGeom prst="rect">
            <a:avLst/>
          </a:prstGeom>
        </p:spPr>
      </p:pic>
      <p:sp>
        <p:nvSpPr>
          <p:cNvPr id="5" name="Rectangle 4"/>
          <p:cNvSpPr/>
          <p:nvPr/>
        </p:nvSpPr>
        <p:spPr>
          <a:xfrm>
            <a:off x="4267200" y="2286000"/>
            <a:ext cx="48768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auto">
              <a:spcBef>
                <a:spcPts val="0"/>
              </a:spcBef>
              <a:spcAft>
                <a:spcPts val="0"/>
              </a:spcAft>
              <a:buFont typeface="Arial" panose="020B0604020202020204" pitchFamily="34" charset="0"/>
              <a:buChar char="•"/>
              <a:defRPr/>
            </a:pPr>
            <a:r>
              <a:rPr lang="en-US" sz="3200" b="1" dirty="0"/>
              <a:t>Fuels legalistic competition</a:t>
            </a:r>
          </a:p>
          <a:p>
            <a:pPr fontAlgn="auto">
              <a:spcBef>
                <a:spcPts val="0"/>
              </a:spcBef>
              <a:spcAft>
                <a:spcPts val="0"/>
              </a:spcAft>
              <a:defRPr/>
            </a:pPr>
            <a:endParaRPr lang="en-US" sz="2400" b="1" dirty="0"/>
          </a:p>
          <a:p>
            <a:pPr marL="457200" indent="-457200" fontAlgn="auto">
              <a:spcBef>
                <a:spcPts val="0"/>
              </a:spcBef>
              <a:spcAft>
                <a:spcPts val="0"/>
              </a:spcAft>
              <a:buFont typeface="Arial" panose="020B0604020202020204" pitchFamily="34" charset="0"/>
              <a:buChar char="•"/>
              <a:defRPr/>
            </a:pPr>
            <a:r>
              <a:rPr lang="en-US" sz="3100" b="1" dirty="0"/>
              <a:t>Discourages transparency</a:t>
            </a:r>
            <a:r>
              <a:rPr lang="en-US" sz="3200" b="1" dirty="0"/>
              <a:t/>
            </a:r>
            <a:br>
              <a:rPr lang="en-US" sz="3200" b="1" dirty="0"/>
            </a:br>
            <a:endParaRPr lang="en-US" sz="2400" b="1" dirty="0"/>
          </a:p>
          <a:p>
            <a:pPr marL="457200" indent="-457200" fontAlgn="auto">
              <a:spcBef>
                <a:spcPts val="0"/>
              </a:spcBef>
              <a:spcAft>
                <a:spcPts val="0"/>
              </a:spcAft>
              <a:buFont typeface="Arial" panose="020B0604020202020204" pitchFamily="34" charset="0"/>
              <a:buChar char="•"/>
              <a:defRPr/>
            </a:pPr>
            <a:r>
              <a:rPr lang="en-US" sz="3200" b="1" dirty="0"/>
              <a:t>Rots real community</a:t>
            </a:r>
          </a:p>
          <a:p>
            <a:pPr fontAlgn="auto">
              <a:spcBef>
                <a:spcPts val="0"/>
              </a:spcBef>
              <a:spcAft>
                <a:spcPts val="0"/>
              </a:spcAft>
              <a:defRPr/>
            </a:pPr>
            <a:endParaRPr lang="en-US" sz="2400" b="1" dirty="0"/>
          </a:p>
          <a:p>
            <a:pPr marL="457200" indent="-457200" fontAlgn="auto">
              <a:spcBef>
                <a:spcPts val="0"/>
              </a:spcBef>
              <a:spcAft>
                <a:spcPts val="0"/>
              </a:spcAft>
              <a:buFont typeface="Arial" panose="020B0604020202020204" pitchFamily="34" charset="0"/>
              <a:buChar char="•"/>
              <a:defRPr/>
            </a:pPr>
            <a:r>
              <a:rPr lang="en-US" sz="3200" b="1" dirty="0"/>
              <a:t>Contagious</a:t>
            </a:r>
          </a:p>
        </p:txBody>
      </p:sp>
      <p:sp>
        <p:nvSpPr>
          <p:cNvPr id="7" name="TextBox 6"/>
          <p:cNvSpPr txBox="1">
            <a:spLocks noChangeArrowheads="1"/>
          </p:cNvSpPr>
          <p:nvPr/>
        </p:nvSpPr>
        <p:spPr bwMode="auto">
          <a:xfrm>
            <a:off x="457200" y="3417838"/>
            <a:ext cx="3581400" cy="2308324"/>
          </a:xfrm>
          <a:prstGeom prst="rect">
            <a:avLst/>
          </a:prstGeom>
          <a:solidFill>
            <a:srgbClr val="4D2A1B"/>
          </a:solidFill>
          <a:ln w="9525">
            <a:solidFill>
              <a:schemeClr val="bg2"/>
            </a:solidFill>
            <a:miter lim="800000"/>
            <a:headEnd/>
            <a:tailEnd/>
          </a:ln>
        </p:spPr>
        <p:txBody>
          <a:bodyPr wrap="square">
            <a:spAutoFit/>
          </a:bodyPr>
          <a:lstStyle/>
          <a:p>
            <a:r>
              <a:rPr lang="en-US" sz="3600" b="1" baseline="30000" dirty="0">
                <a:solidFill>
                  <a:schemeClr val="bg1"/>
                </a:solidFill>
              </a:rPr>
              <a:t>Luke 12:1 </a:t>
            </a:r>
            <a:r>
              <a:rPr lang="en-US" sz="3600" dirty="0">
                <a:solidFill>
                  <a:schemeClr val="bg1"/>
                </a:solidFill>
              </a:rPr>
              <a:t>“Beware of the leaven of the  Pharisees, which is  hypocrisy.</a:t>
            </a:r>
            <a:endParaRPr lang="en-US" sz="3600" baseline="30000" dirty="0">
              <a:solidFill>
                <a:schemeClr val="bg1"/>
              </a:solidFill>
            </a:endParaRPr>
          </a:p>
        </p:txBody>
      </p:sp>
      <p:sp>
        <p:nvSpPr>
          <p:cNvPr id="8" name="Rounded Rectangular Callout 17">
            <a:extLst>
              <a:ext uri="{FF2B5EF4-FFF2-40B4-BE49-F238E27FC236}">
                <a16:creationId xmlns:a16="http://schemas.microsoft.com/office/drawing/2014/main" xmlns="" id="{4EF1CCE0-63AC-4F53-8D75-CAB9ED072BFF}"/>
              </a:ext>
            </a:extLst>
          </p:cNvPr>
          <p:cNvSpPr/>
          <p:nvPr/>
        </p:nvSpPr>
        <p:spPr>
          <a:xfrm>
            <a:off x="152400" y="838200"/>
            <a:ext cx="8839200" cy="9906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it presents a clear and present danger </a:t>
            </a:r>
          </a:p>
          <a:p>
            <a:pPr algn="ctr" fontAlgn="auto">
              <a:spcBef>
                <a:spcPts val="0"/>
              </a:spcBef>
              <a:spcAft>
                <a:spcPts val="0"/>
              </a:spcAft>
              <a:defRPr/>
            </a:pPr>
            <a:r>
              <a:rPr lang="en-US" sz="3600" b="1" dirty="0"/>
              <a:t>to the church</a:t>
            </a:r>
            <a:endParaRPr lang="en-US" sz="3600" b="1" i="1" u="sng" dirty="0"/>
          </a:p>
        </p:txBody>
      </p:sp>
      <p:sp>
        <p:nvSpPr>
          <p:cNvPr id="12" name="Rounded Rectangular Callout 17"/>
          <p:cNvSpPr/>
          <p:nvPr/>
        </p:nvSpPr>
        <p:spPr>
          <a:xfrm>
            <a:off x="3810000" y="1637342"/>
            <a:ext cx="5029200" cy="110585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t>Internal Consequences:</a:t>
            </a:r>
            <a:endParaRPr lang="en-US" sz="3600" b="1" i="1" u="sng" dirty="0"/>
          </a:p>
        </p:txBody>
      </p:sp>
    </p:spTree>
    <p:extLst>
      <p:ext uri="{BB962C8B-B14F-4D97-AF65-F5344CB8AC3E}">
        <p14:creationId xmlns:p14="http://schemas.microsoft.com/office/powerpoint/2010/main" xmlns="" val="89315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7"/>
          <p:cNvSpPr/>
          <p:nvPr/>
        </p:nvSpPr>
        <p:spPr>
          <a:xfrm>
            <a:off x="70338" y="609600"/>
            <a:ext cx="8991600" cy="1166595"/>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has intervened to valiantly defend His church from a grave threat</a:t>
            </a:r>
          </a:p>
        </p:txBody>
      </p:sp>
      <p:sp>
        <p:nvSpPr>
          <p:cNvPr id="13" name="TextBox 12"/>
          <p:cNvSpPr txBox="1"/>
          <p:nvPr/>
        </p:nvSpPr>
        <p:spPr>
          <a:xfrm>
            <a:off x="0" y="1973366"/>
            <a:ext cx="9155724" cy="354234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5:11 </a:t>
            </a:r>
            <a:r>
              <a:rPr lang="en-US" sz="3200" dirty="0"/>
              <a:t>And </a:t>
            </a:r>
            <a:r>
              <a:rPr lang="en-US" sz="3200" b="1" u="sng" dirty="0">
                <a:solidFill>
                  <a:srgbClr val="002060"/>
                </a:solidFill>
              </a:rPr>
              <a:t>great fear came over the whole church</a:t>
            </a:r>
            <a:r>
              <a:rPr lang="en-US" sz="3200" dirty="0"/>
              <a:t>, and over all who heard of these things.</a:t>
            </a:r>
            <a:r>
              <a:rPr lang="en-US" sz="3200" b="1" baseline="30000" dirty="0"/>
              <a:t> 12 </a:t>
            </a:r>
            <a:r>
              <a:rPr lang="en-US" sz="3200" dirty="0"/>
              <a:t>…and they were all with one accord in Solomon’s portico. </a:t>
            </a:r>
            <a:r>
              <a:rPr lang="en-US" sz="3200" b="1" baseline="30000" dirty="0"/>
              <a:t>13 </a:t>
            </a:r>
            <a:r>
              <a:rPr lang="en-US" sz="3200" dirty="0"/>
              <a:t>But none of the rest dared to associate with them; however, the people held them in high esteem. </a:t>
            </a:r>
            <a:r>
              <a:rPr lang="en-US" sz="3200" b="1" baseline="30000" dirty="0"/>
              <a:t>14</a:t>
            </a:r>
            <a:r>
              <a:rPr lang="en-US" sz="3200" baseline="30000" dirty="0"/>
              <a:t> </a:t>
            </a:r>
            <a:r>
              <a:rPr lang="en-US" sz="3200" dirty="0"/>
              <a:t>And all the more believers in the Lord, multitudes of men and women, were constantly added to their number  </a:t>
            </a:r>
          </a:p>
        </p:txBody>
      </p:sp>
      <p:sp>
        <p:nvSpPr>
          <p:cNvPr id="17" name="Rounded Rectangular Callout 17"/>
          <p:cNvSpPr/>
          <p:nvPr/>
        </p:nvSpPr>
        <p:spPr>
          <a:xfrm>
            <a:off x="1518138" y="5791200"/>
            <a:ext cx="7524750" cy="742034"/>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you’re only making it stronger!</a:t>
            </a:r>
          </a:p>
        </p:txBody>
      </p:sp>
      <p:sp>
        <p:nvSpPr>
          <p:cNvPr id="11" name="Rounded Rectangular Callout 17"/>
          <p:cNvSpPr/>
          <p:nvPr/>
        </p:nvSpPr>
        <p:spPr>
          <a:xfrm>
            <a:off x="0" y="76200"/>
            <a:ext cx="9155724" cy="48316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What we’re seeing is in keeping with our theme: </a:t>
            </a:r>
          </a:p>
        </p:txBody>
      </p:sp>
      <p:sp>
        <p:nvSpPr>
          <p:cNvPr id="12" name="TextBox 11"/>
          <p:cNvSpPr txBox="1"/>
          <p:nvPr/>
        </p:nvSpPr>
        <p:spPr>
          <a:xfrm>
            <a:off x="0" y="1973366"/>
            <a:ext cx="9155724" cy="354234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5:11 </a:t>
            </a:r>
            <a:r>
              <a:rPr lang="en-US" sz="3200" dirty="0"/>
              <a:t>And great fear came over the whole church, and over all who heard of these things.</a:t>
            </a:r>
            <a:r>
              <a:rPr lang="en-US" sz="3200" b="1" baseline="30000" dirty="0"/>
              <a:t> 12 </a:t>
            </a:r>
            <a:r>
              <a:rPr lang="en-US" sz="3200" dirty="0"/>
              <a:t>…and </a:t>
            </a:r>
            <a:r>
              <a:rPr lang="en-US" sz="3200" b="1" u="sng" dirty="0">
                <a:solidFill>
                  <a:srgbClr val="002060"/>
                </a:solidFill>
              </a:rPr>
              <a:t>they were all with one accord</a:t>
            </a:r>
            <a:r>
              <a:rPr lang="en-US" sz="3200" dirty="0"/>
              <a:t> in Solomon’s portico. </a:t>
            </a:r>
            <a:r>
              <a:rPr lang="en-US" sz="3200" b="1" baseline="30000" dirty="0"/>
              <a:t>13 </a:t>
            </a:r>
            <a:r>
              <a:rPr lang="en-US" sz="3200" dirty="0"/>
              <a:t>But none of the rest dared to associate with them; however, the people held them in high esteem. </a:t>
            </a:r>
            <a:r>
              <a:rPr lang="en-US" sz="3200" b="1" baseline="30000" dirty="0"/>
              <a:t>14</a:t>
            </a:r>
            <a:r>
              <a:rPr lang="en-US" sz="3200" baseline="30000" dirty="0"/>
              <a:t> </a:t>
            </a:r>
            <a:r>
              <a:rPr lang="en-US" sz="3200" dirty="0"/>
              <a:t>And all the more believers in the Lord, multitudes of men and women, were constantly added to their number  </a:t>
            </a:r>
          </a:p>
        </p:txBody>
      </p:sp>
      <p:sp>
        <p:nvSpPr>
          <p:cNvPr id="18" name="TextBox 17"/>
          <p:cNvSpPr txBox="1"/>
          <p:nvPr/>
        </p:nvSpPr>
        <p:spPr>
          <a:xfrm>
            <a:off x="0" y="1975057"/>
            <a:ext cx="9155724" cy="354234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5:11 </a:t>
            </a:r>
            <a:r>
              <a:rPr lang="en-US" sz="3200" dirty="0"/>
              <a:t>And great fear came over the whole church, and over all who heard of these things.</a:t>
            </a:r>
            <a:r>
              <a:rPr lang="en-US" sz="3200" b="1" baseline="30000" dirty="0"/>
              <a:t> 12 </a:t>
            </a:r>
            <a:r>
              <a:rPr lang="en-US" sz="3200" dirty="0"/>
              <a:t>…and they were all with one accord in Solomon’s portico. </a:t>
            </a:r>
            <a:r>
              <a:rPr lang="en-US" sz="3200" b="1" baseline="30000" dirty="0"/>
              <a:t>13 </a:t>
            </a:r>
            <a:r>
              <a:rPr lang="en-US" sz="3200" b="1" u="sng" dirty="0">
                <a:solidFill>
                  <a:srgbClr val="002060"/>
                </a:solidFill>
              </a:rPr>
              <a:t>But none of the rest dared to associate with them</a:t>
            </a:r>
            <a:r>
              <a:rPr lang="en-US" sz="3200" dirty="0"/>
              <a:t>; however, the people held them in high esteem. </a:t>
            </a:r>
            <a:r>
              <a:rPr lang="en-US" sz="3200" b="1" baseline="30000" dirty="0"/>
              <a:t>14</a:t>
            </a:r>
            <a:r>
              <a:rPr lang="en-US" sz="3200" baseline="30000" dirty="0"/>
              <a:t> </a:t>
            </a:r>
            <a:r>
              <a:rPr lang="en-US" sz="3200" dirty="0"/>
              <a:t>And all the more believers in the Lord, multitudes of men and women, were constantly added to their number  </a:t>
            </a:r>
          </a:p>
        </p:txBody>
      </p:sp>
      <p:sp>
        <p:nvSpPr>
          <p:cNvPr id="19" name="TextBox 18"/>
          <p:cNvSpPr txBox="1"/>
          <p:nvPr/>
        </p:nvSpPr>
        <p:spPr>
          <a:xfrm>
            <a:off x="0" y="1973366"/>
            <a:ext cx="9155724" cy="354234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5:11 </a:t>
            </a:r>
            <a:r>
              <a:rPr lang="en-US" sz="3200" dirty="0"/>
              <a:t>And great fear came over the whole church, and over all who heard of these things.</a:t>
            </a:r>
            <a:r>
              <a:rPr lang="en-US" sz="3200" b="1" baseline="30000" dirty="0"/>
              <a:t> 12 </a:t>
            </a:r>
            <a:r>
              <a:rPr lang="en-US" sz="3200" dirty="0"/>
              <a:t>…and they were all with one accord in Solomon’s portico. </a:t>
            </a:r>
            <a:r>
              <a:rPr lang="en-US" sz="3200" b="1" baseline="30000" dirty="0"/>
              <a:t>13 </a:t>
            </a:r>
            <a:r>
              <a:rPr lang="en-US" sz="3200" dirty="0"/>
              <a:t>But none of the rest dared to associate with them; however, </a:t>
            </a:r>
            <a:r>
              <a:rPr lang="en-US" sz="3100" b="1" u="sng" dirty="0">
                <a:solidFill>
                  <a:srgbClr val="002060"/>
                </a:solidFill>
              </a:rPr>
              <a:t>the people held them in high esteem</a:t>
            </a:r>
            <a:r>
              <a:rPr lang="en-US" sz="3200" dirty="0"/>
              <a:t>. </a:t>
            </a:r>
            <a:r>
              <a:rPr lang="en-US" sz="3200" b="1" baseline="30000" dirty="0"/>
              <a:t>14</a:t>
            </a:r>
            <a:r>
              <a:rPr lang="en-US" sz="3200" baseline="30000" dirty="0"/>
              <a:t> </a:t>
            </a:r>
            <a:r>
              <a:rPr lang="en-US" sz="3200" dirty="0"/>
              <a:t>And all the more believers in the Lord, multitudes of men and women, were constantly added to their number  </a:t>
            </a:r>
          </a:p>
        </p:txBody>
      </p:sp>
      <p:sp>
        <p:nvSpPr>
          <p:cNvPr id="20" name="TextBox 19"/>
          <p:cNvSpPr txBox="1"/>
          <p:nvPr/>
        </p:nvSpPr>
        <p:spPr>
          <a:xfrm>
            <a:off x="0" y="1981200"/>
            <a:ext cx="9155724" cy="354234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5:11 </a:t>
            </a:r>
            <a:r>
              <a:rPr lang="en-US" sz="3200" dirty="0"/>
              <a:t>And great fear came over the whole church, and over all who heard of these things.</a:t>
            </a:r>
            <a:r>
              <a:rPr lang="en-US" sz="3200" b="1" baseline="30000" dirty="0"/>
              <a:t> 12 </a:t>
            </a:r>
            <a:r>
              <a:rPr lang="en-US" sz="3200" dirty="0"/>
              <a:t>…and they were all with one accord in Solomon’s portico. </a:t>
            </a:r>
            <a:r>
              <a:rPr lang="en-US" sz="3200" b="1" baseline="30000" dirty="0"/>
              <a:t>13 </a:t>
            </a:r>
            <a:r>
              <a:rPr lang="en-US" sz="3200" dirty="0"/>
              <a:t>But none of the rest dared to associate with them; however, the people held them in high esteem. </a:t>
            </a:r>
            <a:r>
              <a:rPr lang="en-US" sz="3200" b="1" baseline="30000" dirty="0"/>
              <a:t>14</a:t>
            </a:r>
            <a:r>
              <a:rPr lang="en-US" sz="3200" baseline="30000" dirty="0"/>
              <a:t> </a:t>
            </a:r>
            <a:r>
              <a:rPr lang="en-US" sz="3100" b="1" u="sng" dirty="0">
                <a:solidFill>
                  <a:srgbClr val="002060"/>
                </a:solidFill>
              </a:rPr>
              <a:t>And all the more believers in the Lord, multitudes of men and women, were constantly added to their number</a:t>
            </a:r>
            <a:r>
              <a:rPr lang="en-US" sz="3200" dirty="0"/>
              <a:t>  </a:t>
            </a:r>
          </a:p>
        </p:txBody>
      </p:sp>
    </p:spTree>
    <p:extLst>
      <p:ext uri="{BB962C8B-B14F-4D97-AF65-F5344CB8AC3E}">
        <p14:creationId xmlns:p14="http://schemas.microsoft.com/office/powerpoint/2010/main" xmlns="" val="8473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P spid="12" grpId="0" animBg="1"/>
      <p:bldP spid="18"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7"/>
          <p:cNvSpPr/>
          <p:nvPr/>
        </p:nvSpPr>
        <p:spPr>
          <a:xfrm>
            <a:off x="70338" y="609600"/>
            <a:ext cx="8991600" cy="1166595"/>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has intervened to valiantly defend His church from a grave threat</a:t>
            </a:r>
          </a:p>
        </p:txBody>
      </p:sp>
      <p:sp>
        <p:nvSpPr>
          <p:cNvPr id="11" name="Rounded Rectangular Callout 17"/>
          <p:cNvSpPr/>
          <p:nvPr/>
        </p:nvSpPr>
        <p:spPr>
          <a:xfrm>
            <a:off x="0" y="76200"/>
            <a:ext cx="9155724" cy="48316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What we’re seeing is in keeping with out theme: </a:t>
            </a:r>
          </a:p>
        </p:txBody>
      </p:sp>
      <p:sp>
        <p:nvSpPr>
          <p:cNvPr id="10" name="Thought Bubble: Cloud 9"/>
          <p:cNvSpPr/>
          <p:nvPr/>
        </p:nvSpPr>
        <p:spPr>
          <a:xfrm>
            <a:off x="3616569" y="1747620"/>
            <a:ext cx="5445369" cy="1789784"/>
          </a:xfrm>
          <a:prstGeom prst="cloudCallout">
            <a:avLst>
              <a:gd name="adj1" fmla="val 50788"/>
              <a:gd name="adj2" fmla="val 613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Was God overreacting?</a:t>
            </a:r>
          </a:p>
        </p:txBody>
      </p:sp>
    </p:spTree>
    <p:extLst>
      <p:ext uri="{BB962C8B-B14F-4D97-AF65-F5344CB8AC3E}">
        <p14:creationId xmlns:p14="http://schemas.microsoft.com/office/powerpoint/2010/main" xmlns="" val="211966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7"/>
          <p:cNvSpPr/>
          <p:nvPr/>
        </p:nvSpPr>
        <p:spPr>
          <a:xfrm>
            <a:off x="70338" y="609600"/>
            <a:ext cx="8991600" cy="1166595"/>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has intervened to valiantly defend His church from a grave threat</a:t>
            </a:r>
          </a:p>
        </p:txBody>
      </p:sp>
      <p:sp>
        <p:nvSpPr>
          <p:cNvPr id="11" name="Rounded Rectangular Callout 17"/>
          <p:cNvSpPr/>
          <p:nvPr/>
        </p:nvSpPr>
        <p:spPr>
          <a:xfrm>
            <a:off x="0" y="76200"/>
            <a:ext cx="9155724" cy="48316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What we’re seeing is in keeping with out theme: </a:t>
            </a:r>
          </a:p>
        </p:txBody>
      </p:sp>
      <p:sp>
        <p:nvSpPr>
          <p:cNvPr id="5" name="Rectangle 4"/>
          <p:cNvSpPr/>
          <p:nvPr/>
        </p:nvSpPr>
        <p:spPr>
          <a:xfrm>
            <a:off x="9525" y="4021382"/>
            <a:ext cx="9144000" cy="243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auto">
              <a:spcBef>
                <a:spcPts val="0"/>
              </a:spcBef>
              <a:spcAft>
                <a:spcPts val="0"/>
              </a:spcAft>
              <a:buFont typeface="Arial" panose="020B0604020202020204" pitchFamily="34" charset="0"/>
              <a:buChar char="•"/>
              <a:defRPr/>
            </a:pPr>
            <a:r>
              <a:rPr lang="en-US" sz="3400" b="1" dirty="0"/>
              <a:t>The “limit” is 1</a:t>
            </a:r>
          </a:p>
          <a:p>
            <a:pPr marL="457200" indent="-457200" fontAlgn="auto">
              <a:spcBef>
                <a:spcPts val="0"/>
              </a:spcBef>
              <a:spcAft>
                <a:spcPts val="0"/>
              </a:spcAft>
              <a:buFont typeface="Arial" panose="020B0604020202020204" pitchFamily="34" charset="0"/>
              <a:buChar char="•"/>
              <a:defRPr/>
            </a:pPr>
            <a:endParaRPr lang="en-US" sz="3400" b="1" dirty="0"/>
          </a:p>
          <a:p>
            <a:pPr marL="457200" indent="-457200" fontAlgn="auto">
              <a:spcBef>
                <a:spcPts val="0"/>
              </a:spcBef>
              <a:spcAft>
                <a:spcPts val="0"/>
              </a:spcAft>
              <a:buFont typeface="Arial" panose="020B0604020202020204" pitchFamily="34" charset="0"/>
              <a:buChar char="•"/>
              <a:defRPr/>
            </a:pPr>
            <a:endParaRPr lang="en-US" sz="3400" b="1" dirty="0"/>
          </a:p>
          <a:p>
            <a:pPr marL="457200" indent="-457200" fontAlgn="auto">
              <a:spcBef>
                <a:spcPts val="0"/>
              </a:spcBef>
              <a:spcAft>
                <a:spcPts val="0"/>
              </a:spcAft>
              <a:buFont typeface="Arial" panose="020B0604020202020204" pitchFamily="34" charset="0"/>
              <a:buChar char="•"/>
              <a:defRPr/>
            </a:pPr>
            <a:endParaRPr lang="en-US" sz="3400" b="1" dirty="0"/>
          </a:p>
        </p:txBody>
      </p:sp>
      <p:sp>
        <p:nvSpPr>
          <p:cNvPr id="6" name="Thought Bubble: Cloud 5"/>
          <p:cNvSpPr/>
          <p:nvPr/>
        </p:nvSpPr>
        <p:spPr>
          <a:xfrm>
            <a:off x="3962400" y="1676400"/>
            <a:ext cx="5638800" cy="2247900"/>
          </a:xfrm>
          <a:prstGeom prst="cloudCallout">
            <a:avLst>
              <a:gd name="adj1" fmla="val 29571"/>
              <a:gd name="adj2" fmla="val 599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God will damn Christians if they sin too much? </a:t>
            </a:r>
          </a:p>
        </p:txBody>
      </p:sp>
      <p:sp>
        <p:nvSpPr>
          <p:cNvPr id="7" name="Rounded Rectangular Callout 17"/>
          <p:cNvSpPr/>
          <p:nvPr/>
        </p:nvSpPr>
        <p:spPr>
          <a:xfrm>
            <a:off x="76200" y="2048791"/>
            <a:ext cx="4876800" cy="1752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Not a case of someone ‘finally hitting the limit’ on sin</a:t>
            </a:r>
          </a:p>
        </p:txBody>
      </p:sp>
      <p:sp>
        <p:nvSpPr>
          <p:cNvPr id="10" name="Thought Bubble: Cloud 9"/>
          <p:cNvSpPr/>
          <p:nvPr/>
        </p:nvSpPr>
        <p:spPr>
          <a:xfrm>
            <a:off x="4343400" y="3570288"/>
            <a:ext cx="4369777" cy="1337836"/>
          </a:xfrm>
          <a:prstGeom prst="cloudCallout">
            <a:avLst>
              <a:gd name="adj1" fmla="val 54495"/>
              <a:gd name="adj2" fmla="val 703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 God being unfair? </a:t>
            </a:r>
          </a:p>
        </p:txBody>
      </p:sp>
      <p:sp>
        <p:nvSpPr>
          <p:cNvPr id="12" name="TextBox 11"/>
          <p:cNvSpPr txBox="1">
            <a:spLocks noChangeArrowheads="1"/>
          </p:cNvSpPr>
          <p:nvPr/>
        </p:nvSpPr>
        <p:spPr bwMode="auto">
          <a:xfrm>
            <a:off x="531202" y="4908123"/>
            <a:ext cx="6477000" cy="1569660"/>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rPr>
              <a:t>James 2:10 </a:t>
            </a:r>
            <a:r>
              <a:rPr lang="en-US" sz="3200" dirty="0">
                <a:solidFill>
                  <a:schemeClr val="bg1"/>
                </a:solidFill>
              </a:rPr>
              <a:t>For whoever keeps the whole law and yet stumbles in one point, he has become guilty of all. </a:t>
            </a:r>
            <a:endParaRPr lang="en-US" sz="3200" baseline="30000" dirty="0">
              <a:solidFill>
                <a:schemeClr val="bg1"/>
              </a:solidFill>
            </a:endParaRPr>
          </a:p>
        </p:txBody>
      </p:sp>
    </p:spTree>
    <p:extLst>
      <p:ext uri="{BB962C8B-B14F-4D97-AF65-F5344CB8AC3E}">
        <p14:creationId xmlns:p14="http://schemas.microsoft.com/office/powerpoint/2010/main" xmlns="" val="21707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7"/>
          <p:cNvSpPr/>
          <p:nvPr/>
        </p:nvSpPr>
        <p:spPr>
          <a:xfrm>
            <a:off x="70338" y="609600"/>
            <a:ext cx="8991600" cy="1166595"/>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has intervened to valiantly defend His church from a grave threat</a:t>
            </a:r>
          </a:p>
        </p:txBody>
      </p:sp>
      <p:sp>
        <p:nvSpPr>
          <p:cNvPr id="11" name="Rounded Rectangular Callout 17"/>
          <p:cNvSpPr/>
          <p:nvPr/>
        </p:nvSpPr>
        <p:spPr>
          <a:xfrm>
            <a:off x="0" y="76200"/>
            <a:ext cx="9155724" cy="48316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What we’re seeing is in keeping with out theme: </a:t>
            </a:r>
          </a:p>
        </p:txBody>
      </p:sp>
      <p:sp>
        <p:nvSpPr>
          <p:cNvPr id="5" name="Rectangle 4"/>
          <p:cNvSpPr/>
          <p:nvPr/>
        </p:nvSpPr>
        <p:spPr>
          <a:xfrm>
            <a:off x="9525" y="4021382"/>
            <a:ext cx="9144000" cy="243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auto">
              <a:spcBef>
                <a:spcPts val="0"/>
              </a:spcBef>
              <a:spcAft>
                <a:spcPts val="0"/>
              </a:spcAft>
              <a:buFont typeface="Arial" panose="020B0604020202020204" pitchFamily="34" charset="0"/>
              <a:buChar char="•"/>
              <a:defRPr/>
            </a:pPr>
            <a:r>
              <a:rPr lang="en-US" sz="3400" b="1" dirty="0"/>
              <a:t>The “limit” is 1</a:t>
            </a:r>
          </a:p>
          <a:p>
            <a:pPr marL="457200" indent="-457200" fontAlgn="auto">
              <a:spcBef>
                <a:spcPts val="0"/>
              </a:spcBef>
              <a:spcAft>
                <a:spcPts val="0"/>
              </a:spcAft>
              <a:buFont typeface="Arial" panose="020B0604020202020204" pitchFamily="34" charset="0"/>
              <a:buChar char="•"/>
              <a:defRPr/>
            </a:pPr>
            <a:r>
              <a:rPr lang="en-US" sz="3400" b="1" dirty="0"/>
              <a:t>That’s why ALL need rescued</a:t>
            </a:r>
          </a:p>
          <a:p>
            <a:pPr marL="457200" indent="-457200" fontAlgn="auto">
              <a:spcBef>
                <a:spcPts val="0"/>
              </a:spcBef>
              <a:spcAft>
                <a:spcPts val="0"/>
              </a:spcAft>
              <a:buFont typeface="Arial" panose="020B0604020202020204" pitchFamily="34" charset="0"/>
              <a:buChar char="•"/>
              <a:defRPr/>
            </a:pPr>
            <a:r>
              <a:rPr lang="en-US" sz="3400" b="1" dirty="0"/>
              <a:t>God patiently holds back in mercy …</a:t>
            </a:r>
          </a:p>
          <a:p>
            <a:pPr marL="457200" indent="-457200" fontAlgn="auto">
              <a:spcBef>
                <a:spcPts val="0"/>
              </a:spcBef>
              <a:spcAft>
                <a:spcPts val="0"/>
              </a:spcAft>
              <a:buFont typeface="Arial" panose="020B0604020202020204" pitchFamily="34" charset="0"/>
              <a:buChar char="•"/>
              <a:defRPr/>
            </a:pPr>
            <a:r>
              <a:rPr lang="en-US" sz="3200" b="1" dirty="0"/>
              <a:t>Begging us to turn to him and receive forgiveness</a:t>
            </a:r>
          </a:p>
        </p:txBody>
      </p:sp>
      <p:sp>
        <p:nvSpPr>
          <p:cNvPr id="6" name="Thought Bubble: Cloud 5"/>
          <p:cNvSpPr/>
          <p:nvPr/>
        </p:nvSpPr>
        <p:spPr>
          <a:xfrm>
            <a:off x="3962400" y="1676400"/>
            <a:ext cx="5638800" cy="2247900"/>
          </a:xfrm>
          <a:prstGeom prst="cloudCallout">
            <a:avLst>
              <a:gd name="adj1" fmla="val 29571"/>
              <a:gd name="adj2" fmla="val 599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God will damn Christians if they sin too much? </a:t>
            </a:r>
          </a:p>
        </p:txBody>
      </p:sp>
      <p:sp>
        <p:nvSpPr>
          <p:cNvPr id="7" name="Rounded Rectangular Callout 17"/>
          <p:cNvSpPr/>
          <p:nvPr/>
        </p:nvSpPr>
        <p:spPr>
          <a:xfrm>
            <a:off x="76200" y="2048791"/>
            <a:ext cx="4876800" cy="1752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Not a case of someone ‘finally hitting the limit’ on sin</a:t>
            </a:r>
          </a:p>
        </p:txBody>
      </p:sp>
      <p:sp>
        <p:nvSpPr>
          <p:cNvPr id="10" name="Thought Bubble: Cloud 9"/>
          <p:cNvSpPr/>
          <p:nvPr/>
        </p:nvSpPr>
        <p:spPr>
          <a:xfrm>
            <a:off x="4343400" y="3570288"/>
            <a:ext cx="4369777" cy="1337836"/>
          </a:xfrm>
          <a:prstGeom prst="cloudCallout">
            <a:avLst>
              <a:gd name="adj1" fmla="val 54495"/>
              <a:gd name="adj2" fmla="val 703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 God being unfair? </a:t>
            </a:r>
          </a:p>
        </p:txBody>
      </p:sp>
      <p:sp>
        <p:nvSpPr>
          <p:cNvPr id="8" name="Rounded Rectangular Callout 17"/>
          <p:cNvSpPr/>
          <p:nvPr/>
        </p:nvSpPr>
        <p:spPr>
          <a:xfrm>
            <a:off x="3769702" y="3134641"/>
            <a:ext cx="5152292" cy="16764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Btw… it’s not clear that Ananias and </a:t>
            </a:r>
            <a:r>
              <a:rPr lang="en-US" sz="3600" b="1" dirty="0" err="1"/>
              <a:t>Sapphira</a:t>
            </a:r>
            <a:r>
              <a:rPr lang="en-US" sz="3600" b="1" dirty="0"/>
              <a:t> were judged by God!</a:t>
            </a:r>
          </a:p>
        </p:txBody>
      </p:sp>
    </p:spTree>
    <p:extLst>
      <p:ext uri="{BB962C8B-B14F-4D97-AF65-F5344CB8AC3E}">
        <p14:creationId xmlns:p14="http://schemas.microsoft.com/office/powerpoint/2010/main" xmlns="" val="3890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7"/>
          <p:cNvSpPr/>
          <p:nvPr/>
        </p:nvSpPr>
        <p:spPr>
          <a:xfrm>
            <a:off x="70338" y="609600"/>
            <a:ext cx="8991600" cy="1166595"/>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has intervened to valiantly defend His church from a grave threat</a:t>
            </a:r>
          </a:p>
        </p:txBody>
      </p:sp>
      <p:sp>
        <p:nvSpPr>
          <p:cNvPr id="11" name="Rounded Rectangular Callout 17"/>
          <p:cNvSpPr/>
          <p:nvPr/>
        </p:nvSpPr>
        <p:spPr>
          <a:xfrm>
            <a:off x="0" y="76200"/>
            <a:ext cx="9155724" cy="48316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What we’re seeing is in keeping with out theme: </a:t>
            </a:r>
          </a:p>
        </p:txBody>
      </p:sp>
      <p:sp>
        <p:nvSpPr>
          <p:cNvPr id="8" name="Thought Bubble: Cloud 7"/>
          <p:cNvSpPr/>
          <p:nvPr/>
        </p:nvSpPr>
        <p:spPr>
          <a:xfrm>
            <a:off x="3962400" y="1676400"/>
            <a:ext cx="5638800" cy="2247900"/>
          </a:xfrm>
          <a:prstGeom prst="cloudCallout">
            <a:avLst>
              <a:gd name="adj1" fmla="val 29571"/>
              <a:gd name="adj2" fmla="val 599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God will damn Christians if they sin too much? </a:t>
            </a:r>
          </a:p>
        </p:txBody>
      </p:sp>
      <p:sp>
        <p:nvSpPr>
          <p:cNvPr id="10" name="Rounded Rectangular Callout 17"/>
          <p:cNvSpPr/>
          <p:nvPr/>
        </p:nvSpPr>
        <p:spPr>
          <a:xfrm>
            <a:off x="76200" y="2048791"/>
            <a:ext cx="4876800" cy="1752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Not a case of someone ‘finally hitting the limit’ on sin</a:t>
            </a:r>
          </a:p>
        </p:txBody>
      </p:sp>
      <p:sp>
        <p:nvSpPr>
          <p:cNvPr id="12" name="Rounded Rectangular Callout 17"/>
          <p:cNvSpPr/>
          <p:nvPr/>
        </p:nvSpPr>
        <p:spPr>
          <a:xfrm>
            <a:off x="76200" y="3943350"/>
            <a:ext cx="7848600" cy="1752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It was a unique case of God choosing </a:t>
            </a:r>
            <a:r>
              <a:rPr lang="en-US" sz="3600" b="1" i="1" dirty="0"/>
              <a:t>not</a:t>
            </a:r>
            <a:r>
              <a:rPr lang="en-US" sz="3600" b="1" dirty="0"/>
              <a:t> to show restraint, to make a statement for the good of the church</a:t>
            </a:r>
          </a:p>
        </p:txBody>
      </p:sp>
    </p:spTree>
    <p:extLst>
      <p:ext uri="{BB962C8B-B14F-4D97-AF65-F5344CB8AC3E}">
        <p14:creationId xmlns:p14="http://schemas.microsoft.com/office/powerpoint/2010/main" xmlns="" val="38856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7"/>
          <p:cNvSpPr/>
          <p:nvPr/>
        </p:nvSpPr>
        <p:spPr>
          <a:xfrm>
            <a:off x="70338" y="609600"/>
            <a:ext cx="8991600" cy="1166595"/>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has intervened to valiantly defend His church from a grave threat</a:t>
            </a:r>
          </a:p>
        </p:txBody>
      </p:sp>
      <p:sp>
        <p:nvSpPr>
          <p:cNvPr id="11" name="Rounded Rectangular Callout 17"/>
          <p:cNvSpPr/>
          <p:nvPr/>
        </p:nvSpPr>
        <p:spPr>
          <a:xfrm>
            <a:off x="0" y="76200"/>
            <a:ext cx="9155724" cy="48316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What we’re seeing is in keeping with out theme: </a:t>
            </a:r>
          </a:p>
        </p:txBody>
      </p:sp>
      <p:sp>
        <p:nvSpPr>
          <p:cNvPr id="14" name="Rounded Rectangular Callout 17"/>
          <p:cNvSpPr/>
          <p:nvPr/>
        </p:nvSpPr>
        <p:spPr>
          <a:xfrm>
            <a:off x="2013438" y="1921578"/>
            <a:ext cx="5105400" cy="685801"/>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Which is a good thing…</a:t>
            </a:r>
          </a:p>
        </p:txBody>
      </p:sp>
      <p:sp>
        <p:nvSpPr>
          <p:cNvPr id="15" name="Rounded Rectangular Callout 17"/>
          <p:cNvSpPr/>
          <p:nvPr/>
        </p:nvSpPr>
        <p:spPr>
          <a:xfrm>
            <a:off x="1790700" y="3438565"/>
            <a:ext cx="5562600" cy="685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Because Ananias and </a:t>
            </a:r>
          </a:p>
          <a:p>
            <a:pPr algn="ctr" fontAlgn="auto">
              <a:spcBef>
                <a:spcPts val="0"/>
              </a:spcBef>
              <a:spcAft>
                <a:spcPts val="0"/>
              </a:spcAft>
              <a:defRPr/>
            </a:pPr>
            <a:r>
              <a:rPr lang="en-US" sz="4000" b="1" dirty="0" err="1"/>
              <a:t>Sapphira</a:t>
            </a:r>
            <a:r>
              <a:rPr lang="en-US" sz="4000" b="1" dirty="0"/>
              <a:t> were </a:t>
            </a:r>
            <a:r>
              <a:rPr lang="en-US" sz="4000" b="1" i="1" dirty="0"/>
              <a:t>such jerks</a:t>
            </a:r>
          </a:p>
        </p:txBody>
      </p:sp>
      <p:sp>
        <p:nvSpPr>
          <p:cNvPr id="16" name="Rounded Rectangular Callout 17"/>
          <p:cNvSpPr/>
          <p:nvPr/>
        </p:nvSpPr>
        <p:spPr>
          <a:xfrm>
            <a:off x="990600" y="5081885"/>
            <a:ext cx="7391400" cy="68580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 would </a:t>
            </a:r>
            <a:r>
              <a:rPr lang="en-US" sz="4000" b="1" i="1" dirty="0"/>
              <a:t>never</a:t>
            </a:r>
            <a:r>
              <a:rPr lang="en-US" sz="4000" b="1" dirty="0"/>
              <a:t> do what they did”</a:t>
            </a:r>
            <a:endParaRPr lang="en-US" sz="4000" b="1" i="1" dirty="0"/>
          </a:p>
        </p:txBody>
      </p:sp>
    </p:spTree>
    <p:extLst>
      <p:ext uri="{BB962C8B-B14F-4D97-AF65-F5344CB8AC3E}">
        <p14:creationId xmlns:p14="http://schemas.microsoft.com/office/powerpoint/2010/main" xmlns="" val="6521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2400" r="1600"/>
          <a:stretch/>
        </p:blipFill>
        <p:spPr>
          <a:xfrm>
            <a:off x="0" y="0"/>
            <a:ext cx="9144000" cy="5858867"/>
          </a:xfrm>
        </p:spPr>
      </p:pic>
      <p:sp>
        <p:nvSpPr>
          <p:cNvPr id="15" name="TextBox 14"/>
          <p:cNvSpPr txBox="1"/>
          <p:nvPr/>
        </p:nvSpPr>
        <p:spPr>
          <a:xfrm>
            <a:off x="0" y="4191000"/>
            <a:ext cx="9144000" cy="26669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4:36 </a:t>
            </a:r>
            <a:r>
              <a:rPr lang="en-US" sz="3400" b="1" u="sng" dirty="0">
                <a:solidFill>
                  <a:srgbClr val="002060"/>
                </a:solidFill>
              </a:rPr>
              <a:t>Now Joseph, a Levite of Cyprian birth, who was also called Barnabas by the apostles </a:t>
            </a:r>
            <a:r>
              <a:rPr lang="en-US" sz="3400" dirty="0"/>
              <a:t>(which translated means Son of Encouragement),</a:t>
            </a:r>
            <a:r>
              <a:rPr lang="en-US" sz="3400" b="1" baseline="30000" dirty="0"/>
              <a:t>37 </a:t>
            </a:r>
            <a:r>
              <a:rPr lang="en-US" sz="3400" dirty="0"/>
              <a:t>and who owned a tract of land, sold it and brought the money and laid it at the apostles’ feet.</a:t>
            </a:r>
          </a:p>
          <a:p>
            <a:r>
              <a:rPr lang="en-US" dirty="0"/>
              <a:t> </a:t>
            </a:r>
          </a:p>
          <a:p>
            <a:endParaRPr lang="en-US" sz="3400" b="1" u="sng" dirty="0">
              <a:solidFill>
                <a:srgbClr val="002060"/>
              </a:solidFill>
            </a:endParaRPr>
          </a:p>
        </p:txBody>
      </p:sp>
      <p:sp>
        <p:nvSpPr>
          <p:cNvPr id="4" name="TextBox 3"/>
          <p:cNvSpPr txBox="1"/>
          <p:nvPr/>
        </p:nvSpPr>
        <p:spPr>
          <a:xfrm>
            <a:off x="-2931" y="4190999"/>
            <a:ext cx="9144000" cy="26669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4:36 </a:t>
            </a:r>
            <a:r>
              <a:rPr lang="en-US" sz="3400" dirty="0"/>
              <a:t>Now Joseph, a Levite of Cyprian birth, who was also called Barnabas by the apostles </a:t>
            </a:r>
            <a:r>
              <a:rPr lang="en-US" sz="3400" b="1" u="sng" dirty="0">
                <a:solidFill>
                  <a:srgbClr val="002060"/>
                </a:solidFill>
              </a:rPr>
              <a:t>(which translated means Son of Encouragement)</a:t>
            </a:r>
            <a:r>
              <a:rPr lang="en-US" sz="3400" dirty="0"/>
              <a:t>,</a:t>
            </a:r>
            <a:r>
              <a:rPr lang="en-US" sz="3400" b="1" baseline="30000" dirty="0"/>
              <a:t>37 </a:t>
            </a:r>
            <a:r>
              <a:rPr lang="en-US" sz="3400" dirty="0"/>
              <a:t>and who owned a tract of land, sold it and brought the money and laid it at the apostles’ feet.</a:t>
            </a:r>
          </a:p>
          <a:p>
            <a:r>
              <a:rPr lang="en-US" dirty="0"/>
              <a:t> </a:t>
            </a:r>
          </a:p>
          <a:p>
            <a:endParaRPr lang="en-US" sz="3400" b="1" u="sng" dirty="0">
              <a:solidFill>
                <a:srgbClr val="002060"/>
              </a:solidFill>
            </a:endParaRPr>
          </a:p>
        </p:txBody>
      </p:sp>
      <p:sp>
        <p:nvSpPr>
          <p:cNvPr id="5" name="TextBox 4"/>
          <p:cNvSpPr txBox="1"/>
          <p:nvPr/>
        </p:nvSpPr>
        <p:spPr>
          <a:xfrm>
            <a:off x="-5862" y="4191001"/>
            <a:ext cx="9144000" cy="26669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4:36 </a:t>
            </a:r>
            <a:r>
              <a:rPr lang="en-US" sz="3400" dirty="0"/>
              <a:t>Now Joseph, a Levite of Cyprian birth, who was also called Barnabas by the apostles (which translated means Son of Encouragement),</a:t>
            </a:r>
            <a:r>
              <a:rPr lang="en-US" sz="3400" b="1" baseline="30000" dirty="0"/>
              <a:t>37 </a:t>
            </a:r>
            <a:r>
              <a:rPr lang="en-US" sz="3400" dirty="0"/>
              <a:t>and who owned a tract of land, </a:t>
            </a:r>
            <a:r>
              <a:rPr lang="en-US" sz="3400" b="1" u="sng" dirty="0">
                <a:solidFill>
                  <a:srgbClr val="002060"/>
                </a:solidFill>
              </a:rPr>
              <a:t>sold it and brought the money and laid it at the apostles’ feet</a:t>
            </a:r>
            <a:r>
              <a:rPr lang="en-US" sz="3400" dirty="0"/>
              <a:t>.</a:t>
            </a:r>
          </a:p>
          <a:p>
            <a:r>
              <a:rPr lang="en-US" dirty="0"/>
              <a:t> </a:t>
            </a:r>
          </a:p>
          <a:p>
            <a:endParaRPr lang="en-US" sz="3400" b="1" u="sng" dirty="0">
              <a:solidFill>
                <a:srgbClr val="002060"/>
              </a:solidFill>
            </a:endParaRPr>
          </a:p>
        </p:txBody>
      </p:sp>
    </p:spTree>
    <p:extLst>
      <p:ext uri="{BB962C8B-B14F-4D97-AF65-F5344CB8AC3E}">
        <p14:creationId xmlns:p14="http://schemas.microsoft.com/office/powerpoint/2010/main" xmlns="" val="28807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17"/>
          <p:cNvSpPr/>
          <p:nvPr/>
        </p:nvSpPr>
        <p:spPr>
          <a:xfrm>
            <a:off x="70338" y="609600"/>
            <a:ext cx="8991600" cy="1166595"/>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has intervened to valiantly defend His church from a grave threat</a:t>
            </a:r>
          </a:p>
        </p:txBody>
      </p:sp>
      <p:sp>
        <p:nvSpPr>
          <p:cNvPr id="11" name="Rounded Rectangular Callout 17"/>
          <p:cNvSpPr/>
          <p:nvPr/>
        </p:nvSpPr>
        <p:spPr>
          <a:xfrm>
            <a:off x="0" y="76200"/>
            <a:ext cx="9155724" cy="483161"/>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What we’re seeing is in keeping with out theme: </a:t>
            </a:r>
          </a:p>
        </p:txBody>
      </p:sp>
      <p:sp>
        <p:nvSpPr>
          <p:cNvPr id="8" name="Rounded Rectangular Callout 17"/>
          <p:cNvSpPr/>
          <p:nvPr/>
        </p:nvSpPr>
        <p:spPr>
          <a:xfrm>
            <a:off x="195261" y="2819400"/>
            <a:ext cx="8753475" cy="1371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Because there is a human impulse toward hypocrisy to which we are </a:t>
            </a:r>
            <a:r>
              <a:rPr lang="en-US" sz="3800" b="1" u="sng" dirty="0"/>
              <a:t>all</a:t>
            </a:r>
            <a:r>
              <a:rPr lang="en-US" sz="3800" b="1" dirty="0"/>
              <a:t> susceptible</a:t>
            </a:r>
          </a:p>
        </p:txBody>
      </p:sp>
      <p:sp>
        <p:nvSpPr>
          <p:cNvPr id="10" name="TextBox 9"/>
          <p:cNvSpPr txBox="1"/>
          <p:nvPr/>
        </p:nvSpPr>
        <p:spPr>
          <a:xfrm>
            <a:off x="1219200" y="5205630"/>
            <a:ext cx="6781800" cy="11430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5:4 </a:t>
            </a:r>
            <a:r>
              <a:rPr lang="en-US" sz="3600" dirty="0"/>
              <a:t>Why is it that you have conceived this deed in your heart? </a:t>
            </a:r>
          </a:p>
          <a:p>
            <a:r>
              <a:rPr lang="en-US" sz="3200" dirty="0"/>
              <a:t> </a:t>
            </a:r>
          </a:p>
          <a:p>
            <a:endParaRPr lang="en-US" sz="3400" b="1" u="sng" dirty="0">
              <a:solidFill>
                <a:srgbClr val="002060"/>
              </a:solidFill>
            </a:endParaRPr>
          </a:p>
        </p:txBody>
      </p:sp>
      <p:sp>
        <p:nvSpPr>
          <p:cNvPr id="12" name="Rounded Rectangular Callout 17"/>
          <p:cNvSpPr/>
          <p:nvPr/>
        </p:nvSpPr>
        <p:spPr>
          <a:xfrm>
            <a:off x="2013438" y="1921578"/>
            <a:ext cx="5105400" cy="685801"/>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Which is a good thing…</a:t>
            </a:r>
          </a:p>
        </p:txBody>
      </p:sp>
    </p:spTree>
    <p:extLst>
      <p:ext uri="{BB962C8B-B14F-4D97-AF65-F5344CB8AC3E}">
        <p14:creationId xmlns:p14="http://schemas.microsoft.com/office/powerpoint/2010/main" xmlns="" val="897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19200" y="5205630"/>
            <a:ext cx="6781800" cy="1143000"/>
          </a:xfrm>
          <a:prstGeom prst="rect">
            <a:avLst/>
          </a:prstGeom>
          <a:solidFill>
            <a:schemeClr val="accent6">
              <a:lumMod val="40000"/>
              <a:lumOff val="60000"/>
            </a:schemeClr>
          </a:solidFill>
          <a:ln>
            <a:solidFill>
              <a:schemeClr val="bg2"/>
            </a:solidFill>
          </a:ln>
        </p:spPr>
        <p:txBody>
          <a:bodyPr wrap="square">
            <a:noAutofit/>
          </a:bodyPr>
          <a:lstStyle/>
          <a:p>
            <a:r>
              <a:rPr lang="en-US" sz="3600" b="1" baseline="30000" dirty="0"/>
              <a:t>Acts 5:4 </a:t>
            </a:r>
            <a:r>
              <a:rPr lang="en-US" sz="3600" dirty="0"/>
              <a:t>Why is it that you have conceived this deed in your heart? </a:t>
            </a:r>
          </a:p>
          <a:p>
            <a:r>
              <a:rPr lang="en-US" sz="3200" dirty="0"/>
              <a:t> </a:t>
            </a:r>
          </a:p>
          <a:p>
            <a:endParaRPr lang="en-US" sz="3400" b="1" u="sng" dirty="0">
              <a:solidFill>
                <a:srgbClr val="002060"/>
              </a:solidFill>
            </a:endParaRPr>
          </a:p>
        </p:txBody>
      </p:sp>
      <p:sp>
        <p:nvSpPr>
          <p:cNvPr id="7" name="Rounded Rectangular Callout 17"/>
          <p:cNvSpPr/>
          <p:nvPr/>
        </p:nvSpPr>
        <p:spPr>
          <a:xfrm>
            <a:off x="152400" y="152400"/>
            <a:ext cx="8829675" cy="16002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Apart from Christ, hypocrisy is par for the course, because we are spiritual orphans, insecure in our identity</a:t>
            </a:r>
          </a:p>
        </p:txBody>
      </p:sp>
      <p:sp>
        <p:nvSpPr>
          <p:cNvPr id="17" name="Rounded Rectangular Callout 17"/>
          <p:cNvSpPr/>
          <p:nvPr/>
        </p:nvSpPr>
        <p:spPr>
          <a:xfrm>
            <a:off x="-1" y="3626016"/>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sp>
        <p:nvSpPr>
          <p:cNvPr id="18" name="Rounded Rectangular Callout 17"/>
          <p:cNvSpPr/>
          <p:nvPr/>
        </p:nvSpPr>
        <p:spPr>
          <a:xfrm>
            <a:off x="228600" y="5105400"/>
            <a:ext cx="8753475" cy="1372119"/>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Problem: we’re not always all that loveable, acceptable, or significant! </a:t>
            </a:r>
          </a:p>
        </p:txBody>
      </p:sp>
      <p:sp>
        <p:nvSpPr>
          <p:cNvPr id="19" name="Rounded Rectangular Callout 17"/>
          <p:cNvSpPr/>
          <p:nvPr/>
        </p:nvSpPr>
        <p:spPr>
          <a:xfrm>
            <a:off x="-114300" y="1752600"/>
            <a:ext cx="9448800" cy="1752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fontAlgn="auto">
              <a:spcBef>
                <a:spcPts val="0"/>
              </a:spcBef>
              <a:spcAft>
                <a:spcPts val="0"/>
              </a:spcAft>
              <a:buFont typeface="Arial" panose="020B0604020202020204" pitchFamily="34" charset="0"/>
              <a:buChar char="•"/>
              <a:defRPr/>
            </a:pPr>
            <a:r>
              <a:rPr lang="en-US" sz="3200" b="1" dirty="0"/>
              <a:t>Needs: love, acceptance, significance</a:t>
            </a:r>
          </a:p>
          <a:p>
            <a:pPr marL="571500" indent="-571500" fontAlgn="auto">
              <a:spcBef>
                <a:spcPts val="0"/>
              </a:spcBef>
              <a:spcAft>
                <a:spcPts val="0"/>
              </a:spcAft>
              <a:buFont typeface="Arial" panose="020B0604020202020204" pitchFamily="34" charset="0"/>
              <a:buChar char="•"/>
              <a:defRPr/>
            </a:pPr>
            <a:r>
              <a:rPr lang="en-US" sz="3200" b="1" dirty="0"/>
              <a:t>These go unmet when we are alienated from God</a:t>
            </a:r>
          </a:p>
          <a:p>
            <a:pPr marL="571500" indent="-571500" fontAlgn="auto">
              <a:spcBef>
                <a:spcPts val="0"/>
              </a:spcBef>
              <a:spcAft>
                <a:spcPts val="0"/>
              </a:spcAft>
              <a:buFont typeface="Arial" panose="020B0604020202020204" pitchFamily="34" charset="0"/>
              <a:buChar char="•"/>
              <a:defRPr/>
            </a:pPr>
            <a:r>
              <a:rPr lang="en-US" sz="3200" b="1" dirty="0"/>
              <a:t>So we look to other people to meet them</a:t>
            </a:r>
          </a:p>
        </p:txBody>
      </p:sp>
    </p:spTree>
    <p:extLst>
      <p:ext uri="{BB962C8B-B14F-4D97-AF65-F5344CB8AC3E}">
        <p14:creationId xmlns:p14="http://schemas.microsoft.com/office/powerpoint/2010/main" xmlns="" val="333325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When your audience is man …</a:t>
            </a:r>
          </a:p>
        </p:txBody>
      </p:sp>
      <p:sp>
        <p:nvSpPr>
          <p:cNvPr id="14" name="Rounded Rectangular Callout 17"/>
          <p:cNvSpPr/>
          <p:nvPr/>
        </p:nvSpPr>
        <p:spPr>
          <a:xfrm>
            <a:off x="4419600" y="4038600"/>
            <a:ext cx="4191000" cy="7620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“You’re ON!” </a:t>
            </a:r>
          </a:p>
        </p:txBody>
      </p:sp>
    </p:spTree>
    <p:extLst>
      <p:ext uri="{BB962C8B-B14F-4D97-AF65-F5344CB8AC3E}">
        <p14:creationId xmlns:p14="http://schemas.microsoft.com/office/powerpoint/2010/main" xmlns="" val="370533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When your audience is man …</a:t>
            </a:r>
          </a:p>
        </p:txBody>
      </p:sp>
      <p:sp>
        <p:nvSpPr>
          <p:cNvPr id="14" name="Rounded Rectangular Callout 17"/>
          <p:cNvSpPr/>
          <p:nvPr/>
        </p:nvSpPr>
        <p:spPr>
          <a:xfrm>
            <a:off x="3810000" y="4007472"/>
            <a:ext cx="5029200" cy="1624749"/>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And it’s a tough audience</a:t>
            </a:r>
          </a:p>
        </p:txBody>
      </p:sp>
    </p:spTree>
    <p:extLst>
      <p:ext uri="{BB962C8B-B14F-4D97-AF65-F5344CB8AC3E}">
        <p14:creationId xmlns:p14="http://schemas.microsoft.com/office/powerpoint/2010/main" xmlns="" val="21686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When your audience is man …</a:t>
            </a:r>
          </a:p>
        </p:txBody>
      </p:sp>
      <p:sp>
        <p:nvSpPr>
          <p:cNvPr id="14" name="Rounded Rectangular Callout 17"/>
          <p:cNvSpPr/>
          <p:nvPr/>
        </p:nvSpPr>
        <p:spPr>
          <a:xfrm>
            <a:off x="3505200" y="3962400"/>
            <a:ext cx="5562600" cy="831621"/>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The pressure’s on!</a:t>
            </a:r>
          </a:p>
        </p:txBody>
      </p:sp>
    </p:spTree>
    <p:extLst>
      <p:ext uri="{BB962C8B-B14F-4D97-AF65-F5344CB8AC3E}">
        <p14:creationId xmlns:p14="http://schemas.microsoft.com/office/powerpoint/2010/main" xmlns="" val="26414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When your audience is man …</a:t>
            </a:r>
          </a:p>
        </p:txBody>
      </p:sp>
      <p:sp>
        <p:nvSpPr>
          <p:cNvPr id="14" name="Rounded Rectangular Callout 17"/>
          <p:cNvSpPr/>
          <p:nvPr/>
        </p:nvSpPr>
        <p:spPr>
          <a:xfrm>
            <a:off x="3124200" y="3962400"/>
            <a:ext cx="5943600" cy="831621"/>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The stakes are high!</a:t>
            </a:r>
          </a:p>
        </p:txBody>
      </p:sp>
    </p:spTree>
    <p:extLst>
      <p:ext uri="{BB962C8B-B14F-4D97-AF65-F5344CB8AC3E}">
        <p14:creationId xmlns:p14="http://schemas.microsoft.com/office/powerpoint/2010/main" xmlns="" val="256776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When your audience is man …</a:t>
            </a:r>
          </a:p>
        </p:txBody>
      </p:sp>
      <p:sp>
        <p:nvSpPr>
          <p:cNvPr id="14" name="Rounded Rectangular Callout 17"/>
          <p:cNvSpPr/>
          <p:nvPr/>
        </p:nvSpPr>
        <p:spPr>
          <a:xfrm>
            <a:off x="3124200" y="3962400"/>
            <a:ext cx="5943600" cy="8382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Don’t get upstaged!</a:t>
            </a:r>
          </a:p>
        </p:txBody>
      </p:sp>
    </p:spTree>
    <p:extLst>
      <p:ext uri="{BB962C8B-B14F-4D97-AF65-F5344CB8AC3E}">
        <p14:creationId xmlns:p14="http://schemas.microsoft.com/office/powerpoint/2010/main" xmlns="" val="151969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When your audience is man …</a:t>
            </a:r>
          </a:p>
        </p:txBody>
      </p:sp>
      <p:sp>
        <p:nvSpPr>
          <p:cNvPr id="14" name="Rounded Rectangular Callout 17"/>
          <p:cNvSpPr/>
          <p:nvPr/>
        </p:nvSpPr>
        <p:spPr>
          <a:xfrm>
            <a:off x="3962400" y="3505200"/>
            <a:ext cx="4495800" cy="16764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Don’t forget your mask …</a:t>
            </a:r>
          </a:p>
        </p:txBody>
      </p:sp>
    </p:spTree>
    <p:extLst>
      <p:ext uri="{BB962C8B-B14F-4D97-AF65-F5344CB8AC3E}">
        <p14:creationId xmlns:p14="http://schemas.microsoft.com/office/powerpoint/2010/main" xmlns="" val="12619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When your audience is man …</a:t>
            </a:r>
          </a:p>
        </p:txBody>
      </p:sp>
      <p:sp>
        <p:nvSpPr>
          <p:cNvPr id="14" name="Rounded Rectangular Callout 17"/>
          <p:cNvSpPr/>
          <p:nvPr/>
        </p:nvSpPr>
        <p:spPr>
          <a:xfrm>
            <a:off x="4563208" y="3709803"/>
            <a:ext cx="4343400" cy="838200"/>
          </a:xfrm>
          <a:prstGeom prst="wedgeRoundRectCallout">
            <a:avLst>
              <a:gd name="adj1" fmla="val -21927"/>
              <a:gd name="adj2" fmla="val 49596"/>
              <a:gd name="adj3" fmla="val 16667"/>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t>Break a leg! </a:t>
            </a:r>
          </a:p>
        </p:txBody>
      </p:sp>
      <p:sp>
        <p:nvSpPr>
          <p:cNvPr id="6" name="Rounded Rectangular Callout 17"/>
          <p:cNvSpPr/>
          <p:nvPr/>
        </p:nvSpPr>
        <p:spPr>
          <a:xfrm>
            <a:off x="200025" y="5181600"/>
            <a:ext cx="5886450" cy="695325"/>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This is miserable way to live</a:t>
            </a:r>
            <a:endParaRPr lang="en-US" sz="3600" dirty="0"/>
          </a:p>
        </p:txBody>
      </p:sp>
      <p:sp>
        <p:nvSpPr>
          <p:cNvPr id="7" name="Rounded Rectangular Callout 17"/>
          <p:cNvSpPr/>
          <p:nvPr/>
        </p:nvSpPr>
        <p:spPr>
          <a:xfrm>
            <a:off x="1223962" y="5876925"/>
            <a:ext cx="6276975" cy="626449"/>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And in Christ, we don’t have to</a:t>
            </a:r>
            <a:endParaRPr lang="en-US" sz="3600" dirty="0"/>
          </a:p>
        </p:txBody>
      </p:sp>
    </p:spTree>
    <p:extLst>
      <p:ext uri="{BB962C8B-B14F-4D97-AF65-F5344CB8AC3E}">
        <p14:creationId xmlns:p14="http://schemas.microsoft.com/office/powerpoint/2010/main" xmlns="" val="33707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Tree>
    <p:extLst>
      <p:ext uri="{BB962C8B-B14F-4D97-AF65-F5344CB8AC3E}">
        <p14:creationId xmlns:p14="http://schemas.microsoft.com/office/powerpoint/2010/main" xmlns="" val="12898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2400" r="1600"/>
          <a:stretch/>
        </p:blipFill>
        <p:spPr>
          <a:xfrm>
            <a:off x="0" y="0"/>
            <a:ext cx="9144000" cy="5858867"/>
          </a:xfrm>
        </p:spPr>
      </p:pic>
      <p:sp>
        <p:nvSpPr>
          <p:cNvPr id="15" name="TextBox 14"/>
          <p:cNvSpPr txBox="1"/>
          <p:nvPr/>
        </p:nvSpPr>
        <p:spPr>
          <a:xfrm>
            <a:off x="0" y="4191000"/>
            <a:ext cx="9144000" cy="26669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5:1</a:t>
            </a:r>
            <a:r>
              <a:rPr lang="en-US" sz="3400" b="1" dirty="0"/>
              <a:t> </a:t>
            </a:r>
            <a:r>
              <a:rPr lang="en-US" sz="3400" b="1" u="sng" dirty="0">
                <a:solidFill>
                  <a:srgbClr val="002060"/>
                </a:solidFill>
              </a:rPr>
              <a:t>But</a:t>
            </a:r>
            <a:r>
              <a:rPr lang="en-US" sz="3400" b="1" dirty="0">
                <a:solidFill>
                  <a:srgbClr val="002060"/>
                </a:solidFill>
              </a:rPr>
              <a:t> </a:t>
            </a:r>
            <a:r>
              <a:rPr lang="en-US" sz="3400" dirty="0"/>
              <a:t>a man named Ananias, with his wife </a:t>
            </a:r>
            <a:r>
              <a:rPr lang="en-US" sz="3400" dirty="0" err="1"/>
              <a:t>Sapphira</a:t>
            </a:r>
            <a:r>
              <a:rPr lang="en-US" sz="3400" dirty="0"/>
              <a:t>, sold a piece of property, </a:t>
            </a:r>
            <a:r>
              <a:rPr lang="en-US" sz="3400" b="1" baseline="30000" dirty="0"/>
              <a:t>2 </a:t>
            </a:r>
            <a:r>
              <a:rPr lang="en-US" sz="3400" dirty="0"/>
              <a:t>and kept back  some of the price for himself, with his wife’s full knowledge, and bringing a portion of it, he laid it at the apostles’ feet. </a:t>
            </a:r>
          </a:p>
          <a:p>
            <a:r>
              <a:rPr lang="en-US" dirty="0"/>
              <a:t> </a:t>
            </a:r>
          </a:p>
          <a:p>
            <a:endParaRPr lang="en-US" sz="3400" b="1" u="sng" dirty="0">
              <a:solidFill>
                <a:srgbClr val="002060"/>
              </a:solidFill>
            </a:endParaRPr>
          </a:p>
        </p:txBody>
      </p:sp>
      <p:sp>
        <p:nvSpPr>
          <p:cNvPr id="6" name="TextBox 5"/>
          <p:cNvSpPr txBox="1"/>
          <p:nvPr/>
        </p:nvSpPr>
        <p:spPr>
          <a:xfrm>
            <a:off x="0" y="4190999"/>
            <a:ext cx="9144000" cy="26669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5:1</a:t>
            </a:r>
            <a:r>
              <a:rPr lang="en-US" sz="3400" b="1" dirty="0"/>
              <a:t> </a:t>
            </a:r>
            <a:r>
              <a:rPr lang="en-US" sz="3400" dirty="0"/>
              <a:t>But</a:t>
            </a:r>
            <a:r>
              <a:rPr lang="en-US" sz="3400" b="1" dirty="0">
                <a:solidFill>
                  <a:srgbClr val="002060"/>
                </a:solidFill>
              </a:rPr>
              <a:t> </a:t>
            </a:r>
            <a:r>
              <a:rPr lang="en-US" sz="3400" dirty="0"/>
              <a:t>a man named Ananias, with his wife </a:t>
            </a:r>
            <a:r>
              <a:rPr lang="en-US" sz="3400" dirty="0" err="1"/>
              <a:t>Sapphira</a:t>
            </a:r>
            <a:r>
              <a:rPr lang="en-US" sz="3400" dirty="0"/>
              <a:t>, </a:t>
            </a:r>
            <a:r>
              <a:rPr lang="en-US" sz="3400" b="1" u="sng" dirty="0">
                <a:solidFill>
                  <a:srgbClr val="002060"/>
                </a:solidFill>
              </a:rPr>
              <a:t>sold a piece of property</a:t>
            </a:r>
            <a:r>
              <a:rPr lang="en-US" sz="3400" dirty="0"/>
              <a:t>, </a:t>
            </a:r>
            <a:r>
              <a:rPr lang="en-US" sz="3400" b="1" baseline="30000" dirty="0"/>
              <a:t>2 </a:t>
            </a:r>
            <a:r>
              <a:rPr lang="en-US" sz="3400" dirty="0"/>
              <a:t>and kept back  some of the price for himself, with his wife’s full knowledge, and bringing a portion of it, he </a:t>
            </a:r>
            <a:r>
              <a:rPr lang="en-US" sz="3400" b="1" u="sng" dirty="0">
                <a:solidFill>
                  <a:srgbClr val="002060"/>
                </a:solidFill>
              </a:rPr>
              <a:t>laid it at the apostles’ feet</a:t>
            </a:r>
            <a:r>
              <a:rPr lang="en-US" sz="3400" dirty="0"/>
              <a:t>. </a:t>
            </a:r>
          </a:p>
          <a:p>
            <a:r>
              <a:rPr lang="en-US" dirty="0"/>
              <a:t> </a:t>
            </a:r>
          </a:p>
          <a:p>
            <a:endParaRPr lang="en-US" sz="3400" b="1" u="sng" dirty="0">
              <a:solidFill>
                <a:srgbClr val="002060"/>
              </a:solidFill>
            </a:endParaRPr>
          </a:p>
        </p:txBody>
      </p:sp>
      <p:sp>
        <p:nvSpPr>
          <p:cNvPr id="8" name="TextBox 7"/>
          <p:cNvSpPr txBox="1"/>
          <p:nvPr/>
        </p:nvSpPr>
        <p:spPr>
          <a:xfrm>
            <a:off x="0" y="4190998"/>
            <a:ext cx="9144000" cy="26669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5:1</a:t>
            </a:r>
            <a:r>
              <a:rPr lang="en-US" sz="3400" b="1" dirty="0"/>
              <a:t> </a:t>
            </a:r>
            <a:r>
              <a:rPr lang="en-US" sz="3400" dirty="0"/>
              <a:t>But</a:t>
            </a:r>
            <a:r>
              <a:rPr lang="en-US" sz="3400" b="1" dirty="0">
                <a:solidFill>
                  <a:srgbClr val="002060"/>
                </a:solidFill>
              </a:rPr>
              <a:t> </a:t>
            </a:r>
            <a:r>
              <a:rPr lang="en-US" sz="3400" dirty="0"/>
              <a:t>a man named Ananias, with his wife </a:t>
            </a:r>
            <a:r>
              <a:rPr lang="en-US" sz="3400" dirty="0" err="1"/>
              <a:t>Sapphira</a:t>
            </a:r>
            <a:r>
              <a:rPr lang="en-US" sz="3400" dirty="0"/>
              <a:t>, sold a piece of property, </a:t>
            </a:r>
            <a:r>
              <a:rPr lang="en-US" sz="3400" b="1" baseline="30000" dirty="0"/>
              <a:t>2 </a:t>
            </a:r>
            <a:r>
              <a:rPr lang="en-US" sz="3400" dirty="0"/>
              <a:t>and </a:t>
            </a:r>
            <a:r>
              <a:rPr lang="en-US" sz="3400" b="1" u="sng" dirty="0">
                <a:solidFill>
                  <a:srgbClr val="002060"/>
                </a:solidFill>
              </a:rPr>
              <a:t>kept back  some of the price for himself</a:t>
            </a:r>
            <a:r>
              <a:rPr lang="en-US" sz="3400" dirty="0"/>
              <a:t>, with his wife’s full knowledge, </a:t>
            </a:r>
            <a:r>
              <a:rPr lang="en-US" sz="3400" b="1" u="sng" dirty="0">
                <a:solidFill>
                  <a:srgbClr val="002060"/>
                </a:solidFill>
              </a:rPr>
              <a:t>and bringing a portion of it</a:t>
            </a:r>
            <a:r>
              <a:rPr lang="en-US" sz="3400" dirty="0"/>
              <a:t>, he laid it at the apostles’ feet. </a:t>
            </a:r>
          </a:p>
          <a:p>
            <a:r>
              <a:rPr lang="en-US" dirty="0"/>
              <a:t> </a:t>
            </a:r>
          </a:p>
          <a:p>
            <a:endParaRPr lang="en-US" sz="3400" b="1" u="sng" dirty="0">
              <a:solidFill>
                <a:srgbClr val="002060"/>
              </a:solidFill>
            </a:endParaRPr>
          </a:p>
        </p:txBody>
      </p:sp>
      <p:sp>
        <p:nvSpPr>
          <p:cNvPr id="9" name="Rounded Rectangular Callout 17"/>
          <p:cNvSpPr/>
          <p:nvPr/>
        </p:nvSpPr>
        <p:spPr>
          <a:xfrm>
            <a:off x="184638" y="152400"/>
            <a:ext cx="6901962"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There is a deception going on here …</a:t>
            </a:r>
          </a:p>
        </p:txBody>
      </p:sp>
      <p:sp>
        <p:nvSpPr>
          <p:cNvPr id="11" name="TextBox 10"/>
          <p:cNvSpPr txBox="1"/>
          <p:nvPr/>
        </p:nvSpPr>
        <p:spPr>
          <a:xfrm>
            <a:off x="0" y="4191001"/>
            <a:ext cx="9144000" cy="26669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5:1</a:t>
            </a:r>
            <a:r>
              <a:rPr lang="en-US" sz="3400" b="1" dirty="0"/>
              <a:t> </a:t>
            </a:r>
            <a:r>
              <a:rPr lang="en-US" sz="3400" dirty="0"/>
              <a:t>But</a:t>
            </a:r>
            <a:r>
              <a:rPr lang="en-US" sz="3400" b="1" dirty="0">
                <a:solidFill>
                  <a:srgbClr val="002060"/>
                </a:solidFill>
              </a:rPr>
              <a:t> </a:t>
            </a:r>
            <a:r>
              <a:rPr lang="en-US" sz="3400" dirty="0"/>
              <a:t>a man named Ananias, with his wife </a:t>
            </a:r>
            <a:r>
              <a:rPr lang="en-US" sz="3400" dirty="0" err="1"/>
              <a:t>Sapphira</a:t>
            </a:r>
            <a:r>
              <a:rPr lang="en-US" sz="3400" dirty="0"/>
              <a:t>, sold a piece of property, </a:t>
            </a:r>
            <a:r>
              <a:rPr lang="en-US" sz="3400" b="1" baseline="30000" dirty="0"/>
              <a:t>2 </a:t>
            </a:r>
            <a:r>
              <a:rPr lang="en-US" sz="3400" dirty="0"/>
              <a:t>and kept back  some of the price for himself, </a:t>
            </a:r>
            <a:r>
              <a:rPr lang="en-US" sz="3400" b="1" u="sng" dirty="0">
                <a:solidFill>
                  <a:srgbClr val="002060"/>
                </a:solidFill>
              </a:rPr>
              <a:t>with his wife’s full knowledge</a:t>
            </a:r>
            <a:r>
              <a:rPr lang="en-US" sz="3400" dirty="0"/>
              <a:t>, and bringing a portion of it, he laid it at the apostles’ feet. </a:t>
            </a:r>
          </a:p>
          <a:p>
            <a:r>
              <a:rPr lang="en-US" dirty="0"/>
              <a:t> </a:t>
            </a:r>
          </a:p>
          <a:p>
            <a:endParaRPr lang="en-US" sz="3400" b="1" u="sng" dirty="0">
              <a:solidFill>
                <a:srgbClr val="002060"/>
              </a:solidFill>
            </a:endParaRPr>
          </a:p>
        </p:txBody>
      </p:sp>
      <p:sp>
        <p:nvSpPr>
          <p:cNvPr id="10" name="Speech Bubble: Rectangle 9"/>
          <p:cNvSpPr/>
          <p:nvPr/>
        </p:nvSpPr>
        <p:spPr>
          <a:xfrm>
            <a:off x="4191000" y="2286000"/>
            <a:ext cx="4724399" cy="1075962"/>
          </a:xfrm>
          <a:prstGeom prst="wedgeRectCallout">
            <a:avLst>
              <a:gd name="adj1" fmla="val 38130"/>
              <a:gd name="adj2" fmla="val 1891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rPr>
              <a:t>nosphizomai</a:t>
            </a:r>
            <a:r>
              <a:rPr lang="en-US" sz="3200" b="1" i="1" dirty="0">
                <a:solidFill>
                  <a:schemeClr val="tx1"/>
                </a:solidFill>
              </a:rPr>
              <a:t>: </a:t>
            </a:r>
            <a:r>
              <a:rPr lang="en-US" sz="3200" i="1" dirty="0">
                <a:solidFill>
                  <a:schemeClr val="tx1"/>
                </a:solidFill>
              </a:rPr>
              <a:t>“</a:t>
            </a:r>
            <a:r>
              <a:rPr lang="en-US" sz="3200" dirty="0">
                <a:solidFill>
                  <a:schemeClr val="tx1"/>
                </a:solidFill>
              </a:rPr>
              <a:t>to set apart, misappropriate, pilfer”</a:t>
            </a:r>
            <a:endParaRPr lang="en-US" sz="3200" b="1" dirty="0">
              <a:solidFill>
                <a:schemeClr val="tx1"/>
              </a:solidFill>
            </a:endParaRPr>
          </a:p>
        </p:txBody>
      </p:sp>
    </p:spTree>
    <p:extLst>
      <p:ext uri="{BB962C8B-B14F-4D97-AF65-F5344CB8AC3E}">
        <p14:creationId xmlns:p14="http://schemas.microsoft.com/office/powerpoint/2010/main" xmlns="" val="13796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
        <p:nvSpPr>
          <p:cNvPr id="6" name="TextBox 5"/>
          <p:cNvSpPr txBox="1">
            <a:spLocks noChangeArrowheads="1"/>
          </p:cNvSpPr>
          <p:nvPr/>
        </p:nvSpPr>
        <p:spPr bwMode="auto">
          <a:xfrm>
            <a:off x="107950" y="4757072"/>
            <a:ext cx="8928100" cy="2062103"/>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rPr>
              <a:t>Matt 6:3 </a:t>
            </a:r>
            <a:r>
              <a:rPr lang="en-US" sz="3200" dirty="0">
                <a:solidFill>
                  <a:schemeClr val="bg1"/>
                </a:solidFill>
              </a:rPr>
              <a:t>But when you give to the poor, do not let your left hand know what your right hand is doing,  </a:t>
            </a:r>
            <a:r>
              <a:rPr lang="en-US" sz="3200" b="1" baseline="30000" dirty="0">
                <a:solidFill>
                  <a:schemeClr val="bg1"/>
                </a:solidFill>
              </a:rPr>
              <a:t>4 </a:t>
            </a:r>
            <a:r>
              <a:rPr lang="en-US" sz="3200" dirty="0">
                <a:solidFill>
                  <a:schemeClr val="bg1"/>
                </a:solidFill>
              </a:rPr>
              <a:t>so that your giving will be in secret; and your Father </a:t>
            </a:r>
            <a:r>
              <a:rPr lang="en-US" sz="3200" b="1" u="sng" dirty="0">
                <a:solidFill>
                  <a:schemeClr val="bg1"/>
                </a:solidFill>
              </a:rPr>
              <a:t>who sees what is done in secret </a:t>
            </a:r>
            <a:r>
              <a:rPr lang="en-US" sz="3200" dirty="0">
                <a:solidFill>
                  <a:schemeClr val="bg1"/>
                </a:solidFill>
              </a:rPr>
              <a:t>will reward you.</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xmlns="" val="2643079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
        <p:nvSpPr>
          <p:cNvPr id="9" name="TextBox 8"/>
          <p:cNvSpPr txBox="1">
            <a:spLocks noChangeArrowheads="1"/>
          </p:cNvSpPr>
          <p:nvPr/>
        </p:nvSpPr>
        <p:spPr bwMode="auto">
          <a:xfrm>
            <a:off x="107950" y="4757072"/>
            <a:ext cx="8928100" cy="2062103"/>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rPr>
              <a:t>Matt 6:3 </a:t>
            </a:r>
            <a:r>
              <a:rPr lang="en-US" sz="3200" dirty="0">
                <a:solidFill>
                  <a:schemeClr val="bg1"/>
                </a:solidFill>
              </a:rPr>
              <a:t>But when you give to the poor, do not let your left hand know what your right hand is doing,  </a:t>
            </a:r>
            <a:r>
              <a:rPr lang="en-US" sz="3200" b="1" baseline="30000" dirty="0">
                <a:solidFill>
                  <a:schemeClr val="bg1"/>
                </a:solidFill>
              </a:rPr>
              <a:t>4 </a:t>
            </a:r>
            <a:r>
              <a:rPr lang="en-US" sz="3200" dirty="0">
                <a:solidFill>
                  <a:schemeClr val="bg1"/>
                </a:solidFill>
              </a:rPr>
              <a:t>so that your giving will be in secret; and your Father </a:t>
            </a:r>
            <a:r>
              <a:rPr lang="en-US" sz="3200" b="1" u="sng" dirty="0">
                <a:solidFill>
                  <a:schemeClr val="bg1"/>
                </a:solidFill>
              </a:rPr>
              <a:t>who sees what is done in secret </a:t>
            </a:r>
            <a:r>
              <a:rPr lang="en-US" sz="3200" dirty="0">
                <a:solidFill>
                  <a:schemeClr val="bg1"/>
                </a:solidFill>
              </a:rPr>
              <a:t>will reward you.</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xmlns="" val="195066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
        <p:nvSpPr>
          <p:cNvPr id="9" name="Rounded Rectangular Callout 17"/>
          <p:cNvSpPr/>
          <p:nvPr/>
        </p:nvSpPr>
        <p:spPr>
          <a:xfrm>
            <a:off x="3581400" y="3810000"/>
            <a:ext cx="5257800" cy="1371600"/>
          </a:xfrm>
          <a:prstGeom prst="wedgeRoundRectCallout">
            <a:avLst>
              <a:gd name="adj1" fmla="val -21927"/>
              <a:gd name="adj2" fmla="val 49596"/>
              <a:gd name="adj3" fmla="val 16667"/>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He sees through your performance</a:t>
            </a:r>
          </a:p>
        </p:txBody>
      </p:sp>
      <p:sp>
        <p:nvSpPr>
          <p:cNvPr id="10" name="TextBox 9"/>
          <p:cNvSpPr txBox="1">
            <a:spLocks noChangeArrowheads="1"/>
          </p:cNvSpPr>
          <p:nvPr/>
        </p:nvSpPr>
        <p:spPr bwMode="auto">
          <a:xfrm>
            <a:off x="107950" y="990600"/>
            <a:ext cx="8928100" cy="1569660"/>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err="1">
                <a:solidFill>
                  <a:schemeClr val="bg1"/>
                </a:solidFill>
              </a:rPr>
              <a:t>Heb</a:t>
            </a:r>
            <a:r>
              <a:rPr lang="en-US" sz="3200" b="1" baseline="30000" dirty="0">
                <a:solidFill>
                  <a:schemeClr val="bg1"/>
                </a:solidFill>
              </a:rPr>
              <a:t> 4:13 </a:t>
            </a:r>
            <a:r>
              <a:rPr lang="en-US" sz="3200" dirty="0">
                <a:solidFill>
                  <a:schemeClr val="bg1"/>
                </a:solidFill>
              </a:rPr>
              <a:t>And there is no creature hidden from His sight, but all things are open and laid bare to the eyes of Him with whom we have to do.</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xmlns="" val="381657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
        <p:nvSpPr>
          <p:cNvPr id="9" name="Rounded Rectangular Callout 17"/>
          <p:cNvSpPr/>
          <p:nvPr/>
        </p:nvSpPr>
        <p:spPr>
          <a:xfrm>
            <a:off x="4343400" y="3809999"/>
            <a:ext cx="4191000" cy="1295400"/>
          </a:xfrm>
          <a:prstGeom prst="wedgeRoundRectCallout">
            <a:avLst>
              <a:gd name="adj1" fmla="val -21927"/>
              <a:gd name="adj2" fmla="val 49596"/>
              <a:gd name="adj3" fmla="val 16667"/>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He knows the real you</a:t>
            </a:r>
          </a:p>
        </p:txBody>
      </p:sp>
      <p:sp>
        <p:nvSpPr>
          <p:cNvPr id="7" name="TextBox 6"/>
          <p:cNvSpPr txBox="1">
            <a:spLocks noChangeArrowheads="1"/>
          </p:cNvSpPr>
          <p:nvPr/>
        </p:nvSpPr>
        <p:spPr bwMode="auto">
          <a:xfrm>
            <a:off x="107950" y="932527"/>
            <a:ext cx="8928100" cy="2554545"/>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a:solidFill>
                  <a:schemeClr val="bg1"/>
                </a:solidFill>
              </a:rPr>
              <a:t>Psalm 139:13 </a:t>
            </a:r>
            <a:r>
              <a:rPr lang="en-US" sz="3200" dirty="0">
                <a:solidFill>
                  <a:schemeClr val="bg1"/>
                </a:solidFill>
              </a:rPr>
              <a:t>For You formed my inward parts; You wove</a:t>
            </a:r>
            <a:br>
              <a:rPr lang="en-US" sz="3200" dirty="0">
                <a:solidFill>
                  <a:schemeClr val="bg1"/>
                </a:solidFill>
              </a:rPr>
            </a:br>
            <a:r>
              <a:rPr lang="en-US" sz="3200" dirty="0">
                <a:solidFill>
                  <a:schemeClr val="bg1"/>
                </a:solidFill>
              </a:rPr>
              <a:t>me in my mother’s womb… </a:t>
            </a:r>
            <a:r>
              <a:rPr lang="en-US" sz="3200" b="1" baseline="30000" dirty="0">
                <a:solidFill>
                  <a:schemeClr val="bg1"/>
                </a:solidFill>
              </a:rPr>
              <a:t>16 </a:t>
            </a:r>
            <a:r>
              <a:rPr lang="en-US" sz="3200" dirty="0">
                <a:solidFill>
                  <a:schemeClr val="bg1"/>
                </a:solidFill>
              </a:rPr>
              <a:t>Your eyes have seen my unformed substance; And in Your book were all written the days that were ordained for me, when as</a:t>
            </a:r>
            <a:br>
              <a:rPr lang="en-US" sz="3200" dirty="0">
                <a:solidFill>
                  <a:schemeClr val="bg1"/>
                </a:solidFill>
              </a:rPr>
            </a:br>
            <a:r>
              <a:rPr lang="en-US" sz="3200" dirty="0">
                <a:solidFill>
                  <a:schemeClr val="bg1"/>
                </a:solidFill>
              </a:rPr>
              <a:t>yet there was not one of them.</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xmlns="" val="281134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
        <p:nvSpPr>
          <p:cNvPr id="9" name="Rounded Rectangular Callout 17"/>
          <p:cNvSpPr/>
          <p:nvPr/>
        </p:nvSpPr>
        <p:spPr>
          <a:xfrm>
            <a:off x="533400" y="3810000"/>
            <a:ext cx="8534400" cy="1905000"/>
          </a:xfrm>
          <a:prstGeom prst="wedgeRoundRectCallout">
            <a:avLst>
              <a:gd name="adj1" fmla="val -21927"/>
              <a:gd name="adj2" fmla="val 49596"/>
              <a:gd name="adj3" fmla="val 16667"/>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In Christ, He has already accepted you, is committed to love you for eternity, and purposed your life on earth</a:t>
            </a:r>
          </a:p>
        </p:txBody>
      </p:sp>
      <p:sp>
        <p:nvSpPr>
          <p:cNvPr id="8" name="TextBox 7"/>
          <p:cNvSpPr txBox="1">
            <a:spLocks noChangeArrowheads="1"/>
          </p:cNvSpPr>
          <p:nvPr/>
        </p:nvSpPr>
        <p:spPr bwMode="auto">
          <a:xfrm>
            <a:off x="107950" y="686306"/>
            <a:ext cx="8928100" cy="3046988"/>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err="1">
                <a:solidFill>
                  <a:schemeClr val="bg1"/>
                </a:solidFill>
              </a:rPr>
              <a:t>Eph</a:t>
            </a:r>
            <a:r>
              <a:rPr lang="en-US" sz="3200" b="1" baseline="30000" dirty="0">
                <a:solidFill>
                  <a:schemeClr val="bg1"/>
                </a:solidFill>
              </a:rPr>
              <a:t> 1:4 </a:t>
            </a:r>
            <a:r>
              <a:rPr lang="en-US" sz="3200" dirty="0">
                <a:solidFill>
                  <a:schemeClr val="bg1"/>
                </a:solidFill>
              </a:rPr>
              <a:t>Even before he made the world, God loved us and chose us in Christ to be holy and without fault in his eyes. </a:t>
            </a:r>
            <a:r>
              <a:rPr lang="en-US" sz="3200" b="1" baseline="30000" dirty="0">
                <a:solidFill>
                  <a:schemeClr val="bg1"/>
                </a:solidFill>
              </a:rPr>
              <a:t>5 </a:t>
            </a:r>
            <a:r>
              <a:rPr lang="en-US" sz="3200" dirty="0">
                <a:solidFill>
                  <a:schemeClr val="bg1"/>
                </a:solidFill>
              </a:rPr>
              <a:t>God decided in advance to adopt us into his own family by bringing us to himself through Jesus Christ. This is what he wanted to do, and it gave him great pleasure.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xmlns="" val="1366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
        <p:nvSpPr>
          <p:cNvPr id="9" name="Rounded Rectangular Callout 17"/>
          <p:cNvSpPr/>
          <p:nvPr/>
        </p:nvSpPr>
        <p:spPr>
          <a:xfrm>
            <a:off x="2590800" y="5380870"/>
            <a:ext cx="6248400" cy="1219200"/>
          </a:xfrm>
          <a:prstGeom prst="wedgeRoundRectCallout">
            <a:avLst>
              <a:gd name="adj1" fmla="val -21927"/>
              <a:gd name="adj2" fmla="val 49596"/>
              <a:gd name="adj3" fmla="val 16667"/>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Your audience has already made up his mind about you</a:t>
            </a:r>
            <a:endParaRPr lang="en-US" sz="3600" dirty="0"/>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xmlns="" val="0"/>
              </a:ext>
            </a:extLst>
          </a:blip>
          <a:srcRect l="2938" t="7496" r="27874" b="19822"/>
          <a:stretch/>
        </p:blipFill>
        <p:spPr>
          <a:xfrm>
            <a:off x="3962400" y="1219200"/>
            <a:ext cx="5162550" cy="4067403"/>
          </a:xfrm>
          <a:prstGeom prst="rect">
            <a:avLst/>
          </a:prstGeom>
        </p:spPr>
      </p:pic>
      <p:sp>
        <p:nvSpPr>
          <p:cNvPr id="11" name="Rounded Rectangular Callout 17"/>
          <p:cNvSpPr/>
          <p:nvPr/>
        </p:nvSpPr>
        <p:spPr>
          <a:xfrm>
            <a:off x="152400" y="839794"/>
            <a:ext cx="5619750" cy="12192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My value comes from who I </a:t>
            </a:r>
            <a:r>
              <a:rPr lang="en-US" sz="3600" b="1" i="1" dirty="0"/>
              <a:t>AM</a:t>
            </a:r>
            <a:r>
              <a:rPr lang="en-US" sz="3600" b="1" dirty="0"/>
              <a:t>, not my performance</a:t>
            </a:r>
            <a:endParaRPr lang="en-US" sz="3600" dirty="0"/>
          </a:p>
        </p:txBody>
      </p:sp>
    </p:spTree>
    <p:extLst>
      <p:ext uri="{BB962C8B-B14F-4D97-AF65-F5344CB8AC3E}">
        <p14:creationId xmlns:p14="http://schemas.microsoft.com/office/powerpoint/2010/main" xmlns="" val="31018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
        <p:nvSpPr>
          <p:cNvPr id="9" name="Rounded Rectangular Callout 17"/>
          <p:cNvSpPr/>
          <p:nvPr/>
        </p:nvSpPr>
        <p:spPr>
          <a:xfrm>
            <a:off x="2590800" y="5380870"/>
            <a:ext cx="6248400" cy="1219200"/>
          </a:xfrm>
          <a:prstGeom prst="wedgeRoundRectCallout">
            <a:avLst>
              <a:gd name="adj1" fmla="val -21927"/>
              <a:gd name="adj2" fmla="val 49596"/>
              <a:gd name="adj3" fmla="val 16667"/>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Your audience has already made up his mind about you</a:t>
            </a:r>
            <a:endParaRPr lang="en-US" sz="3600" dirty="0"/>
          </a:p>
        </p:txBody>
      </p:sp>
      <p:sp>
        <p:nvSpPr>
          <p:cNvPr id="8" name="Rounded Rectangular Callout 17"/>
          <p:cNvSpPr/>
          <p:nvPr/>
        </p:nvSpPr>
        <p:spPr>
          <a:xfrm>
            <a:off x="161925" y="2762334"/>
            <a:ext cx="3267074" cy="609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 Chosen Value</a:t>
            </a:r>
            <a:endParaRPr lang="en-US" sz="3600" dirty="0"/>
          </a:p>
        </p:txBody>
      </p:sp>
      <p:sp>
        <p:nvSpPr>
          <p:cNvPr id="10" name="Rounded Rectangular Callout 17"/>
          <p:cNvSpPr/>
          <p:nvPr/>
        </p:nvSpPr>
        <p:spPr>
          <a:xfrm>
            <a:off x="171450" y="3429000"/>
            <a:ext cx="3286125" cy="609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 Imputed Value</a:t>
            </a:r>
            <a:endParaRPr lang="en-US" sz="3600" dirty="0"/>
          </a:p>
        </p:txBody>
      </p:sp>
      <p:sp>
        <p:nvSpPr>
          <p:cNvPr id="7" name="Rounded Rectangular Callout 17"/>
          <p:cNvSpPr/>
          <p:nvPr/>
        </p:nvSpPr>
        <p:spPr>
          <a:xfrm>
            <a:off x="152400" y="2105864"/>
            <a:ext cx="3276599" cy="6096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 Intrinsic Value</a:t>
            </a:r>
            <a:endParaRPr lang="en-US" sz="3600" dirty="0"/>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xmlns="" val="0"/>
              </a:ext>
            </a:extLst>
          </a:blip>
          <a:srcRect l="2938" t="7496" r="27874" b="19822"/>
          <a:stretch/>
        </p:blipFill>
        <p:spPr>
          <a:xfrm>
            <a:off x="3962400" y="1219200"/>
            <a:ext cx="5162550" cy="4067403"/>
          </a:xfrm>
          <a:prstGeom prst="rect">
            <a:avLst/>
          </a:prstGeom>
        </p:spPr>
      </p:pic>
      <p:sp>
        <p:nvSpPr>
          <p:cNvPr id="11" name="Rounded Rectangular Callout 17"/>
          <p:cNvSpPr/>
          <p:nvPr/>
        </p:nvSpPr>
        <p:spPr>
          <a:xfrm>
            <a:off x="152400" y="839794"/>
            <a:ext cx="5619750" cy="12192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My value comes from who I </a:t>
            </a:r>
            <a:r>
              <a:rPr lang="en-US" sz="3600" b="1" i="1" dirty="0"/>
              <a:t>AM</a:t>
            </a:r>
            <a:r>
              <a:rPr lang="en-US" sz="3600" b="1" dirty="0"/>
              <a:t>, not my performance</a:t>
            </a:r>
            <a:endParaRPr lang="en-US" sz="3600" dirty="0"/>
          </a:p>
        </p:txBody>
      </p:sp>
      <p:sp>
        <p:nvSpPr>
          <p:cNvPr id="15" name="Content Placeholder 2"/>
          <p:cNvSpPr txBox="1">
            <a:spLocks/>
          </p:cNvSpPr>
          <p:nvPr/>
        </p:nvSpPr>
        <p:spPr>
          <a:xfrm>
            <a:off x="152400" y="726627"/>
            <a:ext cx="5334000" cy="5902773"/>
          </a:xfrm>
          <a:prstGeom prst="rect">
            <a:avLst/>
          </a:prstGeom>
          <a:solidFill>
            <a:schemeClr val="tx1">
              <a:lumMod val="75000"/>
              <a:lumOff val="2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chemeClr val="bg1"/>
                </a:solidFill>
              </a:rPr>
              <a:t>John </a:t>
            </a:r>
            <a:r>
              <a:rPr lang="en-US" sz="2400" dirty="0" err="1">
                <a:solidFill>
                  <a:schemeClr val="bg1"/>
                </a:solidFill>
              </a:rPr>
              <a:t>Ortberg</a:t>
            </a:r>
            <a:r>
              <a:rPr lang="en-US" sz="2400" dirty="0">
                <a:solidFill>
                  <a:schemeClr val="bg1"/>
                </a:solidFill>
              </a:rPr>
              <a:t> </a:t>
            </a:r>
            <a:r>
              <a:rPr lang="en-US" sz="2400" i="1" dirty="0">
                <a:solidFill>
                  <a:schemeClr val="bg1"/>
                </a:solidFill>
              </a:rPr>
              <a:t>Love Beyond Reason</a:t>
            </a:r>
          </a:p>
          <a:p>
            <a:pPr marL="0" indent="0">
              <a:buNone/>
            </a:pPr>
            <a:r>
              <a:rPr lang="en-US" sz="3100" dirty="0">
                <a:solidFill>
                  <a:schemeClr val="bg1"/>
                </a:solidFill>
              </a:rPr>
              <a:t>“There is such a love, a love that creates value in what is loved.  There is a love that turns rag dolls into priceless treasures.  There is a love that fastens itself onto ragged little creatures, for reasons that no one could ever quite figure out, and makes them precious and valued beyond calculation… this is the love of God.” </a:t>
            </a:r>
          </a:p>
        </p:txBody>
      </p:sp>
    </p:spTree>
    <p:extLst>
      <p:ext uri="{BB962C8B-B14F-4D97-AF65-F5344CB8AC3E}">
        <p14:creationId xmlns:p14="http://schemas.microsoft.com/office/powerpoint/2010/main" xmlns="" val="3449927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
        <p:nvSpPr>
          <p:cNvPr id="9" name="Rounded Rectangular Callout 17"/>
          <p:cNvSpPr/>
          <p:nvPr/>
        </p:nvSpPr>
        <p:spPr>
          <a:xfrm>
            <a:off x="4572000" y="3810000"/>
            <a:ext cx="4343400" cy="1371600"/>
          </a:xfrm>
          <a:prstGeom prst="wedgeRoundRectCallout">
            <a:avLst>
              <a:gd name="adj1" fmla="val -21927"/>
              <a:gd name="adj2" fmla="val 49596"/>
              <a:gd name="adj3" fmla="val 16667"/>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dirty="0"/>
              <a:t>Your audience </a:t>
            </a:r>
            <a:r>
              <a:rPr lang="en-US" sz="4400" b="1" i="1" dirty="0"/>
              <a:t>delights</a:t>
            </a:r>
            <a:r>
              <a:rPr lang="en-US" sz="4400" b="1" dirty="0"/>
              <a:t> in you!</a:t>
            </a:r>
            <a:endParaRPr lang="en-US" sz="4400" dirty="0"/>
          </a:p>
        </p:txBody>
      </p:sp>
    </p:spTree>
    <p:extLst>
      <p:ext uri="{BB962C8B-B14F-4D97-AF65-F5344CB8AC3E}">
        <p14:creationId xmlns:p14="http://schemas.microsoft.com/office/powerpoint/2010/main" xmlns="" val="30642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
        <p:nvSpPr>
          <p:cNvPr id="9" name="Rounded Rectangular Callout 17"/>
          <p:cNvSpPr/>
          <p:nvPr/>
        </p:nvSpPr>
        <p:spPr>
          <a:xfrm>
            <a:off x="3352800" y="3886200"/>
            <a:ext cx="5562600" cy="1295400"/>
          </a:xfrm>
          <a:prstGeom prst="wedgeRoundRectCallout">
            <a:avLst>
              <a:gd name="adj1" fmla="val -21927"/>
              <a:gd name="adj2" fmla="val 49596"/>
              <a:gd name="adj3" fmla="val 16667"/>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dirty="0"/>
              <a:t>And His opinion is the only one that matters</a:t>
            </a:r>
            <a:endParaRPr lang="en-US" sz="4400" dirty="0"/>
          </a:p>
        </p:txBody>
      </p:sp>
      <p:sp>
        <p:nvSpPr>
          <p:cNvPr id="7" name="TextBox 6"/>
          <p:cNvSpPr txBox="1">
            <a:spLocks noChangeArrowheads="1"/>
          </p:cNvSpPr>
          <p:nvPr/>
        </p:nvSpPr>
        <p:spPr bwMode="auto">
          <a:xfrm>
            <a:off x="107950" y="1935540"/>
            <a:ext cx="8928100" cy="1569660"/>
          </a:xfrm>
          <a:prstGeom prst="rect">
            <a:avLst/>
          </a:prstGeom>
          <a:solidFill>
            <a:srgbClr val="4D2A1B"/>
          </a:solidFill>
          <a:ln w="9525">
            <a:solidFill>
              <a:schemeClr val="bg2"/>
            </a:solidFill>
            <a:miter lim="800000"/>
            <a:headEnd/>
            <a:tailEnd/>
          </a:ln>
        </p:spPr>
        <p:txBody>
          <a:bodyPr wrap="square">
            <a:spAutoFit/>
          </a:bodyPr>
          <a:lstStyle/>
          <a:p>
            <a:r>
              <a:rPr lang="en-US" sz="3200" b="1" baseline="30000" dirty="0" err="1">
                <a:solidFill>
                  <a:schemeClr val="bg1"/>
                </a:solidFill>
              </a:rPr>
              <a:t>Heb</a:t>
            </a:r>
            <a:r>
              <a:rPr lang="en-US" sz="3200" b="1" baseline="30000" dirty="0">
                <a:solidFill>
                  <a:schemeClr val="bg1"/>
                </a:solidFill>
              </a:rPr>
              <a:t> 4:16 </a:t>
            </a:r>
            <a:r>
              <a:rPr lang="en-US" sz="3200" dirty="0">
                <a:solidFill>
                  <a:schemeClr val="bg1"/>
                </a:solidFill>
              </a:rPr>
              <a:t>Therefore let us draw near with confidence to the throne of grace, so that we may receive mercy and find grace to help in time of need.</a:t>
            </a:r>
            <a:endParaRPr lang="en-US" sz="3200" baseline="30000" dirty="0">
              <a:solidFill>
                <a:schemeClr val="bg1"/>
              </a:solidFill>
              <a:latin typeface="Calibri" pitchFamily="34" charset="0"/>
            </a:endParaRPr>
          </a:p>
        </p:txBody>
      </p:sp>
      <p:sp>
        <p:nvSpPr>
          <p:cNvPr id="10" name="Rounded Rectangular Callout 17"/>
          <p:cNvSpPr/>
          <p:nvPr/>
        </p:nvSpPr>
        <p:spPr>
          <a:xfrm>
            <a:off x="361950" y="719138"/>
            <a:ext cx="8420100" cy="1109662"/>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In Christ, I am TRULY KNOWN </a:t>
            </a:r>
          </a:p>
          <a:p>
            <a:pPr algn="ctr"/>
            <a:r>
              <a:rPr lang="en-US" sz="3600" b="1" dirty="0"/>
              <a:t>and TRULY ACCEPTED</a:t>
            </a:r>
            <a:endParaRPr lang="en-US" sz="3600" dirty="0"/>
          </a:p>
        </p:txBody>
      </p:sp>
    </p:spTree>
    <p:extLst>
      <p:ext uri="{BB962C8B-B14F-4D97-AF65-F5344CB8AC3E}">
        <p14:creationId xmlns:p14="http://schemas.microsoft.com/office/powerpoint/2010/main" xmlns="" val="30800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7"/>
          <p:cNvSpPr/>
          <p:nvPr/>
        </p:nvSpPr>
        <p:spPr>
          <a:xfrm>
            <a:off x="0" y="5663349"/>
            <a:ext cx="9144000" cy="116754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Who is your unconscious audience </a:t>
            </a:r>
          </a:p>
          <a:p>
            <a:pPr algn="ctr" fontAlgn="auto">
              <a:spcBef>
                <a:spcPts val="0"/>
              </a:spcBef>
              <a:spcAft>
                <a:spcPts val="0"/>
              </a:spcAft>
              <a:defRPr/>
            </a:pPr>
            <a:r>
              <a:rPr lang="en-US" sz="3600" b="1" dirty="0"/>
              <a:t>throughout the day?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t="1836" b="1930"/>
          <a:stretch/>
        </p:blipFill>
        <p:spPr>
          <a:xfrm>
            <a:off x="0" y="609600"/>
            <a:ext cx="9144000" cy="62484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sp>
        <p:nvSpPr>
          <p:cNvPr id="8" name="Rounded Rectangular Callout 17"/>
          <p:cNvSpPr/>
          <p:nvPr/>
        </p:nvSpPr>
        <p:spPr>
          <a:xfrm>
            <a:off x="349494" y="1905000"/>
            <a:ext cx="8420100" cy="11772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These facts </a:t>
            </a:r>
            <a:r>
              <a:rPr lang="en-US" sz="3600" b="1" i="1" dirty="0"/>
              <a:t>release</a:t>
            </a:r>
            <a:r>
              <a:rPr lang="en-US" sz="3600" b="1" dirty="0"/>
              <a:t> us from the need to perform for others!</a:t>
            </a:r>
            <a:endParaRPr lang="en-US" sz="4400" b="1" dirty="0"/>
          </a:p>
        </p:txBody>
      </p:sp>
      <p:sp>
        <p:nvSpPr>
          <p:cNvPr id="11" name="Rounded Rectangular Callout 17"/>
          <p:cNvSpPr/>
          <p:nvPr/>
        </p:nvSpPr>
        <p:spPr>
          <a:xfrm>
            <a:off x="219075" y="5241860"/>
            <a:ext cx="8705850" cy="115894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in Christ we have a basis for overcoming this threat with genuine authenticity</a:t>
            </a:r>
            <a:endParaRPr lang="en-US" sz="4400" b="1" dirty="0"/>
          </a:p>
        </p:txBody>
      </p:sp>
      <p:sp>
        <p:nvSpPr>
          <p:cNvPr id="15" name="Rounded Rectangular Callout 17"/>
          <p:cNvSpPr/>
          <p:nvPr/>
        </p:nvSpPr>
        <p:spPr>
          <a:xfrm>
            <a:off x="361950" y="719138"/>
            <a:ext cx="8420100" cy="1109662"/>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In Christ, I am TRULY KNOWN </a:t>
            </a:r>
          </a:p>
          <a:p>
            <a:pPr algn="ctr"/>
            <a:r>
              <a:rPr lang="en-US" sz="3600" b="1" dirty="0"/>
              <a:t>and TRULY ACCEPTED</a:t>
            </a:r>
            <a:endParaRPr lang="en-US" sz="3600" dirty="0"/>
          </a:p>
        </p:txBody>
      </p:sp>
      <p:sp>
        <p:nvSpPr>
          <p:cNvPr id="16" name="Rounded Rectangular Callout 17"/>
          <p:cNvSpPr/>
          <p:nvPr/>
        </p:nvSpPr>
        <p:spPr>
          <a:xfrm>
            <a:off x="219075" y="4363004"/>
            <a:ext cx="8705849" cy="733178"/>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 the challenge to the church is </a:t>
            </a:r>
            <a:r>
              <a:rPr lang="en-US" sz="3600" b="1" i="1" dirty="0"/>
              <a:t>Hypocrisy</a:t>
            </a:r>
          </a:p>
        </p:txBody>
      </p:sp>
    </p:spTree>
    <p:extLst>
      <p:ext uri="{BB962C8B-B14F-4D97-AF65-F5344CB8AC3E}">
        <p14:creationId xmlns:p14="http://schemas.microsoft.com/office/powerpoint/2010/main" xmlns="" val="352026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6" name="TextBox 5"/>
          <p:cNvSpPr txBox="1"/>
          <p:nvPr/>
        </p:nvSpPr>
        <p:spPr>
          <a:xfrm>
            <a:off x="0" y="0"/>
            <a:ext cx="5105400" cy="6858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5:3 </a:t>
            </a:r>
            <a:r>
              <a:rPr lang="en-US" sz="3400" dirty="0"/>
              <a:t>But Peter said,  “</a:t>
            </a:r>
            <a:r>
              <a:rPr lang="en-US" sz="3400" b="1" u="sng" dirty="0">
                <a:solidFill>
                  <a:srgbClr val="002060"/>
                </a:solidFill>
              </a:rPr>
              <a:t>Ananias, why has Satan </a:t>
            </a:r>
            <a:r>
              <a:rPr lang="en-US" sz="3300" b="1" u="sng" dirty="0">
                <a:solidFill>
                  <a:srgbClr val="002060"/>
                </a:solidFill>
              </a:rPr>
              <a:t>filled your heart to lie </a:t>
            </a:r>
            <a:r>
              <a:rPr lang="en-US" sz="3300" dirty="0"/>
              <a:t>to </a:t>
            </a:r>
            <a:r>
              <a:rPr lang="en-US" sz="3400" dirty="0"/>
              <a:t>the Holy Spirit and to keep back some of the price of the land? </a:t>
            </a:r>
            <a:r>
              <a:rPr lang="en-US" sz="3400" b="1" baseline="30000" dirty="0"/>
              <a:t>4 </a:t>
            </a:r>
            <a:r>
              <a:rPr lang="en-US" sz="3400" dirty="0"/>
              <a:t>While it remained unsold, did it not remain your own? And after it was sold, was it not under your control? Why is it that you have conceived this deed in your heart? You have not lied to men but to God.” </a:t>
            </a:r>
          </a:p>
          <a:p>
            <a:endParaRPr lang="en-US" sz="3400" dirty="0"/>
          </a:p>
          <a:p>
            <a:r>
              <a:rPr lang="en-US" sz="3200" dirty="0"/>
              <a:t> </a:t>
            </a:r>
          </a:p>
          <a:p>
            <a:endParaRPr lang="en-US" sz="3400" b="1" u="sng" dirty="0">
              <a:solidFill>
                <a:srgbClr val="002060"/>
              </a:solidFill>
            </a:endParaRPr>
          </a:p>
        </p:txBody>
      </p:sp>
      <p:sp>
        <p:nvSpPr>
          <p:cNvPr id="8" name="TextBox 7"/>
          <p:cNvSpPr txBox="1"/>
          <p:nvPr/>
        </p:nvSpPr>
        <p:spPr>
          <a:xfrm>
            <a:off x="0" y="0"/>
            <a:ext cx="5105400" cy="6858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5:3 </a:t>
            </a:r>
            <a:r>
              <a:rPr lang="en-US" sz="3400" dirty="0"/>
              <a:t>But Peter said,  “Ananias, why has Satan filled your heart to lie to the Holy Spirit and to keep back some of the price of the land? </a:t>
            </a:r>
            <a:r>
              <a:rPr lang="en-US" sz="3400" b="1" baseline="30000" dirty="0"/>
              <a:t>4 </a:t>
            </a:r>
            <a:r>
              <a:rPr lang="en-US" sz="3400" dirty="0"/>
              <a:t>While it remained unsold, did it not remain your own? And after it was sold, was it not under your control? Why is it that you have conceived this deed in your heart? </a:t>
            </a:r>
            <a:r>
              <a:rPr lang="en-US" sz="3400" b="1" u="sng" dirty="0">
                <a:solidFill>
                  <a:srgbClr val="002060"/>
                </a:solidFill>
              </a:rPr>
              <a:t>You have not lied to men but to God</a:t>
            </a:r>
            <a:r>
              <a:rPr lang="en-US" sz="3400"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7472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God: make </a:t>
            </a:r>
            <a:r>
              <a:rPr lang="en-US" sz="3600" b="1" i="1" dirty="0"/>
              <a:t>Me</a:t>
            </a:r>
            <a:r>
              <a:rPr lang="en-US" sz="3600" b="1" dirty="0"/>
              <a:t> your audience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004"/>
          <a:stretch/>
        </p:blipFill>
        <p:spPr>
          <a:xfrm>
            <a:off x="0" y="609599"/>
            <a:ext cx="9144000" cy="6276153"/>
          </a:xfrm>
          <a:prstGeom prst="rect">
            <a:avLst/>
          </a:prstGeom>
        </p:spPr>
      </p:pic>
    </p:spTree>
    <p:extLst>
      <p:ext uri="{BB962C8B-B14F-4D97-AF65-F5344CB8AC3E}">
        <p14:creationId xmlns:p14="http://schemas.microsoft.com/office/powerpoint/2010/main" xmlns="" val="18963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So what should we take home from this study?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004"/>
          <a:stretch/>
        </p:blipFill>
        <p:spPr>
          <a:xfrm>
            <a:off x="0" y="609599"/>
            <a:ext cx="9144000" cy="6276153"/>
          </a:xfrm>
          <a:prstGeom prst="rect">
            <a:avLst/>
          </a:prstGeom>
        </p:spPr>
      </p:pic>
      <p:sp>
        <p:nvSpPr>
          <p:cNvPr id="6" name="Rounded Rectangular Callout 17"/>
          <p:cNvSpPr/>
          <p:nvPr/>
        </p:nvSpPr>
        <p:spPr>
          <a:xfrm>
            <a:off x="4114800" y="914400"/>
            <a:ext cx="4800600" cy="2133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Don’t be a hypocrite or God might strike you dead? </a:t>
            </a:r>
          </a:p>
        </p:txBody>
      </p:sp>
    </p:spTree>
    <p:extLst>
      <p:ext uri="{BB962C8B-B14F-4D97-AF65-F5344CB8AC3E}">
        <p14:creationId xmlns:p14="http://schemas.microsoft.com/office/powerpoint/2010/main" xmlns="" val="33799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So what should we take home from this study?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004"/>
          <a:stretch/>
        </p:blipFill>
        <p:spPr>
          <a:xfrm>
            <a:off x="0" y="609599"/>
            <a:ext cx="9144000" cy="6276153"/>
          </a:xfrm>
          <a:prstGeom prst="rect">
            <a:avLst/>
          </a:prstGeom>
        </p:spPr>
      </p:pic>
      <p:sp>
        <p:nvSpPr>
          <p:cNvPr id="6" name="Rounded Rectangular Callout 17"/>
          <p:cNvSpPr/>
          <p:nvPr/>
        </p:nvSpPr>
        <p:spPr>
          <a:xfrm>
            <a:off x="190500" y="685800"/>
            <a:ext cx="87630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An opportunity to be truly different than the world around us </a:t>
            </a:r>
          </a:p>
        </p:txBody>
      </p:sp>
      <p:sp>
        <p:nvSpPr>
          <p:cNvPr id="8" name="TextBox 7"/>
          <p:cNvSpPr txBox="1">
            <a:spLocks noChangeArrowheads="1"/>
          </p:cNvSpPr>
          <p:nvPr/>
        </p:nvSpPr>
        <p:spPr bwMode="auto">
          <a:xfrm>
            <a:off x="4191000" y="2063262"/>
            <a:ext cx="4762500" cy="2862322"/>
          </a:xfrm>
          <a:prstGeom prst="rect">
            <a:avLst/>
          </a:prstGeom>
          <a:solidFill>
            <a:srgbClr val="4D2A1B"/>
          </a:solidFill>
          <a:ln w="9525">
            <a:solidFill>
              <a:schemeClr val="bg2"/>
            </a:solidFill>
            <a:miter lim="800000"/>
            <a:headEnd/>
            <a:tailEnd/>
          </a:ln>
        </p:spPr>
        <p:txBody>
          <a:bodyPr wrap="square">
            <a:spAutoFit/>
          </a:bodyPr>
          <a:lstStyle/>
          <a:p>
            <a:r>
              <a:rPr lang="en-US" sz="3600" b="1" baseline="30000" dirty="0">
                <a:solidFill>
                  <a:schemeClr val="bg1"/>
                </a:solidFill>
              </a:rPr>
              <a:t>1 Tim 1:5 </a:t>
            </a:r>
            <a:r>
              <a:rPr lang="en-US" sz="3600" dirty="0">
                <a:solidFill>
                  <a:schemeClr val="bg1"/>
                </a:solidFill>
              </a:rPr>
              <a:t>But the goal of our instruction is love  from a pure heart and a good conscience and a sincere faith.</a:t>
            </a:r>
            <a:endParaRPr lang="en-US" sz="3600" baseline="30000" dirty="0">
              <a:solidFill>
                <a:schemeClr val="bg1"/>
              </a:solidFill>
              <a:latin typeface="Calibri" pitchFamily="34" charset="0"/>
            </a:endParaRPr>
          </a:p>
        </p:txBody>
      </p:sp>
      <p:sp>
        <p:nvSpPr>
          <p:cNvPr id="7" name="Speech Bubble: Rectangle 6"/>
          <p:cNvSpPr/>
          <p:nvPr/>
        </p:nvSpPr>
        <p:spPr>
          <a:xfrm>
            <a:off x="381000" y="5562600"/>
            <a:ext cx="5549899" cy="1066800"/>
          </a:xfrm>
          <a:prstGeom prst="wedgeRectCallout">
            <a:avLst>
              <a:gd name="adj1" fmla="val 40148"/>
              <a:gd name="adj2" fmla="val -1253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r>
              <a:rPr lang="en-US" sz="3600" b="1" i="1" dirty="0" err="1">
                <a:solidFill>
                  <a:schemeClr val="tx1"/>
                </a:solidFill>
              </a:rPr>
              <a:t>anupokritos</a:t>
            </a:r>
            <a:r>
              <a:rPr lang="en-US" sz="3600" b="1" i="1" dirty="0">
                <a:solidFill>
                  <a:schemeClr val="tx1"/>
                </a:solidFill>
              </a:rPr>
              <a:t>: </a:t>
            </a:r>
            <a:r>
              <a:rPr lang="en-US" sz="3600" b="1" dirty="0">
                <a:solidFill>
                  <a:schemeClr val="tx1"/>
                </a:solidFill>
              </a:rPr>
              <a:t>“unhypocritical, unfeigned”</a:t>
            </a:r>
          </a:p>
        </p:txBody>
      </p:sp>
    </p:spTree>
    <p:extLst>
      <p:ext uri="{BB962C8B-B14F-4D97-AF65-F5344CB8AC3E}">
        <p14:creationId xmlns:p14="http://schemas.microsoft.com/office/powerpoint/2010/main" xmlns="" val="13940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So what should we take home from this study?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004"/>
          <a:stretch/>
        </p:blipFill>
        <p:spPr>
          <a:xfrm>
            <a:off x="0" y="609599"/>
            <a:ext cx="9144000" cy="6276153"/>
          </a:xfrm>
          <a:prstGeom prst="rect">
            <a:avLst/>
          </a:prstGeom>
        </p:spPr>
      </p:pic>
      <p:sp>
        <p:nvSpPr>
          <p:cNvPr id="6" name="Rounded Rectangular Callout 17"/>
          <p:cNvSpPr/>
          <p:nvPr/>
        </p:nvSpPr>
        <p:spPr>
          <a:xfrm>
            <a:off x="190500" y="685800"/>
            <a:ext cx="87630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An opportunity to be truly different than the world around us </a:t>
            </a:r>
          </a:p>
        </p:txBody>
      </p:sp>
      <p:sp>
        <p:nvSpPr>
          <p:cNvPr id="7" name="Rounded Rectangular Callout 17"/>
          <p:cNvSpPr/>
          <p:nvPr/>
        </p:nvSpPr>
        <p:spPr>
          <a:xfrm>
            <a:off x="3704492" y="2667000"/>
            <a:ext cx="52197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No mask… and yet completely confident</a:t>
            </a:r>
          </a:p>
        </p:txBody>
      </p:sp>
    </p:spTree>
    <p:extLst>
      <p:ext uri="{BB962C8B-B14F-4D97-AF65-F5344CB8AC3E}">
        <p14:creationId xmlns:p14="http://schemas.microsoft.com/office/powerpoint/2010/main" xmlns="" val="1594954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So what should we take home from this study?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004"/>
          <a:stretch/>
        </p:blipFill>
        <p:spPr>
          <a:xfrm>
            <a:off x="0" y="609599"/>
            <a:ext cx="9144000" cy="6276153"/>
          </a:xfrm>
          <a:prstGeom prst="rect">
            <a:avLst/>
          </a:prstGeom>
        </p:spPr>
      </p:pic>
      <p:sp>
        <p:nvSpPr>
          <p:cNvPr id="6" name="Rounded Rectangular Callout 17"/>
          <p:cNvSpPr/>
          <p:nvPr/>
        </p:nvSpPr>
        <p:spPr>
          <a:xfrm>
            <a:off x="190500" y="685800"/>
            <a:ext cx="87630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An opportunity to be truly different than the world around us </a:t>
            </a:r>
          </a:p>
        </p:txBody>
      </p:sp>
      <p:sp>
        <p:nvSpPr>
          <p:cNvPr id="7" name="Rounded Rectangular Callout 17"/>
          <p:cNvSpPr/>
          <p:nvPr/>
        </p:nvSpPr>
        <p:spPr>
          <a:xfrm>
            <a:off x="4572000" y="2667000"/>
            <a:ext cx="41148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Humble about our successes</a:t>
            </a:r>
          </a:p>
        </p:txBody>
      </p:sp>
    </p:spTree>
    <p:extLst>
      <p:ext uri="{BB962C8B-B14F-4D97-AF65-F5344CB8AC3E}">
        <p14:creationId xmlns:p14="http://schemas.microsoft.com/office/powerpoint/2010/main" xmlns="" val="3232316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So what should we take home from this study?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004"/>
          <a:stretch/>
        </p:blipFill>
        <p:spPr>
          <a:xfrm>
            <a:off x="0" y="609599"/>
            <a:ext cx="9144000" cy="6276153"/>
          </a:xfrm>
          <a:prstGeom prst="rect">
            <a:avLst/>
          </a:prstGeom>
        </p:spPr>
      </p:pic>
      <p:sp>
        <p:nvSpPr>
          <p:cNvPr id="6" name="Rounded Rectangular Callout 17"/>
          <p:cNvSpPr/>
          <p:nvPr/>
        </p:nvSpPr>
        <p:spPr>
          <a:xfrm>
            <a:off x="190500" y="685800"/>
            <a:ext cx="87630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An opportunity to be truly different than the world around us </a:t>
            </a:r>
          </a:p>
        </p:txBody>
      </p:sp>
      <p:sp>
        <p:nvSpPr>
          <p:cNvPr id="7" name="Rounded Rectangular Callout 17"/>
          <p:cNvSpPr/>
          <p:nvPr/>
        </p:nvSpPr>
        <p:spPr>
          <a:xfrm>
            <a:off x="4378569" y="2667000"/>
            <a:ext cx="45720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Transparent about our failures</a:t>
            </a:r>
          </a:p>
        </p:txBody>
      </p:sp>
    </p:spTree>
    <p:extLst>
      <p:ext uri="{BB962C8B-B14F-4D97-AF65-F5344CB8AC3E}">
        <p14:creationId xmlns:p14="http://schemas.microsoft.com/office/powerpoint/2010/main" xmlns="" val="950085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So what should we take home from this study?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004"/>
          <a:stretch/>
        </p:blipFill>
        <p:spPr>
          <a:xfrm>
            <a:off x="0" y="609599"/>
            <a:ext cx="9144000" cy="6276153"/>
          </a:xfrm>
          <a:prstGeom prst="rect">
            <a:avLst/>
          </a:prstGeom>
        </p:spPr>
      </p:pic>
      <p:sp>
        <p:nvSpPr>
          <p:cNvPr id="6" name="Rounded Rectangular Callout 17"/>
          <p:cNvSpPr/>
          <p:nvPr/>
        </p:nvSpPr>
        <p:spPr>
          <a:xfrm>
            <a:off x="190500" y="685800"/>
            <a:ext cx="87630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An opportunity to be truly different than the world around us </a:t>
            </a:r>
          </a:p>
        </p:txBody>
      </p:sp>
      <p:sp>
        <p:nvSpPr>
          <p:cNvPr id="7" name="Rounded Rectangular Callout 17"/>
          <p:cNvSpPr/>
          <p:nvPr/>
        </p:nvSpPr>
        <p:spPr>
          <a:xfrm>
            <a:off x="4267200" y="2667000"/>
            <a:ext cx="43434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tx1"/>
                </a:solidFill>
              </a:rPr>
              <a:t>Not afraid to draw near in real relationships</a:t>
            </a:r>
          </a:p>
        </p:txBody>
      </p:sp>
    </p:spTree>
    <p:extLst>
      <p:ext uri="{BB962C8B-B14F-4D97-AF65-F5344CB8AC3E}">
        <p14:creationId xmlns:p14="http://schemas.microsoft.com/office/powerpoint/2010/main" xmlns="" val="3594581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So what should we take home from this study?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004"/>
          <a:stretch/>
        </p:blipFill>
        <p:spPr>
          <a:xfrm>
            <a:off x="0" y="609599"/>
            <a:ext cx="9144000" cy="6276153"/>
          </a:xfrm>
          <a:prstGeom prst="rect">
            <a:avLst/>
          </a:prstGeom>
        </p:spPr>
      </p:pic>
      <p:sp>
        <p:nvSpPr>
          <p:cNvPr id="6" name="Rounded Rectangular Callout 17"/>
          <p:cNvSpPr/>
          <p:nvPr/>
        </p:nvSpPr>
        <p:spPr>
          <a:xfrm>
            <a:off x="190500" y="685800"/>
            <a:ext cx="87630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An opportunity to be truly different than the world around us </a:t>
            </a:r>
          </a:p>
        </p:txBody>
      </p:sp>
      <p:sp>
        <p:nvSpPr>
          <p:cNvPr id="7" name="Rounded Rectangular Callout 17"/>
          <p:cNvSpPr/>
          <p:nvPr/>
        </p:nvSpPr>
        <p:spPr>
          <a:xfrm>
            <a:off x="3725008" y="2362200"/>
            <a:ext cx="5410200" cy="246262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Showing the world the authentic love of Christ</a:t>
            </a:r>
          </a:p>
        </p:txBody>
      </p:sp>
    </p:spTree>
    <p:extLst>
      <p:ext uri="{BB962C8B-B14F-4D97-AF65-F5344CB8AC3E}">
        <p14:creationId xmlns:p14="http://schemas.microsoft.com/office/powerpoint/2010/main" xmlns="" val="1170441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r="4762"/>
          <a:stretch/>
        </p:blipFill>
        <p:spPr>
          <a:xfrm>
            <a:off x="0" y="609600"/>
            <a:ext cx="9144000" cy="6276153"/>
          </a:xfrm>
          <a:prstGeom prst="rect">
            <a:avLst/>
          </a:prstGeom>
        </p:spPr>
      </p:pic>
      <p:sp>
        <p:nvSpPr>
          <p:cNvPr id="13" name="Rounded Rectangular Callout 17"/>
          <p:cNvSpPr/>
          <p:nvPr/>
        </p:nvSpPr>
        <p:spPr>
          <a:xfrm>
            <a:off x="0" y="0"/>
            <a:ext cx="91440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So what should we take home from this study?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004"/>
          <a:stretch/>
        </p:blipFill>
        <p:spPr>
          <a:xfrm>
            <a:off x="0" y="609599"/>
            <a:ext cx="9144000" cy="6276153"/>
          </a:xfrm>
          <a:prstGeom prst="rect">
            <a:avLst/>
          </a:prstGeom>
        </p:spPr>
      </p:pic>
      <p:sp>
        <p:nvSpPr>
          <p:cNvPr id="6" name="Rounded Rectangular Callout 17"/>
          <p:cNvSpPr/>
          <p:nvPr/>
        </p:nvSpPr>
        <p:spPr>
          <a:xfrm>
            <a:off x="190500" y="685800"/>
            <a:ext cx="8763000" cy="1295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An opportunity to be truly different than the world around us </a:t>
            </a:r>
          </a:p>
        </p:txBody>
      </p:sp>
      <p:sp>
        <p:nvSpPr>
          <p:cNvPr id="7" name="Rounded Rectangular Callout 17"/>
          <p:cNvSpPr/>
          <p:nvPr/>
        </p:nvSpPr>
        <p:spPr>
          <a:xfrm>
            <a:off x="3657600" y="2133600"/>
            <a:ext cx="5486400" cy="2462624"/>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And all the while bringing glory to Him rather than to ourselves </a:t>
            </a:r>
          </a:p>
        </p:txBody>
      </p:sp>
    </p:spTree>
    <p:extLst>
      <p:ext uri="{BB962C8B-B14F-4D97-AF65-F5344CB8AC3E}">
        <p14:creationId xmlns:p14="http://schemas.microsoft.com/office/powerpoint/2010/main" xmlns="" val="3899466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0"/>
            <a:ext cx="9525000" cy="5858867"/>
          </a:xfrm>
        </p:spPr>
      </p:pic>
      <p:sp>
        <p:nvSpPr>
          <p:cNvPr id="10" name="TextBox 9"/>
          <p:cNvSpPr txBox="1"/>
          <p:nvPr/>
        </p:nvSpPr>
        <p:spPr>
          <a:xfrm>
            <a:off x="1295400" y="4814250"/>
            <a:ext cx="7696200" cy="769441"/>
          </a:xfrm>
          <a:prstGeom prst="rect">
            <a:avLst/>
          </a:prstGeom>
          <a:solidFill>
            <a:schemeClr val="bg1">
              <a:lumMod val="75000"/>
              <a:alpha val="66000"/>
            </a:schemeClr>
          </a:solidFill>
          <a:ln>
            <a:solidFill>
              <a:schemeClr val="tx1"/>
            </a:solidFill>
          </a:ln>
        </p:spPr>
        <p:txBody>
          <a:bodyPr wrap="square">
            <a:spAutoFit/>
          </a:bodyPr>
          <a:lstStyle/>
          <a:p>
            <a:pPr algn="ctr"/>
            <a:r>
              <a:rPr lang="en-US" sz="4400" b="1" i="1" dirty="0"/>
              <a:t>Another challenge to the church</a:t>
            </a:r>
            <a:endParaRPr lang="en-US" sz="3600" b="1" i="1" dirty="0"/>
          </a:p>
        </p:txBody>
      </p:sp>
      <p:sp>
        <p:nvSpPr>
          <p:cNvPr id="6" name="TextBox 5"/>
          <p:cNvSpPr txBox="1"/>
          <p:nvPr/>
        </p:nvSpPr>
        <p:spPr>
          <a:xfrm>
            <a:off x="2362200" y="228600"/>
            <a:ext cx="7239000" cy="914400"/>
          </a:xfrm>
          <a:prstGeom prst="rect">
            <a:avLst/>
          </a:prstGeom>
          <a:noFill/>
          <a:ln>
            <a:noFill/>
          </a:ln>
        </p:spPr>
        <p:txBody>
          <a:bodyPr wrap="square" anchor="ctr" anchorCtr="0">
            <a:noAutofit/>
          </a:bodyPr>
          <a:lstStyle/>
          <a:p>
            <a:pPr algn="ctr"/>
            <a:r>
              <a:rPr lang="en-US" sz="4800" b="1" dirty="0">
                <a:cs typeface="Andalus" pitchFamily="18" charset="-78"/>
              </a:rPr>
              <a:t>The Church in Jerusalem</a:t>
            </a:r>
            <a:endParaRPr lang="en-US" sz="4000" b="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9" name="TextBox 8"/>
          <p:cNvSpPr txBox="1"/>
          <p:nvPr/>
        </p:nvSpPr>
        <p:spPr>
          <a:xfrm>
            <a:off x="152400" y="3986653"/>
            <a:ext cx="3429000" cy="769441"/>
          </a:xfrm>
          <a:prstGeom prst="rect">
            <a:avLst/>
          </a:prstGeom>
          <a:solidFill>
            <a:schemeClr val="bg1">
              <a:lumMod val="75000"/>
              <a:alpha val="66000"/>
            </a:schemeClr>
          </a:solidFill>
          <a:ln>
            <a:solidFill>
              <a:schemeClr val="tx1"/>
            </a:solidFill>
          </a:ln>
        </p:spPr>
        <p:txBody>
          <a:bodyPr wrap="square">
            <a:spAutoFit/>
          </a:bodyPr>
          <a:lstStyle/>
          <a:p>
            <a:pPr algn="ctr"/>
            <a:r>
              <a:rPr lang="en-US" sz="4400" b="1" i="1" dirty="0"/>
              <a:t>Next week:</a:t>
            </a:r>
            <a:endParaRPr lang="en-US" sz="3600" b="1" i="1" dirty="0"/>
          </a:p>
        </p:txBody>
      </p:sp>
    </p:spTree>
    <p:extLst>
      <p:ext uri="{BB962C8B-B14F-4D97-AF65-F5344CB8AC3E}">
        <p14:creationId xmlns:p14="http://schemas.microsoft.com/office/powerpoint/2010/main" xmlns="" val="215135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8" name="TextBox 7"/>
          <p:cNvSpPr txBox="1"/>
          <p:nvPr/>
        </p:nvSpPr>
        <p:spPr>
          <a:xfrm>
            <a:off x="0" y="0"/>
            <a:ext cx="5105400" cy="6858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5:3 </a:t>
            </a:r>
            <a:r>
              <a:rPr lang="en-US" sz="3400" dirty="0"/>
              <a:t>But Peter said,  “Ananias, why has Satan filled your heart to lie to the Holy Spirit and to keep back some of the price of the land? </a:t>
            </a:r>
            <a:r>
              <a:rPr lang="en-US" sz="3400" b="1" baseline="30000" dirty="0"/>
              <a:t>4 </a:t>
            </a:r>
            <a:r>
              <a:rPr lang="en-US" sz="3400" dirty="0"/>
              <a:t>While it remained unsold, did it not remain your own? And after it was sold, was it not under your control? Why is it that you have conceived this deed in your heart? </a:t>
            </a:r>
            <a:r>
              <a:rPr lang="en-US" sz="3400" b="1" u="sng" dirty="0">
                <a:solidFill>
                  <a:srgbClr val="002060"/>
                </a:solidFill>
              </a:rPr>
              <a:t>You have not lied to men but to God</a:t>
            </a:r>
            <a:r>
              <a:rPr lang="en-US" sz="3400" dirty="0"/>
              <a:t>.” </a:t>
            </a:r>
          </a:p>
          <a:p>
            <a:endParaRPr lang="en-US" sz="3400" dirty="0"/>
          </a:p>
          <a:p>
            <a:r>
              <a:rPr lang="en-US" sz="3200" dirty="0"/>
              <a:t> </a:t>
            </a:r>
          </a:p>
          <a:p>
            <a:endParaRPr lang="en-US" sz="3400" b="1" u="sng" dirty="0">
              <a:solidFill>
                <a:srgbClr val="002060"/>
              </a:solidFill>
            </a:endParaRPr>
          </a:p>
        </p:txBody>
      </p:sp>
      <p:sp>
        <p:nvSpPr>
          <p:cNvPr id="9" name="TextBox 8"/>
          <p:cNvSpPr txBox="1"/>
          <p:nvPr/>
        </p:nvSpPr>
        <p:spPr>
          <a:xfrm>
            <a:off x="0" y="535305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5:5 </a:t>
            </a:r>
            <a:r>
              <a:rPr lang="en-US" sz="3200" dirty="0"/>
              <a:t>And </a:t>
            </a:r>
            <a:r>
              <a:rPr lang="en-US" sz="3200" b="1" u="sng" dirty="0">
                <a:solidFill>
                  <a:srgbClr val="002060"/>
                </a:solidFill>
              </a:rPr>
              <a:t>as he heard these words, Ananias fell down and breathed his last</a:t>
            </a:r>
            <a:r>
              <a:rPr lang="en-US" sz="3200" dirty="0"/>
              <a:t>; and great fear came over all who heard of it. </a:t>
            </a:r>
          </a:p>
          <a:p>
            <a:endParaRPr lang="en-US" sz="3400" dirty="0"/>
          </a:p>
          <a:p>
            <a:r>
              <a:rPr lang="en-US" sz="3200" dirty="0"/>
              <a:t> </a:t>
            </a:r>
          </a:p>
          <a:p>
            <a:endParaRPr lang="en-US" sz="3400" b="1" u="sng" dirty="0">
              <a:solidFill>
                <a:srgbClr val="002060"/>
              </a:solidFill>
            </a:endParaRPr>
          </a:p>
        </p:txBody>
      </p:sp>
      <p:sp>
        <p:nvSpPr>
          <p:cNvPr id="10" name="TextBox 9"/>
          <p:cNvSpPr txBox="1"/>
          <p:nvPr/>
        </p:nvSpPr>
        <p:spPr>
          <a:xfrm>
            <a:off x="0" y="535305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5:5 </a:t>
            </a:r>
            <a:r>
              <a:rPr lang="en-US" sz="3200" dirty="0"/>
              <a:t>And as he heard these words, </a:t>
            </a:r>
            <a:r>
              <a:rPr lang="en-US" sz="3200" b="1" u="sng" dirty="0">
                <a:solidFill>
                  <a:srgbClr val="002060"/>
                </a:solidFill>
              </a:rPr>
              <a:t>Ananias fell down and breathed his last</a:t>
            </a:r>
            <a:r>
              <a:rPr lang="en-US" sz="3200" dirty="0"/>
              <a:t>; and great fear came over all who heard of it. </a:t>
            </a:r>
          </a:p>
          <a:p>
            <a:endParaRPr lang="en-US" sz="3400" dirty="0"/>
          </a:p>
          <a:p>
            <a:r>
              <a:rPr lang="en-US" sz="3200" dirty="0"/>
              <a:t> </a:t>
            </a:r>
          </a:p>
          <a:p>
            <a:endParaRPr lang="en-US" sz="3400" b="1" u="sng" dirty="0">
              <a:solidFill>
                <a:srgbClr val="002060"/>
              </a:solidFill>
            </a:endParaRPr>
          </a:p>
        </p:txBody>
      </p:sp>
      <p:sp>
        <p:nvSpPr>
          <p:cNvPr id="7" name="TextBox 6"/>
          <p:cNvSpPr txBox="1"/>
          <p:nvPr/>
        </p:nvSpPr>
        <p:spPr>
          <a:xfrm>
            <a:off x="0" y="5353050"/>
            <a:ext cx="9144000" cy="1524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5:5 </a:t>
            </a:r>
            <a:r>
              <a:rPr lang="en-US" sz="3200" dirty="0"/>
              <a:t>And as he heard these words, Ananias fell down and breathed his last; and </a:t>
            </a:r>
            <a:r>
              <a:rPr lang="en-US" sz="3200" b="1" u="sng" dirty="0">
                <a:solidFill>
                  <a:srgbClr val="002060"/>
                </a:solidFill>
              </a:rPr>
              <a:t>great fear came over all who heard of it</a:t>
            </a:r>
            <a:r>
              <a:rPr lang="en-US" sz="3200"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83472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9" name="TextBox 8"/>
          <p:cNvSpPr txBox="1"/>
          <p:nvPr/>
        </p:nvSpPr>
        <p:spPr>
          <a:xfrm>
            <a:off x="0" y="5715000"/>
            <a:ext cx="9144000" cy="11620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5:6 </a:t>
            </a:r>
            <a:r>
              <a:rPr lang="en-US" sz="3200" dirty="0"/>
              <a:t>The young men got up and covered him up, and after carrying him out, they buried him. </a:t>
            </a:r>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115391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324"/>
          <a:stretch/>
        </p:blipFill>
        <p:spPr>
          <a:xfrm>
            <a:off x="0" y="0"/>
            <a:ext cx="9144000" cy="6248401"/>
          </a:xfrm>
        </p:spPr>
      </p:pic>
      <p:sp>
        <p:nvSpPr>
          <p:cNvPr id="9" name="TextBox 8"/>
          <p:cNvSpPr txBox="1"/>
          <p:nvPr/>
        </p:nvSpPr>
        <p:spPr>
          <a:xfrm>
            <a:off x="0" y="5257800"/>
            <a:ext cx="9144000" cy="161925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5:7 </a:t>
            </a:r>
            <a:r>
              <a:rPr lang="en-US" sz="3200" dirty="0"/>
              <a:t>Now there elapsed an interval of about three hours, and his wife came in, not knowing what had happened.</a:t>
            </a:r>
          </a:p>
          <a:p>
            <a:r>
              <a:rPr lang="en-US" dirty="0"/>
              <a:t> </a:t>
            </a:r>
          </a:p>
          <a:p>
            <a:endParaRPr lang="en-US" sz="3400" dirty="0"/>
          </a:p>
          <a:p>
            <a:r>
              <a:rPr lang="en-US" sz="3200" dirty="0"/>
              <a:t> </a:t>
            </a:r>
          </a:p>
          <a:p>
            <a:endParaRPr lang="en-US" sz="3400" b="1" u="sng" dirty="0">
              <a:solidFill>
                <a:srgbClr val="002060"/>
              </a:solidFill>
            </a:endParaRPr>
          </a:p>
        </p:txBody>
      </p:sp>
    </p:spTree>
    <p:extLst>
      <p:ext uri="{BB962C8B-B14F-4D97-AF65-F5344CB8AC3E}">
        <p14:creationId xmlns:p14="http://schemas.microsoft.com/office/powerpoint/2010/main" xmlns="" val="1317036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26219</TotalTime>
  <Words>1822</Words>
  <Application>Microsoft Office PowerPoint</Application>
  <PresentationFormat>On-screen Show (4:3)</PresentationFormat>
  <Paragraphs>370</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Company>Xenos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mcguired</cp:lastModifiedBy>
  <cp:revision>3459</cp:revision>
  <dcterms:created xsi:type="dcterms:W3CDTF">2015-11-05T16:00:32Z</dcterms:created>
  <dcterms:modified xsi:type="dcterms:W3CDTF">2018-02-28T17:35:21Z</dcterms:modified>
</cp:coreProperties>
</file>