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41"/>
  </p:notesMasterIdLst>
  <p:sldIdLst>
    <p:sldId id="1172" r:id="rId2"/>
    <p:sldId id="1297" r:id="rId3"/>
    <p:sldId id="1475" r:id="rId4"/>
    <p:sldId id="1437" r:id="rId5"/>
    <p:sldId id="1438" r:id="rId6"/>
    <p:sldId id="1476" r:id="rId7"/>
    <p:sldId id="1477" r:id="rId8"/>
    <p:sldId id="1439" r:id="rId9"/>
    <p:sldId id="1490" r:id="rId10"/>
    <p:sldId id="1426" r:id="rId11"/>
    <p:sldId id="1440" r:id="rId12"/>
    <p:sldId id="1478" r:id="rId13"/>
    <p:sldId id="1441" r:id="rId14"/>
    <p:sldId id="1442" r:id="rId15"/>
    <p:sldId id="1443" r:id="rId16"/>
    <p:sldId id="1444" r:id="rId17"/>
    <p:sldId id="1445" r:id="rId18"/>
    <p:sldId id="1447" r:id="rId19"/>
    <p:sldId id="1448" r:id="rId20"/>
    <p:sldId id="1449" r:id="rId21"/>
    <p:sldId id="1479" r:id="rId22"/>
    <p:sldId id="1481" r:id="rId23"/>
    <p:sldId id="1484" r:id="rId24"/>
    <p:sldId id="1483" r:id="rId25"/>
    <p:sldId id="1450" r:id="rId26"/>
    <p:sldId id="1458" r:id="rId27"/>
    <p:sldId id="1459" r:id="rId28"/>
    <p:sldId id="1461" r:id="rId29"/>
    <p:sldId id="1462" r:id="rId30"/>
    <p:sldId id="1468" r:id="rId31"/>
    <p:sldId id="1470" r:id="rId32"/>
    <p:sldId id="1471" r:id="rId33"/>
    <p:sldId id="1472" r:id="rId34"/>
    <p:sldId id="1474" r:id="rId35"/>
    <p:sldId id="1488" r:id="rId36"/>
    <p:sldId id="1485" r:id="rId37"/>
    <p:sldId id="1486" r:id="rId38"/>
    <p:sldId id="1487" r:id="rId39"/>
    <p:sldId id="1417" r:id="rId40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6" autoAdjust="0"/>
    <p:restoredTop sz="88027" autoAdjust="0"/>
  </p:normalViewPr>
  <p:slideViewPr>
    <p:cSldViewPr snapToGrid="0" snapToObjects="1">
      <p:cViewPr varScale="1">
        <p:scale>
          <a:sx n="109" d="100"/>
          <a:sy n="109" d="100"/>
        </p:scale>
        <p:origin x="948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75F8858-67E7-4786-BCDE-2B701546638D}" type="datetimeFigureOut">
              <a:rPr lang="en-US"/>
              <a:pPr>
                <a:defRPr/>
              </a:pPr>
              <a:t>8/19/2019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169FD25-C65D-4975-A136-E4AF7A23C2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21678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A203656-22E2-49F8-9E06-4CFB71DFE29C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6545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aseline="0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AB1F35-C500-4761-9183-C65C1FC29E88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2496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AB1F35-C500-4761-9183-C65C1FC29E88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1795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AB1F35-C500-4761-9183-C65C1FC29E88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20456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aseline="0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AB1F35-C500-4761-9183-C65C1FC29E88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3438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AB1F35-C500-4761-9183-C65C1FC29E88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1631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aseline="0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AB1F35-C500-4761-9183-C65C1FC29E88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6766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aseline="0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AB1F35-C500-4761-9183-C65C1FC29E88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9791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aseline="0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AB1F35-C500-4761-9183-C65C1FC29E88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81709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aseline="0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AB1F35-C500-4761-9183-C65C1FC29E88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6172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aseline="0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AB1F35-C500-4761-9183-C65C1FC29E88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1507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buNone/>
            </a:pPr>
            <a:endParaRPr lang="en-US" alt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AB1F35-C500-4761-9183-C65C1FC29E88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7658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aseline="0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AB1F35-C500-4761-9183-C65C1FC29E88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92093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AB1F35-C500-4761-9183-C65C1FC29E88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34531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aseline="0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AB1F35-C500-4761-9183-C65C1FC29E88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4352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aseline="0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AB1F35-C500-4761-9183-C65C1FC29E88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21001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aseline="0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AB1F35-C500-4761-9183-C65C1FC29E88}" type="slidenum">
              <a:rPr lang="en-US" altLang="en-US" smtClean="0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1950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AB1F35-C500-4761-9183-C65C1FC29E88}" type="slidenum">
              <a:rPr lang="en-US" altLang="en-US" smtClean="0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43820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aseline="0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AB1F35-C500-4761-9183-C65C1FC29E88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65709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aseline="0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AB1F35-C500-4761-9183-C65C1FC29E88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72342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aseline="0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AB1F35-C500-4761-9183-C65C1FC29E88}" type="slidenum">
              <a:rPr lang="en-US" altLang="en-US" smtClean="0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53564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aseline="0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AB1F35-C500-4761-9183-C65C1FC29E88}" type="slidenum">
              <a:rPr lang="en-US" altLang="en-US" smtClean="0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7880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buNone/>
            </a:pPr>
            <a:endParaRPr lang="en-US" alt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AB1F35-C500-4761-9183-C65C1FC29E88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34091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aseline="0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AB1F35-C500-4761-9183-C65C1FC29E88}" type="slidenum">
              <a:rPr lang="en-US" altLang="en-US" smtClean="0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61422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aseline="0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AB1F35-C500-4761-9183-C65C1FC29E88}" type="slidenum">
              <a:rPr lang="en-US" altLang="en-US" smtClean="0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51203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aseline="0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AB1F35-C500-4761-9183-C65C1FC29E88}" type="slidenum">
              <a:rPr lang="en-US" altLang="en-US" smtClean="0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15024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aseline="0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AB1F35-C500-4761-9183-C65C1FC29E88}" type="slidenum">
              <a:rPr lang="en-US" altLang="en-US" smtClean="0"/>
              <a:pPr>
                <a:spcBef>
                  <a:spcPct val="0"/>
                </a:spcBef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08365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AB1F35-C500-4761-9183-C65C1FC29E88}" type="slidenum">
              <a:rPr lang="en-US" altLang="en-US" smtClean="0"/>
              <a:pPr>
                <a:spcBef>
                  <a:spcPct val="0"/>
                </a:spcBef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69067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AB1F35-C500-4761-9183-C65C1FC29E88}" type="slidenum">
              <a:rPr lang="en-US" altLang="en-US" smtClean="0"/>
              <a:pPr>
                <a:spcBef>
                  <a:spcPct val="0"/>
                </a:spcBef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4825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aseline="0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67E582-A1D3-4DD6-A515-CACD2C7ED94C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594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aseline="0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67E582-A1D3-4DD6-A515-CACD2C7ED94C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0484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aseline="0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67E582-A1D3-4DD6-A515-CACD2C7ED94C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2495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43DCFAC-2DC1-4486-94E2-3DCD25200342}" type="slidenum">
              <a:rPr lang="en-US" altLang="en-US" smtClean="0"/>
              <a:pPr>
                <a:spcBef>
                  <a:spcPct val="0"/>
                </a:spcBef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427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aseline="0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AB1F35-C500-4761-9183-C65C1FC29E88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9972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AB1F35-C500-4761-9183-C65C1FC29E88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9950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AB1F35-C500-4761-9183-C65C1FC29E88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7791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AB1F35-C500-4761-9183-C65C1FC29E88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7822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AB1F35-C500-4761-9183-C65C1FC29E88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9403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AB1F35-C500-4761-9183-C65C1FC29E88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65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1BDBA-B72E-4D32-801A-18893519F586}" type="datetimeFigureOut">
              <a:rPr lang="en-US"/>
              <a:pPr>
                <a:defRPr/>
              </a:pPr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70390-4B0D-4B57-9BEC-4B2A358255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7475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D84CD-0B56-4279-9976-E75E957D65B0}" type="datetimeFigureOut">
              <a:rPr lang="en-US"/>
              <a:pPr>
                <a:defRPr/>
              </a:pPr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39B91-C2A1-48DA-AA3E-7FDF6B69C6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941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9B440-42DF-49C5-9430-B0AD5C72349E}" type="datetimeFigureOut">
              <a:rPr lang="en-US"/>
              <a:pPr>
                <a:defRPr/>
              </a:pPr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DF40A-78CB-4C52-BDF3-DB1DE90BD6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2446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8F0BB-DDDF-4AE9-9E23-AE222E121F67}" type="datetimeFigureOut">
              <a:rPr lang="en-US"/>
              <a:pPr>
                <a:defRPr/>
              </a:pPr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119E2-5B19-4492-960F-6BE540CED6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1871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306A8-6150-4C28-ACD5-A5F52A0284D7}" type="datetimeFigureOut">
              <a:rPr lang="en-US"/>
              <a:pPr>
                <a:defRPr/>
              </a:pPr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C0B0F-02C2-4C01-8821-14D065C014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8796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3A68C-6C15-4D76-9E69-9A061477D664}" type="datetimeFigureOut">
              <a:rPr lang="en-US"/>
              <a:pPr>
                <a:defRPr/>
              </a:pPr>
              <a:t>8/19/2019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CA7C4-BAC6-4982-B7ED-25BD6898F6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7270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469FC-C6DB-4711-9681-FC97330F3CAE}" type="datetimeFigureOut">
              <a:rPr lang="en-US"/>
              <a:pPr>
                <a:defRPr/>
              </a:pPr>
              <a:t>8/19/2019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36A24-D6D5-45F1-9052-ABB1D95E23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6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7D08F-B3A2-47ED-9D00-3BB9A14A90C1}" type="datetimeFigureOut">
              <a:rPr lang="en-US"/>
              <a:pPr>
                <a:defRPr/>
              </a:pPr>
              <a:t>8/19/2019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AAA65-DFA9-4B77-9034-74214CAD1C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1931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4F48C-5240-4F72-B618-7B431AA8B275}" type="datetimeFigureOut">
              <a:rPr lang="en-US"/>
              <a:pPr>
                <a:defRPr/>
              </a:pPr>
              <a:t>8/19/2019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43472-6E31-4061-82F0-CCBCF83ECD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6799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E9983-3470-47CF-9C2D-AE73C5C76E10}" type="datetimeFigureOut">
              <a:rPr lang="en-US"/>
              <a:pPr>
                <a:defRPr/>
              </a:pPr>
              <a:t>8/19/2019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5A80B-6F76-47F3-A8F8-8AE1643BD3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138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6B9AB-12CA-403F-BDED-9B35C8C3DF87}" type="datetimeFigureOut">
              <a:rPr lang="en-US"/>
              <a:pPr>
                <a:defRPr/>
              </a:pPr>
              <a:t>8/19/2019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5C108-2F65-43BD-BD1E-0A33E415C7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9572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3CD191-2375-456D-A05C-BA2B2A7F218F}" type="datetimeFigureOut">
              <a:rPr lang="en-US"/>
              <a:pPr>
                <a:defRPr/>
              </a:pPr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7263CE1-B6C9-4850-8CDB-E8E09B6A10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25463" y="971550"/>
            <a:ext cx="8324850" cy="137160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636588" y="873125"/>
            <a:ext cx="8281987" cy="1470025"/>
          </a:xfrm>
        </p:spPr>
        <p:txBody>
          <a:bodyPr/>
          <a:lstStyle/>
          <a:p>
            <a:pPr algn="l" eaLnBrk="1" hangingPunct="1"/>
            <a:r>
              <a:rPr lang="en-US" alt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Joshua 3-4</a:t>
            </a:r>
          </a:p>
        </p:txBody>
      </p:sp>
      <p:sp>
        <p:nvSpPr>
          <p:cNvPr id="9" name="Rectangle 8"/>
          <p:cNvSpPr/>
          <p:nvPr/>
        </p:nvSpPr>
        <p:spPr>
          <a:xfrm>
            <a:off x="636584" y="2537726"/>
            <a:ext cx="4506916" cy="69918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77" name="Subtitle 2"/>
          <p:cNvSpPr>
            <a:spLocks noGrp="1"/>
          </p:cNvSpPr>
          <p:nvPr>
            <p:ph type="subTitle" idx="1"/>
          </p:nvPr>
        </p:nvSpPr>
        <p:spPr>
          <a:xfrm>
            <a:off x="698499" y="2566988"/>
            <a:ext cx="6137730" cy="669925"/>
          </a:xfrm>
        </p:spPr>
        <p:txBody>
          <a:bodyPr/>
          <a:lstStyle/>
          <a:p>
            <a:pPr algn="l" eaLnBrk="1" hangingPunct="1"/>
            <a:r>
              <a:rPr lang="en-US" alt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Crossing the Jordan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097713" y="6661150"/>
            <a:ext cx="1590675" cy="19685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79" name="AutoShape 8" descr="Image result for mosaic close up then zoom out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586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promised land living Oswald Sand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377" y="254589"/>
            <a:ext cx="4185447" cy="640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97713" y="6661150"/>
            <a:ext cx="1590675" cy="19685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46974" y="5110026"/>
            <a:ext cx="8679543" cy="1421928"/>
          </a:xfrm>
          <a:prstGeom prst="rect">
            <a:avLst/>
          </a:prstGeom>
          <a:solidFill>
            <a:schemeClr val="dk1">
              <a:alpha val="76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3200" dirty="0"/>
              <a:t>“W</a:t>
            </a:r>
            <a:r>
              <a:rPr lang="en-US" sz="3200" dirty="0"/>
              <a:t>e fix the time for the display of His power. We consecrate and then he acts. It’s on mans side that the windows of blessing are bolted</a:t>
            </a:r>
            <a:r>
              <a:rPr lang="en-US" altLang="en-US" sz="3200" dirty="0">
                <a:solidFill>
                  <a:schemeClr val="bg1"/>
                </a:solidFill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91175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97713" y="6661150"/>
            <a:ext cx="1590675" cy="19685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1" name="Content Placeholder 2"/>
          <p:cNvSpPr txBox="1">
            <a:spLocks/>
          </p:cNvSpPr>
          <p:nvPr/>
        </p:nvSpPr>
        <p:spPr bwMode="auto">
          <a:xfrm>
            <a:off x="457200" y="609600"/>
            <a:ext cx="82296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FFD717"/>
              </a:buCl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(Joshua 3) </a:t>
            </a:r>
          </a:p>
          <a:p>
            <a:pPr>
              <a:buNone/>
            </a:pPr>
            <a:r>
              <a:rPr lang="en-US" sz="36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6 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Joshua said to the priests, “Take up the ark of the covenant and pass on ahead of the people.” So they took it up and went ahead of them.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57200" y="5492750"/>
            <a:ext cx="84947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AutoNum type="arabicPeriod" startAt="2"/>
            </a:pPr>
            <a:r>
              <a:rPr lang="en-US" altLang="en-US" sz="4000" dirty="0">
                <a:solidFill>
                  <a:srgbClr val="FFD717"/>
                </a:solidFill>
              </a:rPr>
              <a:t>God leads the way</a:t>
            </a:r>
          </a:p>
        </p:txBody>
      </p:sp>
    </p:spTree>
    <p:extLst>
      <p:ext uri="{BB962C8B-B14F-4D97-AF65-F5344CB8AC3E}">
        <p14:creationId xmlns:p14="http://schemas.microsoft.com/office/powerpoint/2010/main" val="303714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97713" y="6661150"/>
            <a:ext cx="1590675" cy="19685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1" name="Content Placeholder 2"/>
          <p:cNvSpPr txBox="1">
            <a:spLocks/>
          </p:cNvSpPr>
          <p:nvPr/>
        </p:nvSpPr>
        <p:spPr bwMode="auto">
          <a:xfrm>
            <a:off x="457200" y="609600"/>
            <a:ext cx="82296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FFD717"/>
              </a:buCl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(Joshua 3) </a:t>
            </a:r>
          </a:p>
          <a:p>
            <a:pPr>
              <a:buNone/>
            </a:pPr>
            <a:r>
              <a:rPr lang="en-US" sz="36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6 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Joshua said to the priests, “Take up the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ark of the covenant 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and pass on ahead of the people.” So they took it up and went ahead of them.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57200" y="5492750"/>
            <a:ext cx="84947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AutoNum type="arabicPeriod" startAt="2"/>
            </a:pPr>
            <a:r>
              <a:rPr lang="en-US" altLang="en-US" sz="4000" dirty="0">
                <a:solidFill>
                  <a:srgbClr val="FFD717"/>
                </a:solidFill>
              </a:rPr>
              <a:t>God leads the way</a:t>
            </a:r>
          </a:p>
        </p:txBody>
      </p:sp>
      <p:pic>
        <p:nvPicPr>
          <p:cNvPr id="7172" name="Picture 4" descr="https://d2ttzf2z28f6tb.cloudfront.net/blog/blog-post-images/Our-True-Mercy-Seat_6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498" y="2539627"/>
            <a:ext cx="6659563" cy="287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85811" y="3061907"/>
            <a:ext cx="7715250" cy="2067662"/>
          </a:xfrm>
          <a:prstGeom prst="rect">
            <a:avLst/>
          </a:prstGeom>
          <a:solidFill>
            <a:sysClr val="windowText" lastClr="000000"/>
          </a:solidFill>
          <a:ln w="889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altLang="en-US" sz="3200" b="1" kern="0" dirty="0">
                <a:solidFill>
                  <a:srgbClr val="FFC000"/>
                </a:solidFill>
              </a:rPr>
              <a:t>(Deut. 31:8)</a:t>
            </a:r>
            <a:r>
              <a:rPr lang="en-US" altLang="en-US" sz="3200" kern="0" dirty="0">
                <a:solidFill>
                  <a:srgbClr val="FFC000"/>
                </a:solidFill>
              </a:rPr>
              <a:t> </a:t>
            </a:r>
            <a:r>
              <a:rPr lang="en-US" sz="3200" dirty="0">
                <a:solidFill>
                  <a:srgbClr val="FFC000"/>
                </a:solidFill>
              </a:rPr>
              <a:t>The LORD himself </a:t>
            </a:r>
            <a:r>
              <a:rPr lang="en-US" sz="3200" u="sng" dirty="0">
                <a:solidFill>
                  <a:srgbClr val="FFC000"/>
                </a:solidFill>
              </a:rPr>
              <a:t>goes before you</a:t>
            </a:r>
            <a:r>
              <a:rPr lang="en-US" sz="3200" dirty="0">
                <a:solidFill>
                  <a:srgbClr val="FFC000"/>
                </a:solidFill>
              </a:rPr>
              <a:t> and will be with you; he will never leave you nor forsake you. Do not be afraid; do not be discouraged."</a:t>
            </a:r>
            <a:endParaRPr lang="en-US" alt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53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97713" y="6661150"/>
            <a:ext cx="1590675" cy="19685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1" name="Content Placeholder 2"/>
          <p:cNvSpPr txBox="1">
            <a:spLocks/>
          </p:cNvSpPr>
          <p:nvPr/>
        </p:nvSpPr>
        <p:spPr bwMode="auto">
          <a:xfrm>
            <a:off x="457200" y="609600"/>
            <a:ext cx="82296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FFD717"/>
              </a:buCl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(Joshua 3) </a:t>
            </a:r>
          </a:p>
          <a:p>
            <a:pPr>
              <a:buNone/>
            </a:pPr>
            <a:r>
              <a:rPr lang="en-US" sz="36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7 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And the </a:t>
            </a:r>
            <a:r>
              <a:rPr lang="en-US" sz="3600" cap="small" dirty="0">
                <a:solidFill>
                  <a:schemeClr val="bg1"/>
                </a:solidFill>
                <a:latin typeface="Arial" panose="020B0604020202020204" pitchFamily="34" charset="0"/>
              </a:rPr>
              <a:t>Lord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 said to Joshua, “Today I will begin to exalt you in the eyes of all Israel, so they may know that I am with you as I was with Moses. </a:t>
            </a:r>
          </a:p>
        </p:txBody>
      </p:sp>
    </p:spTree>
    <p:extLst>
      <p:ext uri="{BB962C8B-B14F-4D97-AF65-F5344CB8AC3E}">
        <p14:creationId xmlns:p14="http://schemas.microsoft.com/office/powerpoint/2010/main" val="717156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97713" y="6661150"/>
            <a:ext cx="1590675" cy="19685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1" name="Content Placeholder 2"/>
          <p:cNvSpPr txBox="1">
            <a:spLocks/>
          </p:cNvSpPr>
          <p:nvPr/>
        </p:nvSpPr>
        <p:spPr bwMode="auto">
          <a:xfrm>
            <a:off x="457200" y="609600"/>
            <a:ext cx="82296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FFD717"/>
              </a:buCl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(Joshua 3) </a:t>
            </a:r>
          </a:p>
          <a:p>
            <a:pPr>
              <a:buNone/>
            </a:pPr>
            <a:r>
              <a:rPr lang="en-US" sz="36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8 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Tell the priests who carry the ark of the covenant: ‘When you reach the edge of the Jordan’s waters, go and stand in the river.’”</a:t>
            </a:r>
          </a:p>
        </p:txBody>
      </p:sp>
    </p:spTree>
    <p:extLst>
      <p:ext uri="{BB962C8B-B14F-4D97-AF65-F5344CB8AC3E}">
        <p14:creationId xmlns:p14="http://schemas.microsoft.com/office/powerpoint/2010/main" val="781157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97713" y="6661150"/>
            <a:ext cx="1590675" cy="19685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1" name="Content Placeholder 2"/>
          <p:cNvSpPr txBox="1">
            <a:spLocks/>
          </p:cNvSpPr>
          <p:nvPr/>
        </p:nvSpPr>
        <p:spPr bwMode="auto">
          <a:xfrm>
            <a:off x="457200" y="609600"/>
            <a:ext cx="82296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FFD717"/>
              </a:buCl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(Joshua 3) </a:t>
            </a:r>
          </a:p>
          <a:p>
            <a:pPr>
              <a:buNone/>
            </a:pPr>
            <a:r>
              <a:rPr lang="en-US" sz="36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9 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Joshua said to the Israelites, “Come here and listen to the words of the </a:t>
            </a:r>
            <a:r>
              <a:rPr lang="en-US" sz="3600" cap="small" dirty="0">
                <a:solidFill>
                  <a:schemeClr val="bg1"/>
                </a:solidFill>
                <a:latin typeface="Arial" panose="020B0604020202020204" pitchFamily="34" charset="0"/>
              </a:rPr>
              <a:t>Lord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 your God. </a:t>
            </a:r>
          </a:p>
        </p:txBody>
      </p:sp>
    </p:spTree>
    <p:extLst>
      <p:ext uri="{BB962C8B-B14F-4D97-AF65-F5344CB8AC3E}">
        <p14:creationId xmlns:p14="http://schemas.microsoft.com/office/powerpoint/2010/main" val="2967394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97713" y="6661150"/>
            <a:ext cx="1590675" cy="19685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1" name="Content Placeholder 2"/>
          <p:cNvSpPr txBox="1">
            <a:spLocks/>
          </p:cNvSpPr>
          <p:nvPr/>
        </p:nvSpPr>
        <p:spPr bwMode="auto">
          <a:xfrm>
            <a:off x="457200" y="609600"/>
            <a:ext cx="82296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FFD717"/>
              </a:buCl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(Joshua 3) </a:t>
            </a:r>
          </a:p>
          <a:p>
            <a:pPr>
              <a:buNone/>
            </a:pPr>
            <a:r>
              <a:rPr lang="en-US" sz="36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10 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This is how you will know that the living God is among you and that he will certainly drive out before you the peoples of Canaan. </a:t>
            </a:r>
          </a:p>
        </p:txBody>
      </p:sp>
    </p:spTree>
    <p:extLst>
      <p:ext uri="{BB962C8B-B14F-4D97-AF65-F5344CB8AC3E}">
        <p14:creationId xmlns:p14="http://schemas.microsoft.com/office/powerpoint/2010/main" val="4078601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97713" y="6661150"/>
            <a:ext cx="1590675" cy="19685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1" name="Content Placeholder 2"/>
          <p:cNvSpPr txBox="1">
            <a:spLocks/>
          </p:cNvSpPr>
          <p:nvPr/>
        </p:nvSpPr>
        <p:spPr bwMode="auto">
          <a:xfrm>
            <a:off x="457200" y="609600"/>
            <a:ext cx="82296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FFD717"/>
              </a:buCl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(Joshua 3) </a:t>
            </a:r>
          </a:p>
          <a:p>
            <a:pPr eaLnBrk="1" hangingPunct="1">
              <a:buClr>
                <a:srgbClr val="FFD717"/>
              </a:buClr>
              <a:buFont typeface="Arial" panose="020B0604020202020204" pitchFamily="34" charset="0"/>
              <a:buNone/>
            </a:pPr>
            <a:r>
              <a:rPr lang="en-US" sz="36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11 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See, the ark of the covenant of the Lord of all the earth will go into the Jordan ahead of you. </a:t>
            </a:r>
          </a:p>
        </p:txBody>
      </p:sp>
    </p:spTree>
    <p:extLst>
      <p:ext uri="{BB962C8B-B14F-4D97-AF65-F5344CB8AC3E}">
        <p14:creationId xmlns:p14="http://schemas.microsoft.com/office/powerpoint/2010/main" val="132342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97713" y="6661150"/>
            <a:ext cx="1590675" cy="19685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1" name="Content Placeholder 2"/>
          <p:cNvSpPr txBox="1">
            <a:spLocks/>
          </p:cNvSpPr>
          <p:nvPr/>
        </p:nvSpPr>
        <p:spPr bwMode="auto">
          <a:xfrm>
            <a:off x="457200" y="609600"/>
            <a:ext cx="82296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FFD717"/>
              </a:buCl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(Joshua 3) </a:t>
            </a:r>
          </a:p>
          <a:p>
            <a:pPr eaLnBrk="1" hangingPunct="1">
              <a:buClr>
                <a:srgbClr val="FFD717"/>
              </a:buClr>
              <a:buFont typeface="Arial" panose="020B0604020202020204" pitchFamily="34" charset="0"/>
              <a:buNone/>
            </a:pPr>
            <a:r>
              <a:rPr lang="en-US" sz="36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13 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And as soon as the priests who carry the ark of the </a:t>
            </a:r>
            <a:r>
              <a:rPr lang="en-US" sz="3600" cap="small" dirty="0">
                <a:solidFill>
                  <a:schemeClr val="bg1"/>
                </a:solidFill>
                <a:latin typeface="Arial" panose="020B0604020202020204" pitchFamily="34" charset="0"/>
              </a:rPr>
              <a:t>Lord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—the Lord of all the earth—set foot in the Jordan, its waters flowing downstream will be cut off and stand up in a heap.”</a:t>
            </a:r>
          </a:p>
        </p:txBody>
      </p:sp>
    </p:spTree>
    <p:extLst>
      <p:ext uri="{BB962C8B-B14F-4D97-AF65-F5344CB8AC3E}">
        <p14:creationId xmlns:p14="http://schemas.microsoft.com/office/powerpoint/2010/main" val="3167549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97713" y="6661150"/>
            <a:ext cx="1590675" cy="19685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1" name="Content Placeholder 2"/>
          <p:cNvSpPr txBox="1">
            <a:spLocks/>
          </p:cNvSpPr>
          <p:nvPr/>
        </p:nvSpPr>
        <p:spPr bwMode="auto">
          <a:xfrm>
            <a:off x="457200" y="609600"/>
            <a:ext cx="82296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FFD717"/>
              </a:buCl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(Joshua 3) </a:t>
            </a:r>
          </a:p>
          <a:p>
            <a:pPr>
              <a:buNone/>
            </a:pPr>
            <a:r>
              <a:rPr lang="en-US" sz="36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14 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So when the people broke camp to cross the Jordan, the priests carrying the ark of the covenant went ahead of them. </a:t>
            </a:r>
          </a:p>
        </p:txBody>
      </p:sp>
    </p:spTree>
    <p:extLst>
      <p:ext uri="{BB962C8B-B14F-4D97-AF65-F5344CB8AC3E}">
        <p14:creationId xmlns:p14="http://schemas.microsoft.com/office/powerpoint/2010/main" val="2181939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97713" y="6661150"/>
            <a:ext cx="1590675" cy="19685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1" name="Content Placeholder 2"/>
          <p:cNvSpPr txBox="1">
            <a:spLocks/>
          </p:cNvSpPr>
          <p:nvPr/>
        </p:nvSpPr>
        <p:spPr bwMode="auto">
          <a:xfrm>
            <a:off x="457200" y="609600"/>
            <a:ext cx="82296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FFD717"/>
              </a:buCl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(Joshua 3) </a:t>
            </a:r>
          </a:p>
          <a:p>
            <a:pPr>
              <a:buNone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Early in the morning Joshua and all the Israelites set out from ‘Acacia Grove’ and went to the Jordan, where they camped before crossing over. </a:t>
            </a: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7" y="1267416"/>
            <a:ext cx="6829425" cy="485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wn Arrow 2"/>
          <p:cNvSpPr/>
          <p:nvPr/>
        </p:nvSpPr>
        <p:spPr>
          <a:xfrm rot="2503782">
            <a:off x="5514975" y="4043363"/>
            <a:ext cx="614362" cy="871537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97713" y="6661150"/>
            <a:ext cx="1590675" cy="19685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1" name="Content Placeholder 2"/>
          <p:cNvSpPr txBox="1">
            <a:spLocks/>
          </p:cNvSpPr>
          <p:nvPr/>
        </p:nvSpPr>
        <p:spPr bwMode="auto">
          <a:xfrm>
            <a:off x="457200" y="609600"/>
            <a:ext cx="82296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FFD717"/>
              </a:buCl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(Joshua 3) </a:t>
            </a:r>
          </a:p>
          <a:p>
            <a:pPr>
              <a:buNone/>
            </a:pPr>
            <a:r>
              <a:rPr lang="en-US" sz="36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15 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Now the Jordan is at flood stage all during harvest. </a:t>
            </a:r>
          </a:p>
        </p:txBody>
      </p:sp>
      <p:pic>
        <p:nvPicPr>
          <p:cNvPr id="3078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383" y="933450"/>
            <a:ext cx="6915233" cy="519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40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97713" y="6661150"/>
            <a:ext cx="1590675" cy="19685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1" name="Content Placeholder 2"/>
          <p:cNvSpPr txBox="1">
            <a:spLocks/>
          </p:cNvSpPr>
          <p:nvPr/>
        </p:nvSpPr>
        <p:spPr bwMode="auto">
          <a:xfrm>
            <a:off x="457200" y="609600"/>
            <a:ext cx="82296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FFD717"/>
              </a:buCl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(Joshua 3) </a:t>
            </a:r>
          </a:p>
          <a:p>
            <a:pPr>
              <a:buNone/>
            </a:pPr>
            <a:r>
              <a:rPr lang="en-US" sz="36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8 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Tell the priests who carry the ark of the covenant: ‘When you reach the edge of the Jordan’s waters, go and stand in the river.’”</a:t>
            </a:r>
          </a:p>
        </p:txBody>
      </p:sp>
      <p:pic>
        <p:nvPicPr>
          <p:cNvPr id="3" name="A Raging Jordan River (H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96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5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97713" y="6661150"/>
            <a:ext cx="1590675" cy="19685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1" name="Content Placeholder 2"/>
          <p:cNvSpPr txBox="1">
            <a:spLocks/>
          </p:cNvSpPr>
          <p:nvPr/>
        </p:nvSpPr>
        <p:spPr bwMode="auto">
          <a:xfrm>
            <a:off x="457200" y="609599"/>
            <a:ext cx="82296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FFD717"/>
              </a:buCl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(Joshua 3) </a:t>
            </a:r>
          </a:p>
          <a:p>
            <a:pPr>
              <a:buNone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Yet as soon as the priests who carried the ark reached the Jordan and their feet touched the water’s edge…</a:t>
            </a:r>
          </a:p>
          <a:p>
            <a:pPr>
              <a:buNone/>
            </a:pPr>
            <a:endParaRPr lang="en-US" sz="3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24007" y="3609269"/>
            <a:ext cx="6630406" cy="921356"/>
          </a:xfrm>
          <a:prstGeom prst="rect">
            <a:avLst/>
          </a:prstGeom>
          <a:solidFill>
            <a:srgbClr val="FFD717"/>
          </a:solidFill>
          <a:ln w="88900" algn="ctr">
            <a:solidFill>
              <a:srgbClr val="40404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None/>
            </a:pPr>
            <a:r>
              <a:rPr lang="en-US" altLang="en-US" sz="3600" dirty="0">
                <a:latin typeface="Arial" panose="020B0604020202020204" pitchFamily="34" charset="0"/>
              </a:rPr>
              <a:t>“What’s going to happen next?”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22671" y="3597392"/>
            <a:ext cx="7698657" cy="921356"/>
          </a:xfrm>
          <a:prstGeom prst="rect">
            <a:avLst/>
          </a:prstGeom>
          <a:solidFill>
            <a:srgbClr val="FFD717"/>
          </a:solidFill>
          <a:ln w="88900" algn="ctr">
            <a:solidFill>
              <a:srgbClr val="40404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None/>
            </a:pPr>
            <a:r>
              <a:rPr lang="en-US" altLang="en-US" sz="3600" dirty="0">
                <a:latin typeface="Arial" panose="020B0604020202020204" pitchFamily="34" charset="0"/>
              </a:rPr>
              <a:t>“Why can’t God part the water first!?”</a:t>
            </a:r>
          </a:p>
        </p:txBody>
      </p:sp>
    </p:spTree>
    <p:extLst>
      <p:ext uri="{BB962C8B-B14F-4D97-AF65-F5344CB8AC3E}">
        <p14:creationId xmlns:p14="http://schemas.microsoft.com/office/powerpoint/2010/main" val="300509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promised land living Oswald Sand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377" y="254589"/>
            <a:ext cx="4185447" cy="640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97713" y="6661150"/>
            <a:ext cx="1590675" cy="19685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32226" y="5110026"/>
            <a:ext cx="8679543" cy="1421928"/>
          </a:xfrm>
          <a:prstGeom prst="rect">
            <a:avLst/>
          </a:prstGeom>
          <a:solidFill>
            <a:schemeClr val="dk1">
              <a:alpha val="75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3200" dirty="0"/>
              <a:t>“</a:t>
            </a:r>
            <a:r>
              <a:rPr lang="en-US" sz="3200" dirty="0"/>
              <a:t>There are some things god cannot and will not do for us, although he will supply all the power and grace necessary...the initiative lies with us</a:t>
            </a:r>
            <a:r>
              <a:rPr lang="en-US" altLang="en-US" sz="3200" dirty="0">
                <a:solidFill>
                  <a:schemeClr val="bg1"/>
                </a:solidFill>
              </a:rPr>
              <a:t>.”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69287" y="845184"/>
            <a:ext cx="6077625" cy="3674247"/>
          </a:xfrm>
          <a:prstGeom prst="rect">
            <a:avLst/>
          </a:prstGeom>
          <a:solidFill>
            <a:srgbClr val="FFD717"/>
          </a:solidFill>
          <a:ln w="88900" algn="ctr">
            <a:solidFill>
              <a:srgbClr val="40404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latin typeface="Arial" panose="020B0604020202020204" pitchFamily="34" charset="0"/>
              </a:rPr>
              <a:t>Things God won’t do:</a:t>
            </a:r>
          </a:p>
          <a:p>
            <a:pPr marL="457200" indent="-457200" defTabSz="914400" eaLnBrk="1" hangingPunct="1">
              <a:spcBef>
                <a:spcPct val="0"/>
              </a:spcBef>
              <a:buFontTx/>
              <a:buChar char="-"/>
            </a:pPr>
            <a:r>
              <a:rPr lang="en-US" altLang="en-US" dirty="0">
                <a:latin typeface="Arial" panose="020B0604020202020204" pitchFamily="34" charset="0"/>
              </a:rPr>
              <a:t>Brush your teeth</a:t>
            </a:r>
          </a:p>
          <a:p>
            <a:pPr marL="457200" indent="-457200" defTabSz="914400" eaLnBrk="1" hangingPunct="1">
              <a:spcBef>
                <a:spcPct val="0"/>
              </a:spcBef>
              <a:buFontTx/>
              <a:buChar char="-"/>
            </a:pPr>
            <a:r>
              <a:rPr lang="en-US" altLang="en-US" dirty="0">
                <a:latin typeface="Arial" panose="020B0604020202020204" pitchFamily="34" charset="0"/>
              </a:rPr>
              <a:t>Ask a girl out on a date</a:t>
            </a:r>
          </a:p>
          <a:p>
            <a:pPr marL="457200" indent="-457200" defTabSz="914400" eaLnBrk="1" hangingPunct="1">
              <a:spcBef>
                <a:spcPct val="0"/>
              </a:spcBef>
              <a:buFontTx/>
              <a:buChar char="-"/>
            </a:pPr>
            <a:r>
              <a:rPr lang="en-US" altLang="en-US" dirty="0">
                <a:latin typeface="Arial" panose="020B0604020202020204" pitchFamily="34" charset="0"/>
              </a:rPr>
              <a:t>Open your mouth to speak</a:t>
            </a:r>
          </a:p>
          <a:p>
            <a:pPr marL="457200" indent="-457200" defTabSz="914400" eaLnBrk="1" hangingPunct="1">
              <a:spcBef>
                <a:spcPct val="0"/>
              </a:spcBef>
              <a:buFontTx/>
              <a:buChar char="-"/>
            </a:pPr>
            <a:r>
              <a:rPr lang="en-US" altLang="en-US" dirty="0">
                <a:latin typeface="Arial" panose="020B0604020202020204" pitchFamily="34" charset="0"/>
              </a:rPr>
              <a:t>Have a good attitude </a:t>
            </a:r>
          </a:p>
          <a:p>
            <a:pPr marL="457200" indent="-457200" defTabSz="914400" eaLnBrk="1" hangingPunct="1">
              <a:spcBef>
                <a:spcPct val="0"/>
              </a:spcBef>
              <a:buFontTx/>
              <a:buChar char="-"/>
            </a:pPr>
            <a:r>
              <a:rPr lang="en-US" altLang="en-US" dirty="0">
                <a:latin typeface="Arial" panose="020B0604020202020204" pitchFamily="34" charset="0"/>
              </a:rPr>
              <a:t>Think and pray</a:t>
            </a:r>
          </a:p>
          <a:p>
            <a:pPr marL="457200" indent="-457200" defTabSz="914400" eaLnBrk="1" hangingPunct="1">
              <a:spcBef>
                <a:spcPct val="0"/>
              </a:spcBef>
              <a:buFontTx/>
              <a:buChar char="-"/>
            </a:pPr>
            <a:r>
              <a:rPr lang="en-US" altLang="en-US" dirty="0">
                <a:latin typeface="Arial" panose="020B0604020202020204" pitchFamily="34" charset="0"/>
              </a:rPr>
              <a:t>Exercise faith</a:t>
            </a:r>
          </a:p>
        </p:txBody>
      </p:sp>
      <p:pic>
        <p:nvPicPr>
          <p:cNvPr id="4102" name="Picture 6" descr="Image may contain: Shane Coul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90" y="486278"/>
            <a:ext cx="3670636" cy="551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squa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316" y="715988"/>
            <a:ext cx="4611870" cy="325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42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97713" y="6661150"/>
            <a:ext cx="1590675" cy="19685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1" name="Content Placeholder 2"/>
          <p:cNvSpPr txBox="1">
            <a:spLocks/>
          </p:cNvSpPr>
          <p:nvPr/>
        </p:nvSpPr>
        <p:spPr bwMode="auto">
          <a:xfrm>
            <a:off x="457200" y="609600"/>
            <a:ext cx="82296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FFD717"/>
              </a:buCl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(Joshua 3) </a:t>
            </a:r>
          </a:p>
          <a:p>
            <a:pPr>
              <a:buNone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Yet as soon as the priests who carried the ark reached the Jordan and their feet touched the water’s edge…</a:t>
            </a:r>
          </a:p>
          <a:p>
            <a:pPr>
              <a:buNone/>
            </a:pPr>
            <a:r>
              <a:rPr lang="en-US" sz="36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16 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the water from upstream stopped flowing. </a:t>
            </a:r>
          </a:p>
          <a:p>
            <a:pPr>
              <a:buNone/>
            </a:pPr>
            <a:endParaRPr lang="en-US" sz="3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57200" y="5492750"/>
            <a:ext cx="84947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AutoNum type="arabicPeriod" startAt="3"/>
            </a:pPr>
            <a:r>
              <a:rPr lang="en-US" altLang="en-US" sz="4000" dirty="0">
                <a:solidFill>
                  <a:srgbClr val="FFD717"/>
                </a:solidFill>
              </a:rPr>
              <a:t>Take the first step </a:t>
            </a:r>
          </a:p>
        </p:txBody>
      </p:sp>
    </p:spTree>
    <p:extLst>
      <p:ext uri="{BB962C8B-B14F-4D97-AF65-F5344CB8AC3E}">
        <p14:creationId xmlns:p14="http://schemas.microsoft.com/office/powerpoint/2010/main" val="166762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97713" y="6661150"/>
            <a:ext cx="1590675" cy="19685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1" name="Content Placeholder 2"/>
          <p:cNvSpPr txBox="1">
            <a:spLocks/>
          </p:cNvSpPr>
          <p:nvPr/>
        </p:nvSpPr>
        <p:spPr bwMode="auto">
          <a:xfrm>
            <a:off x="457200" y="609600"/>
            <a:ext cx="82296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FFD717"/>
              </a:buCl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(Joshua 3) </a:t>
            </a:r>
          </a:p>
          <a:p>
            <a:pPr>
              <a:buNone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It piled up in a heap a great distance away…So the people crossed over opposite Jericho. 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57200" y="5492750"/>
            <a:ext cx="84947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AutoNum type="arabicPeriod" startAt="3"/>
            </a:pPr>
            <a:r>
              <a:rPr lang="en-US" altLang="en-US" sz="4000" dirty="0">
                <a:solidFill>
                  <a:srgbClr val="FFD717"/>
                </a:solidFill>
              </a:rPr>
              <a:t>Take the first step </a:t>
            </a:r>
          </a:p>
        </p:txBody>
      </p:sp>
      <p:pic>
        <p:nvPicPr>
          <p:cNvPr id="5124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657" y="1686925"/>
            <a:ext cx="4964778" cy="330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jordan river seismolo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474" y="323762"/>
            <a:ext cx="5505143" cy="610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06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97713" y="6661150"/>
            <a:ext cx="1590675" cy="19685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1" name="Content Placeholder 2"/>
          <p:cNvSpPr txBox="1">
            <a:spLocks/>
          </p:cNvSpPr>
          <p:nvPr/>
        </p:nvSpPr>
        <p:spPr bwMode="auto">
          <a:xfrm>
            <a:off x="457200" y="609600"/>
            <a:ext cx="82296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FFD717"/>
              </a:buCl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(Joshua 4) </a:t>
            </a:r>
          </a:p>
          <a:p>
            <a:pPr>
              <a:buNone/>
            </a:pPr>
            <a:r>
              <a:rPr lang="en-US" sz="36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8 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…They took twelve stones from the middle of the Jordan, according to the number of the tribes of the Israelites, as the </a:t>
            </a:r>
            <a:r>
              <a:rPr lang="en-US" sz="3600" cap="small" dirty="0">
                <a:solidFill>
                  <a:schemeClr val="bg1"/>
                </a:solidFill>
                <a:latin typeface="Arial" panose="020B0604020202020204" pitchFamily="34" charset="0"/>
              </a:rPr>
              <a:t>Lord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 had told Joshua; and they carried them over with them to their camp…</a:t>
            </a:r>
          </a:p>
        </p:txBody>
      </p:sp>
    </p:spTree>
    <p:extLst>
      <p:ext uri="{BB962C8B-B14F-4D97-AF65-F5344CB8AC3E}">
        <p14:creationId xmlns:p14="http://schemas.microsoft.com/office/powerpoint/2010/main" val="979687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97713" y="6661150"/>
            <a:ext cx="1590675" cy="19685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1" name="Content Placeholder 2"/>
          <p:cNvSpPr txBox="1">
            <a:spLocks/>
          </p:cNvSpPr>
          <p:nvPr/>
        </p:nvSpPr>
        <p:spPr bwMode="auto">
          <a:xfrm>
            <a:off x="457200" y="609600"/>
            <a:ext cx="82296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FFD717"/>
              </a:buCl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(Joshua 4) </a:t>
            </a:r>
          </a:p>
          <a:p>
            <a:pPr>
              <a:buNone/>
            </a:pPr>
            <a:r>
              <a:rPr lang="en-US" sz="36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9 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Joshua set up the twelve stones…at the spot where the priests who carried the ark of the covenant had stood. And they are there to this day.</a:t>
            </a:r>
          </a:p>
        </p:txBody>
      </p:sp>
    </p:spTree>
    <p:extLst>
      <p:ext uri="{BB962C8B-B14F-4D97-AF65-F5344CB8AC3E}">
        <p14:creationId xmlns:p14="http://schemas.microsoft.com/office/powerpoint/2010/main" val="25025152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97713" y="6661150"/>
            <a:ext cx="1590675" cy="19685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1" name="Content Placeholder 2"/>
          <p:cNvSpPr txBox="1">
            <a:spLocks/>
          </p:cNvSpPr>
          <p:nvPr/>
        </p:nvSpPr>
        <p:spPr bwMode="auto">
          <a:xfrm>
            <a:off x="457200" y="609600"/>
            <a:ext cx="82296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FFD717"/>
              </a:buCl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(Joshua 4) </a:t>
            </a:r>
          </a:p>
          <a:p>
            <a:pPr>
              <a:buNone/>
            </a:pPr>
            <a:r>
              <a:rPr lang="en-US" sz="36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10 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Now the priests who carried the ark remained standing in the middle of the Jordan…</a:t>
            </a:r>
          </a:p>
        </p:txBody>
      </p:sp>
    </p:spTree>
    <p:extLst>
      <p:ext uri="{BB962C8B-B14F-4D97-AF65-F5344CB8AC3E}">
        <p14:creationId xmlns:p14="http://schemas.microsoft.com/office/powerpoint/2010/main" val="28752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97713" y="6661150"/>
            <a:ext cx="1590675" cy="19685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1" name="Content Placeholder 2"/>
          <p:cNvSpPr txBox="1">
            <a:spLocks/>
          </p:cNvSpPr>
          <p:nvPr/>
        </p:nvSpPr>
        <p:spPr bwMode="auto">
          <a:xfrm>
            <a:off x="457200" y="609600"/>
            <a:ext cx="82296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FFD717"/>
              </a:buCl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(Joshua 4) </a:t>
            </a:r>
          </a:p>
          <a:p>
            <a:pPr>
              <a:buNone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The people hurried over, </a:t>
            </a:r>
            <a:r>
              <a:rPr lang="en-US" sz="36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11 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and as soon as all of them had crossed, the ark of the </a:t>
            </a:r>
            <a:r>
              <a:rPr lang="en-US" sz="3600" cap="small" dirty="0">
                <a:solidFill>
                  <a:schemeClr val="bg1"/>
                </a:solidFill>
                <a:latin typeface="Arial" panose="020B0604020202020204" pitchFamily="34" charset="0"/>
              </a:rPr>
              <a:t>Lord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 and the priests came to the other side while the people watched. </a:t>
            </a:r>
          </a:p>
        </p:txBody>
      </p:sp>
    </p:spTree>
    <p:extLst>
      <p:ext uri="{BB962C8B-B14F-4D97-AF65-F5344CB8AC3E}">
        <p14:creationId xmlns:p14="http://schemas.microsoft.com/office/powerpoint/2010/main" val="1308233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97713" y="6661150"/>
            <a:ext cx="1590675" cy="19685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1" name="Content Placeholder 2"/>
          <p:cNvSpPr txBox="1">
            <a:spLocks/>
          </p:cNvSpPr>
          <p:nvPr/>
        </p:nvSpPr>
        <p:spPr bwMode="auto">
          <a:xfrm>
            <a:off x="457200" y="609600"/>
            <a:ext cx="82296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FFD717"/>
              </a:buCl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(Joshua 3) </a:t>
            </a:r>
          </a:p>
          <a:p>
            <a:pPr>
              <a:buNone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Early in the morning Joshua and all the Israelites set out from ‘Acacia Grove’ and went to the Jordan, where they camped before crossing over. </a:t>
            </a:r>
          </a:p>
        </p:txBody>
      </p:sp>
      <p:sp>
        <p:nvSpPr>
          <p:cNvPr id="3" name="Rectangle 2"/>
          <p:cNvSpPr/>
          <p:nvPr/>
        </p:nvSpPr>
        <p:spPr>
          <a:xfrm>
            <a:off x="4643438" y="2986086"/>
            <a:ext cx="2986088" cy="585788"/>
          </a:xfrm>
          <a:prstGeom prst="rect">
            <a:avLst/>
          </a:prstGeom>
          <a:noFill/>
          <a:ln w="635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00100" y="3900294"/>
            <a:ext cx="7916863" cy="1093124"/>
          </a:xfrm>
          <a:prstGeom prst="rect">
            <a:avLst/>
          </a:prstGeom>
          <a:solidFill>
            <a:srgbClr val="FFD717"/>
          </a:solidFill>
          <a:ln w="88900" algn="ctr">
            <a:solidFill>
              <a:srgbClr val="40404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latin typeface="Arial" panose="020B0604020202020204" pitchFamily="34" charset="0"/>
              </a:rPr>
              <a:t>Reaching a defining moment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50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97713" y="6661150"/>
            <a:ext cx="1590675" cy="19685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1" name="Content Placeholder 2"/>
          <p:cNvSpPr txBox="1">
            <a:spLocks/>
          </p:cNvSpPr>
          <p:nvPr/>
        </p:nvSpPr>
        <p:spPr bwMode="auto">
          <a:xfrm>
            <a:off x="457200" y="609600"/>
            <a:ext cx="82296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FFD717"/>
              </a:buCl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(Joshua 4) </a:t>
            </a:r>
          </a:p>
          <a:p>
            <a:pPr>
              <a:buNone/>
            </a:pPr>
            <a:r>
              <a:rPr lang="en-US" sz="36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18 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…No sooner had they set their feet on the dry ground than the waters of the Jordan returned to their place and ran at flood stage as before.</a:t>
            </a:r>
          </a:p>
        </p:txBody>
      </p:sp>
    </p:spTree>
    <p:extLst>
      <p:ext uri="{BB962C8B-B14F-4D97-AF65-F5344CB8AC3E}">
        <p14:creationId xmlns:p14="http://schemas.microsoft.com/office/powerpoint/2010/main" val="23524188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97713" y="6661150"/>
            <a:ext cx="1590675" cy="19685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1" name="Content Placeholder 2"/>
          <p:cNvSpPr txBox="1">
            <a:spLocks/>
          </p:cNvSpPr>
          <p:nvPr/>
        </p:nvSpPr>
        <p:spPr bwMode="auto">
          <a:xfrm>
            <a:off x="457200" y="609600"/>
            <a:ext cx="82296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FFD717"/>
              </a:buCl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(Joshua 4) </a:t>
            </a:r>
          </a:p>
          <a:p>
            <a:pPr>
              <a:buNone/>
            </a:pPr>
            <a:r>
              <a:rPr lang="en-US" sz="36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20 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And Joshua set up at Gilgal the twelve stones they had taken out of the Jordan. </a:t>
            </a:r>
          </a:p>
        </p:txBody>
      </p:sp>
    </p:spTree>
    <p:extLst>
      <p:ext uri="{BB962C8B-B14F-4D97-AF65-F5344CB8AC3E}">
        <p14:creationId xmlns:p14="http://schemas.microsoft.com/office/powerpoint/2010/main" val="34539032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97713" y="6661150"/>
            <a:ext cx="1590675" cy="19685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1" name="Content Placeholder 2"/>
          <p:cNvSpPr txBox="1">
            <a:spLocks/>
          </p:cNvSpPr>
          <p:nvPr/>
        </p:nvSpPr>
        <p:spPr bwMode="auto">
          <a:xfrm>
            <a:off x="457200" y="609600"/>
            <a:ext cx="82296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FFD717"/>
              </a:buCl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(Joshua 4) </a:t>
            </a:r>
          </a:p>
          <a:p>
            <a:pPr>
              <a:buNone/>
            </a:pPr>
            <a:r>
              <a:rPr lang="en-US" sz="36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21 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He said to the Israelites, “In the future when your descendants ask…‘What do these stones mean?’ </a:t>
            </a:r>
          </a:p>
        </p:txBody>
      </p:sp>
    </p:spTree>
    <p:extLst>
      <p:ext uri="{BB962C8B-B14F-4D97-AF65-F5344CB8AC3E}">
        <p14:creationId xmlns:p14="http://schemas.microsoft.com/office/powerpoint/2010/main" val="3830029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97713" y="6661150"/>
            <a:ext cx="1590675" cy="19685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1" name="Content Placeholder 2"/>
          <p:cNvSpPr txBox="1">
            <a:spLocks/>
          </p:cNvSpPr>
          <p:nvPr/>
        </p:nvSpPr>
        <p:spPr bwMode="auto">
          <a:xfrm>
            <a:off x="457200" y="609600"/>
            <a:ext cx="82296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FFD717"/>
              </a:buCl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(Joshua 4) </a:t>
            </a:r>
          </a:p>
          <a:p>
            <a:pPr>
              <a:buNone/>
            </a:pPr>
            <a:r>
              <a:rPr lang="en-US" sz="36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22 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tell them, ‘Israel crossed the Jordan on dry ground.’ </a:t>
            </a:r>
          </a:p>
          <a:p>
            <a:pPr>
              <a:buNone/>
            </a:pPr>
            <a:r>
              <a:rPr lang="en-US" sz="36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23 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For the </a:t>
            </a:r>
            <a:r>
              <a:rPr lang="en-US" sz="3600" cap="small" dirty="0">
                <a:solidFill>
                  <a:schemeClr val="bg1"/>
                </a:solidFill>
                <a:latin typeface="Arial" panose="020B0604020202020204" pitchFamily="34" charset="0"/>
              </a:rPr>
              <a:t>Lord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 your God dried up the Jordan before you until you had crossed over. </a:t>
            </a:r>
          </a:p>
        </p:txBody>
      </p:sp>
    </p:spTree>
    <p:extLst>
      <p:ext uri="{BB962C8B-B14F-4D97-AF65-F5344CB8AC3E}">
        <p14:creationId xmlns:p14="http://schemas.microsoft.com/office/powerpoint/2010/main" val="99967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97713" y="6661150"/>
            <a:ext cx="1590675" cy="19685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1" name="Content Placeholder 2"/>
          <p:cNvSpPr txBox="1">
            <a:spLocks/>
          </p:cNvSpPr>
          <p:nvPr/>
        </p:nvSpPr>
        <p:spPr bwMode="auto">
          <a:xfrm>
            <a:off x="457200" y="609600"/>
            <a:ext cx="82296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FFD717"/>
              </a:buCl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(Joshua 4) </a:t>
            </a:r>
          </a:p>
          <a:p>
            <a:pPr>
              <a:buNone/>
            </a:pPr>
            <a:r>
              <a:rPr lang="en-US" sz="36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24 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He did this so that all the peoples of the earth might know that the hand of the </a:t>
            </a:r>
            <a:r>
              <a:rPr lang="en-US" sz="3600" cap="small" dirty="0">
                <a:solidFill>
                  <a:schemeClr val="bg1"/>
                </a:solidFill>
                <a:latin typeface="Arial" panose="020B0604020202020204" pitchFamily="34" charset="0"/>
              </a:rPr>
              <a:t>Lord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 is powerful and so that you might always fear the </a:t>
            </a:r>
            <a:r>
              <a:rPr lang="en-US" sz="3600" cap="small" dirty="0">
                <a:solidFill>
                  <a:schemeClr val="bg1"/>
                </a:solidFill>
                <a:latin typeface="Arial" panose="020B0604020202020204" pitchFamily="34" charset="0"/>
              </a:rPr>
              <a:t>Lord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 your God.”</a:t>
            </a:r>
          </a:p>
        </p:txBody>
      </p:sp>
      <p:pic>
        <p:nvPicPr>
          <p:cNvPr id="2050" name="Picture 2" descr="Image result for cool memorials WW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277" y="1781176"/>
            <a:ext cx="6283773" cy="397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1" y="609600"/>
            <a:ext cx="3517900" cy="469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memorial tattoos pet ferr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6" y="291043"/>
            <a:ext cx="3829049" cy="510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94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97713" y="6661150"/>
            <a:ext cx="1590675" cy="19685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1" name="Content Placeholder 2"/>
          <p:cNvSpPr txBox="1">
            <a:spLocks/>
          </p:cNvSpPr>
          <p:nvPr/>
        </p:nvSpPr>
        <p:spPr bwMode="auto">
          <a:xfrm>
            <a:off x="457200" y="609600"/>
            <a:ext cx="82296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FFD717"/>
              </a:buCl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(Joshua 4) </a:t>
            </a:r>
          </a:p>
          <a:p>
            <a:pPr>
              <a:buNone/>
            </a:pPr>
            <a:r>
              <a:rPr lang="en-US" sz="36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24 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He did this so that all the peoples of the earth might know that the hand of the </a:t>
            </a:r>
            <a:r>
              <a:rPr lang="en-US" sz="3600" cap="small" dirty="0">
                <a:solidFill>
                  <a:schemeClr val="bg1"/>
                </a:solidFill>
                <a:latin typeface="Arial" panose="020B0604020202020204" pitchFamily="34" charset="0"/>
              </a:rPr>
              <a:t>Lord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 is powerful and so that you might always fear the </a:t>
            </a:r>
            <a:r>
              <a:rPr lang="en-US" sz="3600" cap="small" dirty="0">
                <a:solidFill>
                  <a:schemeClr val="bg1"/>
                </a:solidFill>
                <a:latin typeface="Arial" panose="020B0604020202020204" pitchFamily="34" charset="0"/>
              </a:rPr>
              <a:t>Lord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 your God.”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57200" y="5492750"/>
            <a:ext cx="84947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AutoNum type="arabicPeriod" startAt="4"/>
            </a:pPr>
            <a:r>
              <a:rPr lang="en-US" altLang="en-US" sz="4000" dirty="0">
                <a:solidFill>
                  <a:srgbClr val="FFD717"/>
                </a:solidFill>
              </a:rPr>
              <a:t>Set up a memorial 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802606" y="3891421"/>
            <a:ext cx="5025897" cy="741726"/>
          </a:xfrm>
          <a:prstGeom prst="rect">
            <a:avLst/>
          </a:prstGeom>
          <a:solidFill>
            <a:srgbClr val="FFD717"/>
          </a:solidFill>
          <a:ln w="88900" algn="ctr">
            <a:solidFill>
              <a:srgbClr val="40404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None/>
            </a:pPr>
            <a:r>
              <a:rPr lang="en-US" altLang="en-US" b="1" dirty="0">
                <a:latin typeface="Arial" panose="020B0604020202020204" pitchFamily="34" charset="0"/>
              </a:rPr>
              <a:t>Why not try this at epic?</a:t>
            </a: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09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0388" y="549275"/>
            <a:ext cx="8766175" cy="67151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0179" name="Title 1"/>
          <p:cNvSpPr>
            <a:spLocks noGrp="1"/>
          </p:cNvSpPr>
          <p:nvPr>
            <p:ph type="title"/>
          </p:nvPr>
        </p:nvSpPr>
        <p:spPr>
          <a:xfrm>
            <a:off x="747713" y="274638"/>
            <a:ext cx="8039100" cy="1143000"/>
          </a:xfrm>
        </p:spPr>
        <p:txBody>
          <a:bodyPr/>
          <a:lstStyle/>
          <a:p>
            <a:pPr algn="l" eaLnBrk="1" hangingPunct="1"/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097713" y="6661150"/>
            <a:ext cx="1590675" cy="19685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0950"/>
          </a:xfrm>
        </p:spPr>
        <p:txBody>
          <a:bodyPr/>
          <a:lstStyle/>
          <a:p>
            <a:pPr eaLnBrk="1" hangingPunct="1">
              <a:buClr>
                <a:srgbClr val="FFD717"/>
              </a:buClr>
              <a:buFont typeface="Wingdings" panose="05000000000000000000" pitchFamily="2" charset="2"/>
              <a:buChar char="v"/>
              <a:defRPr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Cambria" charset="0"/>
                <a:cs typeface="Arial" panose="020B0604020202020204" pitchFamily="34" charset="0"/>
              </a:rPr>
              <a:t> Have you come to any defining moments in your spiritual life? </a:t>
            </a:r>
          </a:p>
          <a:p>
            <a:pPr eaLnBrk="1" hangingPunct="1">
              <a:buClr>
                <a:srgbClr val="FFD717"/>
              </a:buClr>
              <a:buFontTx/>
              <a:buChar char="-"/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Cambria" charset="0"/>
                <a:cs typeface="Arial" panose="020B0604020202020204" pitchFamily="34" charset="0"/>
              </a:rPr>
              <a:t>Receiving Jesus</a:t>
            </a:r>
          </a:p>
          <a:p>
            <a:pPr eaLnBrk="1" hangingPunct="1">
              <a:buClr>
                <a:srgbClr val="FFD717"/>
              </a:buClr>
              <a:buFontTx/>
              <a:buChar char="-"/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Cambria" charset="0"/>
                <a:cs typeface="Arial" panose="020B0604020202020204" pitchFamily="34" charset="0"/>
              </a:rPr>
              <a:t>Deciding to live for Jesus</a:t>
            </a:r>
          </a:p>
          <a:p>
            <a:pPr eaLnBrk="1" hangingPunct="1">
              <a:buClr>
                <a:srgbClr val="FFD717"/>
              </a:buClr>
              <a:buFontTx/>
              <a:buChar char="-"/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Cambria" charset="0"/>
                <a:cs typeface="Arial" panose="020B0604020202020204" pitchFamily="34" charset="0"/>
              </a:rPr>
              <a:t>Facing major opposition</a:t>
            </a:r>
          </a:p>
          <a:p>
            <a:pPr eaLnBrk="1" hangingPunct="1">
              <a:buClr>
                <a:srgbClr val="FFD717"/>
              </a:buClr>
              <a:buFontTx/>
              <a:buChar char="-"/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Cambria" charset="0"/>
                <a:cs typeface="Arial" panose="020B0604020202020204" pitchFamily="34" charset="0"/>
              </a:rPr>
              <a:t>Making a major life decision</a:t>
            </a:r>
          </a:p>
          <a:p>
            <a:pPr eaLnBrk="1" hangingPunct="1">
              <a:buClr>
                <a:srgbClr val="FFD717"/>
              </a:buClr>
              <a:buFontTx/>
              <a:buChar char="-"/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Cambria" charset="0"/>
                <a:cs typeface="Arial" panose="020B0604020202020204" pitchFamily="34" charset="0"/>
              </a:rPr>
              <a:t>Speaking up for God </a:t>
            </a:r>
          </a:p>
          <a:p>
            <a:pPr eaLnBrk="1" hangingPunct="1">
              <a:buClr>
                <a:srgbClr val="FFD717"/>
              </a:buClr>
              <a:buFontTx/>
              <a:buChar char="-"/>
              <a:defRPr/>
            </a:pPr>
            <a:endParaRPr lang="en-US" sz="3600" dirty="0">
              <a:solidFill>
                <a:schemeClr val="bg1"/>
              </a:solidFill>
              <a:latin typeface="Arial" panose="020B0604020202020204" pitchFamily="34" charset="0"/>
              <a:ea typeface="Cambria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7566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0388" y="549275"/>
            <a:ext cx="8766175" cy="67151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0179" name="Title 1"/>
          <p:cNvSpPr>
            <a:spLocks noGrp="1"/>
          </p:cNvSpPr>
          <p:nvPr>
            <p:ph type="title"/>
          </p:nvPr>
        </p:nvSpPr>
        <p:spPr>
          <a:xfrm>
            <a:off x="747713" y="274638"/>
            <a:ext cx="8039100" cy="1143000"/>
          </a:xfrm>
        </p:spPr>
        <p:txBody>
          <a:bodyPr/>
          <a:lstStyle/>
          <a:p>
            <a:pPr algn="l" eaLnBrk="1" hangingPunct="1"/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097713" y="6661150"/>
            <a:ext cx="1590675" cy="19685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0950"/>
          </a:xfrm>
        </p:spPr>
        <p:txBody>
          <a:bodyPr/>
          <a:lstStyle/>
          <a:p>
            <a:pPr eaLnBrk="1" hangingPunct="1">
              <a:buClr>
                <a:srgbClr val="FFD717"/>
              </a:buClr>
              <a:buFont typeface="Wingdings" panose="05000000000000000000" pitchFamily="2" charset="2"/>
              <a:buChar char="v"/>
              <a:defRPr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Cambria" charset="0"/>
                <a:cs typeface="Arial" panose="020B0604020202020204" pitchFamily="34" charset="0"/>
              </a:rPr>
              <a:t> Defining moments come for groups as well as individuals</a:t>
            </a:r>
          </a:p>
          <a:p>
            <a:pPr marL="0" indent="0" eaLnBrk="1" hangingPunct="1">
              <a:buClr>
                <a:srgbClr val="FFD717"/>
              </a:buClr>
              <a:buNone/>
              <a:defRPr/>
            </a:pPr>
            <a:endParaRPr lang="en-US" sz="3600" dirty="0">
              <a:solidFill>
                <a:schemeClr val="bg1"/>
              </a:solidFill>
              <a:latin typeface="Arial" panose="020B0604020202020204" pitchFamily="34" charset="0"/>
              <a:ea typeface="Cambria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520169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0388" y="549275"/>
            <a:ext cx="8766175" cy="67151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0179" name="Title 1"/>
          <p:cNvSpPr>
            <a:spLocks noGrp="1"/>
          </p:cNvSpPr>
          <p:nvPr>
            <p:ph type="title"/>
          </p:nvPr>
        </p:nvSpPr>
        <p:spPr>
          <a:xfrm>
            <a:off x="747713" y="274638"/>
            <a:ext cx="8039100" cy="1143000"/>
          </a:xfrm>
        </p:spPr>
        <p:txBody>
          <a:bodyPr/>
          <a:lstStyle/>
          <a:p>
            <a:pPr algn="l" eaLnBrk="1" hangingPunct="1"/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097713" y="6661150"/>
            <a:ext cx="1590675" cy="19685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0950"/>
          </a:xfrm>
        </p:spPr>
        <p:txBody>
          <a:bodyPr/>
          <a:lstStyle/>
          <a:p>
            <a:pPr eaLnBrk="1" hangingPunct="1">
              <a:buClr>
                <a:srgbClr val="FFD717"/>
              </a:buClr>
              <a:buFont typeface="Wingdings" panose="05000000000000000000" pitchFamily="2" charset="2"/>
              <a:buChar char="v"/>
              <a:defRPr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Cambria" charset="0"/>
                <a:cs typeface="Arial" panose="020B0604020202020204" pitchFamily="34" charset="0"/>
              </a:rPr>
              <a:t> Have you considered the cost of not “crossing over”? </a:t>
            </a:r>
          </a:p>
          <a:p>
            <a:pPr eaLnBrk="1" hangingPunct="1">
              <a:buClr>
                <a:srgbClr val="FFD717"/>
              </a:buClr>
              <a:buFont typeface="Wingdings" panose="05000000000000000000" pitchFamily="2" charset="2"/>
              <a:buChar char="v"/>
              <a:defRPr/>
            </a:pPr>
            <a:endParaRPr lang="en-US" sz="3600" dirty="0">
              <a:solidFill>
                <a:schemeClr val="bg1"/>
              </a:solidFill>
              <a:latin typeface="Arial" panose="020B0604020202020204" pitchFamily="34" charset="0"/>
              <a:ea typeface="Cambria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Image result for sinai peninsula barr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20" y="1062255"/>
            <a:ext cx="6959310" cy="521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4980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97713" y="6661150"/>
            <a:ext cx="1590675" cy="19685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2227" name="TextBox 4"/>
          <p:cNvSpPr txBox="1">
            <a:spLocks noChangeArrowheads="1"/>
          </p:cNvSpPr>
          <p:nvPr/>
        </p:nvSpPr>
        <p:spPr bwMode="auto">
          <a:xfrm>
            <a:off x="6570663" y="6245225"/>
            <a:ext cx="2459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benadumj@xenos.org</a:t>
            </a:r>
          </a:p>
        </p:txBody>
      </p:sp>
      <p:pic>
        <p:nvPicPr>
          <p:cNvPr id="12290" name="Picture 2" descr="Image result for dumb ferret tatto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4" y="512147"/>
            <a:ext cx="5535613" cy="553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070769" y="1257300"/>
            <a:ext cx="6973094" cy="36290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62500" lnSpcReduction="20000"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defRPr/>
            </a:pPr>
            <a:r>
              <a:rPr lang="en-US" sz="6400" b="1" dirty="0">
                <a:latin typeface="Arial" panose="020B0604020202020204" pitchFamily="34" charset="0"/>
                <a:cs typeface="Arial" panose="020B0604020202020204" pitchFamily="34" charset="0"/>
              </a:rPr>
              <a:t>Discussion:</a:t>
            </a:r>
          </a:p>
          <a:p>
            <a:pPr marL="685800" indent="-6858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v"/>
              <a:defRPr/>
            </a:pP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How would someone identify a defining moment in their spiritual life?</a:t>
            </a:r>
          </a:p>
          <a:p>
            <a:pPr marL="685800" indent="-6858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v"/>
              <a:defRPr/>
            </a:pP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What role should we play for each other in take big steps of faith?</a:t>
            </a:r>
          </a:p>
        </p:txBody>
      </p:sp>
    </p:spTree>
    <p:extLst>
      <p:ext uri="{BB962C8B-B14F-4D97-AF65-F5344CB8AC3E}">
        <p14:creationId xmlns:p14="http://schemas.microsoft.com/office/powerpoint/2010/main" val="414965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97713" y="6661150"/>
            <a:ext cx="1590675" cy="19685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1" name="Content Placeholder 2"/>
          <p:cNvSpPr txBox="1">
            <a:spLocks/>
          </p:cNvSpPr>
          <p:nvPr/>
        </p:nvSpPr>
        <p:spPr bwMode="auto">
          <a:xfrm>
            <a:off x="457200" y="609600"/>
            <a:ext cx="82296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FFD717"/>
              </a:buCl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(Joshua 3) </a:t>
            </a:r>
          </a:p>
          <a:p>
            <a:pPr>
              <a:buNone/>
            </a:pPr>
            <a:r>
              <a:rPr lang="en-US" sz="36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2 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After three days the officers went throughout the camp, </a:t>
            </a:r>
            <a:r>
              <a:rPr lang="en-US" sz="36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3 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giving orders to the people: “When you see the ark of the covenant…you are to move out from your positions and follow it. </a:t>
            </a:r>
          </a:p>
        </p:txBody>
      </p:sp>
    </p:spTree>
    <p:extLst>
      <p:ext uri="{BB962C8B-B14F-4D97-AF65-F5344CB8AC3E}">
        <p14:creationId xmlns:p14="http://schemas.microsoft.com/office/powerpoint/2010/main" val="2052866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97713" y="6661150"/>
            <a:ext cx="1590675" cy="19685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1" name="Content Placeholder 2"/>
          <p:cNvSpPr txBox="1">
            <a:spLocks/>
          </p:cNvSpPr>
          <p:nvPr/>
        </p:nvSpPr>
        <p:spPr bwMode="auto">
          <a:xfrm>
            <a:off x="457200" y="609600"/>
            <a:ext cx="82296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FFD717"/>
              </a:buCl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(Joshua 3) </a:t>
            </a:r>
          </a:p>
          <a:p>
            <a:pPr>
              <a:buNone/>
            </a:pPr>
            <a:r>
              <a:rPr lang="en-US" sz="36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4 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Then you will know which way to go, since you have never been this way before. </a:t>
            </a:r>
          </a:p>
        </p:txBody>
      </p:sp>
    </p:spTree>
    <p:extLst>
      <p:ext uri="{BB962C8B-B14F-4D97-AF65-F5344CB8AC3E}">
        <p14:creationId xmlns:p14="http://schemas.microsoft.com/office/powerpoint/2010/main" val="4106646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97713" y="6661150"/>
            <a:ext cx="1590675" cy="19685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1" name="Content Placeholder 2"/>
          <p:cNvSpPr txBox="1">
            <a:spLocks/>
          </p:cNvSpPr>
          <p:nvPr/>
        </p:nvSpPr>
        <p:spPr bwMode="auto">
          <a:xfrm>
            <a:off x="457200" y="609600"/>
            <a:ext cx="82296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FFD717"/>
              </a:buCl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(Joshua 3) </a:t>
            </a:r>
          </a:p>
          <a:p>
            <a:pPr>
              <a:buNone/>
            </a:pPr>
            <a:r>
              <a:rPr lang="en-US" sz="36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4 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Then you will know which way to go, since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you have never been this way before. 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119210" y="4728765"/>
            <a:ext cx="4978503" cy="1282572"/>
          </a:xfrm>
          <a:prstGeom prst="rect">
            <a:avLst/>
          </a:prstGeom>
          <a:solidFill>
            <a:srgbClr val="FFD717"/>
          </a:solidFill>
          <a:ln w="88900" algn="ctr">
            <a:solidFill>
              <a:srgbClr val="40404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None/>
            </a:pPr>
            <a:r>
              <a:rPr lang="en-US" altLang="en-US" dirty="0">
                <a:latin typeface="Arial" panose="020B0604020202020204" pitchFamily="34" charset="0"/>
              </a:rPr>
              <a:t>Defining moments involve a consequential decision</a:t>
            </a:r>
          </a:p>
        </p:txBody>
      </p:sp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748" y="1261300"/>
            <a:ext cx="6829425" cy="485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322616" y="2988741"/>
            <a:ext cx="1550193" cy="701933"/>
          </a:xfrm>
          <a:prstGeom prst="rect">
            <a:avLst/>
          </a:prstGeom>
          <a:solidFill>
            <a:srgbClr val="FFD717"/>
          </a:solidFill>
          <a:ln w="88900" algn="ctr">
            <a:solidFill>
              <a:srgbClr val="40404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None/>
            </a:pPr>
            <a:r>
              <a:rPr lang="en-US" altLang="en-US" b="1" dirty="0">
                <a:latin typeface="Arial" panose="020B0604020202020204" pitchFamily="34" charset="0"/>
              </a:rPr>
              <a:t>Desert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452416" y="3491845"/>
            <a:ext cx="1007270" cy="701933"/>
          </a:xfrm>
          <a:prstGeom prst="rect">
            <a:avLst/>
          </a:prstGeom>
          <a:solidFill>
            <a:srgbClr val="FFD717"/>
          </a:solidFill>
          <a:ln w="88900" algn="ctr">
            <a:solidFill>
              <a:srgbClr val="40404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None/>
            </a:pPr>
            <a:r>
              <a:rPr lang="en-US" altLang="en-US" b="1" dirty="0">
                <a:latin typeface="Arial" panose="020B0604020202020204" pitchFamily="34" charset="0"/>
              </a:rPr>
              <a:t>War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8" name="Down Arrow 7"/>
          <p:cNvSpPr/>
          <p:nvPr/>
        </p:nvSpPr>
        <p:spPr>
          <a:xfrm rot="2503782">
            <a:off x="5514975" y="4043363"/>
            <a:ext cx="614362" cy="871537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37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97713" y="6661150"/>
            <a:ext cx="1590675" cy="19685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1" name="Content Placeholder 2"/>
          <p:cNvSpPr txBox="1">
            <a:spLocks/>
          </p:cNvSpPr>
          <p:nvPr/>
        </p:nvSpPr>
        <p:spPr bwMode="auto">
          <a:xfrm>
            <a:off x="457200" y="609600"/>
            <a:ext cx="82296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FFD717"/>
              </a:buCl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(Joshua 3) </a:t>
            </a:r>
          </a:p>
          <a:p>
            <a:pPr>
              <a:buNone/>
            </a:pPr>
            <a:r>
              <a:rPr lang="en-US" sz="36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4 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Then you will know which way to go, since you have never been this way before. 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70652" y="3367881"/>
            <a:ext cx="6002695" cy="1281712"/>
          </a:xfrm>
          <a:prstGeom prst="rect">
            <a:avLst/>
          </a:prstGeom>
          <a:solidFill>
            <a:srgbClr val="FFD717"/>
          </a:solidFill>
          <a:ln w="88900" algn="ctr">
            <a:solidFill>
              <a:srgbClr val="40404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latin typeface="Arial" panose="020B0604020202020204" pitchFamily="34" charset="0"/>
              </a:rPr>
              <a:t>God will mark out defining moments in our lives. </a:t>
            </a:r>
            <a:endParaRPr lang="en-US" altLang="en-US" sz="3600" dirty="0">
              <a:latin typeface="Arial" panose="020B0604020202020204" pitchFamily="34" charset="0"/>
            </a:endParaRPr>
          </a:p>
        </p:txBody>
      </p:sp>
      <p:pic>
        <p:nvPicPr>
          <p:cNvPr id="1026" name="Picture 2" descr="Image result for Starbucks gold c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205" y="397298"/>
            <a:ext cx="3230563" cy="572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347" y="1975149"/>
            <a:ext cx="6096000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95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97713" y="6661150"/>
            <a:ext cx="1590675" cy="19685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1" name="Content Placeholder 2"/>
          <p:cNvSpPr txBox="1">
            <a:spLocks/>
          </p:cNvSpPr>
          <p:nvPr/>
        </p:nvSpPr>
        <p:spPr bwMode="auto">
          <a:xfrm>
            <a:off x="457200" y="609600"/>
            <a:ext cx="82296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FFD717"/>
              </a:buCl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(Joshua 3) </a:t>
            </a:r>
          </a:p>
          <a:p>
            <a:pPr>
              <a:buNone/>
            </a:pPr>
            <a:r>
              <a:rPr lang="en-US" sz="36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5 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Joshua told the people, “Consecrate yourselves, for tomorrow the </a:t>
            </a:r>
            <a:r>
              <a:rPr lang="en-US" sz="3600" cap="small" dirty="0">
                <a:solidFill>
                  <a:schemeClr val="bg1"/>
                </a:solidFill>
                <a:latin typeface="Arial" panose="020B0604020202020204" pitchFamily="34" charset="0"/>
              </a:rPr>
              <a:t>Lord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 will do amazing things among you.”</a:t>
            </a:r>
          </a:p>
        </p:txBody>
      </p:sp>
    </p:spTree>
    <p:extLst>
      <p:ext uri="{BB962C8B-B14F-4D97-AF65-F5344CB8AC3E}">
        <p14:creationId xmlns:p14="http://schemas.microsoft.com/office/powerpoint/2010/main" val="4033049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97713" y="6661150"/>
            <a:ext cx="1590675" cy="196850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1" name="Content Placeholder 2"/>
          <p:cNvSpPr txBox="1">
            <a:spLocks/>
          </p:cNvSpPr>
          <p:nvPr/>
        </p:nvSpPr>
        <p:spPr bwMode="auto">
          <a:xfrm>
            <a:off x="457200" y="609600"/>
            <a:ext cx="82296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FFD717"/>
              </a:buCl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(Joshua 3) </a:t>
            </a:r>
          </a:p>
          <a:p>
            <a:pPr>
              <a:buNone/>
            </a:pPr>
            <a:r>
              <a:rPr lang="en-US" sz="36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5 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Joshua told the people, “</a:t>
            </a:r>
            <a:r>
              <a:rPr lang="en-US" sz="3600" u="sng" dirty="0">
                <a:solidFill>
                  <a:schemeClr val="bg1"/>
                </a:solidFill>
                <a:latin typeface="Arial" panose="020B0604020202020204" pitchFamily="34" charset="0"/>
              </a:rPr>
              <a:t>Consecrate yourselves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, for tomorrow the </a:t>
            </a:r>
            <a:r>
              <a:rPr lang="en-US" sz="3600" cap="small" dirty="0">
                <a:solidFill>
                  <a:schemeClr val="bg1"/>
                </a:solidFill>
                <a:latin typeface="Arial" panose="020B0604020202020204" pitchFamily="34" charset="0"/>
              </a:rPr>
              <a:t>Lord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 will do amazing things among you.”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57200" y="5492750"/>
            <a:ext cx="84947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AutoNum type="arabicPeriod"/>
            </a:pPr>
            <a:r>
              <a:rPr lang="en-US" altLang="en-US" sz="4000" dirty="0">
                <a:solidFill>
                  <a:srgbClr val="FFD717"/>
                </a:solidFill>
              </a:rPr>
              <a:t>Get ready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20999" y="2262096"/>
            <a:ext cx="3808615" cy="550564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85815" y="2262096"/>
            <a:ext cx="3680332" cy="550564"/>
          </a:xfrm>
          <a:prstGeom prst="rect">
            <a:avLst/>
          </a:prstGeom>
          <a:solidFill>
            <a:srgbClr val="FFD7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2"/>
          <p:cNvSpPr txBox="1">
            <a:spLocks/>
          </p:cNvSpPr>
          <p:nvPr/>
        </p:nvSpPr>
        <p:spPr bwMode="auto">
          <a:xfrm>
            <a:off x="785814" y="2224740"/>
            <a:ext cx="3762997" cy="55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Arial"/>
                <a:cs typeface="Arial"/>
              </a:rPr>
              <a:t>Factor</a:t>
            </a:r>
          </a:p>
        </p:txBody>
      </p:sp>
      <p:sp>
        <p:nvSpPr>
          <p:cNvPr id="21" name="Content Placeholder 3"/>
          <p:cNvSpPr txBox="1">
            <a:spLocks/>
          </p:cNvSpPr>
          <p:nvPr/>
        </p:nvSpPr>
        <p:spPr bwMode="auto">
          <a:xfrm>
            <a:off x="785814" y="2812661"/>
            <a:ext cx="3634395" cy="2445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Real challenges</a:t>
            </a:r>
          </a:p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Real changes</a:t>
            </a:r>
          </a:p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Real God</a:t>
            </a:r>
          </a:p>
        </p:txBody>
      </p:sp>
      <p:sp>
        <p:nvSpPr>
          <p:cNvPr id="22" name="Text Placeholder 4"/>
          <p:cNvSpPr txBox="1">
            <a:spLocks/>
          </p:cNvSpPr>
          <p:nvPr/>
        </p:nvSpPr>
        <p:spPr>
          <a:xfrm>
            <a:off x="4527426" y="2224740"/>
            <a:ext cx="3802187" cy="55056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Arial"/>
                <a:cs typeface="Arial"/>
              </a:rPr>
              <a:t>Response</a:t>
            </a:r>
          </a:p>
        </p:txBody>
      </p:sp>
      <p:sp>
        <p:nvSpPr>
          <p:cNvPr id="23" name="Content Placeholder 5"/>
          <p:cNvSpPr txBox="1">
            <a:spLocks/>
          </p:cNvSpPr>
          <p:nvPr/>
        </p:nvSpPr>
        <p:spPr bwMode="auto">
          <a:xfrm>
            <a:off x="4531209" y="2812660"/>
            <a:ext cx="3798404" cy="244515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Count the cost</a:t>
            </a:r>
          </a:p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Wrestle, prayer, decide!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14375" y="4071881"/>
            <a:ext cx="7715250" cy="2077223"/>
          </a:xfrm>
          <a:prstGeom prst="rect">
            <a:avLst/>
          </a:prstGeom>
          <a:solidFill>
            <a:sysClr val="windowText" lastClr="000000"/>
          </a:solidFill>
          <a:ln w="889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altLang="en-US" sz="3200" b="1" kern="0" dirty="0">
                <a:solidFill>
                  <a:srgbClr val="FFC000"/>
                </a:solidFill>
              </a:rPr>
              <a:t>(Luke 14)</a:t>
            </a:r>
            <a:r>
              <a:rPr lang="en-US" altLang="en-US" sz="3200" kern="0" dirty="0">
                <a:solidFill>
                  <a:srgbClr val="FFC000"/>
                </a:solidFill>
              </a:rPr>
              <a:t> </a:t>
            </a:r>
            <a:r>
              <a:rPr lang="en-US" sz="3200" b="1" baseline="30000" dirty="0">
                <a:solidFill>
                  <a:srgbClr val="FFC000"/>
                </a:solidFill>
              </a:rPr>
              <a:t>28 </a:t>
            </a:r>
            <a:r>
              <a:rPr lang="en-US" sz="3200" dirty="0">
                <a:solidFill>
                  <a:srgbClr val="FFC000"/>
                </a:solidFill>
              </a:rPr>
              <a:t>“Suppose one of you wants to build a tower. Won’t you first sit down and estimate the cost to see if you have enough money to complete it?</a:t>
            </a:r>
            <a:endParaRPr lang="en-US" altLang="en-US" sz="3200" b="1" dirty="0">
              <a:solidFill>
                <a:srgbClr val="FFC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3374" y="142902"/>
            <a:ext cx="7715250" cy="2067662"/>
          </a:xfrm>
          <a:prstGeom prst="rect">
            <a:avLst/>
          </a:prstGeom>
          <a:solidFill>
            <a:sysClr val="windowText" lastClr="000000"/>
          </a:solidFill>
          <a:ln w="889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altLang="en-US" sz="3200" b="1" kern="0" dirty="0">
                <a:solidFill>
                  <a:srgbClr val="FFC000"/>
                </a:solidFill>
              </a:rPr>
              <a:t>(</a:t>
            </a:r>
            <a:r>
              <a:rPr lang="en-US" altLang="en-US" sz="3200" b="1" kern="0">
                <a:solidFill>
                  <a:srgbClr val="FFC000"/>
                </a:solidFill>
              </a:rPr>
              <a:t>Psalm 37:4)</a:t>
            </a:r>
            <a:r>
              <a:rPr lang="en-US" altLang="en-US" sz="3200" kern="0">
                <a:solidFill>
                  <a:srgbClr val="FFC000"/>
                </a:solidFill>
              </a:rPr>
              <a:t> </a:t>
            </a:r>
            <a:r>
              <a:rPr lang="en-US" sz="3200" dirty="0">
                <a:solidFill>
                  <a:srgbClr val="FFC000"/>
                </a:solidFill>
              </a:rPr>
              <a:t>Delight yourself in the </a:t>
            </a:r>
            <a:r>
              <a:rPr lang="en-US" sz="3200" cap="small" dirty="0">
                <a:solidFill>
                  <a:srgbClr val="FFC000"/>
                </a:solidFill>
              </a:rPr>
              <a:t>Lord</a:t>
            </a:r>
            <a:r>
              <a:rPr lang="en-US" sz="3200" dirty="0">
                <a:solidFill>
                  <a:srgbClr val="FFC000"/>
                </a:solidFill>
              </a:rPr>
              <a:t>, and he will give you the desires of your heart. </a:t>
            </a:r>
            <a:r>
              <a:rPr lang="en-US" sz="3200" u="sng" dirty="0">
                <a:solidFill>
                  <a:srgbClr val="FFC000"/>
                </a:solidFill>
              </a:rPr>
              <a:t>Commit your way to the </a:t>
            </a:r>
            <a:r>
              <a:rPr lang="en-US" sz="3200" u="sng" cap="small" dirty="0">
                <a:solidFill>
                  <a:srgbClr val="FFC000"/>
                </a:solidFill>
              </a:rPr>
              <a:t>Lord</a:t>
            </a:r>
            <a:r>
              <a:rPr lang="en-US" sz="3200" u="sng" dirty="0">
                <a:solidFill>
                  <a:srgbClr val="FFC000"/>
                </a:solidFill>
              </a:rPr>
              <a:t>; trust in him, and he will act</a:t>
            </a:r>
            <a:r>
              <a:rPr lang="en-US" sz="3200" dirty="0">
                <a:solidFill>
                  <a:srgbClr val="FFC000"/>
                </a:solidFill>
              </a:rPr>
              <a:t>. </a:t>
            </a:r>
            <a:endParaRPr lang="en-US" altLang="en-US" sz="3200" b="1" dirty="0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872674" y="5599182"/>
            <a:ext cx="3610954" cy="831711"/>
          </a:xfrm>
          <a:prstGeom prst="rect">
            <a:avLst/>
          </a:prstGeom>
          <a:solidFill>
            <a:srgbClr val="FFD717"/>
          </a:solidFill>
          <a:ln w="88900" algn="ctr">
            <a:solidFill>
              <a:srgbClr val="40404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latin typeface="Arial" panose="020B0604020202020204" pitchFamily="34" charset="0"/>
              </a:rPr>
              <a:t>Doing the math</a:t>
            </a:r>
          </a:p>
        </p:txBody>
      </p:sp>
    </p:spTree>
    <p:extLst>
      <p:ext uri="{BB962C8B-B14F-4D97-AF65-F5344CB8AC3E}">
        <p14:creationId xmlns:p14="http://schemas.microsoft.com/office/powerpoint/2010/main" val="291041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19" grpId="0" animBg="1"/>
      <p:bldP spid="20" grpId="0"/>
      <p:bldP spid="21" grpId="0" animBg="1"/>
      <p:bldP spid="22" grpId="0"/>
      <p:bldP spid="23" grpId="0" animBg="1"/>
      <p:bldP spid="28" grpId="0" animBg="1"/>
      <p:bldP spid="28" grpId="1" animBg="1"/>
      <p:bldP spid="29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598</Words>
  <Application>Microsoft Office PowerPoint</Application>
  <PresentationFormat>On-screen Show (4:3)</PresentationFormat>
  <Paragraphs>157</Paragraphs>
  <Slides>39</Slides>
  <Notes>39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Cambria</vt:lpstr>
      <vt:lpstr>Wingdings</vt:lpstr>
      <vt:lpstr>Office Theme</vt:lpstr>
      <vt:lpstr>Joshua 3-4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Conclusion</vt:lpstr>
      <vt:lpstr>Conclusion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2019-08-19T16:15:26Z</dcterms:created>
  <dcterms:modified xsi:type="dcterms:W3CDTF">2019-08-19T16:16:15Z</dcterms:modified>
</cp:coreProperties>
</file>