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07" r:id="rId4"/>
    <p:sldId id="308" r:id="rId5"/>
    <p:sldId id="258" r:id="rId6"/>
    <p:sldId id="303" r:id="rId7"/>
    <p:sldId id="306" r:id="rId8"/>
    <p:sldId id="309" r:id="rId9"/>
    <p:sldId id="310" r:id="rId10"/>
    <p:sldId id="311" r:id="rId11"/>
    <p:sldId id="313" r:id="rId12"/>
    <p:sldId id="312" r:id="rId13"/>
    <p:sldId id="314" r:id="rId14"/>
    <p:sldId id="315" r:id="rId15"/>
    <p:sldId id="316" r:id="rId16"/>
    <p:sldId id="300" r:id="rId17"/>
    <p:sldId id="304" r:id="rId18"/>
    <p:sldId id="317" r:id="rId19"/>
    <p:sldId id="301" r:id="rId20"/>
    <p:sldId id="305" r:id="rId21"/>
    <p:sldId id="318" r:id="rId22"/>
    <p:sldId id="302" r:id="rId23"/>
    <p:sldId id="319" r:id="rId24"/>
    <p:sldId id="32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C70B50-A3F1-4710-8B6F-7FF223BFCAE1}" v="184" dt="2020-11-17T21:42:25.7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0284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5FEF0AC-57F3-46C3-A067-AF9767D0141E}"/>
              </a:ext>
            </a:extLst>
          </p:cNvPr>
          <p:cNvSpPr/>
          <p:nvPr/>
        </p:nvSpPr>
        <p:spPr>
          <a:xfrm>
            <a:off x="982436" y="2008415"/>
            <a:ext cx="7581900" cy="2906486"/>
          </a:xfrm>
          <a:prstGeom prst="rect">
            <a:avLst/>
          </a:prstGeom>
          <a:solidFill>
            <a:srgbClr val="000000">
              <a:alpha val="21176"/>
            </a:srgbClr>
          </a:solidFill>
          <a:ln>
            <a:solidFill>
              <a:srgbClr val="0340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C4E82F-64D4-4769-BE3C-6E5329F7A79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6057" y="1231220"/>
            <a:ext cx="8599714" cy="2387600"/>
          </a:xfrm>
        </p:spPr>
        <p:txBody>
          <a:bodyPr anchor="b">
            <a:normAutofit/>
          </a:bodyPr>
          <a:lstStyle>
            <a:lvl1pPr algn="ctr">
              <a:defRPr sz="7200" b="1">
                <a:solidFill>
                  <a:srgbClr val="72DB2B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13C1D05-4FCF-4AE8-B4DD-1BA6EC2A196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6057" y="3710895"/>
            <a:ext cx="8599714" cy="1655762"/>
          </a:xfrm>
        </p:spPr>
        <p:txBody>
          <a:bodyPr>
            <a:normAutofit/>
          </a:bodyPr>
          <a:lstStyle>
            <a:lvl1pPr marL="0" indent="0" algn="ctr">
              <a:buNone/>
              <a:defRPr sz="4800" b="1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 Title</a:t>
            </a:r>
          </a:p>
        </p:txBody>
      </p:sp>
    </p:spTree>
    <p:extLst>
      <p:ext uri="{BB962C8B-B14F-4D97-AF65-F5344CB8AC3E}">
        <p14:creationId xmlns:p14="http://schemas.microsoft.com/office/powerpoint/2010/main" val="593538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43" y="136525"/>
            <a:ext cx="11506200" cy="132556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5000" b="1">
                <a:solidFill>
                  <a:srgbClr val="72DB2B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43" y="1597024"/>
            <a:ext cx="11506200" cy="4945289"/>
          </a:xfrm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>
            <a:lvl1pPr>
              <a:lnSpc>
                <a:spcPct val="100000"/>
              </a:lnSpc>
              <a:defRPr sz="4600" b="1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  <a:lvl2pPr>
              <a:lnSpc>
                <a:spcPct val="100000"/>
              </a:lnSpc>
              <a:defRPr sz="44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2pPr>
            <a:lvl3pPr>
              <a:lnSpc>
                <a:spcPct val="100000"/>
              </a:lnSpc>
              <a:defRPr sz="42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3pPr>
            <a:lvl4pPr>
              <a:lnSpc>
                <a:spcPct val="100000"/>
              </a:lnSpc>
              <a:defRPr sz="40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4pPr>
            <a:lvl5pPr>
              <a:lnSpc>
                <a:spcPct val="100000"/>
              </a:lnSpc>
              <a:defRPr sz="38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128899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5400" b="1">
                <a:solidFill>
                  <a:srgbClr val="72DB2B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>
            <a:lvl1pPr>
              <a:lnSpc>
                <a:spcPct val="100000"/>
              </a:lnSpc>
              <a:defRPr sz="4400" b="1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  <a:lvl2pPr>
              <a:lnSpc>
                <a:spcPct val="100000"/>
              </a:lnSpc>
              <a:defRPr sz="42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2pPr>
            <a:lvl3pPr>
              <a:lnSpc>
                <a:spcPct val="100000"/>
              </a:lnSpc>
              <a:defRPr sz="40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3pPr>
            <a:lvl4pPr>
              <a:lnSpc>
                <a:spcPct val="100000"/>
              </a:lnSpc>
              <a:defRPr sz="36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4pPr>
            <a:lvl5pPr>
              <a:defRPr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>
            <a:lvl1pPr>
              <a:lnSpc>
                <a:spcPct val="100000"/>
              </a:lnSpc>
              <a:defRPr sz="4400" b="1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  <a:lvl2pPr>
              <a:lnSpc>
                <a:spcPct val="100000"/>
              </a:lnSpc>
              <a:defRPr sz="42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2pPr>
            <a:lvl3pPr>
              <a:lnSpc>
                <a:spcPct val="100000"/>
              </a:lnSpc>
              <a:defRPr sz="40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3pPr>
            <a:lvl4pPr>
              <a:lnSpc>
                <a:spcPct val="100000"/>
              </a:lnSpc>
              <a:defRPr sz="36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4pPr>
            <a:lvl5pPr>
              <a:defRPr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4867-2377-4E78-AFEA-1AD8404BB69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CC972-CBA4-4C87-A819-A521403A9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433238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43" y="136525"/>
            <a:ext cx="11506200" cy="132556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5000" b="1">
                <a:solidFill>
                  <a:srgbClr val="72DB2B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43" y="1597024"/>
            <a:ext cx="11506200" cy="4945289"/>
          </a:xfrm>
        </p:spPr>
        <p:txBody>
          <a:bodyPr/>
          <a:lstStyle>
            <a:lvl1pPr>
              <a:lnSpc>
                <a:spcPct val="100000"/>
              </a:lnSpc>
              <a:defRPr sz="4600" b="1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  <a:lvl2pPr>
              <a:lnSpc>
                <a:spcPct val="100000"/>
              </a:lnSpc>
              <a:defRPr sz="44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2pPr>
            <a:lvl3pPr>
              <a:lnSpc>
                <a:spcPct val="100000"/>
              </a:lnSpc>
              <a:defRPr sz="42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3pPr>
            <a:lvl4pPr>
              <a:lnSpc>
                <a:spcPct val="100000"/>
              </a:lnSpc>
              <a:defRPr sz="40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4pPr>
            <a:lvl5pPr>
              <a:lnSpc>
                <a:spcPct val="100000"/>
              </a:lnSpc>
              <a:defRPr sz="38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8A2AE349-DB73-4021-B649-1E149B138D9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43600" y="2895600"/>
            <a:ext cx="5715000" cy="2590800"/>
          </a:xfr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080894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319A92-1E57-42BE-B527-6AAC6F789B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4E2013F-5C75-4A80-981E-698BE8B4F9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14E8F3-0BEB-4870-B377-A1AA1C56C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4867-2377-4E78-AFEA-1AD8404BB69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86FE6BE-CA0C-4B2C-B24B-A36B755E3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BD41400-71BE-4E24-AE89-F49D659AB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CC972-CBA4-4C87-A819-A521403A9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548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2C7924A-6E31-4536-93F4-2C8EC4CF9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24867-2377-4E78-AFEA-1AD8404BB69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C729DD5-695F-4B8D-B69D-6AE71D3D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4C838C2-E742-49D8-9ED7-A5D0DBBB5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CC972-CBA4-4C87-A819-A521403A9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011834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327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24867-2377-4E78-AFEA-1AD8404BB69E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CC972-CBA4-4C87-A819-A521403A9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822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>
    <p:wipe dir="r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3084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8DFAAF7-B905-41D8-8A6A-FB65C6DCC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effectLst/>
              </a:rPr>
              <a:t>1) The Message</a:t>
            </a:r>
            <a:endParaRPr lang="en-US" dirty="0">
              <a:latin typeface="+mj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A1F9656C-A804-4BFB-8C03-07ED24A66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/>
              <a:t>The Gospel</a:t>
            </a:r>
          </a:p>
          <a:p>
            <a:pPr marL="0" indent="0">
              <a:buNone/>
            </a:pPr>
            <a:r>
              <a:rPr lang="en-US" sz="1800"/>
              <a:t>	</a:t>
            </a:r>
            <a:endParaRPr lang="en-US" sz="8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020C27C-9B42-4F90-BAC5-7F395287F4F7}"/>
              </a:ext>
            </a:extLst>
          </p:cNvPr>
          <p:cNvSpPr txBox="1"/>
          <p:nvPr/>
        </p:nvSpPr>
        <p:spPr>
          <a:xfrm>
            <a:off x="413657" y="2698376"/>
            <a:ext cx="11074958" cy="2862322"/>
          </a:xfrm>
          <a:prstGeom prst="rect">
            <a:avLst/>
          </a:prstGeom>
          <a:solidFill>
            <a:schemeClr val="dk1"/>
          </a:solidFill>
          <a:ln w="12700" cap="flat" cmpd="sng" algn="ctr">
            <a:solidFill>
              <a:schemeClr val="dk1">
                <a:shade val="50000"/>
              </a:schemeClr>
            </a:solidFill>
            <a:prstDash val="solid"/>
            <a:miter lim="800000"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600" b="1" dirty="0">
                <a:effectLst/>
              </a:rPr>
              <a:t>1 Corinthians 15:3–4 (NASB95) — </a:t>
            </a:r>
            <a:r>
              <a:rPr lang="en-US" sz="3600" b="1" u="none" strike="noStrike" dirty="0">
                <a:effectLst/>
              </a:rPr>
              <a:t>3</a:t>
            </a:r>
            <a:r>
              <a:rPr lang="en-US" sz="3600" u="none" strike="noStrike" dirty="0">
                <a:effectLst/>
              </a:rPr>
              <a:t> </a:t>
            </a:r>
            <a:r>
              <a:rPr lang="en-US" sz="3600" dirty="0"/>
              <a:t>For I delivered to you as of first importance what I also received, that Christ died for our sins according to the Scriptures, </a:t>
            </a:r>
            <a:r>
              <a:rPr lang="en-US" sz="3600" b="1" u="none" strike="noStrike" dirty="0">
                <a:effectLst/>
              </a:rPr>
              <a:t>4</a:t>
            </a:r>
            <a:r>
              <a:rPr lang="en-US" sz="3600" u="none" strike="noStrike" dirty="0">
                <a:effectLst/>
              </a:rPr>
              <a:t> </a:t>
            </a:r>
            <a:r>
              <a:rPr lang="en-US" sz="3600" dirty="0"/>
              <a:t>and that He was buried, and that He was raised on the third day according to the Scriptures, </a:t>
            </a:r>
          </a:p>
        </p:txBody>
      </p:sp>
    </p:spTree>
    <p:extLst>
      <p:ext uri="{BB962C8B-B14F-4D97-AF65-F5344CB8AC3E}">
        <p14:creationId xmlns:p14="http://schemas.microsoft.com/office/powerpoint/2010/main" val="4029653428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8DFAAF7-B905-41D8-8A6A-FB65C6DCC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effectLst/>
              </a:rPr>
              <a:t>1) The Message</a:t>
            </a:r>
            <a:endParaRPr lang="en-US" dirty="0">
              <a:latin typeface="+mj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A1F9656C-A804-4BFB-8C03-07ED24A66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/>
              <a:t>The Gospel</a:t>
            </a:r>
          </a:p>
          <a:p>
            <a:pPr marL="0" indent="0">
              <a:buNone/>
            </a:pPr>
            <a:r>
              <a:rPr lang="en-US" sz="1800"/>
              <a:t>	</a:t>
            </a:r>
            <a:endParaRPr lang="en-US" sz="8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020C27C-9B42-4F90-BAC5-7F395287F4F7}"/>
              </a:ext>
            </a:extLst>
          </p:cNvPr>
          <p:cNvSpPr txBox="1"/>
          <p:nvPr/>
        </p:nvSpPr>
        <p:spPr>
          <a:xfrm>
            <a:off x="413657" y="2698376"/>
            <a:ext cx="11074958" cy="2308324"/>
          </a:xfrm>
          <a:prstGeom prst="rect">
            <a:avLst/>
          </a:prstGeom>
          <a:solidFill>
            <a:schemeClr val="dk1"/>
          </a:solidFill>
          <a:ln w="12700" cap="flat" cmpd="sng" algn="ctr">
            <a:solidFill>
              <a:schemeClr val="dk1">
                <a:shade val="50000"/>
              </a:schemeClr>
            </a:solidFill>
            <a:prstDash val="solid"/>
            <a:miter lim="800000"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600" b="1" dirty="0">
                <a:effectLst/>
              </a:rPr>
              <a:t>Revelation 3:20 (NASB95) — </a:t>
            </a:r>
            <a:r>
              <a:rPr lang="en-US" sz="3600" b="1" u="none" strike="noStrike" dirty="0">
                <a:effectLst/>
              </a:rPr>
              <a:t>20</a:t>
            </a:r>
            <a:r>
              <a:rPr lang="en-US" sz="3600" u="none" strike="noStrike" dirty="0">
                <a:effectLst/>
              </a:rPr>
              <a:t> </a:t>
            </a:r>
            <a:r>
              <a:rPr lang="en-US" sz="3600" dirty="0"/>
              <a:t>‘Behold, I stand at the door and knock; if anyone hears My voice and opens the door, I will come in to him and will dine with him, and he with Me. </a:t>
            </a:r>
          </a:p>
        </p:txBody>
      </p:sp>
    </p:spTree>
    <p:extLst>
      <p:ext uri="{BB962C8B-B14F-4D97-AF65-F5344CB8AC3E}">
        <p14:creationId xmlns:p14="http://schemas.microsoft.com/office/powerpoint/2010/main" val="1609479806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8DFAAF7-B905-41D8-8A6A-FB65C6DCC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effectLst/>
              </a:rPr>
              <a:t>1) The Message</a:t>
            </a:r>
            <a:endParaRPr lang="en-US" dirty="0">
              <a:latin typeface="+mj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A1F9656C-A804-4BFB-8C03-07ED24A66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/>
              <a:t>The Gospel</a:t>
            </a:r>
          </a:p>
          <a:p>
            <a:pPr marL="0" indent="0">
              <a:buNone/>
            </a:pPr>
            <a:r>
              <a:rPr lang="en-US" sz="1800"/>
              <a:t>	</a:t>
            </a:r>
            <a:endParaRPr lang="en-US" sz="8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020C27C-9B42-4F90-BAC5-7F395287F4F7}"/>
              </a:ext>
            </a:extLst>
          </p:cNvPr>
          <p:cNvSpPr txBox="1"/>
          <p:nvPr/>
        </p:nvSpPr>
        <p:spPr>
          <a:xfrm>
            <a:off x="413657" y="2698376"/>
            <a:ext cx="11074958" cy="2554545"/>
          </a:xfrm>
          <a:prstGeom prst="rect">
            <a:avLst/>
          </a:prstGeom>
          <a:solidFill>
            <a:schemeClr val="dk1"/>
          </a:solidFill>
          <a:ln w="12700" cap="flat" cmpd="sng" algn="ctr">
            <a:solidFill>
              <a:schemeClr val="dk1">
                <a:shade val="50000"/>
              </a:schemeClr>
            </a:solidFill>
            <a:prstDash val="solid"/>
            <a:miter lim="800000"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4000" b="1" dirty="0">
                <a:effectLst/>
              </a:rPr>
              <a:t>John 1:12 (NASB95) — </a:t>
            </a:r>
            <a:r>
              <a:rPr lang="en-US" sz="4000" b="1" u="none" strike="noStrike" dirty="0">
                <a:effectLst/>
              </a:rPr>
              <a:t>12</a:t>
            </a:r>
            <a:r>
              <a:rPr lang="en-US" sz="4000" u="none" strike="noStrike" dirty="0">
                <a:effectLst/>
              </a:rPr>
              <a:t> </a:t>
            </a:r>
            <a:r>
              <a:rPr lang="en-US" sz="4000" dirty="0"/>
              <a:t>But as many as received Him, to them He gave the right to become children of God, even to those who believe in His name, </a:t>
            </a:r>
          </a:p>
        </p:txBody>
      </p:sp>
    </p:spTree>
    <p:extLst>
      <p:ext uri="{BB962C8B-B14F-4D97-AF65-F5344CB8AC3E}">
        <p14:creationId xmlns:p14="http://schemas.microsoft.com/office/powerpoint/2010/main" val="2200592358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8DFAAF7-B905-41D8-8A6A-FB65C6DCC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effectLst/>
              </a:rPr>
              <a:t>The Living Gospel</a:t>
            </a:r>
            <a:endParaRPr lang="en-US" dirty="0">
              <a:latin typeface="+mj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A1F9656C-A804-4BFB-8C03-07ED24A66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arenR"/>
            </a:pPr>
            <a:r>
              <a:rPr lang="en-US" sz="4400" dirty="0"/>
              <a:t>The message</a:t>
            </a:r>
          </a:p>
          <a:p>
            <a:pPr marL="742950" indent="-742950">
              <a:buFont typeface="Arial" panose="020B0604020202020204" pitchFamily="34" charset="0"/>
              <a:buAutoNum type="arabicParenR"/>
            </a:pPr>
            <a:r>
              <a:rPr lang="en-US" sz="4400" dirty="0"/>
              <a:t>The delivery</a:t>
            </a:r>
          </a:p>
        </p:txBody>
      </p:sp>
    </p:spTree>
    <p:extLst>
      <p:ext uri="{BB962C8B-B14F-4D97-AF65-F5344CB8AC3E}">
        <p14:creationId xmlns:p14="http://schemas.microsoft.com/office/powerpoint/2010/main" val="1746610804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8DFAAF7-B905-41D8-8A6A-FB65C6DCC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effectLst/>
              </a:rPr>
              <a:t>1 Thessalonians 2:1–13 (NASB95)</a:t>
            </a:r>
            <a:endParaRPr lang="en-US" dirty="0">
              <a:latin typeface="+mj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A1F9656C-A804-4BFB-8C03-07ED24A66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u="none" strike="noStrike" dirty="0">
                <a:effectLst/>
              </a:rPr>
              <a:t>2</a:t>
            </a:r>
            <a:r>
              <a:rPr lang="en-US" sz="4400" u="none" strike="noStrike" dirty="0">
                <a:effectLst/>
              </a:rPr>
              <a:t> </a:t>
            </a:r>
            <a:r>
              <a:rPr lang="en-US" sz="4400" dirty="0"/>
              <a:t>but </a:t>
            </a:r>
            <a:r>
              <a:rPr lang="en-US" sz="4400" u="sng" dirty="0"/>
              <a:t>after we had already suffered and been mistreated in Philippi</a:t>
            </a:r>
            <a:r>
              <a:rPr lang="en-US" sz="4400" dirty="0"/>
              <a:t>, as you know, we had the </a:t>
            </a:r>
            <a:r>
              <a:rPr lang="en-US" sz="4400" u="sng" dirty="0"/>
              <a:t>boldness</a:t>
            </a:r>
            <a:r>
              <a:rPr lang="en-US" sz="4400" dirty="0"/>
              <a:t> in our God to</a:t>
            </a:r>
            <a:r>
              <a:rPr lang="en-US" sz="4400" u="sng" dirty="0"/>
              <a:t> </a:t>
            </a:r>
            <a:r>
              <a:rPr lang="en-US" sz="4400" dirty="0"/>
              <a:t>speak to you the gospel of God </a:t>
            </a:r>
            <a:r>
              <a:rPr lang="en-US" sz="4400" u="sng" dirty="0"/>
              <a:t>amid much opposition</a:t>
            </a:r>
            <a:r>
              <a:rPr lang="en-US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41269927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5775B5-7B4E-4FB8-9BAD-7A6E2C8D7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Delivery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6FF871-B420-41BE-AB4B-892B84503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Expressed regardless of popularity</a:t>
            </a:r>
          </a:p>
          <a:p>
            <a:r>
              <a:rPr lang="en-US" dirty="0"/>
              <a:t>With boldness</a:t>
            </a:r>
          </a:p>
          <a:p>
            <a:r>
              <a:rPr lang="en-US" dirty="0"/>
              <a:t>Despite opposition</a:t>
            </a:r>
          </a:p>
        </p:txBody>
      </p:sp>
    </p:spTree>
    <p:extLst>
      <p:ext uri="{BB962C8B-B14F-4D97-AF65-F5344CB8AC3E}">
        <p14:creationId xmlns:p14="http://schemas.microsoft.com/office/powerpoint/2010/main" val="48972797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8DFAAF7-B905-41D8-8A6A-FB65C6DCC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effectLst/>
              </a:rPr>
              <a:t>1 Thessalonians 2:1–13 (NASB95)</a:t>
            </a:r>
            <a:endParaRPr lang="en-US" dirty="0">
              <a:latin typeface="+mj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A1F9656C-A804-4BFB-8C03-07ED24A66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u="none" strike="noStrike" dirty="0">
                <a:effectLst/>
              </a:rPr>
              <a:t>5</a:t>
            </a:r>
            <a:r>
              <a:rPr lang="en-US" sz="4400" u="none" strike="noStrike" dirty="0">
                <a:effectLst/>
              </a:rPr>
              <a:t> </a:t>
            </a:r>
            <a:r>
              <a:rPr lang="en-US" sz="4400" dirty="0"/>
              <a:t>For we never came with flattering speech, as you know, nor with a pretext for greed—God is witness— </a:t>
            </a:r>
            <a:r>
              <a:rPr lang="en-US" sz="4400" b="1" u="none" strike="noStrike" dirty="0">
                <a:effectLst/>
              </a:rPr>
              <a:t>6</a:t>
            </a:r>
            <a:r>
              <a:rPr lang="en-US" sz="4400" u="none" strike="noStrike" dirty="0">
                <a:effectLst/>
              </a:rPr>
              <a:t> </a:t>
            </a:r>
            <a:r>
              <a:rPr lang="en-US" sz="4400" dirty="0"/>
              <a:t>nor did we seek glory from men, either from you or from others, even though as apostles of Christ we might have asserted our authority. </a:t>
            </a:r>
          </a:p>
        </p:txBody>
      </p:sp>
    </p:spTree>
    <p:extLst>
      <p:ext uri="{BB962C8B-B14F-4D97-AF65-F5344CB8AC3E}">
        <p14:creationId xmlns:p14="http://schemas.microsoft.com/office/powerpoint/2010/main" val="3571790298"/>
      </p:ext>
    </p:extLst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8DFAAF7-B905-41D8-8A6A-FB65C6DCC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effectLst/>
              </a:rPr>
              <a:t>1 Thessalonians 2:1–13 (NASB95)</a:t>
            </a:r>
            <a:endParaRPr lang="en-US" dirty="0">
              <a:latin typeface="+mj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A1F9656C-A804-4BFB-8C03-07ED24A66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u="none" strike="noStrike" dirty="0">
                <a:effectLst/>
              </a:rPr>
              <a:t>7</a:t>
            </a:r>
            <a:r>
              <a:rPr lang="en-US" sz="4400" u="none" strike="noStrike" dirty="0">
                <a:effectLst/>
              </a:rPr>
              <a:t> </a:t>
            </a:r>
            <a:r>
              <a:rPr lang="en-US" sz="4400" dirty="0"/>
              <a:t>But we proved to be </a:t>
            </a:r>
            <a:r>
              <a:rPr lang="en-US" sz="4400" u="sng" dirty="0"/>
              <a:t>gentle among you</a:t>
            </a:r>
            <a:r>
              <a:rPr lang="en-US" sz="4400" dirty="0"/>
              <a:t>, </a:t>
            </a:r>
            <a:r>
              <a:rPr lang="en-US" sz="4400" u="sng" dirty="0"/>
              <a:t>as a nursing mother tenderly cares for her own children</a:t>
            </a:r>
            <a:r>
              <a:rPr lang="en-US" sz="4400" dirty="0"/>
              <a:t>. </a:t>
            </a:r>
            <a:r>
              <a:rPr lang="en-US" sz="4400" b="1" u="none" strike="noStrike" dirty="0">
                <a:effectLst/>
              </a:rPr>
              <a:t>8</a:t>
            </a:r>
            <a:r>
              <a:rPr lang="en-US" sz="4400" u="none" strike="noStrike" dirty="0">
                <a:effectLst/>
              </a:rPr>
              <a:t> </a:t>
            </a:r>
            <a:r>
              <a:rPr lang="en-US" sz="4400" dirty="0"/>
              <a:t>Having so fond an </a:t>
            </a:r>
            <a:r>
              <a:rPr lang="en-US" sz="4400" u="sng" dirty="0"/>
              <a:t>affection </a:t>
            </a:r>
            <a:r>
              <a:rPr lang="en-US" sz="4400" dirty="0"/>
              <a:t>for you, we were well-pleased to impart to you not only the gospel of God but also our own lives, because you had become very dear to us.</a:t>
            </a:r>
          </a:p>
        </p:txBody>
      </p:sp>
    </p:spTree>
    <p:extLst>
      <p:ext uri="{BB962C8B-B14F-4D97-AF65-F5344CB8AC3E}">
        <p14:creationId xmlns:p14="http://schemas.microsoft.com/office/powerpoint/2010/main" val="737345054"/>
      </p:ext>
    </p:extLst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5775B5-7B4E-4FB8-9BAD-7A6E2C8D7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Delivery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6FF871-B420-41BE-AB4B-892B84503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Intense love, kindness, affection</a:t>
            </a:r>
          </a:p>
          <a:p>
            <a:r>
              <a:rPr lang="en-US" dirty="0"/>
              <a:t>Hard work</a:t>
            </a:r>
          </a:p>
          <a:p>
            <a:r>
              <a:rPr lang="en-US" dirty="0"/>
              <a:t>Self Sacrifice</a:t>
            </a:r>
          </a:p>
        </p:txBody>
      </p:sp>
    </p:spTree>
    <p:extLst>
      <p:ext uri="{BB962C8B-B14F-4D97-AF65-F5344CB8AC3E}">
        <p14:creationId xmlns:p14="http://schemas.microsoft.com/office/powerpoint/2010/main" val="302825684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8DFAAF7-B905-41D8-8A6A-FB65C6DCC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effectLst/>
              </a:rPr>
              <a:t>1 Thessalonians 2:1–13 (NASB95)</a:t>
            </a:r>
            <a:endParaRPr lang="en-US" dirty="0">
              <a:latin typeface="+mj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A1F9656C-A804-4BFB-8C03-07ED24A66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u="none" strike="noStrike" dirty="0">
                <a:effectLst/>
              </a:rPr>
              <a:t>9</a:t>
            </a:r>
            <a:r>
              <a:rPr lang="en-US" sz="4400" u="none" strike="noStrike" dirty="0">
                <a:effectLst/>
              </a:rPr>
              <a:t> </a:t>
            </a:r>
            <a:r>
              <a:rPr lang="en-US" sz="4400" dirty="0"/>
              <a:t>For you recall, brethren, our labor and hardship, how working night and day so as not to be a burden to any of you, we proclaimed to you the gospel of God. </a:t>
            </a:r>
            <a:r>
              <a:rPr lang="en-US" sz="4400" b="1" u="none" strike="noStrike" dirty="0">
                <a:effectLst/>
              </a:rPr>
              <a:t>10</a:t>
            </a:r>
            <a:r>
              <a:rPr lang="en-US" sz="4400" u="none" strike="noStrike" dirty="0">
                <a:effectLst/>
              </a:rPr>
              <a:t> </a:t>
            </a:r>
            <a:r>
              <a:rPr lang="en-US" sz="4400" dirty="0"/>
              <a:t>You are witnesses, and so is God, how devoutly and uprightly and blamelessly we behaved toward you believers; </a:t>
            </a:r>
          </a:p>
        </p:txBody>
      </p:sp>
    </p:spTree>
    <p:extLst>
      <p:ext uri="{BB962C8B-B14F-4D97-AF65-F5344CB8AC3E}">
        <p14:creationId xmlns:p14="http://schemas.microsoft.com/office/powerpoint/2010/main" val="569382000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459E29-597B-42C0-987E-D03532990A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 Thessalonians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61E4E1B-BB91-4D87-87F0-08C928F2D6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The Living Gospel</a:t>
            </a:r>
          </a:p>
        </p:txBody>
      </p:sp>
    </p:spTree>
    <p:extLst>
      <p:ext uri="{BB962C8B-B14F-4D97-AF65-F5344CB8AC3E}">
        <p14:creationId xmlns:p14="http://schemas.microsoft.com/office/powerpoint/2010/main" val="40478094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8DFAAF7-B905-41D8-8A6A-FB65C6DCC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effectLst/>
              </a:rPr>
              <a:t>1 Thessalonians 2:1–13 (NASB95)</a:t>
            </a:r>
            <a:endParaRPr lang="en-US" dirty="0">
              <a:latin typeface="+mj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A1F9656C-A804-4BFB-8C03-07ED24A66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u="none" strike="noStrike" dirty="0">
                <a:effectLst/>
              </a:rPr>
              <a:t>11</a:t>
            </a:r>
            <a:r>
              <a:rPr lang="en-US" sz="4400" u="none" strike="noStrike" dirty="0">
                <a:effectLst/>
              </a:rPr>
              <a:t> </a:t>
            </a:r>
            <a:r>
              <a:rPr lang="en-US" sz="4400" dirty="0"/>
              <a:t>just as you know how we were exhorting and encouraging and imploring each one of you as a father would his own children, </a:t>
            </a:r>
            <a:r>
              <a:rPr lang="en-US" sz="4400" b="1" u="none" strike="noStrike" dirty="0">
                <a:effectLst/>
              </a:rPr>
              <a:t>12</a:t>
            </a:r>
            <a:r>
              <a:rPr lang="en-US" sz="4400" u="none" strike="noStrike" dirty="0">
                <a:effectLst/>
              </a:rPr>
              <a:t> </a:t>
            </a:r>
            <a:r>
              <a:rPr lang="en-US" sz="4400" dirty="0"/>
              <a:t>so that you would walk in a manner worthy of the God who calls you into His own kingdom and glory.</a:t>
            </a:r>
          </a:p>
        </p:txBody>
      </p:sp>
    </p:spTree>
    <p:extLst>
      <p:ext uri="{BB962C8B-B14F-4D97-AF65-F5344CB8AC3E}">
        <p14:creationId xmlns:p14="http://schemas.microsoft.com/office/powerpoint/2010/main" val="4059079606"/>
      </p:ext>
    </p:extLst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8DFAAF7-B905-41D8-8A6A-FB65C6DCC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effectLst/>
              </a:rPr>
              <a:t>The Living Gospel</a:t>
            </a:r>
            <a:endParaRPr lang="en-US" dirty="0">
              <a:latin typeface="+mj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A1F9656C-A804-4BFB-8C03-07ED24A66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arenR"/>
            </a:pPr>
            <a:r>
              <a:rPr lang="en-US" sz="4400" dirty="0"/>
              <a:t>The message</a:t>
            </a:r>
          </a:p>
          <a:p>
            <a:pPr marL="742950" indent="-742950">
              <a:buFont typeface="Arial" panose="020B0604020202020204" pitchFamily="34" charset="0"/>
              <a:buAutoNum type="arabicParenR"/>
            </a:pPr>
            <a:r>
              <a:rPr lang="en-US" sz="4400" dirty="0"/>
              <a:t>The delivery</a:t>
            </a:r>
          </a:p>
          <a:p>
            <a:pPr marL="742950" indent="-742950">
              <a:buAutoNum type="arabicParenR"/>
            </a:pPr>
            <a:r>
              <a:rPr lang="en-US" sz="4400" dirty="0"/>
              <a:t>The reason</a:t>
            </a:r>
          </a:p>
        </p:txBody>
      </p:sp>
    </p:spTree>
    <p:extLst>
      <p:ext uri="{BB962C8B-B14F-4D97-AF65-F5344CB8AC3E}">
        <p14:creationId xmlns:p14="http://schemas.microsoft.com/office/powerpoint/2010/main" val="2720510409"/>
      </p:ext>
    </p:extLst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8DFAAF7-B905-41D8-8A6A-FB65C6DCC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effectLst/>
              </a:rPr>
              <a:t>1 Thessalonians 2:1–13 (NASB95)</a:t>
            </a:r>
            <a:endParaRPr lang="en-US" dirty="0">
              <a:latin typeface="+mj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A1F9656C-A804-4BFB-8C03-07ED24A66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u="none" strike="noStrike" dirty="0">
                <a:effectLst/>
              </a:rPr>
              <a:t>13</a:t>
            </a:r>
            <a:r>
              <a:rPr lang="en-US" sz="4400" u="none" strike="noStrike" dirty="0">
                <a:effectLst/>
              </a:rPr>
              <a:t> </a:t>
            </a:r>
            <a:r>
              <a:rPr lang="en-US" sz="4400" dirty="0"/>
              <a:t>For this reason we also constantly thank God that when you received </a:t>
            </a:r>
            <a:r>
              <a:rPr lang="en-US" sz="4400" u="sng" dirty="0"/>
              <a:t>the word of God</a:t>
            </a:r>
            <a:r>
              <a:rPr lang="en-US" sz="4400" dirty="0"/>
              <a:t> which you heard from us, you accepted it </a:t>
            </a:r>
            <a:r>
              <a:rPr lang="en-US" sz="4400" u="sng" dirty="0"/>
              <a:t>not as the word of men</a:t>
            </a:r>
            <a:r>
              <a:rPr lang="en-US" sz="4400" dirty="0"/>
              <a:t>, </a:t>
            </a:r>
            <a:r>
              <a:rPr lang="en-US" sz="4400" u="sng" dirty="0"/>
              <a:t>but for what it really is, the word of God</a:t>
            </a:r>
            <a:r>
              <a:rPr lang="en-US" sz="4400" dirty="0"/>
              <a:t>, which also performs its work in you who </a:t>
            </a:r>
            <a:r>
              <a:rPr lang="en-US" sz="4400" dirty="0" smtClean="0"/>
              <a:t>believe.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16338540"/>
      </p:ext>
    </p:extLst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8DFAAF7-B905-41D8-8A6A-FB65C6DCC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effectLst/>
              </a:rPr>
              <a:t>The Reason</a:t>
            </a:r>
            <a:endParaRPr lang="en-US" dirty="0">
              <a:latin typeface="+mj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A1F9656C-A804-4BFB-8C03-07ED24A66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Because God has spoken</a:t>
            </a:r>
          </a:p>
          <a:p>
            <a:r>
              <a:rPr lang="en-US" sz="4400" dirty="0"/>
              <a:t>Because man is in a desperate situation</a:t>
            </a:r>
          </a:p>
          <a:p>
            <a:r>
              <a:rPr lang="en-US" sz="4400" dirty="0"/>
              <a:t>Because we can make a difference</a:t>
            </a:r>
          </a:p>
          <a:p>
            <a:r>
              <a:rPr lang="en-US" sz="4400" dirty="0"/>
              <a:t>Because it has the power to change lives</a:t>
            </a:r>
          </a:p>
          <a:p>
            <a:r>
              <a:rPr lang="en-US" sz="4400" dirty="0"/>
              <a:t>Because nothing is more important</a:t>
            </a:r>
          </a:p>
        </p:txBody>
      </p:sp>
    </p:spTree>
    <p:extLst>
      <p:ext uri="{BB962C8B-B14F-4D97-AF65-F5344CB8AC3E}">
        <p14:creationId xmlns:p14="http://schemas.microsoft.com/office/powerpoint/2010/main" val="407126018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8DFAAF7-B905-41D8-8A6A-FB65C6DCC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effectLst/>
              </a:rPr>
              <a:t>The Reason</a:t>
            </a:r>
            <a:endParaRPr lang="en-US" dirty="0">
              <a:latin typeface="+mj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A1F9656C-A804-4BFB-8C03-07ED24A66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Because God has spoken</a:t>
            </a:r>
          </a:p>
          <a:p>
            <a:r>
              <a:rPr lang="en-US" sz="4400" dirty="0"/>
              <a:t>Because man is in a desperate situation</a:t>
            </a:r>
          </a:p>
          <a:p>
            <a:r>
              <a:rPr lang="en-US" sz="4400" dirty="0"/>
              <a:t>Because we can make a difference</a:t>
            </a:r>
          </a:p>
          <a:p>
            <a:r>
              <a:rPr lang="en-US" sz="4400" dirty="0"/>
              <a:t>Because it has the power to change lives</a:t>
            </a:r>
          </a:p>
          <a:p>
            <a:r>
              <a:rPr lang="en-US" sz="4400" dirty="0"/>
              <a:t>Because nothing is more important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25DF983-C6C8-4E00-A993-A94FFF4BF273}"/>
              </a:ext>
            </a:extLst>
          </p:cNvPr>
          <p:cNvSpPr txBox="1"/>
          <p:nvPr/>
        </p:nvSpPr>
        <p:spPr>
          <a:xfrm>
            <a:off x="177118" y="1597024"/>
            <a:ext cx="9664403" cy="4401205"/>
          </a:xfrm>
          <a:prstGeom prst="rect">
            <a:avLst/>
          </a:prstGeom>
          <a:solidFill>
            <a:schemeClr val="dk1"/>
          </a:solidFill>
          <a:ln w="12700" cap="flat" cmpd="sng" algn="ctr">
            <a:solidFill>
              <a:schemeClr val="dk1">
                <a:shade val="50000"/>
              </a:schemeClr>
            </a:solidFill>
            <a:prstDash val="solid"/>
            <a:miter lim="800000"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4000" b="1" dirty="0">
                <a:effectLst/>
              </a:rPr>
              <a:t>Galatians 6:9–10 (NASB95) — </a:t>
            </a:r>
            <a:r>
              <a:rPr lang="en-US" sz="4000" b="1" u="none" strike="noStrike" dirty="0">
                <a:effectLst/>
              </a:rPr>
              <a:t>9</a:t>
            </a:r>
            <a:r>
              <a:rPr lang="en-US" sz="4000" u="none" strike="noStrike" dirty="0">
                <a:effectLst/>
              </a:rPr>
              <a:t> </a:t>
            </a:r>
            <a:r>
              <a:rPr lang="en-US" sz="4000" dirty="0"/>
              <a:t>Let us not lose heart in doing good, for in due time we will reap if we do not grow weary. </a:t>
            </a:r>
            <a:r>
              <a:rPr lang="en-US" sz="4000" b="1" u="none" strike="noStrike" dirty="0">
                <a:effectLst/>
              </a:rPr>
              <a:t>10</a:t>
            </a:r>
            <a:r>
              <a:rPr lang="en-US" sz="4000" u="none" strike="noStrike" dirty="0">
                <a:effectLst/>
              </a:rPr>
              <a:t> </a:t>
            </a:r>
            <a:r>
              <a:rPr lang="en-US" sz="4000" dirty="0"/>
              <a:t>So then, while we have opportunity, let us do good to all people, and especially to those who are of the household of the faith. </a:t>
            </a:r>
          </a:p>
        </p:txBody>
      </p:sp>
    </p:spTree>
    <p:extLst>
      <p:ext uri="{BB962C8B-B14F-4D97-AF65-F5344CB8AC3E}">
        <p14:creationId xmlns:p14="http://schemas.microsoft.com/office/powerpoint/2010/main" val="3636516461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AEAF8231-F66C-4ECE-B72E-5EF897279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2F9F1695-183A-424B-8E95-F8B9D9B36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  <a:p>
            <a:pPr lvl="1"/>
            <a:r>
              <a:rPr lang="en-US" dirty="0"/>
              <a:t>A great church had been established in Thessalonica </a:t>
            </a:r>
          </a:p>
          <a:p>
            <a:pPr lvl="2"/>
            <a:r>
              <a:rPr lang="en-US" dirty="0"/>
              <a:t>Faith in God’s word</a:t>
            </a:r>
          </a:p>
          <a:p>
            <a:pPr lvl="2"/>
            <a:r>
              <a:rPr lang="en-US" dirty="0"/>
              <a:t>Labor of love</a:t>
            </a:r>
          </a:p>
          <a:p>
            <a:pPr lvl="2"/>
            <a:r>
              <a:rPr lang="en-US" dirty="0"/>
              <a:t>Hope in Jesus’ coming</a:t>
            </a:r>
          </a:p>
        </p:txBody>
      </p:sp>
    </p:spTree>
    <p:extLst>
      <p:ext uri="{BB962C8B-B14F-4D97-AF65-F5344CB8AC3E}">
        <p14:creationId xmlns:p14="http://schemas.microsoft.com/office/powerpoint/2010/main" val="63026907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AEAF8231-F66C-4ECE-B72E-5EF897279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</a:t>
            </a:r>
            <a:r>
              <a:rPr lang="en-US" dirty="0" err="1"/>
              <a:t>Thess</a:t>
            </a:r>
            <a:r>
              <a:rPr lang="en-US" dirty="0"/>
              <a:t> Chapter 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2F9F1695-183A-424B-8E95-F8B9D9B36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beating heart of a great church is “the living Gospel”</a:t>
            </a:r>
          </a:p>
        </p:txBody>
      </p:sp>
    </p:spTree>
    <p:extLst>
      <p:ext uri="{BB962C8B-B14F-4D97-AF65-F5344CB8AC3E}">
        <p14:creationId xmlns:p14="http://schemas.microsoft.com/office/powerpoint/2010/main" val="2057635391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8DFAAF7-B905-41D8-8A6A-FB65C6DCC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effectLst/>
              </a:rPr>
              <a:t>1 Thessalonians 2:1–13 (NASB95)</a:t>
            </a:r>
            <a:endParaRPr lang="en-US" dirty="0">
              <a:latin typeface="+mj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A1F9656C-A804-4BFB-8C03-07ED24A66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u="none" strike="noStrike" dirty="0">
                <a:effectLst/>
              </a:rPr>
              <a:t>1</a:t>
            </a:r>
            <a:r>
              <a:rPr lang="en-US" sz="4400" u="none" strike="noStrike" dirty="0">
                <a:effectLst/>
              </a:rPr>
              <a:t> </a:t>
            </a:r>
            <a:r>
              <a:rPr lang="en-US" sz="4400" dirty="0"/>
              <a:t>For you yourselves know, brethren, that our coming to you was not in vain, </a:t>
            </a:r>
            <a:r>
              <a:rPr lang="en-US" sz="4400" b="1" u="none" strike="noStrike" dirty="0">
                <a:effectLst/>
              </a:rPr>
              <a:t>2</a:t>
            </a:r>
            <a:r>
              <a:rPr lang="en-US" sz="4400" u="none" strike="noStrike" dirty="0">
                <a:effectLst/>
              </a:rPr>
              <a:t> </a:t>
            </a:r>
            <a:r>
              <a:rPr lang="en-US" sz="4400" dirty="0"/>
              <a:t>but after we had already suffered and been mistreated in Philippi, as you know, we had the boldness in our God to </a:t>
            </a:r>
            <a:r>
              <a:rPr lang="en-US" sz="4400" u="sng" dirty="0"/>
              <a:t>speak to you the gospel of God </a:t>
            </a:r>
            <a:r>
              <a:rPr lang="en-US" sz="4400" dirty="0"/>
              <a:t>amid much opposition. </a:t>
            </a:r>
          </a:p>
        </p:txBody>
      </p:sp>
    </p:spTree>
    <p:extLst>
      <p:ext uri="{BB962C8B-B14F-4D97-AF65-F5344CB8AC3E}">
        <p14:creationId xmlns:p14="http://schemas.microsoft.com/office/powerpoint/2010/main" val="1429620340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8DFAAF7-B905-41D8-8A6A-FB65C6DCC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effectLst/>
              </a:rPr>
              <a:t>1 Thessalonians 2:1–13 (NASB95)</a:t>
            </a:r>
            <a:endParaRPr lang="en-US" dirty="0">
              <a:latin typeface="+mj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A1F9656C-A804-4BFB-8C03-07ED24A66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u="none" strike="noStrike" dirty="0">
                <a:effectLst/>
              </a:rPr>
              <a:t>3</a:t>
            </a:r>
            <a:r>
              <a:rPr lang="en-US" sz="4400" u="none" strike="noStrike" dirty="0">
                <a:effectLst/>
              </a:rPr>
              <a:t> </a:t>
            </a:r>
            <a:r>
              <a:rPr lang="en-US" sz="4400" dirty="0"/>
              <a:t>For our </a:t>
            </a:r>
            <a:r>
              <a:rPr lang="en-US" sz="4400" u="sng" dirty="0"/>
              <a:t>exhortation</a:t>
            </a:r>
            <a:r>
              <a:rPr lang="en-US" sz="4400" dirty="0"/>
              <a:t> does not come from error or impurity or by way of deceit; </a:t>
            </a:r>
            <a:r>
              <a:rPr lang="en-US" sz="4400" b="1" u="none" strike="noStrike" dirty="0">
                <a:effectLst/>
              </a:rPr>
              <a:t>4</a:t>
            </a:r>
            <a:r>
              <a:rPr lang="en-US" sz="4400" u="none" strike="noStrike" dirty="0">
                <a:effectLst/>
              </a:rPr>
              <a:t> </a:t>
            </a:r>
            <a:r>
              <a:rPr lang="en-US" sz="4400" dirty="0"/>
              <a:t>but just as we have </a:t>
            </a:r>
            <a:r>
              <a:rPr lang="en-US" sz="4400" u="sng" dirty="0"/>
              <a:t>been approved by God to be entrusted with the gospel</a:t>
            </a:r>
            <a:r>
              <a:rPr lang="en-US" sz="4400" dirty="0"/>
              <a:t>, so we speak, not as pleasing men, but God who examines our hearts.</a:t>
            </a:r>
          </a:p>
        </p:txBody>
      </p:sp>
    </p:spTree>
    <p:extLst>
      <p:ext uri="{BB962C8B-B14F-4D97-AF65-F5344CB8AC3E}">
        <p14:creationId xmlns:p14="http://schemas.microsoft.com/office/powerpoint/2010/main" val="3255680445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8DFAAF7-B905-41D8-8A6A-FB65C6DCC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effectLst/>
              </a:rPr>
              <a:t>The Living Gospel</a:t>
            </a:r>
            <a:endParaRPr lang="en-US" dirty="0">
              <a:latin typeface="+mj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A1F9656C-A804-4BFB-8C03-07ED24A66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arenR"/>
            </a:pPr>
            <a:r>
              <a:rPr lang="en-US" sz="4400" dirty="0"/>
              <a:t>The message</a:t>
            </a:r>
          </a:p>
          <a:p>
            <a:pPr marL="742950" indent="-742950">
              <a:buFont typeface="Arial" panose="020B0604020202020204" pitchFamily="34" charset="0"/>
              <a:buAutoNum type="arabicParenR"/>
            </a:pPr>
            <a:r>
              <a:rPr lang="en-US" sz="4400" dirty="0"/>
              <a:t>The delivery</a:t>
            </a:r>
          </a:p>
          <a:p>
            <a:pPr marL="742950" indent="-742950">
              <a:buAutoNum type="arabicParenR"/>
            </a:pPr>
            <a:r>
              <a:rPr lang="en-US" sz="4400" dirty="0"/>
              <a:t>The reason</a:t>
            </a:r>
          </a:p>
        </p:txBody>
      </p:sp>
    </p:spTree>
    <p:extLst>
      <p:ext uri="{BB962C8B-B14F-4D97-AF65-F5344CB8AC3E}">
        <p14:creationId xmlns:p14="http://schemas.microsoft.com/office/powerpoint/2010/main" val="212219937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8DFAAF7-B905-41D8-8A6A-FB65C6DCC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effectLst/>
              </a:rPr>
              <a:t>1) The Message</a:t>
            </a:r>
            <a:endParaRPr lang="en-US" dirty="0">
              <a:latin typeface="+mj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A1F9656C-A804-4BFB-8C03-07ED24A66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The Gospel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l-GR" sz="4400" b="1" dirty="0">
                <a:latin typeface="SBL Greek"/>
              </a:rPr>
              <a:t>εὐαγγέλιον</a:t>
            </a:r>
            <a:r>
              <a:rPr lang="en-US" sz="4400" b="1" dirty="0">
                <a:latin typeface="SBL Greek"/>
              </a:rPr>
              <a:t> </a:t>
            </a:r>
            <a:r>
              <a:rPr lang="en-US" sz="4400" b="1" dirty="0" err="1">
                <a:latin typeface="SBL Greek"/>
              </a:rPr>
              <a:t>euaggelion</a:t>
            </a:r>
            <a:endParaRPr lang="en-US" sz="4400" b="1" dirty="0">
              <a:latin typeface="SBL Greek"/>
            </a:endParaRPr>
          </a:p>
          <a:p>
            <a:pPr marL="1828800" lvl="4" indent="0">
              <a:buNone/>
            </a:pPr>
            <a:r>
              <a:rPr lang="en-US" sz="3600" i="1" dirty="0">
                <a:latin typeface="SBL Greek"/>
              </a:rPr>
              <a:t>Lit. “The Good News”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020339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8DFAAF7-B905-41D8-8A6A-FB65C6DCC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effectLst/>
              </a:rPr>
              <a:t>1) The Message</a:t>
            </a:r>
            <a:endParaRPr lang="en-US" dirty="0">
              <a:latin typeface="+mj-lt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A1F9656C-A804-4BFB-8C03-07ED24A66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The Gospel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l-GR" sz="4400" b="1" dirty="0">
                <a:latin typeface="SBL Greek"/>
              </a:rPr>
              <a:t>εὐαγγέλιον</a:t>
            </a:r>
            <a:r>
              <a:rPr lang="en-US" sz="4400" b="1" dirty="0">
                <a:latin typeface="SBL Greek"/>
              </a:rPr>
              <a:t> </a:t>
            </a:r>
            <a:r>
              <a:rPr lang="en-US" sz="4400" b="1" dirty="0" err="1">
                <a:latin typeface="SBL Greek"/>
              </a:rPr>
              <a:t>euaggelion</a:t>
            </a:r>
            <a:endParaRPr lang="en-US" sz="8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1B76BEF-28A1-4077-AE60-B5FB55AFC56D}"/>
              </a:ext>
            </a:extLst>
          </p:cNvPr>
          <p:cNvSpPr txBox="1"/>
          <p:nvPr/>
        </p:nvSpPr>
        <p:spPr>
          <a:xfrm>
            <a:off x="413657" y="3200174"/>
            <a:ext cx="11145297" cy="3108543"/>
          </a:xfrm>
          <a:prstGeom prst="rect">
            <a:avLst/>
          </a:prstGeom>
          <a:solidFill>
            <a:schemeClr val="dk1"/>
          </a:solidFill>
          <a:ln w="12700" cap="flat" cmpd="sng" algn="ctr">
            <a:solidFill>
              <a:schemeClr val="dk1">
                <a:shade val="50000"/>
              </a:schemeClr>
            </a:solidFill>
            <a:prstDash val="solid"/>
            <a:miter lim="800000"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200" dirty="0"/>
              <a:t>….among the Greeks the term is used for the proclamation of news of victory. The </a:t>
            </a:r>
            <a:r>
              <a:rPr lang="el-GR" sz="3200" dirty="0"/>
              <a:t>εὐάγγελος</a:t>
            </a:r>
            <a:r>
              <a:rPr lang="en-US" sz="3200" dirty="0"/>
              <a:t> comes from the field of battle by ship by horse or a swift runner, and proclaims to the anxiously awaiting city the victory of the army, and the death or capture of the enemy</a:t>
            </a:r>
          </a:p>
          <a:p>
            <a:pPr lvl="1"/>
            <a:r>
              <a:rPr lang="en-US" dirty="0"/>
              <a:t> Friedrich, G. (1964). . G. Kittel, G. W. Bromiley, &amp; G. Friedrich (Eds.), Theological dictionary of the New Testament (electronic ed., Vol. 2, p. 710). Grand Rapids, MI: Eerdmans.</a:t>
            </a:r>
          </a:p>
        </p:txBody>
      </p:sp>
    </p:spTree>
    <p:extLst>
      <p:ext uri="{BB962C8B-B14F-4D97-AF65-F5344CB8AC3E}">
        <p14:creationId xmlns:p14="http://schemas.microsoft.com/office/powerpoint/2010/main" val="2342165952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DwellDark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Dwell">
      <a:majorFont>
        <a:latin typeface="Lao UI"/>
        <a:ea typeface=""/>
        <a:cs typeface=""/>
      </a:majorFont>
      <a:minorFont>
        <a:latin typeface="Lao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ln>
          <a:headEnd/>
          <a:tailEnd/>
        </a:ln>
      </a:spPr>
      <a:bodyPr lIns="90488" tIns="44450" rIns="90488" bIns="44450"/>
      <a:lstStyle>
        <a:defPPr algn="l" eaLnBrk="0" hangingPunct="0">
          <a:lnSpc>
            <a:spcPct val="70000"/>
          </a:lnSpc>
          <a:spcBef>
            <a:spcPct val="5000"/>
          </a:spcBef>
          <a:defRPr b="1" dirty="0">
            <a:effectLst>
              <a:outerShdw blurRad="38100" dist="38100" dir="2700000" algn="tl">
                <a:srgbClr val="000000"/>
              </a:outerShdw>
            </a:effectLst>
            <a:latin typeface="Lao UI" panose="020B0502040204020203" pitchFamily="34" charset="0"/>
            <a:cs typeface="Lao UI" panose="020B0502040204020203" pitchFamily="34" charset="0"/>
          </a:defRPr>
        </a:defPPr>
      </a:lstStyle>
      <a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a:style>
    </a:spDef>
    <a:txDef>
      <a:spPr/>
      <a:bodyPr wrap="square" rtlCol="0">
        <a:spAutoFit/>
      </a:bodyPr>
      <a:lstStyle>
        <a:defPPr algn="l">
          <a:defRPr sz="4000" dirty="0" smtClean="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txDef>
  </a:objectDefaults>
  <a:extraClrSchemeLst/>
  <a:extLst>
    <a:ext uri="{05A4C25C-085E-4340-85A3-A5531E510DB2}">
      <thm15:themeFamily xmlns:thm15="http://schemas.microsoft.com/office/thememl/2012/main" name="Dwell Theme" id="{9B146893-A82D-45FC-81D5-4AA43D556767}" vid="{BAE5EBB2-D2F8-4120-8BAC-71F20E48AC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</TotalTime>
  <Words>945</Words>
  <Application>Microsoft Office PowerPoint</Application>
  <PresentationFormat>Widescreen</PresentationFormat>
  <Paragraphs>79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Lao UI</vt:lpstr>
      <vt:lpstr>SBL Greek</vt:lpstr>
      <vt:lpstr>DwellDark</vt:lpstr>
      <vt:lpstr>PowerPoint Presentation</vt:lpstr>
      <vt:lpstr>1 Thessalonians</vt:lpstr>
      <vt:lpstr>Introduction</vt:lpstr>
      <vt:lpstr>1 Thess Chapter 2</vt:lpstr>
      <vt:lpstr>1 Thessalonians 2:1–13 (NASB95)</vt:lpstr>
      <vt:lpstr>1 Thessalonians 2:1–13 (NASB95)</vt:lpstr>
      <vt:lpstr>The Living Gospel</vt:lpstr>
      <vt:lpstr>1) The Message</vt:lpstr>
      <vt:lpstr>1) The Message</vt:lpstr>
      <vt:lpstr>1) The Message</vt:lpstr>
      <vt:lpstr>1) The Message</vt:lpstr>
      <vt:lpstr>1) The Message</vt:lpstr>
      <vt:lpstr>The Living Gospel</vt:lpstr>
      <vt:lpstr>1 Thessalonians 2:1–13 (NASB95)</vt:lpstr>
      <vt:lpstr>The Delivery</vt:lpstr>
      <vt:lpstr>1 Thessalonians 2:1–13 (NASB95)</vt:lpstr>
      <vt:lpstr>1 Thessalonians 2:1–13 (NASB95)</vt:lpstr>
      <vt:lpstr>The Delivery</vt:lpstr>
      <vt:lpstr>1 Thessalonians 2:1–13 (NASB95)</vt:lpstr>
      <vt:lpstr>1 Thessalonians 2:1–13 (NASB95)</vt:lpstr>
      <vt:lpstr>The Living Gospel</vt:lpstr>
      <vt:lpstr>1 Thessalonians 2:1–13 (NASB95)</vt:lpstr>
      <vt:lpstr>The Reason</vt:lpstr>
      <vt:lpstr>The Reason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LoweryR</dc:creator>
  <cp:lastModifiedBy>RichS</cp:lastModifiedBy>
  <cp:revision>12</cp:revision>
  <dcterms:created xsi:type="dcterms:W3CDTF">2020-11-10T03:07:53Z</dcterms:created>
  <dcterms:modified xsi:type="dcterms:W3CDTF">2020-11-19T20:40:54Z</dcterms:modified>
</cp:coreProperties>
</file>