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56"/>
  </p:notesMasterIdLst>
  <p:sldIdLst>
    <p:sldId id="258" r:id="rId2"/>
    <p:sldId id="270" r:id="rId3"/>
    <p:sldId id="259" r:id="rId4"/>
    <p:sldId id="260" r:id="rId5"/>
    <p:sldId id="261" r:id="rId6"/>
    <p:sldId id="262" r:id="rId7"/>
    <p:sldId id="308" r:id="rId8"/>
    <p:sldId id="264" r:id="rId9"/>
    <p:sldId id="309" r:id="rId10"/>
    <p:sldId id="265" r:id="rId11"/>
    <p:sldId id="266" r:id="rId12"/>
    <p:sldId id="268" r:id="rId13"/>
    <p:sldId id="267" r:id="rId14"/>
    <p:sldId id="307" r:id="rId15"/>
    <p:sldId id="271" r:id="rId16"/>
    <p:sldId id="269" r:id="rId17"/>
    <p:sldId id="315" r:id="rId18"/>
    <p:sldId id="273" r:id="rId19"/>
    <p:sldId id="310" r:id="rId20"/>
    <p:sldId id="274" r:id="rId21"/>
    <p:sldId id="278" r:id="rId22"/>
    <p:sldId id="283" r:id="rId23"/>
    <p:sldId id="284" r:id="rId24"/>
    <p:sldId id="304" r:id="rId25"/>
    <p:sldId id="306" r:id="rId26"/>
    <p:sldId id="279" r:id="rId27"/>
    <p:sldId id="280" r:id="rId28"/>
    <p:sldId id="281" r:id="rId29"/>
    <p:sldId id="282" r:id="rId30"/>
    <p:sldId id="311" r:id="rId31"/>
    <p:sldId id="285" r:id="rId32"/>
    <p:sldId id="305" r:id="rId33"/>
    <p:sldId id="272" r:id="rId34"/>
    <p:sldId id="287" r:id="rId35"/>
    <p:sldId id="286" r:id="rId36"/>
    <p:sldId id="312" r:id="rId37"/>
    <p:sldId id="288" r:id="rId38"/>
    <p:sldId id="290" r:id="rId39"/>
    <p:sldId id="289" r:id="rId40"/>
    <p:sldId id="291" r:id="rId41"/>
    <p:sldId id="292" r:id="rId42"/>
    <p:sldId id="293" r:id="rId43"/>
    <p:sldId id="294" r:id="rId44"/>
    <p:sldId id="295" r:id="rId45"/>
    <p:sldId id="296" r:id="rId46"/>
    <p:sldId id="313" r:id="rId47"/>
    <p:sldId id="297" r:id="rId48"/>
    <p:sldId id="298" r:id="rId49"/>
    <p:sldId id="299" r:id="rId50"/>
    <p:sldId id="300" r:id="rId51"/>
    <p:sldId id="301" r:id="rId52"/>
    <p:sldId id="302" r:id="rId53"/>
    <p:sldId id="303" r:id="rId54"/>
    <p:sldId id="31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003" autoAdjust="0"/>
    <p:restoredTop sz="89054" autoAdjust="0"/>
  </p:normalViewPr>
  <p:slideViewPr>
    <p:cSldViewPr snapToGrid="0">
      <p:cViewPr varScale="1">
        <p:scale>
          <a:sx n="72" d="100"/>
          <a:sy n="72" d="100"/>
        </p:scale>
        <p:origin x="228" y="64"/>
      </p:cViewPr>
      <p:guideLst/>
    </p:cSldViewPr>
  </p:slideViewPr>
  <p:notesTextViewPr>
    <p:cViewPr>
      <p:scale>
        <a:sx n="1" d="1"/>
        <a:sy n="1" d="1"/>
      </p:scale>
      <p:origin x="0" y="0"/>
    </p:cViewPr>
  </p:notesTextViewPr>
  <p:sorterViewPr>
    <p:cViewPr>
      <p:scale>
        <a:sx n="116" d="100"/>
        <a:sy n="116" d="100"/>
      </p:scale>
      <p:origin x="0" y="-247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CA66EE-6D6C-4C5B-9BE8-60C260100ACB}" type="datetimeFigureOut">
              <a:rPr lang="en-US" smtClean="0"/>
              <a:t>7/17/2021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A3FCFB-0F05-4315-8F07-6505F3470CD1}" type="slidenum">
              <a:rPr lang="en-US" smtClean="0"/>
              <a:t>‹#›</a:t>
            </a:fld>
            <a:endParaRPr lang="en-US"/>
          </a:p>
        </p:txBody>
      </p:sp>
    </p:spTree>
    <p:extLst>
      <p:ext uri="{BB962C8B-B14F-4D97-AF65-F5344CB8AC3E}">
        <p14:creationId xmlns:p14="http://schemas.microsoft.com/office/powerpoint/2010/main" val="1141315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83189-901B-46A7-9E6E-6D2413350A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898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13</a:t>
            </a:fld>
            <a:endParaRPr lang="en-US"/>
          </a:p>
        </p:txBody>
      </p:sp>
    </p:spTree>
    <p:extLst>
      <p:ext uri="{BB962C8B-B14F-4D97-AF65-F5344CB8AC3E}">
        <p14:creationId xmlns:p14="http://schemas.microsoft.com/office/powerpoint/2010/main" val="318692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14</a:t>
            </a:fld>
            <a:endParaRPr lang="en-US"/>
          </a:p>
        </p:txBody>
      </p:sp>
    </p:spTree>
    <p:extLst>
      <p:ext uri="{BB962C8B-B14F-4D97-AF65-F5344CB8AC3E}">
        <p14:creationId xmlns:p14="http://schemas.microsoft.com/office/powerpoint/2010/main" val="14982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15</a:t>
            </a:fld>
            <a:endParaRPr lang="en-US"/>
          </a:p>
        </p:txBody>
      </p:sp>
    </p:spTree>
    <p:extLst>
      <p:ext uri="{BB962C8B-B14F-4D97-AF65-F5344CB8AC3E}">
        <p14:creationId xmlns:p14="http://schemas.microsoft.com/office/powerpoint/2010/main" val="79717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16</a:t>
            </a:fld>
            <a:endParaRPr lang="en-US"/>
          </a:p>
        </p:txBody>
      </p:sp>
    </p:spTree>
    <p:extLst>
      <p:ext uri="{BB962C8B-B14F-4D97-AF65-F5344CB8AC3E}">
        <p14:creationId xmlns:p14="http://schemas.microsoft.com/office/powerpoint/2010/main" val="420967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17</a:t>
            </a:fld>
            <a:endParaRPr lang="en-US"/>
          </a:p>
        </p:txBody>
      </p:sp>
    </p:spTree>
    <p:extLst>
      <p:ext uri="{BB962C8B-B14F-4D97-AF65-F5344CB8AC3E}">
        <p14:creationId xmlns:p14="http://schemas.microsoft.com/office/powerpoint/2010/main" val="3384016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18</a:t>
            </a:fld>
            <a:endParaRPr lang="en-US"/>
          </a:p>
        </p:txBody>
      </p:sp>
    </p:spTree>
    <p:extLst>
      <p:ext uri="{BB962C8B-B14F-4D97-AF65-F5344CB8AC3E}">
        <p14:creationId xmlns:p14="http://schemas.microsoft.com/office/powerpoint/2010/main" val="2794472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19</a:t>
            </a:fld>
            <a:endParaRPr lang="en-US"/>
          </a:p>
        </p:txBody>
      </p:sp>
    </p:spTree>
    <p:extLst>
      <p:ext uri="{BB962C8B-B14F-4D97-AF65-F5344CB8AC3E}">
        <p14:creationId xmlns:p14="http://schemas.microsoft.com/office/powerpoint/2010/main" val="776682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20</a:t>
            </a:fld>
            <a:endParaRPr lang="en-US"/>
          </a:p>
        </p:txBody>
      </p:sp>
    </p:spTree>
    <p:extLst>
      <p:ext uri="{BB962C8B-B14F-4D97-AF65-F5344CB8AC3E}">
        <p14:creationId xmlns:p14="http://schemas.microsoft.com/office/powerpoint/2010/main" val="796727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22</a:t>
            </a:fld>
            <a:endParaRPr lang="en-US"/>
          </a:p>
        </p:txBody>
      </p:sp>
    </p:spTree>
    <p:extLst>
      <p:ext uri="{BB962C8B-B14F-4D97-AF65-F5344CB8AC3E}">
        <p14:creationId xmlns:p14="http://schemas.microsoft.com/office/powerpoint/2010/main" val="1723540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23</a:t>
            </a:fld>
            <a:endParaRPr lang="en-US"/>
          </a:p>
        </p:txBody>
      </p:sp>
    </p:spTree>
    <p:extLst>
      <p:ext uri="{BB962C8B-B14F-4D97-AF65-F5344CB8AC3E}">
        <p14:creationId xmlns:p14="http://schemas.microsoft.com/office/powerpoint/2010/main" val="330507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2</a:t>
            </a:fld>
            <a:endParaRPr lang="en-US"/>
          </a:p>
        </p:txBody>
      </p:sp>
    </p:spTree>
    <p:extLst>
      <p:ext uri="{BB962C8B-B14F-4D97-AF65-F5344CB8AC3E}">
        <p14:creationId xmlns:p14="http://schemas.microsoft.com/office/powerpoint/2010/main" val="408704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24</a:t>
            </a:fld>
            <a:endParaRPr lang="en-US"/>
          </a:p>
        </p:txBody>
      </p:sp>
    </p:spTree>
    <p:extLst>
      <p:ext uri="{BB962C8B-B14F-4D97-AF65-F5344CB8AC3E}">
        <p14:creationId xmlns:p14="http://schemas.microsoft.com/office/powerpoint/2010/main" val="2527007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25</a:t>
            </a:fld>
            <a:endParaRPr lang="en-US"/>
          </a:p>
        </p:txBody>
      </p:sp>
    </p:spTree>
    <p:extLst>
      <p:ext uri="{BB962C8B-B14F-4D97-AF65-F5344CB8AC3E}">
        <p14:creationId xmlns:p14="http://schemas.microsoft.com/office/powerpoint/2010/main" val="2744616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26</a:t>
            </a:fld>
            <a:endParaRPr lang="en-US"/>
          </a:p>
        </p:txBody>
      </p:sp>
    </p:spTree>
    <p:extLst>
      <p:ext uri="{BB962C8B-B14F-4D97-AF65-F5344CB8AC3E}">
        <p14:creationId xmlns:p14="http://schemas.microsoft.com/office/powerpoint/2010/main" val="3602298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27</a:t>
            </a:fld>
            <a:endParaRPr lang="en-US"/>
          </a:p>
        </p:txBody>
      </p:sp>
    </p:spTree>
    <p:extLst>
      <p:ext uri="{BB962C8B-B14F-4D97-AF65-F5344CB8AC3E}">
        <p14:creationId xmlns:p14="http://schemas.microsoft.com/office/powerpoint/2010/main" val="4148928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28</a:t>
            </a:fld>
            <a:endParaRPr lang="en-US"/>
          </a:p>
        </p:txBody>
      </p:sp>
    </p:spTree>
    <p:extLst>
      <p:ext uri="{BB962C8B-B14F-4D97-AF65-F5344CB8AC3E}">
        <p14:creationId xmlns:p14="http://schemas.microsoft.com/office/powerpoint/2010/main" val="3554629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29</a:t>
            </a:fld>
            <a:endParaRPr lang="en-US"/>
          </a:p>
        </p:txBody>
      </p:sp>
    </p:spTree>
    <p:extLst>
      <p:ext uri="{BB962C8B-B14F-4D97-AF65-F5344CB8AC3E}">
        <p14:creationId xmlns:p14="http://schemas.microsoft.com/office/powerpoint/2010/main" val="1291810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30</a:t>
            </a:fld>
            <a:endParaRPr lang="en-US"/>
          </a:p>
        </p:txBody>
      </p:sp>
    </p:spTree>
    <p:extLst>
      <p:ext uri="{BB962C8B-B14F-4D97-AF65-F5344CB8AC3E}">
        <p14:creationId xmlns:p14="http://schemas.microsoft.com/office/powerpoint/2010/main" val="1579633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31</a:t>
            </a:fld>
            <a:endParaRPr lang="en-US"/>
          </a:p>
        </p:txBody>
      </p:sp>
    </p:spTree>
    <p:extLst>
      <p:ext uri="{BB962C8B-B14F-4D97-AF65-F5344CB8AC3E}">
        <p14:creationId xmlns:p14="http://schemas.microsoft.com/office/powerpoint/2010/main" val="2859244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32</a:t>
            </a:fld>
            <a:endParaRPr lang="en-US"/>
          </a:p>
        </p:txBody>
      </p:sp>
    </p:spTree>
    <p:extLst>
      <p:ext uri="{BB962C8B-B14F-4D97-AF65-F5344CB8AC3E}">
        <p14:creationId xmlns:p14="http://schemas.microsoft.com/office/powerpoint/2010/main" val="1970773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33</a:t>
            </a:fld>
            <a:endParaRPr lang="en-US"/>
          </a:p>
        </p:txBody>
      </p:sp>
    </p:spTree>
    <p:extLst>
      <p:ext uri="{BB962C8B-B14F-4D97-AF65-F5344CB8AC3E}">
        <p14:creationId xmlns:p14="http://schemas.microsoft.com/office/powerpoint/2010/main" val="254979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3</a:t>
            </a:fld>
            <a:endParaRPr lang="en-US"/>
          </a:p>
        </p:txBody>
      </p:sp>
    </p:spTree>
    <p:extLst>
      <p:ext uri="{BB962C8B-B14F-4D97-AF65-F5344CB8AC3E}">
        <p14:creationId xmlns:p14="http://schemas.microsoft.com/office/powerpoint/2010/main" val="2939332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34</a:t>
            </a:fld>
            <a:endParaRPr lang="en-US"/>
          </a:p>
        </p:txBody>
      </p:sp>
    </p:spTree>
    <p:extLst>
      <p:ext uri="{BB962C8B-B14F-4D97-AF65-F5344CB8AC3E}">
        <p14:creationId xmlns:p14="http://schemas.microsoft.com/office/powerpoint/2010/main" val="1386849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35</a:t>
            </a:fld>
            <a:endParaRPr lang="en-US"/>
          </a:p>
        </p:txBody>
      </p:sp>
    </p:spTree>
    <p:extLst>
      <p:ext uri="{BB962C8B-B14F-4D97-AF65-F5344CB8AC3E}">
        <p14:creationId xmlns:p14="http://schemas.microsoft.com/office/powerpoint/2010/main" val="1535626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36</a:t>
            </a:fld>
            <a:endParaRPr lang="en-US"/>
          </a:p>
        </p:txBody>
      </p:sp>
    </p:spTree>
    <p:extLst>
      <p:ext uri="{BB962C8B-B14F-4D97-AF65-F5344CB8AC3E}">
        <p14:creationId xmlns:p14="http://schemas.microsoft.com/office/powerpoint/2010/main" val="422597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37</a:t>
            </a:fld>
            <a:endParaRPr lang="en-US"/>
          </a:p>
        </p:txBody>
      </p:sp>
    </p:spTree>
    <p:extLst>
      <p:ext uri="{BB962C8B-B14F-4D97-AF65-F5344CB8AC3E}">
        <p14:creationId xmlns:p14="http://schemas.microsoft.com/office/powerpoint/2010/main" val="2464941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39</a:t>
            </a:fld>
            <a:endParaRPr lang="en-US"/>
          </a:p>
        </p:txBody>
      </p:sp>
    </p:spTree>
    <p:extLst>
      <p:ext uri="{BB962C8B-B14F-4D97-AF65-F5344CB8AC3E}">
        <p14:creationId xmlns:p14="http://schemas.microsoft.com/office/powerpoint/2010/main" val="774948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40</a:t>
            </a:fld>
            <a:endParaRPr lang="en-US"/>
          </a:p>
        </p:txBody>
      </p:sp>
    </p:spTree>
    <p:extLst>
      <p:ext uri="{BB962C8B-B14F-4D97-AF65-F5344CB8AC3E}">
        <p14:creationId xmlns:p14="http://schemas.microsoft.com/office/powerpoint/2010/main" val="3564834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42</a:t>
            </a:fld>
            <a:endParaRPr lang="en-US"/>
          </a:p>
        </p:txBody>
      </p:sp>
    </p:spTree>
    <p:extLst>
      <p:ext uri="{BB962C8B-B14F-4D97-AF65-F5344CB8AC3E}">
        <p14:creationId xmlns:p14="http://schemas.microsoft.com/office/powerpoint/2010/main" val="2119632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45</a:t>
            </a:fld>
            <a:endParaRPr lang="en-US"/>
          </a:p>
        </p:txBody>
      </p:sp>
    </p:spTree>
    <p:extLst>
      <p:ext uri="{BB962C8B-B14F-4D97-AF65-F5344CB8AC3E}">
        <p14:creationId xmlns:p14="http://schemas.microsoft.com/office/powerpoint/2010/main" val="3821599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46</a:t>
            </a:fld>
            <a:endParaRPr lang="en-US"/>
          </a:p>
        </p:txBody>
      </p:sp>
    </p:spTree>
    <p:extLst>
      <p:ext uri="{BB962C8B-B14F-4D97-AF65-F5344CB8AC3E}">
        <p14:creationId xmlns:p14="http://schemas.microsoft.com/office/powerpoint/2010/main" val="2438840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53</a:t>
            </a:fld>
            <a:endParaRPr lang="en-US"/>
          </a:p>
        </p:txBody>
      </p:sp>
    </p:spTree>
    <p:extLst>
      <p:ext uri="{BB962C8B-B14F-4D97-AF65-F5344CB8AC3E}">
        <p14:creationId xmlns:p14="http://schemas.microsoft.com/office/powerpoint/2010/main" val="170769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6</a:t>
            </a:fld>
            <a:endParaRPr lang="en-US"/>
          </a:p>
        </p:txBody>
      </p:sp>
    </p:spTree>
    <p:extLst>
      <p:ext uri="{BB962C8B-B14F-4D97-AF65-F5344CB8AC3E}">
        <p14:creationId xmlns:p14="http://schemas.microsoft.com/office/powerpoint/2010/main" val="3732480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54</a:t>
            </a:fld>
            <a:endParaRPr lang="en-US"/>
          </a:p>
        </p:txBody>
      </p:sp>
    </p:spTree>
    <p:extLst>
      <p:ext uri="{BB962C8B-B14F-4D97-AF65-F5344CB8AC3E}">
        <p14:creationId xmlns:p14="http://schemas.microsoft.com/office/powerpoint/2010/main" val="364884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7</a:t>
            </a:fld>
            <a:endParaRPr lang="en-US"/>
          </a:p>
        </p:txBody>
      </p:sp>
    </p:spTree>
    <p:extLst>
      <p:ext uri="{BB962C8B-B14F-4D97-AF65-F5344CB8AC3E}">
        <p14:creationId xmlns:p14="http://schemas.microsoft.com/office/powerpoint/2010/main" val="3899616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8</a:t>
            </a:fld>
            <a:endParaRPr lang="en-US"/>
          </a:p>
        </p:txBody>
      </p:sp>
    </p:spTree>
    <p:extLst>
      <p:ext uri="{BB962C8B-B14F-4D97-AF65-F5344CB8AC3E}">
        <p14:creationId xmlns:p14="http://schemas.microsoft.com/office/powerpoint/2010/main" val="1715897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9</a:t>
            </a:fld>
            <a:endParaRPr lang="en-US"/>
          </a:p>
        </p:txBody>
      </p:sp>
    </p:spTree>
    <p:extLst>
      <p:ext uri="{BB962C8B-B14F-4D97-AF65-F5344CB8AC3E}">
        <p14:creationId xmlns:p14="http://schemas.microsoft.com/office/powerpoint/2010/main" val="1542573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11</a:t>
            </a:fld>
            <a:endParaRPr lang="en-US"/>
          </a:p>
        </p:txBody>
      </p:sp>
    </p:spTree>
    <p:extLst>
      <p:ext uri="{BB962C8B-B14F-4D97-AF65-F5344CB8AC3E}">
        <p14:creationId xmlns:p14="http://schemas.microsoft.com/office/powerpoint/2010/main" val="574609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3FCFB-0F05-4315-8F07-6505F3470CD1}" type="slidenum">
              <a:rPr lang="en-US" smtClean="0"/>
              <a:t>12</a:t>
            </a:fld>
            <a:endParaRPr lang="en-US"/>
          </a:p>
        </p:txBody>
      </p:sp>
    </p:spTree>
    <p:extLst>
      <p:ext uri="{BB962C8B-B14F-4D97-AF65-F5344CB8AC3E}">
        <p14:creationId xmlns:p14="http://schemas.microsoft.com/office/powerpoint/2010/main" val="2264398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8401" y="4145282"/>
            <a:ext cx="4687338"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8" y="6057150"/>
            <a:ext cx="5500158"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sz="2400" dirty="0">
                <a:solidFill>
                  <a:prstClr val="white"/>
                </a:solidFill>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sz="2400" dirty="0">
                <a:solidFill>
                  <a:prstClr val="white"/>
                </a:solidFill>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sz="2400" dirty="0">
                <a:solidFill>
                  <a:prstClr val="white"/>
                </a:solidFill>
              </a:endParaRPr>
            </a:p>
          </p:txBody>
        </p:sp>
      </p:grpSp>
      <p:sp>
        <p:nvSpPr>
          <p:cNvPr id="2" name="Title 1"/>
          <p:cNvSpPr>
            <a:spLocks noGrp="1"/>
          </p:cNvSpPr>
          <p:nvPr>
            <p:ph type="ctrTitle"/>
          </p:nvPr>
        </p:nvSpPr>
        <p:spPr>
          <a:xfrm>
            <a:off x="1625600" y="584201"/>
            <a:ext cx="8737600" cy="200025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25600" y="2616200"/>
            <a:ext cx="8737600"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23" name="Footer Placeholder 22"/>
          <p:cNvSpPr>
            <a:spLocks noGrp="1"/>
          </p:cNvSpPr>
          <p:nvPr>
            <p:ph type="ftr" sz="quarter" idx="11"/>
          </p:nvPr>
        </p:nvSpPr>
        <p:spPr/>
        <p:txBody>
          <a:bodyPr/>
          <a:lstStyle/>
          <a:p>
            <a:endParaRPr dirty="0">
              <a:solidFill>
                <a:prstClr val="white">
                  <a:tint val="75000"/>
                </a:prstClr>
              </a:solidFill>
            </a:endParaRPr>
          </a:p>
        </p:txBody>
      </p:sp>
      <p:sp>
        <p:nvSpPr>
          <p:cNvPr id="24" name="Slide Number Placeholder 23"/>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3443786438"/>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5" name="Footer Placeholder 4"/>
          <p:cNvSpPr>
            <a:spLocks noGrp="1"/>
          </p:cNvSpPr>
          <p:nvPr>
            <p:ph type="ftr" sz="quarter" idx="11"/>
          </p:nvPr>
        </p:nvSpPr>
        <p:spPr/>
        <p:txBody>
          <a:bodyPr/>
          <a:lstStyle/>
          <a:p>
            <a:endParaRP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4107648352"/>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84200"/>
            <a:ext cx="2743200"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9200" y="584200"/>
            <a:ext cx="7416800" cy="55880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5" name="Footer Placeholder 4"/>
          <p:cNvSpPr>
            <a:spLocks noGrp="1"/>
          </p:cNvSpPr>
          <p:nvPr>
            <p:ph type="ftr" sz="quarter" idx="11"/>
          </p:nvPr>
        </p:nvSpPr>
        <p:spPr/>
        <p:txBody>
          <a:bodyPr/>
          <a:lstStyle/>
          <a:p>
            <a:endParaRP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1825828571"/>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5" name="Footer Placeholder 4"/>
          <p:cNvSpPr>
            <a:spLocks noGrp="1"/>
          </p:cNvSpPr>
          <p:nvPr>
            <p:ph type="ftr" sz="quarter" idx="11"/>
          </p:nvPr>
        </p:nvSpPr>
        <p:spPr/>
        <p:txBody>
          <a:bodyPr/>
          <a:lstStyle/>
          <a:p>
            <a:endParaRP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4048468632"/>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25601" y="2209802"/>
            <a:ext cx="8940800" cy="2764335"/>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625600" y="4951267"/>
            <a:ext cx="7071361"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5" name="Footer Placeholder 4"/>
          <p:cNvSpPr>
            <a:spLocks noGrp="1"/>
          </p:cNvSpPr>
          <p:nvPr>
            <p:ph type="ftr" sz="quarter" idx="11"/>
          </p:nvPr>
        </p:nvSpPr>
        <p:spPr/>
        <p:txBody>
          <a:bodyPr/>
          <a:lstStyle/>
          <a:p>
            <a:endParaRP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grpSp>
        <p:nvGrpSpPr>
          <p:cNvPr id="11" name="diagonals"/>
          <p:cNvGrpSpPr/>
          <p:nvPr/>
        </p:nvGrpSpPr>
        <p:grpSpPr>
          <a:xfrm>
            <a:off x="7518401" y="4145282"/>
            <a:ext cx="4687338"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826801093"/>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9201" y="1706880"/>
            <a:ext cx="5080000"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02401" y="1706880"/>
            <a:ext cx="5080000"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6" name="Footer Placeholder 5"/>
          <p:cNvSpPr>
            <a:spLocks noGrp="1"/>
          </p:cNvSpPr>
          <p:nvPr>
            <p:ph type="ftr" sz="quarter" idx="11"/>
          </p:nvPr>
        </p:nvSpPr>
        <p:spPr/>
        <p:txBody>
          <a:bodyPr/>
          <a:lstStyle/>
          <a:p>
            <a:endParaRPr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1140158452"/>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9200" y="1701800"/>
            <a:ext cx="5084064"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219201" y="2717800"/>
            <a:ext cx="5080000"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98336" y="1701800"/>
            <a:ext cx="5084064"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2401" y="2717800"/>
            <a:ext cx="5080000"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8" name="Footer Placeholder 7"/>
          <p:cNvSpPr>
            <a:spLocks noGrp="1"/>
          </p:cNvSpPr>
          <p:nvPr>
            <p:ph type="ftr" sz="quarter" idx="11"/>
          </p:nvPr>
        </p:nvSpPr>
        <p:spPr/>
        <p:txBody>
          <a:bodyPr/>
          <a:lstStyle/>
          <a:p>
            <a:endParaRPr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74825974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4" name="Footer Placeholder 3"/>
          <p:cNvSpPr>
            <a:spLocks noGrp="1"/>
          </p:cNvSpPr>
          <p:nvPr>
            <p:ph type="ftr" sz="quarter" idx="11"/>
          </p:nvPr>
        </p:nvSpPr>
        <p:spPr/>
        <p:txBody>
          <a:bodyPr/>
          <a:lstStyle/>
          <a:p>
            <a:endParaRPr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242738769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3" name="Footer Placeholder 2"/>
          <p:cNvSpPr>
            <a:spLocks noGrp="1"/>
          </p:cNvSpPr>
          <p:nvPr>
            <p:ph type="ftr" sz="quarter" idx="11"/>
          </p:nvPr>
        </p:nvSpPr>
        <p:spPr/>
        <p:txBody>
          <a:bodyPr/>
          <a:lstStyle/>
          <a:p>
            <a:endParaRPr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2281127015"/>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701800"/>
            <a:ext cx="4064000"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3" name="Content Placeholder 2"/>
          <p:cNvSpPr>
            <a:spLocks noGrp="1"/>
          </p:cNvSpPr>
          <p:nvPr>
            <p:ph idx="1"/>
          </p:nvPr>
        </p:nvSpPr>
        <p:spPr>
          <a:xfrm>
            <a:off x="5486400" y="584200"/>
            <a:ext cx="6096001"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9200" y="4241800"/>
            <a:ext cx="4064000"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6" name="Footer Placeholder 5"/>
          <p:cNvSpPr>
            <a:spLocks noGrp="1"/>
          </p:cNvSpPr>
          <p:nvPr>
            <p:ph type="ftr" sz="quarter" idx="11"/>
          </p:nvPr>
        </p:nvSpPr>
        <p:spPr/>
        <p:txBody>
          <a:bodyPr/>
          <a:lstStyle/>
          <a:p>
            <a:endParaRPr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1858981212"/>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701800"/>
            <a:ext cx="4064000"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3" name="Picture Placeholder 2"/>
          <p:cNvSpPr>
            <a:spLocks noGrp="1"/>
          </p:cNvSpPr>
          <p:nvPr>
            <p:ph type="pic" idx="1"/>
          </p:nvPr>
        </p:nvSpPr>
        <p:spPr>
          <a:xfrm>
            <a:off x="5486400" y="584200"/>
            <a:ext cx="6096001"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dirty="0"/>
              <a:t>Click icon to add picture</a:t>
            </a:r>
            <a:endParaRPr dirty="0"/>
          </a:p>
        </p:txBody>
      </p:sp>
      <p:sp>
        <p:nvSpPr>
          <p:cNvPr id="4" name="Text Placeholder 3"/>
          <p:cNvSpPr>
            <a:spLocks noGrp="1"/>
          </p:cNvSpPr>
          <p:nvPr>
            <p:ph type="body" sz="half" idx="2"/>
          </p:nvPr>
        </p:nvSpPr>
        <p:spPr>
          <a:xfrm>
            <a:off x="1219200" y="4241800"/>
            <a:ext cx="4064000"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0DFD029-FB74-4578-B929-F66AA97659CA}" type="datetimeFigureOut">
              <a:rPr lang="en-US">
                <a:solidFill>
                  <a:prstClr val="white">
                    <a:tint val="75000"/>
                  </a:prstClr>
                </a:solidFill>
              </a:rPr>
              <a:pPr/>
              <a:t>7/17/2021</a:t>
            </a:fld>
            <a:endParaRPr dirty="0">
              <a:solidFill>
                <a:prstClr val="white">
                  <a:tint val="75000"/>
                </a:prstClr>
              </a:solidFill>
            </a:endParaRPr>
          </a:p>
        </p:txBody>
      </p:sp>
      <p:sp>
        <p:nvSpPr>
          <p:cNvPr id="6" name="Footer Placeholder 5"/>
          <p:cNvSpPr>
            <a:spLocks noGrp="1"/>
          </p:cNvSpPr>
          <p:nvPr>
            <p:ph type="ftr" sz="quarter" idx="11"/>
          </p:nvPr>
        </p:nvSpPr>
        <p:spPr/>
        <p:txBody>
          <a:bodyPr/>
          <a:lstStyle/>
          <a:p>
            <a:endParaRPr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C014DD1E-5D91-48A3-AD6D-45FBA980D106}"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2495501962"/>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4" y="-3174"/>
            <a:ext cx="820207"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sz="2400" dirty="0">
                <a:solidFill>
                  <a:prstClr val="white"/>
                </a:solidFill>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sz="2400" dirty="0">
                <a:solidFill>
                  <a:prstClr val="white"/>
                </a:solidFill>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sz="2400" dirty="0">
                <a:solidFill>
                  <a:prstClr val="white"/>
                </a:solidFill>
              </a:endParaRPr>
            </a:p>
          </p:txBody>
        </p:sp>
      </p:grpSp>
      <p:sp>
        <p:nvSpPr>
          <p:cNvPr id="2" name="Title Placeholder 1"/>
          <p:cNvSpPr>
            <a:spLocks noGrp="1"/>
          </p:cNvSpPr>
          <p:nvPr>
            <p:ph type="title"/>
          </p:nvPr>
        </p:nvSpPr>
        <p:spPr>
          <a:xfrm>
            <a:off x="1219201" y="274637"/>
            <a:ext cx="10363200"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9201" y="1701797"/>
            <a:ext cx="10363200" cy="4462272"/>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19200" y="6356353"/>
            <a:ext cx="2235200"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pPr defTabSz="1218987"/>
            <a:fld id="{F0DFD029-FB74-4578-B929-F66AA97659CA}" type="datetimeFigureOut">
              <a:rPr lang="en-US" smtClean="0">
                <a:solidFill>
                  <a:prstClr val="white">
                    <a:tint val="75000"/>
                  </a:prstClr>
                </a:solidFill>
              </a:rPr>
              <a:pPr defTabSz="1218987"/>
              <a:t>7/17/2021</a:t>
            </a:fld>
            <a:endParaRPr lang="en-US" dirty="0">
              <a:solidFill>
                <a:prstClr val="white">
                  <a:tint val="75000"/>
                </a:prstClr>
              </a:solidFill>
            </a:endParaRPr>
          </a:p>
        </p:txBody>
      </p:sp>
      <p:sp>
        <p:nvSpPr>
          <p:cNvPr id="5" name="Footer Placeholder 4"/>
          <p:cNvSpPr>
            <a:spLocks noGrp="1"/>
          </p:cNvSpPr>
          <p:nvPr>
            <p:ph type="ftr" sz="quarter" idx="3"/>
          </p:nvPr>
        </p:nvSpPr>
        <p:spPr>
          <a:xfrm>
            <a:off x="3454401" y="6356353"/>
            <a:ext cx="5283200"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pPr defTabSz="1218987"/>
            <a:endParaRPr lang="en-US" dirty="0">
              <a:solidFill>
                <a:prstClr val="white">
                  <a:tint val="75000"/>
                </a:prstClr>
              </a:solidFill>
            </a:endParaRPr>
          </a:p>
        </p:txBody>
      </p:sp>
      <p:sp>
        <p:nvSpPr>
          <p:cNvPr id="6" name="Slide Number Placeholder 5"/>
          <p:cNvSpPr>
            <a:spLocks noGrp="1"/>
          </p:cNvSpPr>
          <p:nvPr>
            <p:ph type="sldNum" sz="quarter" idx="4"/>
          </p:nvPr>
        </p:nvSpPr>
        <p:spPr>
          <a:xfrm>
            <a:off x="10566401" y="6356353"/>
            <a:ext cx="1016000"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pPr defTabSz="1218987"/>
            <a:fld id="{C014DD1E-5D91-48A3-AD6D-45FBA980D106}" type="slidenum">
              <a:rPr lang="en-US" smtClean="0">
                <a:solidFill>
                  <a:prstClr val="white">
                    <a:tint val="75000"/>
                  </a:prstClr>
                </a:solidFill>
              </a:rPr>
              <a:pPr defTabSz="1218987"/>
              <a:t>‹#›</a:t>
            </a:fld>
            <a:endParaRPr lang="en-US" dirty="0">
              <a:solidFill>
                <a:prstClr val="white">
                  <a:tint val="75000"/>
                </a:prstClr>
              </a:solidFill>
            </a:endParaRPr>
          </a:p>
        </p:txBody>
      </p:sp>
    </p:spTree>
    <p:extLst>
      <p:ext uri="{BB962C8B-B14F-4D97-AF65-F5344CB8AC3E}">
        <p14:creationId xmlns:p14="http://schemas.microsoft.com/office/powerpoint/2010/main" val="31014697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6498C5AA-65C7-424E-B2F0-162D33B547C9}"/>
              </a:ext>
            </a:extLst>
          </p:cNvPr>
          <p:cNvSpPr>
            <a:spLocks noGrp="1"/>
          </p:cNvSpPr>
          <p:nvPr>
            <p:ph type="ctrTitle"/>
          </p:nvPr>
        </p:nvSpPr>
        <p:spPr>
          <a:xfrm>
            <a:off x="967408" y="1189380"/>
            <a:ext cx="10946295" cy="2000251"/>
          </a:xfrm>
        </p:spPr>
        <p:txBody>
          <a:bodyPr>
            <a:noAutofit/>
          </a:bodyPr>
          <a:lstStyle/>
          <a:p>
            <a:r>
              <a:rPr lang="en-US" sz="9600" dirty="0"/>
              <a:t>Leading Through Uncertainty</a:t>
            </a:r>
          </a:p>
        </p:txBody>
      </p:sp>
      <p:sp>
        <p:nvSpPr>
          <p:cNvPr id="5" name="Subtitle 4">
            <a:extLst>
              <a:ext uri="{FF2B5EF4-FFF2-40B4-BE49-F238E27FC236}">
                <a16:creationId xmlns:a16="http://schemas.microsoft.com/office/drawing/2014/main" xmlns="" id="{56474F74-A8C1-44BE-ADC6-FBB800106CBB}"/>
              </a:ext>
            </a:extLst>
          </p:cNvPr>
          <p:cNvSpPr>
            <a:spLocks noGrp="1"/>
          </p:cNvSpPr>
          <p:nvPr>
            <p:ph type="subTitle" idx="1"/>
          </p:nvPr>
        </p:nvSpPr>
        <p:spPr>
          <a:xfrm>
            <a:off x="967408" y="3189631"/>
            <a:ext cx="11317356" cy="2167835"/>
          </a:xfrm>
        </p:spPr>
        <p:txBody>
          <a:bodyPr>
            <a:normAutofit/>
          </a:bodyPr>
          <a:lstStyle/>
          <a:p>
            <a:r>
              <a:rPr lang="en-US" sz="6000" i="1" dirty="0">
                <a:solidFill>
                  <a:schemeClr val="accent1">
                    <a:lumMod val="20000"/>
                    <a:lumOff val="80000"/>
                  </a:schemeClr>
                </a:solidFill>
              </a:rPr>
              <a:t>Lessons from Nehemiah</a:t>
            </a:r>
          </a:p>
        </p:txBody>
      </p:sp>
    </p:spTree>
    <p:extLst>
      <p:ext uri="{BB962C8B-B14F-4D97-AF65-F5344CB8AC3E}">
        <p14:creationId xmlns:p14="http://schemas.microsoft.com/office/powerpoint/2010/main" val="208802230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7620000" y="5634037"/>
            <a:ext cx="4572000" cy="1223963"/>
          </a:xfrm>
        </p:spPr>
        <p:txBody>
          <a:bodyPr>
            <a:normAutofit/>
          </a:bodyPr>
          <a:lstStyle/>
          <a:p>
            <a:r>
              <a:rPr lang="en-US" sz="6600" b="1" dirty="0"/>
              <a:t>Nehemiah 1</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0" i="0" dirty="0">
                <a:effectLst/>
                <a:latin typeface="+mj-lt"/>
              </a:rPr>
              <a:t>In the month of Kislev in the twentieth year, while I was in the citadel of Susa, </a:t>
            </a:r>
            <a:r>
              <a:rPr lang="en-US" sz="4800" b="1" i="0" baseline="30000" dirty="0">
                <a:effectLst/>
                <a:latin typeface="+mj-lt"/>
              </a:rPr>
              <a:t>2 </a:t>
            </a:r>
            <a:r>
              <a:rPr lang="en-US" sz="4800" b="0" i="0" dirty="0" err="1">
                <a:effectLst/>
                <a:latin typeface="+mj-lt"/>
              </a:rPr>
              <a:t>Hanani</a:t>
            </a:r>
            <a:r>
              <a:rPr lang="en-US" sz="4800" b="0" i="0" dirty="0">
                <a:effectLst/>
                <a:latin typeface="+mj-lt"/>
              </a:rPr>
              <a:t>, one of my brothers, came from Judah with some other men, and I questioned them about the Jewish remnant that had survived the exile, and also about Jerusalem.</a:t>
            </a:r>
          </a:p>
        </p:txBody>
      </p:sp>
    </p:spTree>
    <p:extLst>
      <p:ext uri="{BB962C8B-B14F-4D97-AF65-F5344CB8AC3E}">
        <p14:creationId xmlns:p14="http://schemas.microsoft.com/office/powerpoint/2010/main" val="172815250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7620000" y="5634037"/>
            <a:ext cx="4572000" cy="1223963"/>
          </a:xfrm>
        </p:spPr>
        <p:txBody>
          <a:bodyPr>
            <a:normAutofit/>
          </a:bodyPr>
          <a:lstStyle/>
          <a:p>
            <a:r>
              <a:rPr lang="en-US" sz="6600" b="1" dirty="0"/>
              <a:t>Nehemiah 1</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1" i="0" baseline="30000" dirty="0">
                <a:effectLst/>
                <a:latin typeface="+mj-lt"/>
              </a:rPr>
              <a:t>3 </a:t>
            </a:r>
            <a:r>
              <a:rPr lang="en-US" sz="4800" b="0" i="0" dirty="0">
                <a:effectLst/>
                <a:latin typeface="+mj-lt"/>
              </a:rPr>
              <a:t>They said to me, “Those who survived the exile and are back in the province are in great trouble and disgrace. The wall of Jerusalem is broken down, and its gates have been burned with fire.”</a:t>
            </a:r>
          </a:p>
          <a:p>
            <a:pPr marL="0" indent="0" algn="l">
              <a:buNone/>
            </a:pPr>
            <a:r>
              <a:rPr lang="en-US" sz="4800" b="1" i="0" baseline="30000" dirty="0">
                <a:effectLst/>
                <a:latin typeface="system-ui"/>
              </a:rPr>
              <a:t>4 </a:t>
            </a:r>
            <a:r>
              <a:rPr lang="en-US" sz="4800" b="0" i="0" dirty="0">
                <a:effectLst/>
                <a:latin typeface="system-ui"/>
              </a:rPr>
              <a:t>When I heard these things, I sat down and wept.</a:t>
            </a:r>
            <a:endParaRPr lang="en-US" sz="6600" b="0" i="0" dirty="0">
              <a:effectLst/>
              <a:latin typeface="+mj-lt"/>
            </a:endParaRPr>
          </a:p>
        </p:txBody>
      </p:sp>
    </p:spTree>
    <p:extLst>
      <p:ext uri="{BB962C8B-B14F-4D97-AF65-F5344CB8AC3E}">
        <p14:creationId xmlns:p14="http://schemas.microsoft.com/office/powerpoint/2010/main" val="686570278"/>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E1E81-89F0-4467-8ADE-525433F915BC}"/>
              </a:ext>
            </a:extLst>
          </p:cNvPr>
          <p:cNvSpPr>
            <a:spLocks noGrp="1"/>
          </p:cNvSpPr>
          <p:nvPr>
            <p:ph type="title"/>
          </p:nvPr>
        </p:nvSpPr>
        <p:spPr/>
        <p:txBody>
          <a:bodyPr>
            <a:normAutofit/>
          </a:bodyPr>
          <a:lstStyle/>
          <a:p>
            <a:r>
              <a:rPr lang="en-US" sz="6600" dirty="0"/>
              <a:t>Times of Uncertainty</a:t>
            </a:r>
          </a:p>
        </p:txBody>
      </p:sp>
      <p:sp>
        <p:nvSpPr>
          <p:cNvPr id="3" name="Content Placeholder 2">
            <a:extLst>
              <a:ext uri="{FF2B5EF4-FFF2-40B4-BE49-F238E27FC236}">
                <a16:creationId xmlns:a16="http://schemas.microsoft.com/office/drawing/2014/main" xmlns="" id="{30A5AB78-D173-4205-9B2F-934BB59E882D}"/>
              </a:ext>
            </a:extLst>
          </p:cNvPr>
          <p:cNvSpPr>
            <a:spLocks noGrp="1"/>
          </p:cNvSpPr>
          <p:nvPr>
            <p:ph idx="1"/>
          </p:nvPr>
        </p:nvSpPr>
        <p:spPr/>
        <p:txBody>
          <a:bodyPr>
            <a:normAutofit/>
          </a:bodyPr>
          <a:lstStyle/>
          <a:p>
            <a:r>
              <a:rPr lang="en-US" sz="4800" dirty="0"/>
              <a:t>Jerusalem in ruins</a:t>
            </a:r>
          </a:p>
          <a:p>
            <a:r>
              <a:rPr lang="en-US" sz="4800" dirty="0"/>
              <a:t>People living in constant fear</a:t>
            </a:r>
          </a:p>
        </p:txBody>
      </p:sp>
      <p:pic>
        <p:nvPicPr>
          <p:cNvPr id="4" name="Picture 3">
            <a:extLst>
              <a:ext uri="{FF2B5EF4-FFF2-40B4-BE49-F238E27FC236}">
                <a16:creationId xmlns:a16="http://schemas.microsoft.com/office/drawing/2014/main" xmlns="" id="{C3BFC2BD-34A0-4E0B-AFF7-9F8A84CED1CB}"/>
              </a:ext>
            </a:extLst>
          </p:cNvPr>
          <p:cNvPicPr>
            <a:picLocks noChangeAspect="1"/>
          </p:cNvPicPr>
          <p:nvPr/>
        </p:nvPicPr>
        <p:blipFill>
          <a:blip r:embed="rId3"/>
          <a:stretch>
            <a:fillRect/>
          </a:stretch>
        </p:blipFill>
        <p:spPr>
          <a:xfrm>
            <a:off x="1134998" y="381000"/>
            <a:ext cx="9753600" cy="6096000"/>
          </a:xfrm>
          <a:prstGeom prst="rect">
            <a:avLst/>
          </a:prstGeom>
        </p:spPr>
      </p:pic>
    </p:spTree>
    <p:extLst>
      <p:ext uri="{BB962C8B-B14F-4D97-AF65-F5344CB8AC3E}">
        <p14:creationId xmlns:p14="http://schemas.microsoft.com/office/powerpoint/2010/main" val="118004960"/>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E1E81-89F0-4467-8ADE-525433F915BC}"/>
              </a:ext>
            </a:extLst>
          </p:cNvPr>
          <p:cNvSpPr>
            <a:spLocks noGrp="1"/>
          </p:cNvSpPr>
          <p:nvPr>
            <p:ph type="title"/>
          </p:nvPr>
        </p:nvSpPr>
        <p:spPr/>
        <p:txBody>
          <a:bodyPr>
            <a:normAutofit/>
          </a:bodyPr>
          <a:lstStyle/>
          <a:p>
            <a:r>
              <a:rPr lang="en-US" sz="6600" dirty="0"/>
              <a:t>Times of Uncertainty</a:t>
            </a:r>
          </a:p>
        </p:txBody>
      </p:sp>
      <p:sp>
        <p:nvSpPr>
          <p:cNvPr id="3" name="Content Placeholder 2">
            <a:extLst>
              <a:ext uri="{FF2B5EF4-FFF2-40B4-BE49-F238E27FC236}">
                <a16:creationId xmlns:a16="http://schemas.microsoft.com/office/drawing/2014/main" xmlns="" id="{30A5AB78-D173-4205-9B2F-934BB59E882D}"/>
              </a:ext>
            </a:extLst>
          </p:cNvPr>
          <p:cNvSpPr>
            <a:spLocks noGrp="1"/>
          </p:cNvSpPr>
          <p:nvPr>
            <p:ph idx="1"/>
          </p:nvPr>
        </p:nvSpPr>
        <p:spPr/>
        <p:txBody>
          <a:bodyPr>
            <a:normAutofit/>
          </a:bodyPr>
          <a:lstStyle/>
          <a:p>
            <a:r>
              <a:rPr lang="en-US" sz="4800" dirty="0"/>
              <a:t>Jerusalem in ruins</a:t>
            </a:r>
          </a:p>
          <a:p>
            <a:r>
              <a:rPr lang="en-US" sz="4800" dirty="0"/>
              <a:t>People living in constant fear</a:t>
            </a:r>
          </a:p>
          <a:p>
            <a:r>
              <a:rPr lang="en-US" sz="4800" dirty="0"/>
              <a:t>Financial destitution </a:t>
            </a:r>
          </a:p>
        </p:txBody>
      </p:sp>
    </p:spTree>
    <p:extLst>
      <p:ext uri="{BB962C8B-B14F-4D97-AF65-F5344CB8AC3E}">
        <p14:creationId xmlns:p14="http://schemas.microsoft.com/office/powerpoint/2010/main" val="3253353378"/>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E1E81-89F0-4467-8ADE-525433F915BC}"/>
              </a:ext>
            </a:extLst>
          </p:cNvPr>
          <p:cNvSpPr>
            <a:spLocks noGrp="1"/>
          </p:cNvSpPr>
          <p:nvPr>
            <p:ph type="title"/>
          </p:nvPr>
        </p:nvSpPr>
        <p:spPr/>
        <p:txBody>
          <a:bodyPr>
            <a:normAutofit/>
          </a:bodyPr>
          <a:lstStyle/>
          <a:p>
            <a:r>
              <a:rPr lang="en-US" sz="6600" dirty="0"/>
              <a:t>Times of Uncertainty</a:t>
            </a:r>
          </a:p>
        </p:txBody>
      </p:sp>
      <p:sp>
        <p:nvSpPr>
          <p:cNvPr id="3" name="Content Placeholder 2">
            <a:extLst>
              <a:ext uri="{FF2B5EF4-FFF2-40B4-BE49-F238E27FC236}">
                <a16:creationId xmlns:a16="http://schemas.microsoft.com/office/drawing/2014/main" xmlns="" id="{30A5AB78-D173-4205-9B2F-934BB59E882D}"/>
              </a:ext>
            </a:extLst>
          </p:cNvPr>
          <p:cNvSpPr>
            <a:spLocks noGrp="1"/>
          </p:cNvSpPr>
          <p:nvPr>
            <p:ph idx="1"/>
          </p:nvPr>
        </p:nvSpPr>
        <p:spPr/>
        <p:txBody>
          <a:bodyPr>
            <a:normAutofit/>
          </a:bodyPr>
          <a:lstStyle/>
          <a:p>
            <a:r>
              <a:rPr lang="en-US" sz="4800" dirty="0"/>
              <a:t>Jerusalem in ruins</a:t>
            </a:r>
          </a:p>
          <a:p>
            <a:r>
              <a:rPr lang="en-US" sz="4800" dirty="0"/>
              <a:t>People living in constant fear</a:t>
            </a:r>
          </a:p>
          <a:p>
            <a:r>
              <a:rPr lang="en-US" sz="4800" dirty="0"/>
              <a:t>Financial destitution </a:t>
            </a:r>
          </a:p>
        </p:txBody>
      </p:sp>
      <p:pic>
        <p:nvPicPr>
          <p:cNvPr id="5" name="Picture 4">
            <a:extLst>
              <a:ext uri="{FF2B5EF4-FFF2-40B4-BE49-F238E27FC236}">
                <a16:creationId xmlns:a16="http://schemas.microsoft.com/office/drawing/2014/main" xmlns="" id="{F4847A1B-BCA6-4976-9489-8E64CB77C7E0}"/>
              </a:ext>
            </a:extLst>
          </p:cNvPr>
          <p:cNvPicPr>
            <a:picLocks noChangeAspect="1"/>
          </p:cNvPicPr>
          <p:nvPr/>
        </p:nvPicPr>
        <p:blipFill rotWithShape="1">
          <a:blip r:embed="rId3"/>
          <a:srcRect t="13989" b="7104"/>
          <a:stretch/>
        </p:blipFill>
        <p:spPr>
          <a:xfrm>
            <a:off x="3083372" y="9435"/>
            <a:ext cx="5435162" cy="6848565"/>
          </a:xfrm>
          <a:prstGeom prst="rect">
            <a:avLst/>
          </a:prstGeom>
        </p:spPr>
      </p:pic>
      <p:sp>
        <p:nvSpPr>
          <p:cNvPr id="6" name="Frame 5">
            <a:extLst>
              <a:ext uri="{FF2B5EF4-FFF2-40B4-BE49-F238E27FC236}">
                <a16:creationId xmlns:a16="http://schemas.microsoft.com/office/drawing/2014/main" xmlns="" id="{FF21480F-84CA-4E6B-BF43-D7EB2ED437D6}"/>
              </a:ext>
            </a:extLst>
          </p:cNvPr>
          <p:cNvSpPr/>
          <p:nvPr/>
        </p:nvSpPr>
        <p:spPr>
          <a:xfrm>
            <a:off x="5281534" y="4302177"/>
            <a:ext cx="814466" cy="569626"/>
          </a:xfrm>
          <a:prstGeom prst="fram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7" name="Arrow: Right 6">
            <a:extLst>
              <a:ext uri="{FF2B5EF4-FFF2-40B4-BE49-F238E27FC236}">
                <a16:creationId xmlns:a16="http://schemas.microsoft.com/office/drawing/2014/main" xmlns="" id="{13AB2654-0A7B-4FFC-8107-F49A54260992}"/>
              </a:ext>
            </a:extLst>
          </p:cNvPr>
          <p:cNvSpPr/>
          <p:nvPr/>
        </p:nvSpPr>
        <p:spPr>
          <a:xfrm rot="10800000">
            <a:off x="6250900" y="4422098"/>
            <a:ext cx="614596" cy="329784"/>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Arrow: Right 7">
            <a:extLst>
              <a:ext uri="{FF2B5EF4-FFF2-40B4-BE49-F238E27FC236}">
                <a16:creationId xmlns:a16="http://schemas.microsoft.com/office/drawing/2014/main" xmlns="" id="{E50D11F6-F658-4690-8BBC-4EE2E0BA8F8B}"/>
              </a:ext>
            </a:extLst>
          </p:cNvPr>
          <p:cNvSpPr/>
          <p:nvPr/>
        </p:nvSpPr>
        <p:spPr>
          <a:xfrm rot="5676023">
            <a:off x="5481404" y="3705903"/>
            <a:ext cx="614596" cy="329784"/>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Arrow: Right 8">
            <a:extLst>
              <a:ext uri="{FF2B5EF4-FFF2-40B4-BE49-F238E27FC236}">
                <a16:creationId xmlns:a16="http://schemas.microsoft.com/office/drawing/2014/main" xmlns="" id="{7FEE82E3-1E5B-4F31-B854-2BBD13D0813E}"/>
              </a:ext>
            </a:extLst>
          </p:cNvPr>
          <p:cNvSpPr/>
          <p:nvPr/>
        </p:nvSpPr>
        <p:spPr>
          <a:xfrm rot="16621752">
            <a:off x="5292396" y="5143926"/>
            <a:ext cx="614596" cy="329784"/>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625792904"/>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E1E81-89F0-4467-8ADE-525433F915BC}"/>
              </a:ext>
            </a:extLst>
          </p:cNvPr>
          <p:cNvSpPr>
            <a:spLocks noGrp="1"/>
          </p:cNvSpPr>
          <p:nvPr>
            <p:ph type="title"/>
          </p:nvPr>
        </p:nvSpPr>
        <p:spPr/>
        <p:txBody>
          <a:bodyPr>
            <a:normAutofit/>
          </a:bodyPr>
          <a:lstStyle/>
          <a:p>
            <a:r>
              <a:rPr lang="en-US" sz="6600" dirty="0"/>
              <a:t>Times of Uncertainty</a:t>
            </a:r>
          </a:p>
        </p:txBody>
      </p:sp>
      <p:sp>
        <p:nvSpPr>
          <p:cNvPr id="3" name="Content Placeholder 2">
            <a:extLst>
              <a:ext uri="{FF2B5EF4-FFF2-40B4-BE49-F238E27FC236}">
                <a16:creationId xmlns:a16="http://schemas.microsoft.com/office/drawing/2014/main" xmlns="" id="{30A5AB78-D173-4205-9B2F-934BB59E882D}"/>
              </a:ext>
            </a:extLst>
          </p:cNvPr>
          <p:cNvSpPr>
            <a:spLocks noGrp="1"/>
          </p:cNvSpPr>
          <p:nvPr>
            <p:ph idx="1"/>
          </p:nvPr>
        </p:nvSpPr>
        <p:spPr/>
        <p:txBody>
          <a:bodyPr>
            <a:normAutofit/>
          </a:bodyPr>
          <a:lstStyle/>
          <a:p>
            <a:r>
              <a:rPr lang="en-US" sz="4800" dirty="0"/>
              <a:t>Jerusalem in ruins</a:t>
            </a:r>
          </a:p>
          <a:p>
            <a:r>
              <a:rPr lang="en-US" sz="4800" dirty="0"/>
              <a:t>People living in constant fear</a:t>
            </a:r>
          </a:p>
          <a:p>
            <a:r>
              <a:rPr lang="en-US" sz="4800" dirty="0"/>
              <a:t>Financial destitution </a:t>
            </a:r>
          </a:p>
          <a:p>
            <a:r>
              <a:rPr lang="en-US" sz="4800" dirty="0"/>
              <a:t>Identity in shreds</a:t>
            </a:r>
          </a:p>
        </p:txBody>
      </p:sp>
      <p:sp>
        <p:nvSpPr>
          <p:cNvPr id="4" name="Rectangle: Rounded Corners 3">
            <a:extLst>
              <a:ext uri="{FF2B5EF4-FFF2-40B4-BE49-F238E27FC236}">
                <a16:creationId xmlns:a16="http://schemas.microsoft.com/office/drawing/2014/main" xmlns="" id="{1ED7D68F-593C-4880-A8A9-2ED54935D0F9}"/>
              </a:ext>
            </a:extLst>
          </p:cNvPr>
          <p:cNvSpPr/>
          <p:nvPr/>
        </p:nvSpPr>
        <p:spPr>
          <a:xfrm>
            <a:off x="1095154" y="100481"/>
            <a:ext cx="10363200" cy="5970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0" i="0" dirty="0">
                <a:solidFill>
                  <a:schemeClr val="tx1"/>
                </a:solidFill>
                <a:effectLst/>
                <a:latin typeface="system-ui"/>
              </a:rPr>
              <a:t>[Psalm 125:1-2] “Those who trust in the </a:t>
            </a:r>
            <a:r>
              <a:rPr lang="en-US" sz="4800" b="0" i="0" cap="small" dirty="0">
                <a:solidFill>
                  <a:schemeClr val="tx1"/>
                </a:solidFill>
                <a:effectLst/>
                <a:latin typeface="system-ui"/>
              </a:rPr>
              <a:t>Lord</a:t>
            </a:r>
            <a:r>
              <a:rPr lang="en-US" sz="4800" b="0" i="0" dirty="0">
                <a:solidFill>
                  <a:schemeClr val="tx1"/>
                </a:solidFill>
                <a:effectLst/>
                <a:latin typeface="system-ui"/>
              </a:rPr>
              <a:t> are like Mount Zion, which cannot be shaken but endures forever.</a:t>
            </a:r>
            <a:r>
              <a:rPr lang="en-US" sz="4800" dirty="0">
                <a:solidFill>
                  <a:schemeClr val="tx1"/>
                </a:solidFill>
              </a:rPr>
              <a:t/>
            </a:r>
            <a:br>
              <a:rPr lang="en-US" sz="4800" dirty="0">
                <a:solidFill>
                  <a:schemeClr val="tx1"/>
                </a:solidFill>
              </a:rPr>
            </a:br>
            <a:r>
              <a:rPr lang="en-US" sz="4800" b="0" i="0" dirty="0">
                <a:solidFill>
                  <a:schemeClr val="tx1"/>
                </a:solidFill>
                <a:effectLst/>
                <a:latin typeface="system-ui"/>
              </a:rPr>
              <a:t>As the mountains surround Jerusalem, so the </a:t>
            </a:r>
            <a:r>
              <a:rPr lang="en-US" sz="4800" b="0" i="0" cap="small" dirty="0">
                <a:solidFill>
                  <a:schemeClr val="tx1"/>
                </a:solidFill>
                <a:effectLst/>
                <a:latin typeface="system-ui"/>
              </a:rPr>
              <a:t>Lord</a:t>
            </a:r>
            <a:r>
              <a:rPr lang="en-US" sz="4800" b="0" i="0" dirty="0">
                <a:solidFill>
                  <a:schemeClr val="tx1"/>
                </a:solidFill>
                <a:effectLst/>
                <a:latin typeface="system-ui"/>
              </a:rPr>
              <a:t> surrounds his people both now and forevermore.”</a:t>
            </a:r>
            <a:endParaRPr lang="en-US" sz="4800" dirty="0">
              <a:solidFill>
                <a:schemeClr val="tx1"/>
              </a:solidFill>
            </a:endParaRPr>
          </a:p>
        </p:txBody>
      </p:sp>
    </p:spTree>
    <p:extLst>
      <p:ext uri="{BB962C8B-B14F-4D97-AF65-F5344CB8AC3E}">
        <p14:creationId xmlns:p14="http://schemas.microsoft.com/office/powerpoint/2010/main" val="1083462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E1E81-89F0-4467-8ADE-525433F915BC}"/>
              </a:ext>
            </a:extLst>
          </p:cNvPr>
          <p:cNvSpPr>
            <a:spLocks noGrp="1"/>
          </p:cNvSpPr>
          <p:nvPr>
            <p:ph type="title"/>
          </p:nvPr>
        </p:nvSpPr>
        <p:spPr/>
        <p:txBody>
          <a:bodyPr>
            <a:normAutofit/>
          </a:bodyPr>
          <a:lstStyle/>
          <a:p>
            <a:r>
              <a:rPr lang="en-US" sz="6600" dirty="0"/>
              <a:t>Times of Uncertainty</a:t>
            </a:r>
          </a:p>
        </p:txBody>
      </p:sp>
      <p:sp>
        <p:nvSpPr>
          <p:cNvPr id="3" name="Content Placeholder 2">
            <a:extLst>
              <a:ext uri="{FF2B5EF4-FFF2-40B4-BE49-F238E27FC236}">
                <a16:creationId xmlns:a16="http://schemas.microsoft.com/office/drawing/2014/main" xmlns="" id="{30A5AB78-D173-4205-9B2F-934BB59E882D}"/>
              </a:ext>
            </a:extLst>
          </p:cNvPr>
          <p:cNvSpPr>
            <a:spLocks noGrp="1"/>
          </p:cNvSpPr>
          <p:nvPr>
            <p:ph idx="1"/>
          </p:nvPr>
        </p:nvSpPr>
        <p:spPr/>
        <p:txBody>
          <a:bodyPr>
            <a:normAutofit/>
          </a:bodyPr>
          <a:lstStyle/>
          <a:p>
            <a:r>
              <a:rPr lang="en-US" sz="4800" dirty="0"/>
              <a:t>Jerusalem in ruins</a:t>
            </a:r>
          </a:p>
          <a:p>
            <a:r>
              <a:rPr lang="en-US" sz="4800" dirty="0"/>
              <a:t>People living in constant fear</a:t>
            </a:r>
          </a:p>
          <a:p>
            <a:r>
              <a:rPr lang="en-US" sz="4800" dirty="0"/>
              <a:t>Financial destitution </a:t>
            </a:r>
          </a:p>
          <a:p>
            <a:r>
              <a:rPr lang="en-US" sz="4800" dirty="0"/>
              <a:t>Identity in shreds</a:t>
            </a:r>
          </a:p>
          <a:p>
            <a:r>
              <a:rPr lang="en-US" sz="4800" dirty="0"/>
              <a:t>Any action would be taken as revolt</a:t>
            </a:r>
          </a:p>
        </p:txBody>
      </p:sp>
      <p:sp>
        <p:nvSpPr>
          <p:cNvPr id="4" name="Rectangle: Rounded Corners 3">
            <a:extLst>
              <a:ext uri="{FF2B5EF4-FFF2-40B4-BE49-F238E27FC236}">
                <a16:creationId xmlns:a16="http://schemas.microsoft.com/office/drawing/2014/main" xmlns="" id="{543944FA-1774-4490-BA3C-A5F9CC530943}"/>
              </a:ext>
            </a:extLst>
          </p:cNvPr>
          <p:cNvSpPr/>
          <p:nvPr/>
        </p:nvSpPr>
        <p:spPr>
          <a:xfrm>
            <a:off x="4172089" y="274637"/>
            <a:ext cx="7859843" cy="31631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0" i="0" dirty="0">
                <a:solidFill>
                  <a:schemeClr val="tx1"/>
                </a:solidFill>
                <a:effectLst/>
                <a:latin typeface="system-ui"/>
              </a:rPr>
              <a:t>Result: Leaderless and Directionless</a:t>
            </a:r>
            <a:endParaRPr lang="en-US" sz="7200" dirty="0">
              <a:solidFill>
                <a:schemeClr val="tx1"/>
              </a:solidFill>
            </a:endParaRPr>
          </a:p>
        </p:txBody>
      </p:sp>
    </p:spTree>
    <p:extLst>
      <p:ext uri="{BB962C8B-B14F-4D97-AF65-F5344CB8AC3E}">
        <p14:creationId xmlns:p14="http://schemas.microsoft.com/office/powerpoint/2010/main" val="205609786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E1E81-89F0-4467-8ADE-525433F915BC}"/>
              </a:ext>
            </a:extLst>
          </p:cNvPr>
          <p:cNvSpPr>
            <a:spLocks noGrp="1"/>
          </p:cNvSpPr>
          <p:nvPr>
            <p:ph type="title"/>
          </p:nvPr>
        </p:nvSpPr>
        <p:spPr/>
        <p:txBody>
          <a:bodyPr>
            <a:normAutofit/>
          </a:bodyPr>
          <a:lstStyle/>
          <a:p>
            <a:r>
              <a:rPr lang="en-US" sz="6600" dirty="0"/>
              <a:t>Times of Uncertainty</a:t>
            </a:r>
          </a:p>
        </p:txBody>
      </p:sp>
      <p:sp>
        <p:nvSpPr>
          <p:cNvPr id="3" name="Content Placeholder 2">
            <a:extLst>
              <a:ext uri="{FF2B5EF4-FFF2-40B4-BE49-F238E27FC236}">
                <a16:creationId xmlns:a16="http://schemas.microsoft.com/office/drawing/2014/main" xmlns="" id="{30A5AB78-D173-4205-9B2F-934BB59E882D}"/>
              </a:ext>
            </a:extLst>
          </p:cNvPr>
          <p:cNvSpPr>
            <a:spLocks noGrp="1"/>
          </p:cNvSpPr>
          <p:nvPr>
            <p:ph idx="1"/>
          </p:nvPr>
        </p:nvSpPr>
        <p:spPr/>
        <p:txBody>
          <a:bodyPr>
            <a:normAutofit/>
          </a:bodyPr>
          <a:lstStyle/>
          <a:p>
            <a:r>
              <a:rPr lang="en-US" sz="4800" dirty="0"/>
              <a:t>Jerusalem in ruins</a:t>
            </a:r>
          </a:p>
          <a:p>
            <a:r>
              <a:rPr lang="en-US" sz="4800" dirty="0"/>
              <a:t>People living in constant fear</a:t>
            </a:r>
          </a:p>
          <a:p>
            <a:r>
              <a:rPr lang="en-US" sz="4800" dirty="0"/>
              <a:t>Financial destitution </a:t>
            </a:r>
          </a:p>
          <a:p>
            <a:r>
              <a:rPr lang="en-US" sz="4800" dirty="0"/>
              <a:t>Identity in shreds</a:t>
            </a:r>
          </a:p>
          <a:p>
            <a:r>
              <a:rPr lang="en-US" sz="4800" dirty="0"/>
              <a:t>Any action would be taken as revolt</a:t>
            </a:r>
          </a:p>
        </p:txBody>
      </p:sp>
      <p:sp>
        <p:nvSpPr>
          <p:cNvPr id="5" name="Rectangle: Rounded Corners 4">
            <a:extLst>
              <a:ext uri="{FF2B5EF4-FFF2-40B4-BE49-F238E27FC236}">
                <a16:creationId xmlns:a16="http://schemas.microsoft.com/office/drawing/2014/main" xmlns="" id="{5F9ACE3E-0536-4F10-823B-143F12AFCF74}"/>
              </a:ext>
            </a:extLst>
          </p:cNvPr>
          <p:cNvSpPr/>
          <p:nvPr/>
        </p:nvSpPr>
        <p:spPr>
          <a:xfrm>
            <a:off x="4108293" y="274637"/>
            <a:ext cx="7859843" cy="4781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0" i="0" dirty="0">
                <a:solidFill>
                  <a:schemeClr val="tx1"/>
                </a:solidFill>
                <a:effectLst/>
                <a:latin typeface="system-ui"/>
              </a:rPr>
              <a:t>With so much uncertainty, leadership feels </a:t>
            </a:r>
            <a:r>
              <a:rPr lang="en-US" sz="7200" b="0" i="1" dirty="0">
                <a:solidFill>
                  <a:schemeClr val="tx1"/>
                </a:solidFill>
                <a:effectLst/>
                <a:latin typeface="system-ui"/>
              </a:rPr>
              <a:t>unrealistic </a:t>
            </a:r>
            <a:endParaRPr lang="en-US" sz="7200" dirty="0">
              <a:solidFill>
                <a:schemeClr val="tx1"/>
              </a:solidFill>
            </a:endParaRPr>
          </a:p>
        </p:txBody>
      </p:sp>
    </p:spTree>
    <p:extLst>
      <p:ext uri="{BB962C8B-B14F-4D97-AF65-F5344CB8AC3E}">
        <p14:creationId xmlns:p14="http://schemas.microsoft.com/office/powerpoint/2010/main" val="264084858"/>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E1E81-89F0-4467-8ADE-525433F915BC}"/>
              </a:ext>
            </a:extLst>
          </p:cNvPr>
          <p:cNvSpPr>
            <a:spLocks noGrp="1"/>
          </p:cNvSpPr>
          <p:nvPr>
            <p:ph type="title"/>
          </p:nvPr>
        </p:nvSpPr>
        <p:spPr/>
        <p:txBody>
          <a:bodyPr>
            <a:normAutofit/>
          </a:bodyPr>
          <a:lstStyle/>
          <a:p>
            <a:r>
              <a:rPr lang="en-US" sz="6600" dirty="0"/>
              <a:t>Times of Uncertainty</a:t>
            </a:r>
          </a:p>
        </p:txBody>
      </p:sp>
      <p:sp>
        <p:nvSpPr>
          <p:cNvPr id="3" name="Content Placeholder 2">
            <a:extLst>
              <a:ext uri="{FF2B5EF4-FFF2-40B4-BE49-F238E27FC236}">
                <a16:creationId xmlns:a16="http://schemas.microsoft.com/office/drawing/2014/main" xmlns="" id="{30A5AB78-D173-4205-9B2F-934BB59E882D}"/>
              </a:ext>
            </a:extLst>
          </p:cNvPr>
          <p:cNvSpPr>
            <a:spLocks noGrp="1"/>
          </p:cNvSpPr>
          <p:nvPr>
            <p:ph idx="1"/>
          </p:nvPr>
        </p:nvSpPr>
        <p:spPr/>
        <p:txBody>
          <a:bodyPr>
            <a:normAutofit/>
          </a:bodyPr>
          <a:lstStyle/>
          <a:p>
            <a:r>
              <a:rPr lang="en-US" sz="4800" dirty="0"/>
              <a:t>Jerusalem in ruins</a:t>
            </a:r>
          </a:p>
          <a:p>
            <a:r>
              <a:rPr lang="en-US" sz="4800" dirty="0"/>
              <a:t>People living in constant fear</a:t>
            </a:r>
          </a:p>
          <a:p>
            <a:r>
              <a:rPr lang="en-US" sz="4800" dirty="0"/>
              <a:t>Financial destitution </a:t>
            </a:r>
          </a:p>
          <a:p>
            <a:r>
              <a:rPr lang="en-US" sz="4800" dirty="0"/>
              <a:t>Identity in shreds</a:t>
            </a:r>
          </a:p>
          <a:p>
            <a:r>
              <a:rPr lang="en-US" sz="4800" dirty="0"/>
              <a:t>Any action would be taken as revolt</a:t>
            </a:r>
          </a:p>
        </p:txBody>
      </p:sp>
      <p:sp>
        <p:nvSpPr>
          <p:cNvPr id="4" name="Rectangle: Rounded Corners 3">
            <a:extLst>
              <a:ext uri="{FF2B5EF4-FFF2-40B4-BE49-F238E27FC236}">
                <a16:creationId xmlns:a16="http://schemas.microsoft.com/office/drawing/2014/main" xmlns="" id="{543944FA-1774-4490-BA3C-A5F9CC530943}"/>
              </a:ext>
            </a:extLst>
          </p:cNvPr>
          <p:cNvSpPr/>
          <p:nvPr/>
        </p:nvSpPr>
        <p:spPr>
          <a:xfrm>
            <a:off x="2470879" y="2196274"/>
            <a:ext cx="7859843" cy="2465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0" i="0" dirty="0">
                <a:solidFill>
                  <a:schemeClr val="tx1"/>
                </a:solidFill>
                <a:effectLst/>
                <a:latin typeface="system-ui"/>
              </a:rPr>
              <a:t>Result: Leaderless and Directionless</a:t>
            </a:r>
            <a:endParaRPr lang="en-US" sz="7200" dirty="0">
              <a:solidFill>
                <a:schemeClr val="tx1"/>
              </a:solidFill>
            </a:endParaRPr>
          </a:p>
        </p:txBody>
      </p:sp>
      <p:sp>
        <p:nvSpPr>
          <p:cNvPr id="5" name="Rectangle: Rounded Corners 4">
            <a:extLst>
              <a:ext uri="{FF2B5EF4-FFF2-40B4-BE49-F238E27FC236}">
                <a16:creationId xmlns:a16="http://schemas.microsoft.com/office/drawing/2014/main" xmlns="" id="{5F9ACE3E-0536-4F10-823B-143F12AFCF74}"/>
              </a:ext>
            </a:extLst>
          </p:cNvPr>
          <p:cNvSpPr/>
          <p:nvPr/>
        </p:nvSpPr>
        <p:spPr>
          <a:xfrm>
            <a:off x="2470878" y="693931"/>
            <a:ext cx="7859843" cy="4781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0" i="0" dirty="0">
                <a:solidFill>
                  <a:schemeClr val="tx1"/>
                </a:solidFill>
                <a:effectLst/>
                <a:latin typeface="system-ui"/>
              </a:rPr>
              <a:t>With so much uncertainty, leadership feels </a:t>
            </a:r>
            <a:r>
              <a:rPr lang="en-US" sz="7200" b="0" i="1" dirty="0">
                <a:solidFill>
                  <a:schemeClr val="tx1"/>
                </a:solidFill>
                <a:effectLst/>
                <a:latin typeface="system-ui"/>
              </a:rPr>
              <a:t>unrealistic </a:t>
            </a:r>
            <a:endParaRPr lang="en-US" sz="7200" dirty="0">
              <a:solidFill>
                <a:schemeClr val="tx1"/>
              </a:solidFill>
            </a:endParaRPr>
          </a:p>
        </p:txBody>
      </p:sp>
      <p:pic>
        <p:nvPicPr>
          <p:cNvPr id="6" name="Picture 5">
            <a:extLst>
              <a:ext uri="{FF2B5EF4-FFF2-40B4-BE49-F238E27FC236}">
                <a16:creationId xmlns:a16="http://schemas.microsoft.com/office/drawing/2014/main" xmlns="" id="{18C288D5-8406-4474-865B-A4A096AF781D}"/>
              </a:ext>
            </a:extLst>
          </p:cNvPr>
          <p:cNvPicPr>
            <a:picLocks noChangeAspect="1"/>
          </p:cNvPicPr>
          <p:nvPr/>
        </p:nvPicPr>
        <p:blipFill>
          <a:blip r:embed="rId3"/>
          <a:stretch>
            <a:fillRect/>
          </a:stretch>
        </p:blipFill>
        <p:spPr>
          <a:xfrm>
            <a:off x="5866012" y="5524"/>
            <a:ext cx="6325988" cy="3423476"/>
          </a:xfrm>
          <a:prstGeom prst="rect">
            <a:avLst/>
          </a:prstGeom>
        </p:spPr>
      </p:pic>
      <p:pic>
        <p:nvPicPr>
          <p:cNvPr id="3076" name="Picture 4" descr="Ohio Governor Mike DeWine Issues Statewide Stay-At-Home Order">
            <a:extLst>
              <a:ext uri="{FF2B5EF4-FFF2-40B4-BE49-F238E27FC236}">
                <a16:creationId xmlns:a16="http://schemas.microsoft.com/office/drawing/2014/main" xmlns="" id="{F29D78B0-D651-4D7A-B363-1915F31B5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89187" cy="342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7E459EE7-E7C3-4A54-8747-FDEB3B7E97E3}"/>
              </a:ext>
            </a:extLst>
          </p:cNvPr>
          <p:cNvPicPr>
            <a:picLocks noChangeAspect="1"/>
          </p:cNvPicPr>
          <p:nvPr/>
        </p:nvPicPr>
        <p:blipFill>
          <a:blip r:embed="rId5"/>
          <a:stretch>
            <a:fillRect/>
          </a:stretch>
        </p:blipFill>
        <p:spPr>
          <a:xfrm>
            <a:off x="-1" y="3385903"/>
            <a:ext cx="5194313" cy="3461490"/>
          </a:xfrm>
          <a:prstGeom prst="rect">
            <a:avLst/>
          </a:prstGeom>
        </p:spPr>
      </p:pic>
      <p:pic>
        <p:nvPicPr>
          <p:cNvPr id="8" name="Picture 7">
            <a:extLst>
              <a:ext uri="{FF2B5EF4-FFF2-40B4-BE49-F238E27FC236}">
                <a16:creationId xmlns:a16="http://schemas.microsoft.com/office/drawing/2014/main" xmlns="" id="{08DB83DF-8BC6-4621-9126-0FC6011D44E5}"/>
              </a:ext>
            </a:extLst>
          </p:cNvPr>
          <p:cNvPicPr>
            <a:picLocks noChangeAspect="1"/>
          </p:cNvPicPr>
          <p:nvPr/>
        </p:nvPicPr>
        <p:blipFill>
          <a:blip r:embed="rId6"/>
          <a:stretch>
            <a:fillRect/>
          </a:stretch>
        </p:blipFill>
        <p:spPr>
          <a:xfrm>
            <a:off x="5194312" y="3351955"/>
            <a:ext cx="6990876" cy="3495438"/>
          </a:xfrm>
          <a:prstGeom prst="rect">
            <a:avLst/>
          </a:prstGeom>
        </p:spPr>
      </p:pic>
      <p:pic>
        <p:nvPicPr>
          <p:cNvPr id="9" name="Picture 8">
            <a:extLst>
              <a:ext uri="{FF2B5EF4-FFF2-40B4-BE49-F238E27FC236}">
                <a16:creationId xmlns:a16="http://schemas.microsoft.com/office/drawing/2014/main" xmlns="" id="{2640C854-5355-4321-B7FA-28F08761902A}"/>
              </a:ext>
            </a:extLst>
          </p:cNvPr>
          <p:cNvPicPr>
            <a:picLocks noChangeAspect="1"/>
          </p:cNvPicPr>
          <p:nvPr/>
        </p:nvPicPr>
        <p:blipFill rotWithShape="1">
          <a:blip r:embed="rId7"/>
          <a:srcRect l="16150" r="14242"/>
          <a:stretch/>
        </p:blipFill>
        <p:spPr>
          <a:xfrm>
            <a:off x="8425543" y="3354790"/>
            <a:ext cx="3759645" cy="3503210"/>
          </a:xfrm>
          <a:prstGeom prst="rect">
            <a:avLst/>
          </a:prstGeom>
        </p:spPr>
      </p:pic>
    </p:spTree>
    <p:extLst>
      <p:ext uri="{BB962C8B-B14F-4D97-AF65-F5344CB8AC3E}">
        <p14:creationId xmlns:p14="http://schemas.microsoft.com/office/powerpoint/2010/main" val="12909497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2E1E81-89F0-4467-8ADE-525433F915BC}"/>
              </a:ext>
            </a:extLst>
          </p:cNvPr>
          <p:cNvSpPr>
            <a:spLocks noGrp="1"/>
          </p:cNvSpPr>
          <p:nvPr>
            <p:ph type="title"/>
          </p:nvPr>
        </p:nvSpPr>
        <p:spPr/>
        <p:txBody>
          <a:bodyPr>
            <a:normAutofit/>
          </a:bodyPr>
          <a:lstStyle/>
          <a:p>
            <a:r>
              <a:rPr lang="en-US" sz="6600" dirty="0"/>
              <a:t>Times of Uncertainty</a:t>
            </a:r>
          </a:p>
        </p:txBody>
      </p:sp>
      <p:sp>
        <p:nvSpPr>
          <p:cNvPr id="3" name="Content Placeholder 2">
            <a:extLst>
              <a:ext uri="{FF2B5EF4-FFF2-40B4-BE49-F238E27FC236}">
                <a16:creationId xmlns:a16="http://schemas.microsoft.com/office/drawing/2014/main" xmlns="" id="{30A5AB78-D173-4205-9B2F-934BB59E882D}"/>
              </a:ext>
            </a:extLst>
          </p:cNvPr>
          <p:cNvSpPr>
            <a:spLocks noGrp="1"/>
          </p:cNvSpPr>
          <p:nvPr>
            <p:ph idx="1"/>
          </p:nvPr>
        </p:nvSpPr>
        <p:spPr/>
        <p:txBody>
          <a:bodyPr>
            <a:normAutofit/>
          </a:bodyPr>
          <a:lstStyle/>
          <a:p>
            <a:r>
              <a:rPr lang="en-US" sz="4800" dirty="0"/>
              <a:t>Jerusalem in ruins</a:t>
            </a:r>
          </a:p>
          <a:p>
            <a:r>
              <a:rPr lang="en-US" sz="4800" dirty="0"/>
              <a:t>People living in constant fear</a:t>
            </a:r>
          </a:p>
          <a:p>
            <a:r>
              <a:rPr lang="en-US" sz="4800" dirty="0"/>
              <a:t>Financial destitution </a:t>
            </a:r>
          </a:p>
          <a:p>
            <a:r>
              <a:rPr lang="en-US" sz="4800" dirty="0"/>
              <a:t>Identity in shreds</a:t>
            </a:r>
          </a:p>
          <a:p>
            <a:r>
              <a:rPr lang="en-US" sz="4800" dirty="0"/>
              <a:t>Any action would be taken as revolt</a:t>
            </a:r>
          </a:p>
        </p:txBody>
      </p:sp>
      <p:sp>
        <p:nvSpPr>
          <p:cNvPr id="4" name="Rectangle: Rounded Corners 3">
            <a:extLst>
              <a:ext uri="{FF2B5EF4-FFF2-40B4-BE49-F238E27FC236}">
                <a16:creationId xmlns:a16="http://schemas.microsoft.com/office/drawing/2014/main" xmlns="" id="{543944FA-1774-4490-BA3C-A5F9CC530943}"/>
              </a:ext>
            </a:extLst>
          </p:cNvPr>
          <p:cNvSpPr/>
          <p:nvPr/>
        </p:nvSpPr>
        <p:spPr>
          <a:xfrm>
            <a:off x="2470879" y="2196274"/>
            <a:ext cx="7859843" cy="2465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0" i="0" dirty="0">
                <a:solidFill>
                  <a:schemeClr val="tx1"/>
                </a:solidFill>
                <a:effectLst/>
                <a:latin typeface="system-ui"/>
              </a:rPr>
              <a:t>Result: Leaderless and Directionless</a:t>
            </a:r>
            <a:endParaRPr lang="en-US" sz="7200" dirty="0">
              <a:solidFill>
                <a:schemeClr val="tx1"/>
              </a:solidFill>
            </a:endParaRPr>
          </a:p>
        </p:txBody>
      </p:sp>
      <p:sp>
        <p:nvSpPr>
          <p:cNvPr id="5" name="Rectangle: Rounded Corners 4">
            <a:extLst>
              <a:ext uri="{FF2B5EF4-FFF2-40B4-BE49-F238E27FC236}">
                <a16:creationId xmlns:a16="http://schemas.microsoft.com/office/drawing/2014/main" xmlns="" id="{5F9ACE3E-0536-4F10-823B-143F12AFCF74}"/>
              </a:ext>
            </a:extLst>
          </p:cNvPr>
          <p:cNvSpPr/>
          <p:nvPr/>
        </p:nvSpPr>
        <p:spPr>
          <a:xfrm>
            <a:off x="2470878" y="693931"/>
            <a:ext cx="7859843" cy="4781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0" i="0" dirty="0">
                <a:solidFill>
                  <a:schemeClr val="tx1"/>
                </a:solidFill>
                <a:effectLst/>
                <a:latin typeface="system-ui"/>
              </a:rPr>
              <a:t>With so much uncertainty, leadership feels </a:t>
            </a:r>
            <a:r>
              <a:rPr lang="en-US" sz="7200" b="0" i="1" dirty="0">
                <a:solidFill>
                  <a:schemeClr val="tx1"/>
                </a:solidFill>
                <a:effectLst/>
                <a:latin typeface="system-ui"/>
              </a:rPr>
              <a:t>unrealistic </a:t>
            </a:r>
            <a:endParaRPr lang="en-US" sz="7200" dirty="0">
              <a:solidFill>
                <a:schemeClr val="tx1"/>
              </a:solidFill>
            </a:endParaRPr>
          </a:p>
        </p:txBody>
      </p:sp>
      <p:pic>
        <p:nvPicPr>
          <p:cNvPr id="6" name="Picture 5">
            <a:extLst>
              <a:ext uri="{FF2B5EF4-FFF2-40B4-BE49-F238E27FC236}">
                <a16:creationId xmlns:a16="http://schemas.microsoft.com/office/drawing/2014/main" xmlns="" id="{18C288D5-8406-4474-865B-A4A096AF781D}"/>
              </a:ext>
            </a:extLst>
          </p:cNvPr>
          <p:cNvPicPr>
            <a:picLocks noChangeAspect="1"/>
          </p:cNvPicPr>
          <p:nvPr/>
        </p:nvPicPr>
        <p:blipFill>
          <a:blip r:embed="rId3"/>
          <a:stretch>
            <a:fillRect/>
          </a:stretch>
        </p:blipFill>
        <p:spPr>
          <a:xfrm>
            <a:off x="5866012" y="5524"/>
            <a:ext cx="6325988" cy="3423476"/>
          </a:xfrm>
          <a:prstGeom prst="rect">
            <a:avLst/>
          </a:prstGeom>
        </p:spPr>
      </p:pic>
      <p:pic>
        <p:nvPicPr>
          <p:cNvPr id="3076" name="Picture 4" descr="Ohio Governor Mike DeWine Issues Statewide Stay-At-Home Order">
            <a:extLst>
              <a:ext uri="{FF2B5EF4-FFF2-40B4-BE49-F238E27FC236}">
                <a16:creationId xmlns:a16="http://schemas.microsoft.com/office/drawing/2014/main" xmlns="" id="{F29D78B0-D651-4D7A-B363-1915F31B5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89187" cy="3423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7E459EE7-E7C3-4A54-8747-FDEB3B7E97E3}"/>
              </a:ext>
            </a:extLst>
          </p:cNvPr>
          <p:cNvPicPr>
            <a:picLocks noChangeAspect="1"/>
          </p:cNvPicPr>
          <p:nvPr/>
        </p:nvPicPr>
        <p:blipFill>
          <a:blip r:embed="rId5"/>
          <a:stretch>
            <a:fillRect/>
          </a:stretch>
        </p:blipFill>
        <p:spPr>
          <a:xfrm>
            <a:off x="-1" y="3385903"/>
            <a:ext cx="5194313" cy="3461490"/>
          </a:xfrm>
          <a:prstGeom prst="rect">
            <a:avLst/>
          </a:prstGeom>
        </p:spPr>
      </p:pic>
      <p:pic>
        <p:nvPicPr>
          <p:cNvPr id="8" name="Picture 7">
            <a:extLst>
              <a:ext uri="{FF2B5EF4-FFF2-40B4-BE49-F238E27FC236}">
                <a16:creationId xmlns:a16="http://schemas.microsoft.com/office/drawing/2014/main" xmlns="" id="{08DB83DF-8BC6-4621-9126-0FC6011D44E5}"/>
              </a:ext>
            </a:extLst>
          </p:cNvPr>
          <p:cNvPicPr>
            <a:picLocks noChangeAspect="1"/>
          </p:cNvPicPr>
          <p:nvPr/>
        </p:nvPicPr>
        <p:blipFill>
          <a:blip r:embed="rId6"/>
          <a:stretch>
            <a:fillRect/>
          </a:stretch>
        </p:blipFill>
        <p:spPr>
          <a:xfrm>
            <a:off x="5194312" y="3351955"/>
            <a:ext cx="6990876" cy="3495438"/>
          </a:xfrm>
          <a:prstGeom prst="rect">
            <a:avLst/>
          </a:prstGeom>
        </p:spPr>
      </p:pic>
      <p:pic>
        <p:nvPicPr>
          <p:cNvPr id="9" name="Picture 8">
            <a:extLst>
              <a:ext uri="{FF2B5EF4-FFF2-40B4-BE49-F238E27FC236}">
                <a16:creationId xmlns:a16="http://schemas.microsoft.com/office/drawing/2014/main" xmlns="" id="{2640C854-5355-4321-B7FA-28F08761902A}"/>
              </a:ext>
            </a:extLst>
          </p:cNvPr>
          <p:cNvPicPr>
            <a:picLocks noChangeAspect="1"/>
          </p:cNvPicPr>
          <p:nvPr/>
        </p:nvPicPr>
        <p:blipFill rotWithShape="1">
          <a:blip r:embed="rId7"/>
          <a:srcRect l="16150" r="14242"/>
          <a:stretch/>
        </p:blipFill>
        <p:spPr>
          <a:xfrm>
            <a:off x="8425543" y="3354790"/>
            <a:ext cx="3759645" cy="3503210"/>
          </a:xfrm>
          <a:prstGeom prst="rect">
            <a:avLst/>
          </a:prstGeom>
        </p:spPr>
      </p:pic>
      <p:sp>
        <p:nvSpPr>
          <p:cNvPr id="10" name="Rectangle: Rounded Corners 9">
            <a:extLst>
              <a:ext uri="{FF2B5EF4-FFF2-40B4-BE49-F238E27FC236}">
                <a16:creationId xmlns:a16="http://schemas.microsoft.com/office/drawing/2014/main" xmlns="" id="{E4081719-EF72-4562-8AA1-1C4A845D0782}"/>
              </a:ext>
            </a:extLst>
          </p:cNvPr>
          <p:cNvSpPr/>
          <p:nvPr/>
        </p:nvSpPr>
        <p:spPr>
          <a:xfrm>
            <a:off x="0" y="-20337"/>
            <a:ext cx="10071110" cy="3180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system-ui"/>
              </a:rPr>
              <a:t>Times of uncertainty are when God often uses servant leaders </a:t>
            </a:r>
            <a:r>
              <a:rPr lang="en-US" sz="7200" i="1" dirty="0">
                <a:solidFill>
                  <a:schemeClr val="tx1"/>
                </a:solidFill>
                <a:latin typeface="system-ui"/>
              </a:rPr>
              <a:t>the most</a:t>
            </a:r>
            <a:endParaRPr lang="en-US" sz="7200" dirty="0">
              <a:solidFill>
                <a:schemeClr val="tx1"/>
              </a:solidFill>
            </a:endParaRPr>
          </a:p>
        </p:txBody>
      </p:sp>
      <p:sp>
        <p:nvSpPr>
          <p:cNvPr id="11" name="Rectangle: Rounded Corners 10">
            <a:extLst>
              <a:ext uri="{FF2B5EF4-FFF2-40B4-BE49-F238E27FC236}">
                <a16:creationId xmlns:a16="http://schemas.microsoft.com/office/drawing/2014/main" xmlns="" id="{6915CFF1-DA15-4815-95F1-2DD46097A60B}"/>
              </a:ext>
            </a:extLst>
          </p:cNvPr>
          <p:cNvSpPr/>
          <p:nvPr/>
        </p:nvSpPr>
        <p:spPr>
          <a:xfrm>
            <a:off x="1774373" y="3250235"/>
            <a:ext cx="10071110" cy="3732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system-ui"/>
              </a:rPr>
              <a:t>4 lessons on how servant leaders </a:t>
            </a:r>
            <a:r>
              <a:rPr lang="en-US" sz="7200" i="1" dirty="0">
                <a:solidFill>
                  <a:schemeClr val="tx1"/>
                </a:solidFill>
                <a:latin typeface="system-ui"/>
              </a:rPr>
              <a:t>lead through</a:t>
            </a:r>
            <a:r>
              <a:rPr lang="en-US" sz="7200" dirty="0">
                <a:solidFill>
                  <a:schemeClr val="tx1"/>
                </a:solidFill>
                <a:latin typeface="system-ui"/>
              </a:rPr>
              <a:t> uncertainty</a:t>
            </a:r>
            <a:endParaRPr lang="en-US" sz="7200" dirty="0">
              <a:solidFill>
                <a:schemeClr val="tx1"/>
              </a:solidFill>
            </a:endParaRPr>
          </a:p>
        </p:txBody>
      </p:sp>
    </p:spTree>
    <p:extLst>
      <p:ext uri="{BB962C8B-B14F-4D97-AF65-F5344CB8AC3E}">
        <p14:creationId xmlns:p14="http://schemas.microsoft.com/office/powerpoint/2010/main" val="114031300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5D442-4536-4275-A084-D8FEA5C2CB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DC5F823-679B-4A60-88BC-165BB436CEB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xmlns="" id="{631ABF66-8FC0-4787-9118-9592E09347FB}"/>
              </a:ext>
            </a:extLst>
          </p:cNvPr>
          <p:cNvPicPr>
            <a:picLocks noChangeAspect="1"/>
          </p:cNvPicPr>
          <p:nvPr/>
        </p:nvPicPr>
        <p:blipFill>
          <a:blip r:embed="rId3"/>
          <a:stretch>
            <a:fillRect/>
          </a:stretch>
        </p:blipFill>
        <p:spPr>
          <a:xfrm>
            <a:off x="973931" y="0"/>
            <a:ext cx="10244138" cy="6858000"/>
          </a:xfrm>
          <a:prstGeom prst="rect">
            <a:avLst/>
          </a:prstGeom>
        </p:spPr>
      </p:pic>
    </p:spTree>
    <p:extLst>
      <p:ext uri="{BB962C8B-B14F-4D97-AF65-F5344CB8AC3E}">
        <p14:creationId xmlns:p14="http://schemas.microsoft.com/office/powerpoint/2010/main" val="35960688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497053" y="5634037"/>
            <a:ext cx="5694947" cy="1223963"/>
          </a:xfrm>
        </p:spPr>
        <p:txBody>
          <a:bodyPr>
            <a:normAutofit fontScale="90000"/>
          </a:bodyPr>
          <a:lstStyle/>
          <a:p>
            <a:r>
              <a:rPr lang="en-US" sz="6600" b="1" dirty="0"/>
              <a:t>1. Cling to Prayer</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endParaRPr lang="en-US" sz="6600" b="0" i="0" dirty="0">
              <a:effectLst/>
              <a:latin typeface="+mj-lt"/>
            </a:endParaRPr>
          </a:p>
        </p:txBody>
      </p:sp>
    </p:spTree>
    <p:extLst>
      <p:ext uri="{BB962C8B-B14F-4D97-AF65-F5344CB8AC3E}">
        <p14:creationId xmlns:p14="http://schemas.microsoft.com/office/powerpoint/2010/main" val="356556424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497053" y="5634037"/>
            <a:ext cx="5694947" cy="1223963"/>
          </a:xfrm>
        </p:spPr>
        <p:txBody>
          <a:bodyPr>
            <a:normAutofit fontScale="90000"/>
          </a:bodyPr>
          <a:lstStyle/>
          <a:p>
            <a:r>
              <a:rPr lang="en-US" sz="6600" b="1" dirty="0"/>
              <a:t>1. Cling to Prayer</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0" i="0" dirty="0">
                <a:effectLst/>
                <a:latin typeface="+mj-lt"/>
              </a:rPr>
              <a:t>[Nehemiah 2] In the month of Nisan in the twentieth year of King Artaxerxes, when wine was brought for him, I took the wine and gave it to the king. I had not been sad in his presence before, </a:t>
            </a:r>
            <a:r>
              <a:rPr lang="en-US" sz="4800" b="1" i="0" baseline="30000" dirty="0">
                <a:effectLst/>
                <a:latin typeface="+mj-lt"/>
              </a:rPr>
              <a:t>2 </a:t>
            </a:r>
            <a:r>
              <a:rPr lang="en-US" sz="4800" b="0" i="0" dirty="0">
                <a:effectLst/>
                <a:latin typeface="+mj-lt"/>
              </a:rPr>
              <a:t>so the king asked me, “Why does your face look so sad when you are not ill? This can be nothing but sadness of heart.”</a:t>
            </a:r>
            <a:endParaRPr lang="en-US" sz="8800" b="0" i="0" dirty="0">
              <a:effectLst/>
              <a:latin typeface="+mj-lt"/>
            </a:endParaRPr>
          </a:p>
        </p:txBody>
      </p:sp>
    </p:spTree>
    <p:extLst>
      <p:ext uri="{BB962C8B-B14F-4D97-AF65-F5344CB8AC3E}">
        <p14:creationId xmlns:p14="http://schemas.microsoft.com/office/powerpoint/2010/main" val="1948847330"/>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497053" y="5634037"/>
            <a:ext cx="5694947" cy="1223963"/>
          </a:xfrm>
        </p:spPr>
        <p:txBody>
          <a:bodyPr>
            <a:normAutofit fontScale="90000"/>
          </a:bodyPr>
          <a:lstStyle/>
          <a:p>
            <a:r>
              <a:rPr lang="en-US" sz="6600" b="1" dirty="0"/>
              <a:t>1. Cling to Prayer</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0" i="0" dirty="0">
                <a:solidFill>
                  <a:schemeClr val="bg1">
                    <a:lumMod val="75000"/>
                    <a:lumOff val="25000"/>
                  </a:schemeClr>
                </a:solidFill>
                <a:effectLst/>
                <a:latin typeface="+mj-lt"/>
              </a:rPr>
              <a:t>[Nehemiah 2] In the month of Nisan in the twentieth year of King Artaxerxes, when wine was brought for him, I took the wine and gave it to the king. </a:t>
            </a:r>
            <a:r>
              <a:rPr lang="en-US" sz="4800" b="0" i="0" dirty="0">
                <a:effectLst/>
                <a:latin typeface="+mj-lt"/>
              </a:rPr>
              <a:t>I had not been sad in his presence before</a:t>
            </a:r>
            <a:r>
              <a:rPr lang="en-US" sz="4800" b="0" i="0" dirty="0">
                <a:solidFill>
                  <a:schemeClr val="bg1">
                    <a:lumMod val="75000"/>
                    <a:lumOff val="25000"/>
                  </a:schemeClr>
                </a:solidFill>
                <a:effectLst/>
                <a:latin typeface="+mj-lt"/>
              </a:rPr>
              <a:t>, </a:t>
            </a:r>
            <a:r>
              <a:rPr lang="en-US" sz="4800" b="1" i="0" baseline="30000" dirty="0">
                <a:solidFill>
                  <a:schemeClr val="bg1">
                    <a:lumMod val="75000"/>
                    <a:lumOff val="25000"/>
                  </a:schemeClr>
                </a:solidFill>
                <a:effectLst/>
                <a:latin typeface="+mj-lt"/>
              </a:rPr>
              <a:t>2 </a:t>
            </a:r>
            <a:r>
              <a:rPr lang="en-US" sz="4800" b="0" i="0" dirty="0">
                <a:solidFill>
                  <a:schemeClr val="bg1">
                    <a:lumMod val="75000"/>
                    <a:lumOff val="25000"/>
                  </a:schemeClr>
                </a:solidFill>
                <a:effectLst/>
                <a:latin typeface="+mj-lt"/>
              </a:rPr>
              <a:t>so the king asked me, “Why does your face look so sad when you are not ill? This can be nothing but sadness of heart.”</a:t>
            </a:r>
            <a:endParaRPr lang="en-US" sz="8800" b="0" i="0" dirty="0">
              <a:solidFill>
                <a:schemeClr val="bg1">
                  <a:lumMod val="75000"/>
                  <a:lumOff val="25000"/>
                </a:schemeClr>
              </a:solidFill>
              <a:effectLst/>
              <a:latin typeface="+mj-lt"/>
            </a:endParaRPr>
          </a:p>
        </p:txBody>
      </p:sp>
    </p:spTree>
    <p:extLst>
      <p:ext uri="{BB962C8B-B14F-4D97-AF65-F5344CB8AC3E}">
        <p14:creationId xmlns:p14="http://schemas.microsoft.com/office/powerpoint/2010/main" val="193350884"/>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F4149-003C-4853-9CF3-BE77855112EE}"/>
              </a:ext>
            </a:extLst>
          </p:cNvPr>
          <p:cNvSpPr>
            <a:spLocks noGrp="1"/>
          </p:cNvSpPr>
          <p:nvPr>
            <p:ph type="title"/>
          </p:nvPr>
        </p:nvSpPr>
        <p:spPr>
          <a:xfrm>
            <a:off x="1219201" y="119921"/>
            <a:ext cx="6800537" cy="1633928"/>
          </a:xfrm>
        </p:spPr>
        <p:txBody>
          <a:bodyPr/>
          <a:lstStyle/>
          <a:p>
            <a:r>
              <a:rPr lang="en-US" sz="6600" dirty="0"/>
              <a:t>John White</a:t>
            </a:r>
            <a:r>
              <a:rPr lang="en-US" dirty="0"/>
              <a:t/>
            </a:r>
            <a:br>
              <a:rPr lang="en-US" dirty="0"/>
            </a:br>
            <a:r>
              <a:rPr lang="en-US" sz="4000" i="1" dirty="0"/>
              <a:t>Excellence in Leadership</a:t>
            </a:r>
            <a:endParaRPr lang="en-US" dirty="0"/>
          </a:p>
        </p:txBody>
      </p:sp>
      <p:pic>
        <p:nvPicPr>
          <p:cNvPr id="5" name="Picture 4">
            <a:extLst>
              <a:ext uri="{FF2B5EF4-FFF2-40B4-BE49-F238E27FC236}">
                <a16:creationId xmlns:a16="http://schemas.microsoft.com/office/drawing/2014/main" xmlns="" id="{18501722-E61E-415F-A7B5-92AF4F7E3A53}"/>
              </a:ext>
            </a:extLst>
          </p:cNvPr>
          <p:cNvPicPr>
            <a:picLocks noChangeAspect="1"/>
          </p:cNvPicPr>
          <p:nvPr/>
        </p:nvPicPr>
        <p:blipFill>
          <a:blip r:embed="rId3"/>
          <a:stretch>
            <a:fillRect/>
          </a:stretch>
        </p:blipFill>
        <p:spPr>
          <a:xfrm>
            <a:off x="9911996" y="0"/>
            <a:ext cx="2280004" cy="2923082"/>
          </a:xfrm>
          <a:prstGeom prst="rect">
            <a:avLst/>
          </a:prstGeom>
        </p:spPr>
      </p:pic>
      <p:sp>
        <p:nvSpPr>
          <p:cNvPr id="7" name="Content Placeholder 6">
            <a:extLst>
              <a:ext uri="{FF2B5EF4-FFF2-40B4-BE49-F238E27FC236}">
                <a16:creationId xmlns:a16="http://schemas.microsoft.com/office/drawing/2014/main" xmlns="" id="{371C2644-87D2-4952-9DA3-90971912708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5112363"/>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F4149-003C-4853-9CF3-BE77855112EE}"/>
              </a:ext>
            </a:extLst>
          </p:cNvPr>
          <p:cNvSpPr>
            <a:spLocks noGrp="1"/>
          </p:cNvSpPr>
          <p:nvPr>
            <p:ph type="title"/>
          </p:nvPr>
        </p:nvSpPr>
        <p:spPr>
          <a:xfrm>
            <a:off x="1219201" y="119921"/>
            <a:ext cx="6800537" cy="1633928"/>
          </a:xfrm>
        </p:spPr>
        <p:txBody>
          <a:bodyPr/>
          <a:lstStyle/>
          <a:p>
            <a:r>
              <a:rPr lang="en-US" sz="6600" dirty="0"/>
              <a:t>John White</a:t>
            </a:r>
            <a:r>
              <a:rPr lang="en-US" dirty="0"/>
              <a:t/>
            </a:r>
            <a:br>
              <a:rPr lang="en-US" dirty="0"/>
            </a:br>
            <a:r>
              <a:rPr lang="en-US" sz="4000" i="1" dirty="0"/>
              <a:t>Excellence in Leadership</a:t>
            </a:r>
            <a:endParaRPr lang="en-US" dirty="0"/>
          </a:p>
        </p:txBody>
      </p:sp>
      <p:sp>
        <p:nvSpPr>
          <p:cNvPr id="3" name="Content Placeholder 2">
            <a:extLst>
              <a:ext uri="{FF2B5EF4-FFF2-40B4-BE49-F238E27FC236}">
                <a16:creationId xmlns:a16="http://schemas.microsoft.com/office/drawing/2014/main" xmlns="" id="{7DFDE8EA-6A8B-4880-B0C8-12A400F928F0}"/>
              </a:ext>
            </a:extLst>
          </p:cNvPr>
          <p:cNvSpPr>
            <a:spLocks noGrp="1"/>
          </p:cNvSpPr>
          <p:nvPr>
            <p:ph idx="1"/>
          </p:nvPr>
        </p:nvSpPr>
        <p:spPr>
          <a:xfrm>
            <a:off x="1219202" y="2038663"/>
            <a:ext cx="8554386" cy="4699416"/>
          </a:xfrm>
        </p:spPr>
        <p:txBody>
          <a:bodyPr>
            <a:normAutofit/>
          </a:bodyPr>
          <a:lstStyle/>
          <a:p>
            <a:pPr marL="0" indent="0">
              <a:buNone/>
            </a:pPr>
            <a:r>
              <a:rPr lang="en-US" sz="4400" dirty="0"/>
              <a:t>“Palace protocol demanded that the king’s servants always look happy in his presence. Gloom was not to cloud the royal happiness… therefore if [Nehemiah] one day allows his face to slip, I conclude he does so deliberately.” </a:t>
            </a:r>
            <a:endParaRPr lang="en-US" sz="4000" dirty="0"/>
          </a:p>
        </p:txBody>
      </p:sp>
      <p:pic>
        <p:nvPicPr>
          <p:cNvPr id="5" name="Picture 4">
            <a:extLst>
              <a:ext uri="{FF2B5EF4-FFF2-40B4-BE49-F238E27FC236}">
                <a16:creationId xmlns:a16="http://schemas.microsoft.com/office/drawing/2014/main" xmlns="" id="{18501722-E61E-415F-A7B5-92AF4F7E3A53}"/>
              </a:ext>
            </a:extLst>
          </p:cNvPr>
          <p:cNvPicPr>
            <a:picLocks noChangeAspect="1"/>
          </p:cNvPicPr>
          <p:nvPr/>
        </p:nvPicPr>
        <p:blipFill>
          <a:blip r:embed="rId3"/>
          <a:stretch>
            <a:fillRect/>
          </a:stretch>
        </p:blipFill>
        <p:spPr>
          <a:xfrm>
            <a:off x="9911996" y="0"/>
            <a:ext cx="2280004" cy="2923082"/>
          </a:xfrm>
          <a:prstGeom prst="rect">
            <a:avLst/>
          </a:prstGeom>
        </p:spPr>
      </p:pic>
    </p:spTree>
    <p:extLst>
      <p:ext uri="{BB962C8B-B14F-4D97-AF65-F5344CB8AC3E}">
        <p14:creationId xmlns:p14="http://schemas.microsoft.com/office/powerpoint/2010/main" val="64954140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F4149-003C-4853-9CF3-BE77855112EE}"/>
              </a:ext>
            </a:extLst>
          </p:cNvPr>
          <p:cNvSpPr>
            <a:spLocks noGrp="1"/>
          </p:cNvSpPr>
          <p:nvPr>
            <p:ph type="title"/>
          </p:nvPr>
        </p:nvSpPr>
        <p:spPr>
          <a:xfrm>
            <a:off x="1219201" y="119921"/>
            <a:ext cx="6800537" cy="1633928"/>
          </a:xfrm>
        </p:spPr>
        <p:txBody>
          <a:bodyPr/>
          <a:lstStyle/>
          <a:p>
            <a:r>
              <a:rPr lang="en-US" sz="6600" dirty="0"/>
              <a:t>John White</a:t>
            </a:r>
            <a:r>
              <a:rPr lang="en-US" dirty="0"/>
              <a:t/>
            </a:r>
            <a:br>
              <a:rPr lang="en-US" dirty="0"/>
            </a:br>
            <a:r>
              <a:rPr lang="en-US" sz="4000" i="1" dirty="0"/>
              <a:t>Excellence in Leadership</a:t>
            </a:r>
            <a:endParaRPr lang="en-US" dirty="0"/>
          </a:p>
        </p:txBody>
      </p:sp>
      <p:sp>
        <p:nvSpPr>
          <p:cNvPr id="3" name="Content Placeholder 2">
            <a:extLst>
              <a:ext uri="{FF2B5EF4-FFF2-40B4-BE49-F238E27FC236}">
                <a16:creationId xmlns:a16="http://schemas.microsoft.com/office/drawing/2014/main" xmlns="" id="{7DFDE8EA-6A8B-4880-B0C8-12A400F928F0}"/>
              </a:ext>
            </a:extLst>
          </p:cNvPr>
          <p:cNvSpPr>
            <a:spLocks noGrp="1"/>
          </p:cNvSpPr>
          <p:nvPr>
            <p:ph idx="1"/>
          </p:nvPr>
        </p:nvSpPr>
        <p:spPr>
          <a:xfrm>
            <a:off x="1219202" y="2038663"/>
            <a:ext cx="8554386" cy="4699416"/>
          </a:xfrm>
        </p:spPr>
        <p:txBody>
          <a:bodyPr>
            <a:normAutofit/>
          </a:bodyPr>
          <a:lstStyle/>
          <a:p>
            <a:pPr marL="0" indent="0">
              <a:buNone/>
            </a:pPr>
            <a:r>
              <a:rPr lang="en-US" sz="4400" dirty="0"/>
              <a:t>“Palace protocol demanded that the king’s servants always look happy in his presence. Gloom was not to cloud the royal happiness… therefore if [Nehemiah] one day allows his face to slip, I conclude he does so deliberately.” </a:t>
            </a:r>
            <a:endParaRPr lang="en-US" sz="4000" dirty="0"/>
          </a:p>
        </p:txBody>
      </p:sp>
      <p:pic>
        <p:nvPicPr>
          <p:cNvPr id="5" name="Picture 4">
            <a:extLst>
              <a:ext uri="{FF2B5EF4-FFF2-40B4-BE49-F238E27FC236}">
                <a16:creationId xmlns:a16="http://schemas.microsoft.com/office/drawing/2014/main" xmlns="" id="{18501722-E61E-415F-A7B5-92AF4F7E3A53}"/>
              </a:ext>
            </a:extLst>
          </p:cNvPr>
          <p:cNvPicPr>
            <a:picLocks noChangeAspect="1"/>
          </p:cNvPicPr>
          <p:nvPr/>
        </p:nvPicPr>
        <p:blipFill>
          <a:blip r:embed="rId3"/>
          <a:stretch>
            <a:fillRect/>
          </a:stretch>
        </p:blipFill>
        <p:spPr>
          <a:xfrm>
            <a:off x="9911996" y="0"/>
            <a:ext cx="2280004" cy="2923082"/>
          </a:xfrm>
          <a:prstGeom prst="rect">
            <a:avLst/>
          </a:prstGeom>
        </p:spPr>
      </p:pic>
      <p:pic>
        <p:nvPicPr>
          <p:cNvPr id="6" name="Picture 5">
            <a:extLst>
              <a:ext uri="{FF2B5EF4-FFF2-40B4-BE49-F238E27FC236}">
                <a16:creationId xmlns:a16="http://schemas.microsoft.com/office/drawing/2014/main" xmlns="" id="{82FC0212-22AE-4582-815C-51763BCDE215}"/>
              </a:ext>
            </a:extLst>
          </p:cNvPr>
          <p:cNvPicPr>
            <a:picLocks noChangeAspect="1"/>
          </p:cNvPicPr>
          <p:nvPr/>
        </p:nvPicPr>
        <p:blipFill>
          <a:blip r:embed="rId4"/>
          <a:stretch>
            <a:fillRect/>
          </a:stretch>
        </p:blipFill>
        <p:spPr>
          <a:xfrm>
            <a:off x="3585598" y="-7566"/>
            <a:ext cx="4572548" cy="6865566"/>
          </a:xfrm>
          <a:prstGeom prst="rect">
            <a:avLst/>
          </a:prstGeom>
        </p:spPr>
      </p:pic>
    </p:spTree>
    <p:extLst>
      <p:ext uri="{BB962C8B-B14F-4D97-AF65-F5344CB8AC3E}">
        <p14:creationId xmlns:p14="http://schemas.microsoft.com/office/powerpoint/2010/main" val="622390580"/>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497053" y="5634037"/>
            <a:ext cx="5694947" cy="1223963"/>
          </a:xfrm>
        </p:spPr>
        <p:txBody>
          <a:bodyPr>
            <a:normAutofit fontScale="90000"/>
          </a:bodyPr>
          <a:lstStyle/>
          <a:p>
            <a:r>
              <a:rPr lang="en-US" sz="6600" b="1" dirty="0"/>
              <a:t>1. Cling to Prayer</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0" i="0" dirty="0">
                <a:effectLst/>
                <a:latin typeface="+mj-lt"/>
              </a:rPr>
              <a:t>I was very much afraid, </a:t>
            </a:r>
            <a:r>
              <a:rPr lang="en-US" sz="4800" b="1" i="0" baseline="30000" dirty="0">
                <a:effectLst/>
                <a:latin typeface="+mj-lt"/>
              </a:rPr>
              <a:t>3 </a:t>
            </a:r>
            <a:r>
              <a:rPr lang="en-US" sz="4800" b="0" i="0" dirty="0">
                <a:effectLst/>
                <a:latin typeface="+mj-lt"/>
              </a:rPr>
              <a:t>but I said to the king, “May the king live forever! Why should my face not look sad when the city where my ancestors are buried lies in ruins, and its gates have been destroyed by fire?”</a:t>
            </a:r>
            <a:endParaRPr lang="en-US" sz="13800" b="0" i="0" dirty="0">
              <a:effectLst/>
              <a:latin typeface="+mj-lt"/>
            </a:endParaRPr>
          </a:p>
        </p:txBody>
      </p:sp>
    </p:spTree>
    <p:extLst>
      <p:ext uri="{BB962C8B-B14F-4D97-AF65-F5344CB8AC3E}">
        <p14:creationId xmlns:p14="http://schemas.microsoft.com/office/powerpoint/2010/main" val="2546958293"/>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497053" y="5634037"/>
            <a:ext cx="5694947" cy="1223963"/>
          </a:xfrm>
        </p:spPr>
        <p:txBody>
          <a:bodyPr>
            <a:normAutofit fontScale="90000"/>
          </a:bodyPr>
          <a:lstStyle/>
          <a:p>
            <a:r>
              <a:rPr lang="en-US" sz="6600" b="1" dirty="0"/>
              <a:t>1. Cling to Prayer</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1" i="0" baseline="30000" dirty="0">
                <a:effectLst/>
                <a:latin typeface="+mj-lt"/>
              </a:rPr>
              <a:t>4 </a:t>
            </a:r>
            <a:r>
              <a:rPr lang="en-US" sz="4800" b="0" i="0" dirty="0">
                <a:effectLst/>
                <a:latin typeface="+mj-lt"/>
              </a:rPr>
              <a:t>The king said to me, “What is it you want?”</a:t>
            </a:r>
          </a:p>
        </p:txBody>
      </p:sp>
    </p:spTree>
    <p:extLst>
      <p:ext uri="{BB962C8B-B14F-4D97-AF65-F5344CB8AC3E}">
        <p14:creationId xmlns:p14="http://schemas.microsoft.com/office/powerpoint/2010/main" val="1840839985"/>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497053" y="5634037"/>
            <a:ext cx="5694947" cy="1223963"/>
          </a:xfrm>
        </p:spPr>
        <p:txBody>
          <a:bodyPr>
            <a:normAutofit fontScale="90000"/>
          </a:bodyPr>
          <a:lstStyle/>
          <a:p>
            <a:r>
              <a:rPr lang="en-US" sz="6600" b="1" dirty="0"/>
              <a:t>1. Cling to Prayer</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1" i="0" baseline="30000" dirty="0">
                <a:effectLst/>
                <a:latin typeface="+mj-lt"/>
              </a:rPr>
              <a:t>4 </a:t>
            </a:r>
            <a:r>
              <a:rPr lang="en-US" sz="4800" b="0" i="0" dirty="0">
                <a:effectLst/>
                <a:latin typeface="+mj-lt"/>
              </a:rPr>
              <a:t>The king said to me, “What is it you want?”</a:t>
            </a:r>
          </a:p>
          <a:p>
            <a:pPr marL="0" indent="0" algn="l">
              <a:buNone/>
            </a:pPr>
            <a:r>
              <a:rPr lang="en-US" sz="4800" b="0" i="0" dirty="0">
                <a:effectLst/>
                <a:latin typeface="+mj-lt"/>
              </a:rPr>
              <a:t>Then I prayed to the God of heaven, </a:t>
            </a:r>
          </a:p>
        </p:txBody>
      </p:sp>
    </p:spTree>
    <p:extLst>
      <p:ext uri="{BB962C8B-B14F-4D97-AF65-F5344CB8AC3E}">
        <p14:creationId xmlns:p14="http://schemas.microsoft.com/office/powerpoint/2010/main" val="278645077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497053" y="5634037"/>
            <a:ext cx="5694947" cy="1223963"/>
          </a:xfrm>
        </p:spPr>
        <p:txBody>
          <a:bodyPr>
            <a:normAutofit fontScale="90000"/>
          </a:bodyPr>
          <a:lstStyle/>
          <a:p>
            <a:r>
              <a:rPr lang="en-US" sz="6600" b="1" dirty="0"/>
              <a:t>1. Cling to Prayer</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1" i="0" baseline="30000" dirty="0">
                <a:effectLst/>
                <a:latin typeface="+mj-lt"/>
              </a:rPr>
              <a:t>4 </a:t>
            </a:r>
            <a:r>
              <a:rPr lang="en-US" sz="4800" b="0" i="0" dirty="0">
                <a:effectLst/>
                <a:latin typeface="+mj-lt"/>
              </a:rPr>
              <a:t>The king said to me, “What is it you want?”</a:t>
            </a:r>
          </a:p>
          <a:p>
            <a:pPr marL="0" indent="0" algn="l">
              <a:buNone/>
            </a:pPr>
            <a:r>
              <a:rPr lang="en-US" sz="4800" b="0" i="0" dirty="0">
                <a:effectLst/>
                <a:latin typeface="+mj-lt"/>
              </a:rPr>
              <a:t>Then I prayed to the God of heaven, </a:t>
            </a:r>
            <a:r>
              <a:rPr lang="en-US" sz="4800" b="1" i="0" baseline="30000" dirty="0">
                <a:effectLst/>
                <a:latin typeface="+mj-lt"/>
              </a:rPr>
              <a:t>5 </a:t>
            </a:r>
            <a:r>
              <a:rPr lang="en-US" sz="4800" b="0" i="0" dirty="0">
                <a:effectLst/>
                <a:latin typeface="+mj-lt"/>
              </a:rPr>
              <a:t>and I answered the king, “If it pleases the king and if your servant has found favor in his sight, let him send me to the city in Judah where my ancestors are buried so that I can rebuild it.”</a:t>
            </a:r>
          </a:p>
        </p:txBody>
      </p:sp>
    </p:spTree>
    <p:extLst>
      <p:ext uri="{BB962C8B-B14F-4D97-AF65-F5344CB8AC3E}">
        <p14:creationId xmlns:p14="http://schemas.microsoft.com/office/powerpoint/2010/main" val="3008700068"/>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029740" y="5634037"/>
            <a:ext cx="6162260" cy="1223963"/>
          </a:xfrm>
        </p:spPr>
        <p:txBody>
          <a:bodyPr>
            <a:normAutofit/>
          </a:bodyPr>
          <a:lstStyle/>
          <a:p>
            <a:r>
              <a:rPr lang="en-US" sz="6600" b="1" dirty="0"/>
              <a:t>Deuteronomy 28</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0" i="0" dirty="0">
                <a:effectLst/>
                <a:latin typeface="+mj-lt"/>
              </a:rPr>
              <a:t>If you fully obey the </a:t>
            </a:r>
            <a:r>
              <a:rPr lang="en-US" sz="4800" b="0" i="0" cap="small" dirty="0">
                <a:effectLst/>
                <a:latin typeface="+mj-lt"/>
              </a:rPr>
              <a:t>Lord</a:t>
            </a:r>
            <a:r>
              <a:rPr lang="en-US" sz="4800" b="0" i="0" dirty="0">
                <a:effectLst/>
                <a:latin typeface="+mj-lt"/>
              </a:rPr>
              <a:t> your God and carefully follow all his commands I give you today, the </a:t>
            </a:r>
            <a:r>
              <a:rPr lang="en-US" sz="4800" b="0" i="0" cap="small" dirty="0">
                <a:effectLst/>
                <a:latin typeface="+mj-lt"/>
              </a:rPr>
              <a:t>Lord</a:t>
            </a:r>
            <a:r>
              <a:rPr lang="en-US" sz="4800" b="0" i="0" dirty="0">
                <a:effectLst/>
                <a:latin typeface="+mj-lt"/>
              </a:rPr>
              <a:t> your God will set you high above all the nations on earth… </a:t>
            </a:r>
          </a:p>
        </p:txBody>
      </p:sp>
    </p:spTree>
    <p:extLst>
      <p:ext uri="{BB962C8B-B14F-4D97-AF65-F5344CB8AC3E}">
        <p14:creationId xmlns:p14="http://schemas.microsoft.com/office/powerpoint/2010/main" val="415400700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497053" y="5634037"/>
            <a:ext cx="5694947" cy="1223963"/>
          </a:xfrm>
        </p:spPr>
        <p:txBody>
          <a:bodyPr>
            <a:normAutofit fontScale="90000"/>
          </a:bodyPr>
          <a:lstStyle/>
          <a:p>
            <a:r>
              <a:rPr lang="en-US" sz="6600" b="1" dirty="0"/>
              <a:t>1. Cling to Prayer</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1" i="0" baseline="30000" dirty="0">
                <a:effectLst/>
                <a:latin typeface="+mj-lt"/>
              </a:rPr>
              <a:t>4 </a:t>
            </a:r>
            <a:r>
              <a:rPr lang="en-US" sz="4800" b="0" i="0" dirty="0">
                <a:effectLst/>
                <a:latin typeface="+mj-lt"/>
              </a:rPr>
              <a:t>The king said to me, “What is it you want?”</a:t>
            </a:r>
          </a:p>
          <a:p>
            <a:pPr marL="0" indent="0" algn="l">
              <a:buNone/>
            </a:pPr>
            <a:r>
              <a:rPr lang="en-US" sz="4800" b="0" i="0" dirty="0">
                <a:effectLst/>
                <a:latin typeface="+mj-lt"/>
              </a:rPr>
              <a:t>Then I prayed to the God of heaven, </a:t>
            </a:r>
            <a:r>
              <a:rPr lang="en-US" sz="4800" b="1" i="0" baseline="30000" dirty="0">
                <a:effectLst/>
                <a:latin typeface="+mj-lt"/>
              </a:rPr>
              <a:t>5 </a:t>
            </a:r>
            <a:r>
              <a:rPr lang="en-US" sz="4800" b="0" i="0" dirty="0">
                <a:effectLst/>
                <a:latin typeface="+mj-lt"/>
              </a:rPr>
              <a:t>and I answered the king, “If it pleases the king and if your servant has found favor in his sight, let him send me to the city in Judah where my ancestors are buried so that I can rebuild it.”</a:t>
            </a:r>
          </a:p>
        </p:txBody>
      </p:sp>
      <p:sp>
        <p:nvSpPr>
          <p:cNvPr id="4" name="Rectangle: Rounded Corners 3">
            <a:extLst>
              <a:ext uri="{FF2B5EF4-FFF2-40B4-BE49-F238E27FC236}">
                <a16:creationId xmlns:a16="http://schemas.microsoft.com/office/drawing/2014/main" xmlns="" id="{C98BC256-04B8-4F54-94F6-335AADFA37B9}"/>
              </a:ext>
            </a:extLst>
          </p:cNvPr>
          <p:cNvSpPr/>
          <p:nvPr/>
        </p:nvSpPr>
        <p:spPr>
          <a:xfrm>
            <a:off x="199208" y="0"/>
            <a:ext cx="10071110" cy="3732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system-ui"/>
              </a:rPr>
              <a:t>Nehemiah clearly viewed this decision as an answer to prayer</a:t>
            </a:r>
            <a:endParaRPr lang="en-US" sz="7200" dirty="0">
              <a:solidFill>
                <a:schemeClr val="tx1"/>
              </a:solidFill>
            </a:endParaRPr>
          </a:p>
        </p:txBody>
      </p:sp>
      <p:sp>
        <p:nvSpPr>
          <p:cNvPr id="5" name="Rectangle: Rounded Corners 4">
            <a:extLst>
              <a:ext uri="{FF2B5EF4-FFF2-40B4-BE49-F238E27FC236}">
                <a16:creationId xmlns:a16="http://schemas.microsoft.com/office/drawing/2014/main" xmlns="" id="{3BA4CA53-ED6A-4482-B7AE-877C22737E4A}"/>
              </a:ext>
            </a:extLst>
          </p:cNvPr>
          <p:cNvSpPr/>
          <p:nvPr/>
        </p:nvSpPr>
        <p:spPr>
          <a:xfrm>
            <a:off x="2120890" y="3357575"/>
            <a:ext cx="10071110" cy="3732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system-ui"/>
              </a:rPr>
              <a:t>Tendency to ditch intercessory prayer during difficult times</a:t>
            </a:r>
            <a:endParaRPr lang="en-US" sz="7200" dirty="0">
              <a:solidFill>
                <a:schemeClr val="tx1"/>
              </a:solidFill>
            </a:endParaRPr>
          </a:p>
        </p:txBody>
      </p:sp>
    </p:spTree>
    <p:extLst>
      <p:ext uri="{BB962C8B-B14F-4D97-AF65-F5344CB8AC3E}">
        <p14:creationId xmlns:p14="http://schemas.microsoft.com/office/powerpoint/2010/main" val="2860324555"/>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F4149-003C-4853-9CF3-BE77855112EE}"/>
              </a:ext>
            </a:extLst>
          </p:cNvPr>
          <p:cNvSpPr>
            <a:spLocks noGrp="1"/>
          </p:cNvSpPr>
          <p:nvPr>
            <p:ph type="title"/>
          </p:nvPr>
        </p:nvSpPr>
        <p:spPr>
          <a:xfrm>
            <a:off x="1219201" y="119921"/>
            <a:ext cx="6800537" cy="1633928"/>
          </a:xfrm>
        </p:spPr>
        <p:txBody>
          <a:bodyPr/>
          <a:lstStyle/>
          <a:p>
            <a:r>
              <a:rPr lang="en-US" sz="6600" dirty="0"/>
              <a:t>John White</a:t>
            </a:r>
            <a:r>
              <a:rPr lang="en-US" dirty="0"/>
              <a:t/>
            </a:r>
            <a:br>
              <a:rPr lang="en-US" dirty="0"/>
            </a:br>
            <a:r>
              <a:rPr lang="en-US" sz="4000" i="1" dirty="0"/>
              <a:t>Excellence in Leadership</a:t>
            </a:r>
            <a:endParaRPr lang="en-US" dirty="0"/>
          </a:p>
        </p:txBody>
      </p:sp>
      <p:sp>
        <p:nvSpPr>
          <p:cNvPr id="3" name="Content Placeholder 2">
            <a:extLst>
              <a:ext uri="{FF2B5EF4-FFF2-40B4-BE49-F238E27FC236}">
                <a16:creationId xmlns:a16="http://schemas.microsoft.com/office/drawing/2014/main" xmlns="" id="{7DFDE8EA-6A8B-4880-B0C8-12A400F928F0}"/>
              </a:ext>
            </a:extLst>
          </p:cNvPr>
          <p:cNvSpPr>
            <a:spLocks noGrp="1"/>
          </p:cNvSpPr>
          <p:nvPr>
            <p:ph idx="1"/>
          </p:nvPr>
        </p:nvSpPr>
        <p:spPr>
          <a:xfrm>
            <a:off x="1219202" y="2038663"/>
            <a:ext cx="8554386" cy="4699416"/>
          </a:xfrm>
        </p:spPr>
        <p:txBody>
          <a:bodyPr>
            <a:normAutofit/>
          </a:bodyPr>
          <a:lstStyle/>
          <a:p>
            <a:pPr marL="0" indent="0">
              <a:buNone/>
            </a:pPr>
            <a:r>
              <a:rPr lang="en-US" sz="4000" dirty="0"/>
              <a:t>“We find that just as battles often hinge on one focal point, so a simple request might be the key to resolving vast, complex issues. In place of a list of requests we might make only one- provided we saw the battle as God saw it.”</a:t>
            </a:r>
          </a:p>
        </p:txBody>
      </p:sp>
      <p:pic>
        <p:nvPicPr>
          <p:cNvPr id="5" name="Picture 4">
            <a:extLst>
              <a:ext uri="{FF2B5EF4-FFF2-40B4-BE49-F238E27FC236}">
                <a16:creationId xmlns:a16="http://schemas.microsoft.com/office/drawing/2014/main" xmlns="" id="{18501722-E61E-415F-A7B5-92AF4F7E3A53}"/>
              </a:ext>
            </a:extLst>
          </p:cNvPr>
          <p:cNvPicPr>
            <a:picLocks noChangeAspect="1"/>
          </p:cNvPicPr>
          <p:nvPr/>
        </p:nvPicPr>
        <p:blipFill>
          <a:blip r:embed="rId3"/>
          <a:stretch>
            <a:fillRect/>
          </a:stretch>
        </p:blipFill>
        <p:spPr>
          <a:xfrm>
            <a:off x="9911996" y="0"/>
            <a:ext cx="2280004" cy="2923082"/>
          </a:xfrm>
          <a:prstGeom prst="rect">
            <a:avLst/>
          </a:prstGeom>
        </p:spPr>
      </p:pic>
    </p:spTree>
    <p:extLst>
      <p:ext uri="{BB962C8B-B14F-4D97-AF65-F5344CB8AC3E}">
        <p14:creationId xmlns:p14="http://schemas.microsoft.com/office/powerpoint/2010/main" val="3936235119"/>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F4149-003C-4853-9CF3-BE77855112EE}"/>
              </a:ext>
            </a:extLst>
          </p:cNvPr>
          <p:cNvSpPr>
            <a:spLocks noGrp="1"/>
          </p:cNvSpPr>
          <p:nvPr>
            <p:ph type="title"/>
          </p:nvPr>
        </p:nvSpPr>
        <p:spPr>
          <a:xfrm>
            <a:off x="1219201" y="119921"/>
            <a:ext cx="6800537" cy="1633928"/>
          </a:xfrm>
        </p:spPr>
        <p:txBody>
          <a:bodyPr/>
          <a:lstStyle/>
          <a:p>
            <a:r>
              <a:rPr lang="en-US" sz="6600" dirty="0"/>
              <a:t>John White</a:t>
            </a:r>
            <a:r>
              <a:rPr lang="en-US" dirty="0"/>
              <a:t/>
            </a:r>
            <a:br>
              <a:rPr lang="en-US" dirty="0"/>
            </a:br>
            <a:r>
              <a:rPr lang="en-US" sz="4000" i="1" dirty="0"/>
              <a:t>Excellence in Leadership</a:t>
            </a:r>
            <a:endParaRPr lang="en-US" dirty="0"/>
          </a:p>
        </p:txBody>
      </p:sp>
      <p:sp>
        <p:nvSpPr>
          <p:cNvPr id="3" name="Content Placeholder 2">
            <a:extLst>
              <a:ext uri="{FF2B5EF4-FFF2-40B4-BE49-F238E27FC236}">
                <a16:creationId xmlns:a16="http://schemas.microsoft.com/office/drawing/2014/main" xmlns="" id="{7DFDE8EA-6A8B-4880-B0C8-12A400F928F0}"/>
              </a:ext>
            </a:extLst>
          </p:cNvPr>
          <p:cNvSpPr>
            <a:spLocks noGrp="1"/>
          </p:cNvSpPr>
          <p:nvPr>
            <p:ph idx="1"/>
          </p:nvPr>
        </p:nvSpPr>
        <p:spPr>
          <a:xfrm>
            <a:off x="1219202" y="2038663"/>
            <a:ext cx="8554386" cy="4699416"/>
          </a:xfrm>
        </p:spPr>
        <p:txBody>
          <a:bodyPr>
            <a:normAutofit/>
          </a:bodyPr>
          <a:lstStyle/>
          <a:p>
            <a:pPr marL="0" indent="0">
              <a:buNone/>
            </a:pPr>
            <a:r>
              <a:rPr lang="en-US" sz="4000" dirty="0"/>
              <a:t>“We find that just as battles often hinge on one focal point, so a simple request might be the key to resolving vast, complex issues. In place of a list of requests we might make only one- provided we saw the battle as God saw it.”</a:t>
            </a:r>
          </a:p>
        </p:txBody>
      </p:sp>
      <p:pic>
        <p:nvPicPr>
          <p:cNvPr id="5" name="Picture 4">
            <a:extLst>
              <a:ext uri="{FF2B5EF4-FFF2-40B4-BE49-F238E27FC236}">
                <a16:creationId xmlns:a16="http://schemas.microsoft.com/office/drawing/2014/main" xmlns="" id="{18501722-E61E-415F-A7B5-92AF4F7E3A53}"/>
              </a:ext>
            </a:extLst>
          </p:cNvPr>
          <p:cNvPicPr>
            <a:picLocks noChangeAspect="1"/>
          </p:cNvPicPr>
          <p:nvPr/>
        </p:nvPicPr>
        <p:blipFill>
          <a:blip r:embed="rId3"/>
          <a:stretch>
            <a:fillRect/>
          </a:stretch>
        </p:blipFill>
        <p:spPr>
          <a:xfrm>
            <a:off x="9911996" y="0"/>
            <a:ext cx="2280004" cy="2923082"/>
          </a:xfrm>
          <a:prstGeom prst="rect">
            <a:avLst/>
          </a:prstGeom>
        </p:spPr>
      </p:pic>
      <p:pic>
        <p:nvPicPr>
          <p:cNvPr id="4" name="Picture 3">
            <a:extLst>
              <a:ext uri="{FF2B5EF4-FFF2-40B4-BE49-F238E27FC236}">
                <a16:creationId xmlns:a16="http://schemas.microsoft.com/office/drawing/2014/main" xmlns="" id="{7336BDFB-59C9-4430-97C2-43446F054C27}"/>
              </a:ext>
            </a:extLst>
          </p:cNvPr>
          <p:cNvPicPr>
            <a:picLocks noChangeAspect="1"/>
          </p:cNvPicPr>
          <p:nvPr/>
        </p:nvPicPr>
        <p:blipFill>
          <a:blip r:embed="rId4"/>
          <a:stretch>
            <a:fillRect/>
          </a:stretch>
        </p:blipFill>
        <p:spPr>
          <a:xfrm>
            <a:off x="2984792" y="0"/>
            <a:ext cx="6858000" cy="6858000"/>
          </a:xfrm>
          <a:prstGeom prst="rect">
            <a:avLst/>
          </a:prstGeom>
        </p:spPr>
      </p:pic>
    </p:spTree>
    <p:extLst>
      <p:ext uri="{BB962C8B-B14F-4D97-AF65-F5344CB8AC3E}">
        <p14:creationId xmlns:p14="http://schemas.microsoft.com/office/powerpoint/2010/main" val="35924740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DB0326-A3E0-4B85-AFBD-C0EDB9CBFE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755122A-D6A3-4F48-944E-FA1E4BDD02A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18803CFC-5085-4352-A722-F9387B8BB7F1}"/>
              </a:ext>
            </a:extLst>
          </p:cNvPr>
          <p:cNvPicPr>
            <a:picLocks noChangeAspect="1"/>
          </p:cNvPicPr>
          <p:nvPr/>
        </p:nvPicPr>
        <p:blipFill rotWithShape="1">
          <a:blip r:embed="rId3"/>
          <a:srcRect l="36025" t="21838" r="35942" b="7957"/>
          <a:stretch/>
        </p:blipFill>
        <p:spPr>
          <a:xfrm>
            <a:off x="7321319" y="0"/>
            <a:ext cx="4870681" cy="6858000"/>
          </a:xfrm>
          <a:prstGeom prst="rect">
            <a:avLst/>
          </a:prstGeom>
        </p:spPr>
      </p:pic>
      <p:pic>
        <p:nvPicPr>
          <p:cNvPr id="6" name="Picture 5">
            <a:extLst>
              <a:ext uri="{FF2B5EF4-FFF2-40B4-BE49-F238E27FC236}">
                <a16:creationId xmlns:a16="http://schemas.microsoft.com/office/drawing/2014/main" xmlns="" id="{F2FB0104-8B38-4E1D-8BA7-BFED0FB1F833}"/>
              </a:ext>
            </a:extLst>
          </p:cNvPr>
          <p:cNvPicPr>
            <a:picLocks noChangeAspect="1"/>
          </p:cNvPicPr>
          <p:nvPr/>
        </p:nvPicPr>
        <p:blipFill>
          <a:blip r:embed="rId4"/>
          <a:stretch>
            <a:fillRect/>
          </a:stretch>
        </p:blipFill>
        <p:spPr>
          <a:xfrm>
            <a:off x="-1" y="532895"/>
            <a:ext cx="7321319" cy="5436079"/>
          </a:xfrm>
          <a:prstGeom prst="rect">
            <a:avLst/>
          </a:prstGeom>
        </p:spPr>
      </p:pic>
    </p:spTree>
    <p:extLst>
      <p:ext uri="{BB962C8B-B14F-4D97-AF65-F5344CB8AC3E}">
        <p14:creationId xmlns:p14="http://schemas.microsoft.com/office/powerpoint/2010/main" val="334831627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7653674" y="5634037"/>
            <a:ext cx="4538326" cy="1223963"/>
          </a:xfrm>
        </p:spPr>
        <p:txBody>
          <a:bodyPr>
            <a:normAutofit/>
          </a:bodyPr>
          <a:lstStyle/>
          <a:p>
            <a:r>
              <a:rPr lang="en-US" sz="6600" b="1" dirty="0"/>
              <a:t>Nehemiah 4</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400" b="1" i="0" baseline="30000" dirty="0">
                <a:effectLst/>
                <a:latin typeface="+mj-lt"/>
              </a:rPr>
              <a:t>6 </a:t>
            </a:r>
            <a:r>
              <a:rPr lang="en-US" sz="4400" b="0" i="0" dirty="0">
                <a:effectLst/>
                <a:latin typeface="+mj-lt"/>
              </a:rPr>
              <a:t>So we rebuilt the wall till all of it reached half its height, for the people worked with all their heart.</a:t>
            </a:r>
          </a:p>
        </p:txBody>
      </p:sp>
    </p:spTree>
    <p:extLst>
      <p:ext uri="{BB962C8B-B14F-4D97-AF65-F5344CB8AC3E}">
        <p14:creationId xmlns:p14="http://schemas.microsoft.com/office/powerpoint/2010/main" val="2527857313"/>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7653674" y="5634037"/>
            <a:ext cx="4538326" cy="1223963"/>
          </a:xfrm>
        </p:spPr>
        <p:txBody>
          <a:bodyPr>
            <a:normAutofit/>
          </a:bodyPr>
          <a:lstStyle/>
          <a:p>
            <a:r>
              <a:rPr lang="en-US" sz="6600" b="1" dirty="0"/>
              <a:t>Nehemiah 4</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lnSpcReduction="10000"/>
          </a:bodyPr>
          <a:lstStyle/>
          <a:p>
            <a:pPr marL="0" indent="0" algn="l">
              <a:buNone/>
            </a:pPr>
            <a:r>
              <a:rPr lang="en-US" sz="4400" b="1" i="0" baseline="30000" dirty="0">
                <a:effectLst/>
                <a:latin typeface="+mj-lt"/>
              </a:rPr>
              <a:t>6 </a:t>
            </a:r>
            <a:r>
              <a:rPr lang="en-US" sz="4400" b="0" i="0" dirty="0">
                <a:effectLst/>
                <a:latin typeface="+mj-lt"/>
              </a:rPr>
              <a:t>So we rebuilt the wall till all of it reached half its height, for the people worked with all their heart.</a:t>
            </a:r>
          </a:p>
          <a:p>
            <a:pPr marL="0" indent="0" algn="l">
              <a:buNone/>
            </a:pPr>
            <a:r>
              <a:rPr lang="en-US" sz="4400" b="1" i="0" baseline="30000" dirty="0">
                <a:effectLst/>
                <a:latin typeface="+mj-lt"/>
              </a:rPr>
              <a:t>7 </a:t>
            </a:r>
            <a:r>
              <a:rPr lang="en-US" sz="4400" b="0" i="0" dirty="0">
                <a:effectLst/>
                <a:latin typeface="+mj-lt"/>
              </a:rPr>
              <a:t>But when Sanballat, </a:t>
            </a:r>
            <a:r>
              <a:rPr lang="en-US" sz="4400" b="0" i="0" dirty="0" err="1">
                <a:effectLst/>
                <a:latin typeface="+mj-lt"/>
              </a:rPr>
              <a:t>Tobiah</a:t>
            </a:r>
            <a:r>
              <a:rPr lang="en-US" sz="4400" b="0" i="0" dirty="0">
                <a:effectLst/>
                <a:latin typeface="+mj-lt"/>
              </a:rPr>
              <a:t>, the Arabs, the Ammonites and the people of Ashdod heard that the repairs to Jerusalem’s walls had gone ahead and that the gaps were being closed, they were very angry. </a:t>
            </a:r>
            <a:r>
              <a:rPr lang="en-US" sz="4400" b="1" i="0" baseline="30000" dirty="0">
                <a:effectLst/>
                <a:latin typeface="+mj-lt"/>
              </a:rPr>
              <a:t>8 </a:t>
            </a:r>
            <a:r>
              <a:rPr lang="en-US" sz="4400" b="0" i="0" dirty="0">
                <a:effectLst/>
                <a:latin typeface="+mj-lt"/>
              </a:rPr>
              <a:t>They all plotted together to come and fight against Jerusalem.</a:t>
            </a:r>
            <a:endParaRPr lang="en-US" sz="4400" b="0" i="0" dirty="0">
              <a:solidFill>
                <a:srgbClr val="000000"/>
              </a:solidFill>
              <a:effectLst/>
              <a:latin typeface="+mj-lt"/>
            </a:endParaRPr>
          </a:p>
        </p:txBody>
      </p:sp>
    </p:spTree>
    <p:extLst>
      <p:ext uri="{BB962C8B-B14F-4D97-AF65-F5344CB8AC3E}">
        <p14:creationId xmlns:p14="http://schemas.microsoft.com/office/powerpoint/2010/main" val="74104521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7653674" y="5634037"/>
            <a:ext cx="4538326" cy="1223963"/>
          </a:xfrm>
        </p:spPr>
        <p:txBody>
          <a:bodyPr>
            <a:normAutofit/>
          </a:bodyPr>
          <a:lstStyle/>
          <a:p>
            <a:r>
              <a:rPr lang="en-US" sz="6600" b="1" dirty="0"/>
              <a:t>Nehemiah 4</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lnSpcReduction="10000"/>
          </a:bodyPr>
          <a:lstStyle/>
          <a:p>
            <a:pPr marL="0" indent="0" algn="l">
              <a:buNone/>
            </a:pPr>
            <a:r>
              <a:rPr lang="en-US" sz="4400" b="1" i="0" baseline="30000" dirty="0">
                <a:effectLst/>
                <a:latin typeface="+mj-lt"/>
              </a:rPr>
              <a:t>6 </a:t>
            </a:r>
            <a:r>
              <a:rPr lang="en-US" sz="4400" b="0" i="0" dirty="0">
                <a:effectLst/>
                <a:latin typeface="+mj-lt"/>
              </a:rPr>
              <a:t>So we rebuilt the wall till all of it reached half its height, for the people worked with all their heart.</a:t>
            </a:r>
          </a:p>
          <a:p>
            <a:pPr marL="0" indent="0" algn="l">
              <a:buNone/>
            </a:pPr>
            <a:r>
              <a:rPr lang="en-US" sz="4400" b="1" i="0" baseline="30000" dirty="0">
                <a:effectLst/>
                <a:latin typeface="+mj-lt"/>
              </a:rPr>
              <a:t>7 </a:t>
            </a:r>
            <a:r>
              <a:rPr lang="en-US" sz="4400" b="0" i="0" dirty="0">
                <a:effectLst/>
                <a:latin typeface="+mj-lt"/>
              </a:rPr>
              <a:t>But when Sanballat, </a:t>
            </a:r>
            <a:r>
              <a:rPr lang="en-US" sz="4400" b="0" i="0" dirty="0" err="1">
                <a:effectLst/>
                <a:latin typeface="+mj-lt"/>
              </a:rPr>
              <a:t>Tobiah</a:t>
            </a:r>
            <a:r>
              <a:rPr lang="en-US" sz="4400" b="0" i="0" dirty="0">
                <a:effectLst/>
                <a:latin typeface="+mj-lt"/>
              </a:rPr>
              <a:t>, the Arabs, the Ammonites and the people of Ashdod heard that the repairs to Jerusalem’s walls had gone ahead and that the gaps were being closed, they were very angry. </a:t>
            </a:r>
            <a:r>
              <a:rPr lang="en-US" sz="4400" b="1" i="0" baseline="30000" dirty="0">
                <a:effectLst/>
                <a:latin typeface="+mj-lt"/>
              </a:rPr>
              <a:t>8 </a:t>
            </a:r>
            <a:r>
              <a:rPr lang="en-US" sz="4400" b="0" i="0" dirty="0">
                <a:effectLst/>
                <a:latin typeface="+mj-lt"/>
              </a:rPr>
              <a:t>They all plotted together to come and fight against Jerusalem.</a:t>
            </a:r>
            <a:endParaRPr lang="en-US" sz="4400" b="0" i="0" dirty="0">
              <a:solidFill>
                <a:srgbClr val="000000"/>
              </a:solidFill>
              <a:effectLst/>
              <a:latin typeface="+mj-lt"/>
            </a:endParaRPr>
          </a:p>
        </p:txBody>
      </p:sp>
      <p:pic>
        <p:nvPicPr>
          <p:cNvPr id="4" name="Picture 2" descr="Jerusalem in the Time of Nehemiah – Ritmeyer Archaeological Design">
            <a:extLst>
              <a:ext uri="{FF2B5EF4-FFF2-40B4-BE49-F238E27FC236}">
                <a16:creationId xmlns:a16="http://schemas.microsoft.com/office/drawing/2014/main" xmlns="" id="{818D6113-3B57-4D41-9966-308C1C58A1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30658" y="600293"/>
            <a:ext cx="7267329" cy="56574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F7E2C4F5-8E05-4FA4-81BD-142D9DC6E1D9}"/>
              </a:ext>
            </a:extLst>
          </p:cNvPr>
          <p:cNvSpPr/>
          <p:nvPr/>
        </p:nvSpPr>
        <p:spPr>
          <a:xfrm>
            <a:off x="4864790" y="5337754"/>
            <a:ext cx="2799063" cy="790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Geshem</a:t>
            </a:r>
          </a:p>
        </p:txBody>
      </p:sp>
      <p:sp>
        <p:nvSpPr>
          <p:cNvPr id="6" name="Rectangle: Rounded Corners 5">
            <a:extLst>
              <a:ext uri="{FF2B5EF4-FFF2-40B4-BE49-F238E27FC236}">
                <a16:creationId xmlns:a16="http://schemas.microsoft.com/office/drawing/2014/main" xmlns="" id="{00B52202-4F3A-4636-8555-989DBCBA78DA}"/>
              </a:ext>
            </a:extLst>
          </p:cNvPr>
          <p:cNvSpPr/>
          <p:nvPr/>
        </p:nvSpPr>
        <p:spPr>
          <a:xfrm>
            <a:off x="8277408" y="3033645"/>
            <a:ext cx="2799063" cy="790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t>Tobiah</a:t>
            </a:r>
            <a:endParaRPr lang="en-US" sz="5400" dirty="0"/>
          </a:p>
        </p:txBody>
      </p:sp>
      <p:sp>
        <p:nvSpPr>
          <p:cNvPr id="7" name="Rectangle: Rounded Corners 6">
            <a:extLst>
              <a:ext uri="{FF2B5EF4-FFF2-40B4-BE49-F238E27FC236}">
                <a16:creationId xmlns:a16="http://schemas.microsoft.com/office/drawing/2014/main" xmlns="" id="{355D6CAA-4F7E-4ACD-A425-BBB0E104CB7B}"/>
              </a:ext>
            </a:extLst>
          </p:cNvPr>
          <p:cNvSpPr/>
          <p:nvPr/>
        </p:nvSpPr>
        <p:spPr>
          <a:xfrm>
            <a:off x="3812345" y="274637"/>
            <a:ext cx="2862775" cy="790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Sanballat</a:t>
            </a:r>
          </a:p>
        </p:txBody>
      </p:sp>
    </p:spTree>
    <p:extLst>
      <p:ext uri="{BB962C8B-B14F-4D97-AF65-F5344CB8AC3E}">
        <p14:creationId xmlns:p14="http://schemas.microsoft.com/office/powerpoint/2010/main" val="101096193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35431" y="5634037"/>
            <a:ext cx="11556569" cy="1223963"/>
          </a:xfrm>
        </p:spPr>
        <p:txBody>
          <a:bodyPr>
            <a:normAutofit/>
          </a:bodyPr>
          <a:lstStyle/>
          <a:p>
            <a:r>
              <a:rPr lang="en-US" sz="6600" b="1" dirty="0"/>
              <a:t>2. Bold in the face of Opposition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a:bodyPr>
          <a:lstStyle/>
          <a:p>
            <a:pPr marL="0" indent="0" algn="l">
              <a:buNone/>
            </a:pPr>
            <a:endParaRPr lang="en-US" sz="6600" b="0" i="0" dirty="0">
              <a:effectLst/>
              <a:latin typeface="+mj-lt"/>
            </a:endParaRPr>
          </a:p>
        </p:txBody>
      </p:sp>
    </p:spTree>
    <p:extLst>
      <p:ext uri="{BB962C8B-B14F-4D97-AF65-F5344CB8AC3E}">
        <p14:creationId xmlns:p14="http://schemas.microsoft.com/office/powerpoint/2010/main" val="2211047945"/>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35431" y="5634037"/>
            <a:ext cx="11556569" cy="1223963"/>
          </a:xfrm>
        </p:spPr>
        <p:txBody>
          <a:bodyPr>
            <a:normAutofit/>
          </a:bodyPr>
          <a:lstStyle/>
          <a:p>
            <a:r>
              <a:rPr lang="en-US" sz="6600" b="1" dirty="0"/>
              <a:t>2. Bold in the face of Opposition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a:bodyPr>
          <a:lstStyle/>
          <a:p>
            <a:pPr marL="0" indent="0" algn="l">
              <a:buNone/>
            </a:pPr>
            <a:r>
              <a:rPr lang="en-US" sz="4800" dirty="0">
                <a:latin typeface="system-ui"/>
              </a:rPr>
              <a:t>[Nehemiah 4] </a:t>
            </a:r>
            <a:r>
              <a:rPr lang="en-US" sz="4800" b="1" i="0" baseline="30000" dirty="0">
                <a:effectLst/>
                <a:latin typeface="+mj-lt"/>
              </a:rPr>
              <a:t>10 </a:t>
            </a:r>
            <a:r>
              <a:rPr lang="en-US" sz="4800" b="0" i="0" dirty="0">
                <a:effectLst/>
                <a:latin typeface="+mj-lt"/>
              </a:rPr>
              <a:t>Meanwhile, the people in Judah said, “The strength of the laborers is giving out, and there is so much rubble that we cannot rebuild the wall.”</a:t>
            </a:r>
            <a:endParaRPr lang="en-US" sz="6600" b="0" i="0" dirty="0">
              <a:effectLst/>
              <a:latin typeface="+mj-lt"/>
            </a:endParaRPr>
          </a:p>
        </p:txBody>
      </p:sp>
    </p:spTree>
    <p:extLst>
      <p:ext uri="{BB962C8B-B14F-4D97-AF65-F5344CB8AC3E}">
        <p14:creationId xmlns:p14="http://schemas.microsoft.com/office/powerpoint/2010/main" val="1281473891"/>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35431" y="5634037"/>
            <a:ext cx="11556569" cy="1223963"/>
          </a:xfrm>
        </p:spPr>
        <p:txBody>
          <a:bodyPr>
            <a:normAutofit/>
          </a:bodyPr>
          <a:lstStyle/>
          <a:p>
            <a:r>
              <a:rPr lang="en-US" sz="6600" b="1" dirty="0"/>
              <a:t>2. Bold in the face of Opposition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a:bodyPr>
          <a:lstStyle/>
          <a:p>
            <a:pPr marL="0" indent="0" algn="l">
              <a:buNone/>
            </a:pPr>
            <a:r>
              <a:rPr lang="en-US" sz="4800" b="1" i="0" baseline="30000" dirty="0">
                <a:effectLst/>
                <a:latin typeface="system-ui"/>
              </a:rPr>
              <a:t>11 </a:t>
            </a:r>
            <a:r>
              <a:rPr lang="en-US" sz="4800" b="0" i="0" dirty="0">
                <a:effectLst/>
                <a:latin typeface="system-ui"/>
              </a:rPr>
              <a:t>Also our enemies said, “Before they know it or see us, we will be right there among them and will kill them and put an end to the work.”</a:t>
            </a:r>
          </a:p>
          <a:p>
            <a:pPr marL="0" indent="0" algn="l">
              <a:buNone/>
            </a:pPr>
            <a:r>
              <a:rPr lang="en-US" sz="4800" b="1" i="0" baseline="30000" dirty="0">
                <a:effectLst/>
                <a:latin typeface="system-ui"/>
              </a:rPr>
              <a:t>12 </a:t>
            </a:r>
            <a:r>
              <a:rPr lang="en-US" sz="4800" b="0" i="0" dirty="0">
                <a:effectLst/>
                <a:latin typeface="system-ui"/>
              </a:rPr>
              <a:t>Then the Jews who lived near them came and told us ten times over, “Wherever you turn, they will attack us.”</a:t>
            </a:r>
          </a:p>
        </p:txBody>
      </p:sp>
    </p:spTree>
    <p:extLst>
      <p:ext uri="{BB962C8B-B14F-4D97-AF65-F5344CB8AC3E}">
        <p14:creationId xmlns:p14="http://schemas.microsoft.com/office/powerpoint/2010/main" val="1781247933"/>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029740" y="5634037"/>
            <a:ext cx="6162260" cy="1223963"/>
          </a:xfrm>
        </p:spPr>
        <p:txBody>
          <a:bodyPr>
            <a:normAutofit/>
          </a:bodyPr>
          <a:lstStyle/>
          <a:p>
            <a:r>
              <a:rPr lang="en-US" sz="6600" b="1" dirty="0"/>
              <a:t>Deuteronomy 28</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1" i="0" baseline="30000" dirty="0">
                <a:effectLst/>
                <a:latin typeface="+mj-lt"/>
              </a:rPr>
              <a:t>7 </a:t>
            </a:r>
            <a:r>
              <a:rPr lang="en-US" sz="4800" b="0" i="0" dirty="0">
                <a:effectLst/>
                <a:latin typeface="+mj-lt"/>
              </a:rPr>
              <a:t>The </a:t>
            </a:r>
            <a:r>
              <a:rPr lang="en-US" sz="4800" b="0" i="0" cap="small" dirty="0">
                <a:effectLst/>
                <a:latin typeface="+mj-lt"/>
              </a:rPr>
              <a:t>Lord</a:t>
            </a:r>
            <a:r>
              <a:rPr lang="en-US" sz="4800" b="0" i="0" dirty="0">
                <a:effectLst/>
                <a:latin typeface="+mj-lt"/>
              </a:rPr>
              <a:t> will grant that the enemies who rise up against you will be defeated before you. They will come at you from one direction but flee from you in seven.</a:t>
            </a:r>
          </a:p>
          <a:p>
            <a:pPr marL="0" indent="0" algn="l">
              <a:buNone/>
            </a:pPr>
            <a:r>
              <a:rPr lang="en-US" sz="4800" b="1" i="0" baseline="30000" dirty="0">
                <a:effectLst/>
                <a:latin typeface="+mj-lt"/>
              </a:rPr>
              <a:t>8 </a:t>
            </a:r>
            <a:r>
              <a:rPr lang="en-US" sz="4800" b="0" i="0" dirty="0">
                <a:effectLst/>
                <a:latin typeface="+mj-lt"/>
              </a:rPr>
              <a:t>The </a:t>
            </a:r>
            <a:r>
              <a:rPr lang="en-US" sz="4800" b="0" i="0" cap="small" dirty="0">
                <a:effectLst/>
                <a:latin typeface="+mj-lt"/>
              </a:rPr>
              <a:t>Lord</a:t>
            </a:r>
            <a:r>
              <a:rPr lang="en-US" sz="4800" b="0" i="0" dirty="0">
                <a:effectLst/>
                <a:latin typeface="+mj-lt"/>
              </a:rPr>
              <a:t> will send a blessing on your barns and on everything you put your hand to. The </a:t>
            </a:r>
            <a:r>
              <a:rPr lang="en-US" sz="4800" b="0" i="0" cap="small" dirty="0">
                <a:effectLst/>
                <a:latin typeface="+mj-lt"/>
              </a:rPr>
              <a:t>Lord</a:t>
            </a:r>
            <a:r>
              <a:rPr lang="en-US" sz="4800" b="0" i="0" dirty="0">
                <a:effectLst/>
                <a:latin typeface="+mj-lt"/>
              </a:rPr>
              <a:t> your God will bless you in the land he is giving you.</a:t>
            </a:r>
          </a:p>
          <a:p>
            <a:pPr marL="0" indent="0" algn="l">
              <a:buNone/>
            </a:pPr>
            <a:endParaRPr lang="en-US" sz="4800" b="0" i="0" dirty="0">
              <a:effectLst/>
              <a:latin typeface="+mj-lt"/>
            </a:endParaRPr>
          </a:p>
        </p:txBody>
      </p:sp>
    </p:spTree>
    <p:extLst>
      <p:ext uri="{BB962C8B-B14F-4D97-AF65-F5344CB8AC3E}">
        <p14:creationId xmlns:p14="http://schemas.microsoft.com/office/powerpoint/2010/main" val="1182795303"/>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35431" y="5634037"/>
            <a:ext cx="11556569" cy="1223963"/>
          </a:xfrm>
        </p:spPr>
        <p:txBody>
          <a:bodyPr>
            <a:normAutofit/>
          </a:bodyPr>
          <a:lstStyle/>
          <a:p>
            <a:r>
              <a:rPr lang="en-US" sz="6600" b="1" dirty="0"/>
              <a:t>2. Bold in the face of Opposition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a:bodyPr>
          <a:lstStyle/>
          <a:p>
            <a:pPr marL="0" indent="0" algn="l">
              <a:buNone/>
            </a:pPr>
            <a:r>
              <a:rPr lang="en-US" sz="4800" b="1" i="0" baseline="30000" dirty="0">
                <a:effectLst/>
                <a:latin typeface="+mj-lt"/>
              </a:rPr>
              <a:t>14 </a:t>
            </a:r>
            <a:r>
              <a:rPr lang="en-US" sz="4800" b="0" i="0" dirty="0">
                <a:effectLst/>
                <a:latin typeface="+mj-lt"/>
              </a:rPr>
              <a:t>After I looked things over, I stood up and said to the nobles, the officials and the rest of the people, “Don’t be afraid of them. Remember the Lord, who is great and awesome, and fight for your families, your sons and your daughters, your wives and your homes.”</a:t>
            </a:r>
            <a:endParaRPr lang="en-US" sz="6600" b="0" i="0" dirty="0">
              <a:effectLst/>
              <a:latin typeface="+mj-lt"/>
            </a:endParaRPr>
          </a:p>
        </p:txBody>
      </p:sp>
    </p:spTree>
    <p:extLst>
      <p:ext uri="{BB962C8B-B14F-4D97-AF65-F5344CB8AC3E}">
        <p14:creationId xmlns:p14="http://schemas.microsoft.com/office/powerpoint/2010/main" val="152269749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35431" y="5634037"/>
            <a:ext cx="11556569" cy="1223963"/>
          </a:xfrm>
        </p:spPr>
        <p:txBody>
          <a:bodyPr>
            <a:normAutofit/>
          </a:bodyPr>
          <a:lstStyle/>
          <a:p>
            <a:r>
              <a:rPr lang="en-US" sz="6600" b="1" dirty="0"/>
              <a:t>2. Bold in the face of Opposition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a:bodyPr>
          <a:lstStyle/>
          <a:p>
            <a:pPr marL="0" indent="0" algn="l">
              <a:buNone/>
            </a:pPr>
            <a:r>
              <a:rPr lang="en-US" sz="4800" b="1" i="0" baseline="30000" dirty="0">
                <a:effectLst/>
                <a:latin typeface="+mj-lt"/>
              </a:rPr>
              <a:t>15 </a:t>
            </a:r>
            <a:r>
              <a:rPr lang="en-US" sz="4800" b="0" i="0" dirty="0">
                <a:effectLst/>
                <a:latin typeface="+mj-lt"/>
              </a:rPr>
              <a:t>When our enemies heard that we were aware of their plot and that God had frustrated it, we all returned to the wall, each to our own work.</a:t>
            </a:r>
            <a:endParaRPr lang="en-US" sz="8800" b="0" i="0" dirty="0">
              <a:effectLst/>
              <a:latin typeface="+mj-lt"/>
            </a:endParaRPr>
          </a:p>
        </p:txBody>
      </p:sp>
    </p:spTree>
    <p:extLst>
      <p:ext uri="{BB962C8B-B14F-4D97-AF65-F5344CB8AC3E}">
        <p14:creationId xmlns:p14="http://schemas.microsoft.com/office/powerpoint/2010/main" val="1440318415"/>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35431" y="5634037"/>
            <a:ext cx="11556569" cy="1223963"/>
          </a:xfrm>
        </p:spPr>
        <p:txBody>
          <a:bodyPr>
            <a:normAutofit/>
          </a:bodyPr>
          <a:lstStyle/>
          <a:p>
            <a:r>
              <a:rPr lang="en-US" sz="6600" b="1" dirty="0"/>
              <a:t>2. Bold in the face of Opposition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a:bodyPr>
          <a:lstStyle/>
          <a:p>
            <a:pPr marL="0" indent="0" algn="l">
              <a:buNone/>
            </a:pPr>
            <a:r>
              <a:rPr lang="en-US" sz="4800" b="1" i="0" baseline="30000" dirty="0">
                <a:solidFill>
                  <a:schemeClr val="bg1">
                    <a:lumMod val="75000"/>
                    <a:lumOff val="25000"/>
                  </a:schemeClr>
                </a:solidFill>
                <a:effectLst/>
                <a:latin typeface="+mj-lt"/>
              </a:rPr>
              <a:t>14 </a:t>
            </a:r>
            <a:r>
              <a:rPr lang="en-US" sz="4800" b="0" i="0" dirty="0">
                <a:solidFill>
                  <a:schemeClr val="bg1">
                    <a:lumMod val="75000"/>
                    <a:lumOff val="25000"/>
                  </a:schemeClr>
                </a:solidFill>
                <a:effectLst/>
                <a:latin typeface="+mj-lt"/>
              </a:rPr>
              <a:t>After I looked things over, I stood up and said to the nobles, the officials and the rest of the people, “</a:t>
            </a:r>
            <a:r>
              <a:rPr lang="en-US" sz="4800" b="0" i="0" dirty="0">
                <a:effectLst/>
                <a:latin typeface="+mj-lt"/>
              </a:rPr>
              <a:t>Don’t be afraid of them. Remember the Lord, who is great and awesome</a:t>
            </a:r>
            <a:r>
              <a:rPr lang="en-US" sz="4800" b="0" i="0" dirty="0">
                <a:solidFill>
                  <a:schemeClr val="bg1">
                    <a:lumMod val="75000"/>
                    <a:lumOff val="25000"/>
                  </a:schemeClr>
                </a:solidFill>
                <a:effectLst/>
                <a:latin typeface="+mj-lt"/>
              </a:rPr>
              <a:t>, and fight for your families, your sons and your daughters, your wives and your homes.”</a:t>
            </a:r>
            <a:endParaRPr lang="en-US" sz="6600" b="0" i="0" dirty="0">
              <a:solidFill>
                <a:schemeClr val="bg1">
                  <a:lumMod val="75000"/>
                  <a:lumOff val="25000"/>
                </a:schemeClr>
              </a:solidFill>
              <a:effectLst/>
              <a:latin typeface="+mj-lt"/>
            </a:endParaRPr>
          </a:p>
        </p:txBody>
      </p:sp>
      <p:sp>
        <p:nvSpPr>
          <p:cNvPr id="4" name="Rectangle: Rounded Corners 3">
            <a:extLst>
              <a:ext uri="{FF2B5EF4-FFF2-40B4-BE49-F238E27FC236}">
                <a16:creationId xmlns:a16="http://schemas.microsoft.com/office/drawing/2014/main" xmlns="" id="{E623ABC8-5976-4206-A8A2-BB37927D55E9}"/>
              </a:ext>
            </a:extLst>
          </p:cNvPr>
          <p:cNvSpPr/>
          <p:nvPr/>
        </p:nvSpPr>
        <p:spPr>
          <a:xfrm>
            <a:off x="3536983" y="3478612"/>
            <a:ext cx="8522496" cy="2431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system-ui"/>
              </a:rPr>
              <a:t>Boldness comes from remembering</a:t>
            </a:r>
            <a:endParaRPr lang="en-US" sz="7200" dirty="0">
              <a:solidFill>
                <a:schemeClr val="tx1"/>
              </a:solidFill>
            </a:endParaRPr>
          </a:p>
        </p:txBody>
      </p:sp>
    </p:spTree>
    <p:extLst>
      <p:ext uri="{BB962C8B-B14F-4D97-AF65-F5344CB8AC3E}">
        <p14:creationId xmlns:p14="http://schemas.microsoft.com/office/powerpoint/2010/main" val="406716269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35431" y="5634037"/>
            <a:ext cx="11556569" cy="1223963"/>
          </a:xfrm>
        </p:spPr>
        <p:txBody>
          <a:bodyPr>
            <a:normAutofit/>
          </a:bodyPr>
          <a:lstStyle/>
          <a:p>
            <a:r>
              <a:rPr lang="en-US" sz="6400" b="1" dirty="0"/>
              <a:t>3. Creative in the face of setbacks</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a:bodyPr>
          <a:lstStyle/>
          <a:p>
            <a:pPr marL="0" indent="0" algn="l">
              <a:buNone/>
            </a:pPr>
            <a:endParaRPr lang="en-US" sz="6600" b="0" i="0" dirty="0">
              <a:effectLst/>
              <a:latin typeface="+mj-lt"/>
            </a:endParaRPr>
          </a:p>
        </p:txBody>
      </p:sp>
    </p:spTree>
    <p:extLst>
      <p:ext uri="{BB962C8B-B14F-4D97-AF65-F5344CB8AC3E}">
        <p14:creationId xmlns:p14="http://schemas.microsoft.com/office/powerpoint/2010/main" val="2265383990"/>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35431" y="5634037"/>
            <a:ext cx="11556569" cy="1223963"/>
          </a:xfrm>
        </p:spPr>
        <p:txBody>
          <a:bodyPr>
            <a:normAutofit/>
          </a:bodyPr>
          <a:lstStyle/>
          <a:p>
            <a:r>
              <a:rPr lang="en-US" sz="6400" b="1" dirty="0"/>
              <a:t>3. Creative in the face of setbacks</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a:bodyPr>
          <a:lstStyle/>
          <a:p>
            <a:pPr marL="0" indent="0" algn="l">
              <a:buNone/>
            </a:pPr>
            <a:r>
              <a:rPr lang="en-US" sz="4800" dirty="0">
                <a:latin typeface="system-ui"/>
              </a:rPr>
              <a:t>[Nehemiah 4] </a:t>
            </a:r>
            <a:r>
              <a:rPr lang="en-US" sz="4800" b="1" i="0" baseline="30000" dirty="0">
                <a:effectLst/>
                <a:latin typeface="+mj-lt"/>
              </a:rPr>
              <a:t>16 </a:t>
            </a:r>
            <a:r>
              <a:rPr lang="en-US" sz="4800" b="0" i="0" dirty="0">
                <a:effectLst/>
                <a:latin typeface="+mj-lt"/>
              </a:rPr>
              <a:t>From that day on, half of my men did the work, while the other half were equipped with spears, shields, bows and armor. The officers posted themselves behind all the people of Judah </a:t>
            </a:r>
            <a:r>
              <a:rPr lang="en-US" sz="4800" b="1" i="0" baseline="30000" dirty="0">
                <a:effectLst/>
                <a:latin typeface="+mj-lt"/>
              </a:rPr>
              <a:t>17 </a:t>
            </a:r>
            <a:r>
              <a:rPr lang="en-US" sz="4800" b="0" i="0" dirty="0">
                <a:effectLst/>
                <a:latin typeface="+mj-lt"/>
              </a:rPr>
              <a:t>who were building the wall. Those who carried materials did their work with one hand and held a weapon in the other,</a:t>
            </a:r>
            <a:endParaRPr lang="en-US" sz="6600" b="0" i="0" dirty="0">
              <a:effectLst/>
              <a:latin typeface="+mj-lt"/>
            </a:endParaRPr>
          </a:p>
        </p:txBody>
      </p:sp>
    </p:spTree>
    <p:extLst>
      <p:ext uri="{BB962C8B-B14F-4D97-AF65-F5344CB8AC3E}">
        <p14:creationId xmlns:p14="http://schemas.microsoft.com/office/powerpoint/2010/main" val="2886579678"/>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35431" y="5634037"/>
            <a:ext cx="11556569" cy="1223963"/>
          </a:xfrm>
        </p:spPr>
        <p:txBody>
          <a:bodyPr>
            <a:normAutofit/>
          </a:bodyPr>
          <a:lstStyle/>
          <a:p>
            <a:r>
              <a:rPr lang="en-US" sz="6400" b="1" dirty="0"/>
              <a:t>3. Creative in the face of setbacks</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Autofit/>
          </a:bodyPr>
          <a:lstStyle/>
          <a:p>
            <a:pPr marL="0" indent="0" algn="l">
              <a:buNone/>
            </a:pPr>
            <a:r>
              <a:rPr lang="en-US" sz="4400" b="1" i="0" baseline="30000" dirty="0">
                <a:effectLst/>
                <a:latin typeface="+mj-lt"/>
              </a:rPr>
              <a:t>19 </a:t>
            </a:r>
            <a:r>
              <a:rPr lang="en-US" sz="4400" b="0" i="0" dirty="0">
                <a:effectLst/>
                <a:latin typeface="+mj-lt"/>
              </a:rPr>
              <a:t>Then I said to the nobles, the officials and the rest of the people, “The work is extensive and spread out, and we are widely separated from each other along the wall. </a:t>
            </a:r>
            <a:r>
              <a:rPr lang="en-US" sz="4400" b="1" i="0" baseline="30000" dirty="0">
                <a:effectLst/>
                <a:latin typeface="+mj-lt"/>
              </a:rPr>
              <a:t>20 </a:t>
            </a:r>
            <a:r>
              <a:rPr lang="en-US" sz="4400" b="0" i="0" dirty="0">
                <a:effectLst/>
                <a:latin typeface="+mj-lt"/>
              </a:rPr>
              <a:t>Wherever you hear the sound of the trumpet, join us there. Our God will fight for us!”</a:t>
            </a:r>
            <a:r>
              <a:rPr lang="en-US" sz="4400" b="1" i="0" baseline="30000" dirty="0">
                <a:solidFill>
                  <a:srgbClr val="000000"/>
                </a:solidFill>
                <a:effectLst/>
                <a:latin typeface="system-ui"/>
              </a:rPr>
              <a:t> </a:t>
            </a:r>
            <a:r>
              <a:rPr lang="en-US" sz="4400" b="1" i="0" baseline="30000" dirty="0">
                <a:effectLst/>
                <a:latin typeface="+mj-lt"/>
              </a:rPr>
              <a:t>21 </a:t>
            </a:r>
            <a:r>
              <a:rPr lang="en-US" sz="4400" b="0" i="0" dirty="0">
                <a:effectLst/>
                <a:latin typeface="+mj-lt"/>
              </a:rPr>
              <a:t>So we continued the work with half the men holding spears, from the first light of dawn till the stars came out.</a:t>
            </a:r>
          </a:p>
        </p:txBody>
      </p:sp>
      <p:sp>
        <p:nvSpPr>
          <p:cNvPr id="4" name="Rectangle: Rounded Corners 3">
            <a:extLst>
              <a:ext uri="{FF2B5EF4-FFF2-40B4-BE49-F238E27FC236}">
                <a16:creationId xmlns:a16="http://schemas.microsoft.com/office/drawing/2014/main" xmlns="" id="{DC0FE264-60C4-4372-9A0B-26B435FBE227}"/>
              </a:ext>
            </a:extLst>
          </p:cNvPr>
          <p:cNvSpPr/>
          <p:nvPr/>
        </p:nvSpPr>
        <p:spPr>
          <a:xfrm>
            <a:off x="6191573" y="3709660"/>
            <a:ext cx="5867906" cy="31483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system-ui"/>
              </a:rPr>
              <a:t>Not that great of a plan</a:t>
            </a:r>
            <a:endParaRPr lang="en-US" sz="7200" dirty="0">
              <a:solidFill>
                <a:schemeClr val="tx1"/>
              </a:solidFill>
            </a:endParaRPr>
          </a:p>
        </p:txBody>
      </p:sp>
    </p:spTree>
    <p:extLst>
      <p:ext uri="{BB962C8B-B14F-4D97-AF65-F5344CB8AC3E}">
        <p14:creationId xmlns:p14="http://schemas.microsoft.com/office/powerpoint/2010/main" val="3470949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35431" y="5634037"/>
            <a:ext cx="11556569" cy="1223963"/>
          </a:xfrm>
        </p:spPr>
        <p:txBody>
          <a:bodyPr>
            <a:normAutofit/>
          </a:bodyPr>
          <a:lstStyle/>
          <a:p>
            <a:r>
              <a:rPr lang="en-US" sz="6400" b="1" dirty="0"/>
              <a:t>3. Creative in the face of setbacks</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Autofit/>
          </a:bodyPr>
          <a:lstStyle/>
          <a:p>
            <a:pPr marL="0" indent="0" algn="l">
              <a:buNone/>
            </a:pPr>
            <a:r>
              <a:rPr lang="en-US" sz="4400" b="1" i="0" baseline="30000" dirty="0">
                <a:effectLst/>
                <a:latin typeface="+mj-lt"/>
              </a:rPr>
              <a:t>19 </a:t>
            </a:r>
            <a:r>
              <a:rPr lang="en-US" sz="4400" b="0" i="0" dirty="0">
                <a:effectLst/>
                <a:latin typeface="+mj-lt"/>
              </a:rPr>
              <a:t>Then I said to the nobles, the officials and the rest of the people, “The work is extensive and spread out, and we are widely separated from each other along the wall. </a:t>
            </a:r>
            <a:r>
              <a:rPr lang="en-US" sz="4400" b="1" i="0" baseline="30000" dirty="0">
                <a:effectLst/>
                <a:latin typeface="+mj-lt"/>
              </a:rPr>
              <a:t>20 </a:t>
            </a:r>
            <a:r>
              <a:rPr lang="en-US" sz="4400" b="0" i="0" dirty="0">
                <a:effectLst/>
                <a:latin typeface="+mj-lt"/>
              </a:rPr>
              <a:t>Wherever you hear the sound of the trumpet, join us there. Our God will fight for us!”</a:t>
            </a:r>
            <a:r>
              <a:rPr lang="en-US" sz="4400" b="1" i="0" baseline="30000" dirty="0">
                <a:solidFill>
                  <a:srgbClr val="000000"/>
                </a:solidFill>
                <a:effectLst/>
                <a:latin typeface="system-ui"/>
              </a:rPr>
              <a:t> </a:t>
            </a:r>
            <a:r>
              <a:rPr lang="en-US" sz="4400" b="1" i="0" baseline="30000" dirty="0">
                <a:effectLst/>
                <a:latin typeface="+mj-lt"/>
              </a:rPr>
              <a:t>21 </a:t>
            </a:r>
            <a:r>
              <a:rPr lang="en-US" sz="4400" b="0" i="0" dirty="0">
                <a:effectLst/>
                <a:latin typeface="+mj-lt"/>
              </a:rPr>
              <a:t>So we continued the work with half the men holding spears, from the first light of dawn till the stars came out.</a:t>
            </a:r>
          </a:p>
        </p:txBody>
      </p:sp>
      <p:pic>
        <p:nvPicPr>
          <p:cNvPr id="5" name="Picture 4">
            <a:extLst>
              <a:ext uri="{FF2B5EF4-FFF2-40B4-BE49-F238E27FC236}">
                <a16:creationId xmlns:a16="http://schemas.microsoft.com/office/drawing/2014/main" xmlns="" id="{967761F5-C441-4CBB-A2B9-DC412B97B5CA}"/>
              </a:ext>
            </a:extLst>
          </p:cNvPr>
          <p:cNvPicPr>
            <a:picLocks noChangeAspect="1"/>
          </p:cNvPicPr>
          <p:nvPr/>
        </p:nvPicPr>
        <p:blipFill>
          <a:blip r:embed="rId3"/>
          <a:stretch>
            <a:fillRect/>
          </a:stretch>
        </p:blipFill>
        <p:spPr>
          <a:xfrm>
            <a:off x="3582792" y="0"/>
            <a:ext cx="4437126" cy="6858000"/>
          </a:xfrm>
          <a:prstGeom prst="rect">
            <a:avLst/>
          </a:prstGeom>
        </p:spPr>
      </p:pic>
      <p:pic>
        <p:nvPicPr>
          <p:cNvPr id="7" name="Picture 6">
            <a:extLst>
              <a:ext uri="{FF2B5EF4-FFF2-40B4-BE49-F238E27FC236}">
                <a16:creationId xmlns:a16="http://schemas.microsoft.com/office/drawing/2014/main" xmlns="" id="{D6EE3680-C4EC-4144-B8E2-B85648E2B0A1}"/>
              </a:ext>
            </a:extLst>
          </p:cNvPr>
          <p:cNvPicPr>
            <a:picLocks noChangeAspect="1"/>
          </p:cNvPicPr>
          <p:nvPr/>
        </p:nvPicPr>
        <p:blipFill>
          <a:blip r:embed="rId4"/>
          <a:stretch>
            <a:fillRect/>
          </a:stretch>
        </p:blipFill>
        <p:spPr>
          <a:xfrm>
            <a:off x="85996" y="347700"/>
            <a:ext cx="3496796" cy="5402171"/>
          </a:xfrm>
          <a:prstGeom prst="rect">
            <a:avLst/>
          </a:prstGeom>
        </p:spPr>
      </p:pic>
    </p:spTree>
    <p:extLst>
      <p:ext uri="{BB962C8B-B14F-4D97-AF65-F5344CB8AC3E}">
        <p14:creationId xmlns:p14="http://schemas.microsoft.com/office/powerpoint/2010/main" val="3278992344"/>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1534333" y="5634037"/>
            <a:ext cx="11556569" cy="1223963"/>
          </a:xfrm>
        </p:spPr>
        <p:txBody>
          <a:bodyPr>
            <a:normAutofit/>
          </a:bodyPr>
          <a:lstStyle/>
          <a:p>
            <a:r>
              <a:rPr lang="en-US" sz="6400" b="1" dirty="0"/>
              <a:t>4. See opportunity in upheaval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a:bodyPr>
          <a:lstStyle/>
          <a:p>
            <a:pPr marL="0" indent="0" algn="l">
              <a:buNone/>
            </a:pPr>
            <a:endParaRPr lang="en-US" sz="6600" b="0" i="0" dirty="0">
              <a:effectLst/>
              <a:latin typeface="+mj-lt"/>
            </a:endParaRPr>
          </a:p>
        </p:txBody>
      </p:sp>
    </p:spTree>
    <p:extLst>
      <p:ext uri="{BB962C8B-B14F-4D97-AF65-F5344CB8AC3E}">
        <p14:creationId xmlns:p14="http://schemas.microsoft.com/office/powerpoint/2010/main" val="3655047823"/>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1534333" y="5634037"/>
            <a:ext cx="11556569" cy="1223963"/>
          </a:xfrm>
        </p:spPr>
        <p:txBody>
          <a:bodyPr>
            <a:normAutofit/>
          </a:bodyPr>
          <a:lstStyle/>
          <a:p>
            <a:r>
              <a:rPr lang="en-US" sz="6400" b="1" dirty="0"/>
              <a:t>4. See opportunity in upheaval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lnSpcReduction="10000"/>
          </a:bodyPr>
          <a:lstStyle/>
          <a:p>
            <a:pPr marL="0" indent="0">
              <a:buNone/>
            </a:pPr>
            <a:r>
              <a:rPr lang="en-US" sz="4800" dirty="0">
                <a:latin typeface="system-ui"/>
              </a:rPr>
              <a:t>[Nehemiah 6] </a:t>
            </a:r>
            <a:r>
              <a:rPr lang="en-US" sz="4800" b="1" i="0" baseline="30000" dirty="0">
                <a:effectLst/>
                <a:latin typeface="+mj-lt"/>
              </a:rPr>
              <a:t>15 </a:t>
            </a:r>
            <a:r>
              <a:rPr lang="en-US" sz="4800" b="0" i="0" dirty="0">
                <a:effectLst/>
                <a:latin typeface="+mj-lt"/>
              </a:rPr>
              <a:t>So the wall was completed on the twenty-fifth of Elul, in fifty-two days.</a:t>
            </a:r>
          </a:p>
          <a:p>
            <a:pPr marL="0" indent="0" algn="l">
              <a:buNone/>
            </a:pPr>
            <a:r>
              <a:rPr lang="en-US" sz="4800" b="1" i="0" baseline="30000" dirty="0">
                <a:effectLst/>
                <a:latin typeface="+mj-lt"/>
              </a:rPr>
              <a:t>16 </a:t>
            </a:r>
            <a:r>
              <a:rPr lang="en-US" sz="4800" b="0" i="0" dirty="0">
                <a:effectLst/>
                <a:latin typeface="+mj-lt"/>
              </a:rPr>
              <a:t>When all our enemies heard about this, all the surrounding nations were afraid and lost their self-confidence, because they realized that this work had been done with the help of our God.</a:t>
            </a:r>
          </a:p>
        </p:txBody>
      </p:sp>
    </p:spTree>
    <p:extLst>
      <p:ext uri="{BB962C8B-B14F-4D97-AF65-F5344CB8AC3E}">
        <p14:creationId xmlns:p14="http://schemas.microsoft.com/office/powerpoint/2010/main" val="2684326314"/>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1534333" y="5634037"/>
            <a:ext cx="11556569" cy="1223963"/>
          </a:xfrm>
        </p:spPr>
        <p:txBody>
          <a:bodyPr>
            <a:normAutofit/>
          </a:bodyPr>
          <a:lstStyle/>
          <a:p>
            <a:r>
              <a:rPr lang="en-US" sz="6400" b="1" dirty="0"/>
              <a:t>4. See opportunity in upheaval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rmAutofit/>
          </a:bodyPr>
          <a:lstStyle/>
          <a:p>
            <a:pPr marL="0" indent="0">
              <a:buNone/>
            </a:pPr>
            <a:r>
              <a:rPr lang="en-US" sz="4800" dirty="0">
                <a:latin typeface="system-ui"/>
              </a:rPr>
              <a:t>[Nehemiah 8] </a:t>
            </a:r>
            <a:r>
              <a:rPr lang="en-US" sz="4800" dirty="0">
                <a:latin typeface="+mj-lt"/>
              </a:rPr>
              <a:t>A</a:t>
            </a:r>
            <a:r>
              <a:rPr lang="en-US" sz="4800" b="0" i="0" dirty="0">
                <a:effectLst/>
                <a:latin typeface="+mj-lt"/>
              </a:rPr>
              <a:t>ll the people came together as one in the square before the Water Gate. They told Ezra the teacher of the Law to bring out the Book of the Law of Moses, which the </a:t>
            </a:r>
            <a:r>
              <a:rPr lang="en-US" sz="4800" b="0" i="0" cap="small" dirty="0">
                <a:effectLst/>
                <a:latin typeface="+mj-lt"/>
              </a:rPr>
              <a:t>Lord</a:t>
            </a:r>
            <a:r>
              <a:rPr lang="en-US" sz="4800" b="0" i="0" dirty="0">
                <a:effectLst/>
                <a:latin typeface="+mj-lt"/>
              </a:rPr>
              <a:t> had commanded for Israel.</a:t>
            </a:r>
            <a:endParaRPr lang="en-US" sz="4400" b="0" i="0" dirty="0">
              <a:effectLst/>
              <a:latin typeface="+mj-lt"/>
            </a:endParaRPr>
          </a:p>
        </p:txBody>
      </p:sp>
    </p:spTree>
    <p:extLst>
      <p:ext uri="{BB962C8B-B14F-4D97-AF65-F5344CB8AC3E}">
        <p14:creationId xmlns:p14="http://schemas.microsoft.com/office/powerpoint/2010/main" val="3494238845"/>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029740" y="5634037"/>
            <a:ext cx="6162260" cy="1223963"/>
          </a:xfrm>
        </p:spPr>
        <p:txBody>
          <a:bodyPr>
            <a:normAutofit/>
          </a:bodyPr>
          <a:lstStyle/>
          <a:p>
            <a:r>
              <a:rPr lang="en-US" sz="6600" b="1" dirty="0"/>
              <a:t>Deuteronomy 28</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0" i="0" dirty="0">
                <a:effectLst/>
                <a:latin typeface="+mj-lt"/>
              </a:rPr>
              <a:t>15 However, if you do not obey the Lord your God and do not carefully follow all his commands and decrees I am giving you today, all these curses will come on you and overtake you…</a:t>
            </a:r>
          </a:p>
        </p:txBody>
      </p:sp>
    </p:spTree>
    <p:extLst>
      <p:ext uri="{BB962C8B-B14F-4D97-AF65-F5344CB8AC3E}">
        <p14:creationId xmlns:p14="http://schemas.microsoft.com/office/powerpoint/2010/main" val="4235737279"/>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1534333" y="5634037"/>
            <a:ext cx="11556569" cy="1223963"/>
          </a:xfrm>
        </p:spPr>
        <p:txBody>
          <a:bodyPr>
            <a:normAutofit/>
          </a:bodyPr>
          <a:lstStyle/>
          <a:p>
            <a:r>
              <a:rPr lang="en-US" sz="6400" b="1" dirty="0"/>
              <a:t>4. See opportunity in upheaval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Autofit/>
          </a:bodyPr>
          <a:lstStyle/>
          <a:p>
            <a:pPr marL="0" indent="0">
              <a:buNone/>
            </a:pPr>
            <a:r>
              <a:rPr lang="en-US" sz="4800" b="1" i="0" baseline="30000" dirty="0">
                <a:effectLst/>
                <a:latin typeface="system-ui"/>
              </a:rPr>
              <a:t>2 </a:t>
            </a:r>
            <a:r>
              <a:rPr lang="en-US" sz="4800" b="0" i="0" dirty="0">
                <a:effectLst/>
                <a:latin typeface="system-ui"/>
              </a:rPr>
              <a:t>…Ezra the priest brought the Law before the assembly, which was made up of men and women and all who were able to understand. </a:t>
            </a:r>
            <a:r>
              <a:rPr lang="en-US" sz="4800" b="1" i="0" baseline="30000" dirty="0">
                <a:effectLst/>
                <a:latin typeface="system-ui"/>
              </a:rPr>
              <a:t>3 </a:t>
            </a:r>
            <a:r>
              <a:rPr lang="en-US" sz="4800" b="0" i="0" dirty="0">
                <a:effectLst/>
                <a:latin typeface="system-ui"/>
              </a:rPr>
              <a:t>He read it aloud from daybreak till noon… And all the people listened attentively to the Book of the Law.</a:t>
            </a:r>
            <a:endParaRPr lang="en-US" sz="4800" b="0" i="0" dirty="0">
              <a:effectLst/>
              <a:latin typeface="+mj-lt"/>
            </a:endParaRPr>
          </a:p>
        </p:txBody>
      </p:sp>
    </p:spTree>
    <p:extLst>
      <p:ext uri="{BB962C8B-B14F-4D97-AF65-F5344CB8AC3E}">
        <p14:creationId xmlns:p14="http://schemas.microsoft.com/office/powerpoint/2010/main" val="439039750"/>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1534333" y="5634037"/>
            <a:ext cx="11556569" cy="1223963"/>
          </a:xfrm>
        </p:spPr>
        <p:txBody>
          <a:bodyPr>
            <a:normAutofit/>
          </a:bodyPr>
          <a:lstStyle/>
          <a:p>
            <a:r>
              <a:rPr lang="en-US" sz="6400" b="1" dirty="0"/>
              <a:t>4. See opportunity in upheaval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Autofit/>
          </a:bodyPr>
          <a:lstStyle/>
          <a:p>
            <a:pPr marL="0" indent="0">
              <a:buNone/>
            </a:pPr>
            <a:r>
              <a:rPr lang="en-US" sz="4800" b="1" i="0" baseline="30000" dirty="0">
                <a:effectLst/>
                <a:latin typeface="+mj-lt"/>
              </a:rPr>
              <a:t>9 </a:t>
            </a:r>
            <a:r>
              <a:rPr lang="en-US" sz="4800" b="0" i="0" dirty="0">
                <a:effectLst/>
                <a:latin typeface="+mj-lt"/>
              </a:rPr>
              <a:t>Then Nehemiah the governor, Ezra the priest and teacher of the Law, and the Levites who were instructing the people said to them all, “This day is holy to the </a:t>
            </a:r>
            <a:r>
              <a:rPr lang="en-US" sz="4800" b="0" i="0" cap="small" dirty="0">
                <a:effectLst/>
                <a:latin typeface="+mj-lt"/>
              </a:rPr>
              <a:t>Lord</a:t>
            </a:r>
            <a:r>
              <a:rPr lang="en-US" sz="4800" b="0" i="0" dirty="0">
                <a:effectLst/>
                <a:latin typeface="+mj-lt"/>
              </a:rPr>
              <a:t> your God. Do not mourn or weep.” For all the people had been weeping as they listened to the words of the Law.</a:t>
            </a:r>
            <a:endParaRPr lang="en-US" sz="6600" b="0" i="0" dirty="0">
              <a:effectLst/>
              <a:latin typeface="+mj-lt"/>
            </a:endParaRPr>
          </a:p>
        </p:txBody>
      </p:sp>
    </p:spTree>
    <p:extLst>
      <p:ext uri="{BB962C8B-B14F-4D97-AF65-F5344CB8AC3E}">
        <p14:creationId xmlns:p14="http://schemas.microsoft.com/office/powerpoint/2010/main" val="594770181"/>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1534333" y="5634037"/>
            <a:ext cx="11556569" cy="1223963"/>
          </a:xfrm>
        </p:spPr>
        <p:txBody>
          <a:bodyPr>
            <a:normAutofit/>
          </a:bodyPr>
          <a:lstStyle/>
          <a:p>
            <a:r>
              <a:rPr lang="en-US" sz="6400" b="1" dirty="0"/>
              <a:t>4. See opportunity in upheaval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Autofit/>
          </a:bodyPr>
          <a:lstStyle/>
          <a:p>
            <a:pPr marL="0" indent="0">
              <a:buNone/>
            </a:pPr>
            <a:r>
              <a:rPr lang="en-US" sz="4800" b="1" i="0" baseline="30000" dirty="0">
                <a:effectLst/>
                <a:latin typeface="+mj-lt"/>
              </a:rPr>
              <a:t>10 </a:t>
            </a:r>
            <a:r>
              <a:rPr lang="en-US" sz="4800" b="0" i="0" dirty="0">
                <a:effectLst/>
                <a:latin typeface="+mj-lt"/>
              </a:rPr>
              <a:t>Nehemiah said, “Go and enjoy choice food and sweet drinks, and send some to those who have nothing prepared. This day is holy to our Lord. Do not grieve, for the joy of the </a:t>
            </a:r>
            <a:r>
              <a:rPr lang="en-US" sz="4800" b="0" i="0" cap="small" dirty="0">
                <a:effectLst/>
                <a:latin typeface="+mj-lt"/>
              </a:rPr>
              <a:t>Lord</a:t>
            </a:r>
            <a:r>
              <a:rPr lang="en-US" sz="4800" b="0" i="0" dirty="0">
                <a:effectLst/>
                <a:latin typeface="+mj-lt"/>
              </a:rPr>
              <a:t> is your strength.”</a:t>
            </a:r>
            <a:endParaRPr lang="en-US" sz="8800" b="0" i="0" dirty="0">
              <a:effectLst/>
              <a:latin typeface="+mj-lt"/>
            </a:endParaRPr>
          </a:p>
        </p:txBody>
      </p:sp>
    </p:spTree>
    <p:extLst>
      <p:ext uri="{BB962C8B-B14F-4D97-AF65-F5344CB8AC3E}">
        <p14:creationId xmlns:p14="http://schemas.microsoft.com/office/powerpoint/2010/main" val="1885121343"/>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1534333" y="5634037"/>
            <a:ext cx="11556569" cy="1223963"/>
          </a:xfrm>
        </p:spPr>
        <p:txBody>
          <a:bodyPr>
            <a:normAutofit/>
          </a:bodyPr>
          <a:lstStyle/>
          <a:p>
            <a:r>
              <a:rPr lang="en-US" sz="6400" b="1" dirty="0"/>
              <a:t>4. See opportunity in upheaval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Autofit/>
          </a:bodyPr>
          <a:lstStyle/>
          <a:p>
            <a:pPr marL="0" indent="0">
              <a:buNone/>
            </a:pPr>
            <a:r>
              <a:rPr lang="en-US" sz="4800" b="1" i="0" baseline="30000" dirty="0">
                <a:effectLst/>
                <a:latin typeface="+mj-lt"/>
              </a:rPr>
              <a:t>12 </a:t>
            </a:r>
            <a:r>
              <a:rPr lang="en-US" sz="4800" b="0" i="0" dirty="0">
                <a:effectLst/>
                <a:latin typeface="+mj-lt"/>
              </a:rPr>
              <a:t>Then all the people went away to eat and drink, to send portions of food and to celebrate with great joy, because they now understood the words that had been made known to them…</a:t>
            </a:r>
          </a:p>
          <a:p>
            <a:pPr marL="0" indent="0">
              <a:buNone/>
            </a:pPr>
            <a:r>
              <a:rPr lang="en-US" sz="4800" b="0" i="0" dirty="0">
                <a:effectLst/>
                <a:latin typeface="system-ui"/>
              </a:rPr>
              <a:t>From the days of Joshua son of Nun until that day, the Israelites had not celebrated it like this. And their joy was very great.</a:t>
            </a:r>
            <a:endParaRPr lang="en-US" sz="4800" b="0" i="0" dirty="0">
              <a:effectLst/>
              <a:latin typeface="+mj-lt"/>
            </a:endParaRPr>
          </a:p>
        </p:txBody>
      </p:sp>
    </p:spTree>
    <p:extLst>
      <p:ext uri="{BB962C8B-B14F-4D97-AF65-F5344CB8AC3E}">
        <p14:creationId xmlns:p14="http://schemas.microsoft.com/office/powerpoint/2010/main" val="4140361203"/>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1534333" y="5634037"/>
            <a:ext cx="11556569" cy="1223963"/>
          </a:xfrm>
        </p:spPr>
        <p:txBody>
          <a:bodyPr>
            <a:normAutofit/>
          </a:bodyPr>
          <a:lstStyle/>
          <a:p>
            <a:r>
              <a:rPr lang="en-US" sz="6400" b="1" dirty="0"/>
              <a:t>4. See opportunity in upheaval </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498081"/>
          </a:xfrm>
        </p:spPr>
        <p:txBody>
          <a:bodyPr>
            <a:noAutofit/>
          </a:bodyPr>
          <a:lstStyle/>
          <a:p>
            <a:pPr marL="0" indent="0">
              <a:buNone/>
            </a:pPr>
            <a:r>
              <a:rPr lang="en-US" sz="4800" b="1" i="0" baseline="30000" dirty="0">
                <a:effectLst/>
                <a:latin typeface="+mj-lt"/>
              </a:rPr>
              <a:t>12 </a:t>
            </a:r>
            <a:r>
              <a:rPr lang="en-US" sz="4800" b="0" i="0" dirty="0">
                <a:effectLst/>
                <a:latin typeface="+mj-lt"/>
              </a:rPr>
              <a:t>Then all the people went away to eat and drink, to send portions of food and to celebrate with great joy, because they now understood the words that had been made known to them…</a:t>
            </a:r>
          </a:p>
          <a:p>
            <a:pPr marL="0" indent="0">
              <a:buNone/>
            </a:pPr>
            <a:r>
              <a:rPr lang="en-US" sz="4800" b="0" i="0" dirty="0">
                <a:effectLst/>
                <a:latin typeface="system-ui"/>
              </a:rPr>
              <a:t>From the days of Joshua son of Nun until that day, the Israelites had not celebrated it like this. And their joy was very great.</a:t>
            </a:r>
            <a:endParaRPr lang="en-US" sz="4800" b="0" i="0" dirty="0">
              <a:effectLst/>
              <a:latin typeface="+mj-lt"/>
            </a:endParaRPr>
          </a:p>
        </p:txBody>
      </p:sp>
      <p:sp>
        <p:nvSpPr>
          <p:cNvPr id="4" name="Rectangle: Rounded Corners 3">
            <a:extLst>
              <a:ext uri="{FF2B5EF4-FFF2-40B4-BE49-F238E27FC236}">
                <a16:creationId xmlns:a16="http://schemas.microsoft.com/office/drawing/2014/main" xmlns="" id="{CCBC2F72-DF73-4295-A6AD-BCB8881BE372}"/>
              </a:ext>
            </a:extLst>
          </p:cNvPr>
          <p:cNvSpPr/>
          <p:nvPr/>
        </p:nvSpPr>
        <p:spPr>
          <a:xfrm>
            <a:off x="1653999" y="1063256"/>
            <a:ext cx="8522496" cy="44444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system-ui"/>
              </a:rPr>
              <a:t>When </a:t>
            </a:r>
            <a:r>
              <a:rPr lang="en-US" sz="7200" dirty="0">
                <a:solidFill>
                  <a:schemeClr val="tx1"/>
                </a:solidFill>
                <a:latin typeface="system-ui"/>
              </a:rPr>
              <a:t>the status quo gets upended…</a:t>
            </a:r>
            <a:endParaRPr lang="en-US" sz="7200" dirty="0">
              <a:solidFill>
                <a:schemeClr val="tx1"/>
              </a:solidFill>
            </a:endParaRPr>
          </a:p>
        </p:txBody>
      </p:sp>
    </p:spTree>
    <p:extLst>
      <p:ext uri="{BB962C8B-B14F-4D97-AF65-F5344CB8AC3E}">
        <p14:creationId xmlns:p14="http://schemas.microsoft.com/office/powerpoint/2010/main" val="94882585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029740" y="5634037"/>
            <a:ext cx="6162260" cy="1223963"/>
          </a:xfrm>
        </p:spPr>
        <p:txBody>
          <a:bodyPr>
            <a:normAutofit/>
          </a:bodyPr>
          <a:lstStyle/>
          <a:p>
            <a:r>
              <a:rPr lang="en-US" sz="6600" b="1" dirty="0"/>
              <a:t>Deuteronomy 28</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1" i="0" baseline="30000" dirty="0">
                <a:effectLst/>
                <a:latin typeface="+mj-lt"/>
              </a:rPr>
              <a:t>33 </a:t>
            </a:r>
            <a:r>
              <a:rPr lang="en-US" sz="4800" b="0" i="0" dirty="0">
                <a:effectLst/>
                <a:latin typeface="+mj-lt"/>
              </a:rPr>
              <a:t>A people that you do not know will eat what your land and labor produce, and you will have nothing but cruel oppression all your days. </a:t>
            </a:r>
            <a:r>
              <a:rPr lang="en-US" sz="4800" b="1" i="0" baseline="30000" dirty="0">
                <a:effectLst/>
                <a:latin typeface="+mj-lt"/>
              </a:rPr>
              <a:t>34 </a:t>
            </a:r>
            <a:r>
              <a:rPr lang="en-US" sz="4800" b="0" i="0" dirty="0">
                <a:effectLst/>
                <a:latin typeface="+mj-lt"/>
              </a:rPr>
              <a:t>The sights you see will drive you mad. </a:t>
            </a:r>
            <a:r>
              <a:rPr lang="en-US" sz="4800" b="1" i="0" baseline="30000" dirty="0">
                <a:effectLst/>
                <a:latin typeface="+mj-lt"/>
              </a:rPr>
              <a:t>35 </a:t>
            </a:r>
            <a:r>
              <a:rPr lang="en-US" sz="4800" b="0" i="0" dirty="0">
                <a:effectLst/>
                <a:latin typeface="+mj-lt"/>
              </a:rPr>
              <a:t>The </a:t>
            </a:r>
            <a:r>
              <a:rPr lang="en-US" sz="4800" b="0" i="0" cap="small" dirty="0">
                <a:effectLst/>
                <a:latin typeface="+mj-lt"/>
              </a:rPr>
              <a:t>Lord</a:t>
            </a:r>
            <a:r>
              <a:rPr lang="en-US" sz="4800" b="0" i="0" dirty="0">
                <a:effectLst/>
                <a:latin typeface="+mj-lt"/>
              </a:rPr>
              <a:t> will afflict your knees and legs with painful boils that cannot be cured, spreading from the soles of your feet to the top of your head.</a:t>
            </a:r>
            <a:endParaRPr lang="en-US" sz="6600" b="0" i="0" dirty="0">
              <a:effectLst/>
              <a:latin typeface="+mj-lt"/>
            </a:endParaRPr>
          </a:p>
        </p:txBody>
      </p:sp>
    </p:spTree>
    <p:extLst>
      <p:ext uri="{BB962C8B-B14F-4D97-AF65-F5344CB8AC3E}">
        <p14:creationId xmlns:p14="http://schemas.microsoft.com/office/powerpoint/2010/main" val="1192780734"/>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39A15-F251-437B-AF24-2155AE312C5F}"/>
              </a:ext>
            </a:extLst>
          </p:cNvPr>
          <p:cNvSpPr>
            <a:spLocks noGrp="1"/>
          </p:cNvSpPr>
          <p:nvPr>
            <p:ph type="title"/>
          </p:nvPr>
        </p:nvSpPr>
        <p:spPr>
          <a:xfrm>
            <a:off x="6029740" y="5634037"/>
            <a:ext cx="6162260" cy="1223963"/>
          </a:xfrm>
        </p:spPr>
        <p:txBody>
          <a:bodyPr>
            <a:normAutofit/>
          </a:bodyPr>
          <a:lstStyle/>
          <a:p>
            <a:r>
              <a:rPr lang="en-US" sz="6600" b="1" dirty="0"/>
              <a:t>Deuteronomy 28</a:t>
            </a:r>
          </a:p>
        </p:txBody>
      </p:sp>
      <p:sp>
        <p:nvSpPr>
          <p:cNvPr id="3" name="Content Placeholder 2">
            <a:extLst>
              <a:ext uri="{FF2B5EF4-FFF2-40B4-BE49-F238E27FC236}">
                <a16:creationId xmlns:a16="http://schemas.microsoft.com/office/drawing/2014/main" xmlns="" id="{145BB841-3773-4C96-9065-8A21295AAD87}"/>
              </a:ext>
            </a:extLst>
          </p:cNvPr>
          <p:cNvSpPr>
            <a:spLocks noGrp="1"/>
          </p:cNvSpPr>
          <p:nvPr>
            <p:ph idx="1"/>
          </p:nvPr>
        </p:nvSpPr>
        <p:spPr>
          <a:xfrm>
            <a:off x="874643" y="251790"/>
            <a:ext cx="11052314" cy="5658679"/>
          </a:xfrm>
        </p:spPr>
        <p:txBody>
          <a:bodyPr>
            <a:normAutofit/>
          </a:bodyPr>
          <a:lstStyle/>
          <a:p>
            <a:pPr marL="0" indent="0" algn="l">
              <a:buNone/>
            </a:pPr>
            <a:r>
              <a:rPr lang="en-US" sz="4800" b="1" i="0" baseline="30000" dirty="0">
                <a:effectLst/>
                <a:latin typeface="+mj-lt"/>
              </a:rPr>
              <a:t>33 </a:t>
            </a:r>
            <a:r>
              <a:rPr lang="en-US" sz="4800" b="0" i="0" dirty="0">
                <a:effectLst/>
                <a:latin typeface="+mj-lt"/>
              </a:rPr>
              <a:t>A people that you do not know will eat what your land and labor produce, and you will have nothing but cruel oppression all your days. </a:t>
            </a:r>
            <a:r>
              <a:rPr lang="en-US" sz="4800" b="1" i="0" baseline="30000" dirty="0">
                <a:effectLst/>
                <a:latin typeface="+mj-lt"/>
              </a:rPr>
              <a:t>34 </a:t>
            </a:r>
            <a:r>
              <a:rPr lang="en-US" sz="4800" b="0" i="0" dirty="0">
                <a:effectLst/>
                <a:latin typeface="+mj-lt"/>
              </a:rPr>
              <a:t>The sights you see will drive you mad. </a:t>
            </a:r>
            <a:r>
              <a:rPr lang="en-US" sz="4800" b="1" i="0" baseline="30000" dirty="0">
                <a:effectLst/>
                <a:latin typeface="+mj-lt"/>
              </a:rPr>
              <a:t>35 </a:t>
            </a:r>
            <a:r>
              <a:rPr lang="en-US" sz="4800" b="0" i="0" dirty="0">
                <a:effectLst/>
                <a:latin typeface="+mj-lt"/>
              </a:rPr>
              <a:t>The </a:t>
            </a:r>
            <a:r>
              <a:rPr lang="en-US" sz="4800" b="0" i="0" cap="small" dirty="0">
                <a:effectLst/>
                <a:latin typeface="+mj-lt"/>
              </a:rPr>
              <a:t>Lord</a:t>
            </a:r>
            <a:r>
              <a:rPr lang="en-US" sz="4800" b="0" i="0" dirty="0">
                <a:effectLst/>
                <a:latin typeface="+mj-lt"/>
              </a:rPr>
              <a:t> will afflict your knees and legs with painful boils that cannot be cured, spreading from the soles of your feet to the top of your head.</a:t>
            </a:r>
            <a:endParaRPr lang="en-US" sz="6600" b="0" i="0" dirty="0">
              <a:effectLst/>
              <a:latin typeface="+mj-lt"/>
            </a:endParaRPr>
          </a:p>
        </p:txBody>
      </p:sp>
      <p:pic>
        <p:nvPicPr>
          <p:cNvPr id="2050" name="Picture 2">
            <a:extLst>
              <a:ext uri="{FF2B5EF4-FFF2-40B4-BE49-F238E27FC236}">
                <a16:creationId xmlns:a16="http://schemas.microsoft.com/office/drawing/2014/main" xmlns="" id="{04FF22CD-F5C6-4A8F-AF60-97FF61768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505" y="25659"/>
            <a:ext cx="5126989" cy="683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910494"/>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0F4D8F-62A8-4213-9B97-F3B3C90C88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440EAF9C-CC09-4C93-B697-FE518C14760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E5A8423C-48D8-463D-BA5A-F6ECE17CE779}"/>
              </a:ext>
            </a:extLst>
          </p:cNvPr>
          <p:cNvPicPr>
            <a:picLocks noChangeAspect="1"/>
          </p:cNvPicPr>
          <p:nvPr/>
        </p:nvPicPr>
        <p:blipFill>
          <a:blip r:embed="rId3"/>
          <a:stretch>
            <a:fillRect/>
          </a:stretch>
        </p:blipFill>
        <p:spPr>
          <a:xfrm>
            <a:off x="1073051" y="0"/>
            <a:ext cx="10045898" cy="6858000"/>
          </a:xfrm>
          <a:prstGeom prst="rect">
            <a:avLst/>
          </a:prstGeom>
        </p:spPr>
      </p:pic>
    </p:spTree>
    <p:extLst>
      <p:ext uri="{BB962C8B-B14F-4D97-AF65-F5344CB8AC3E}">
        <p14:creationId xmlns:p14="http://schemas.microsoft.com/office/powerpoint/2010/main" val="559252536"/>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0F4D8F-62A8-4213-9B97-F3B3C90C88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440EAF9C-CC09-4C93-B697-FE518C14760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E5A8423C-48D8-463D-BA5A-F6ECE17CE779}"/>
              </a:ext>
            </a:extLst>
          </p:cNvPr>
          <p:cNvPicPr>
            <a:picLocks noChangeAspect="1"/>
          </p:cNvPicPr>
          <p:nvPr/>
        </p:nvPicPr>
        <p:blipFill>
          <a:blip r:embed="rId3"/>
          <a:stretch>
            <a:fillRect/>
          </a:stretch>
        </p:blipFill>
        <p:spPr>
          <a:xfrm>
            <a:off x="1073051" y="0"/>
            <a:ext cx="10045898" cy="6858000"/>
          </a:xfrm>
          <a:prstGeom prst="rect">
            <a:avLst/>
          </a:prstGeom>
        </p:spPr>
      </p:pic>
      <p:pic>
        <p:nvPicPr>
          <p:cNvPr id="5" name="Picture 4">
            <a:extLst>
              <a:ext uri="{FF2B5EF4-FFF2-40B4-BE49-F238E27FC236}">
                <a16:creationId xmlns:a16="http://schemas.microsoft.com/office/drawing/2014/main" xmlns="" id="{644AE710-D449-4F04-939D-A3B0283634E2}"/>
              </a:ext>
            </a:extLst>
          </p:cNvPr>
          <p:cNvPicPr>
            <a:picLocks noChangeAspect="1"/>
          </p:cNvPicPr>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1900501677"/>
      </p:ext>
    </p:extLst>
  </p:cSld>
  <p:clrMapOvr>
    <a:masterClrMapping/>
  </p:clrMapOvr>
  <mc:AlternateContent xmlns:mc="http://schemas.openxmlformats.org/markup-compatibility/2006" xmlns:p14="http://schemas.microsoft.com/office/powerpoint/2010/main">
    <mc:Choice Requires="p14">
      <p:transition p14:dur="5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832</Words>
  <Application>Microsoft Office PowerPoint</Application>
  <PresentationFormat>Widescreen</PresentationFormat>
  <Paragraphs>187</Paragraphs>
  <Slides>54</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system-ui</vt:lpstr>
      <vt:lpstr>Tech 16x9</vt:lpstr>
      <vt:lpstr>Leading Through Uncertainty</vt:lpstr>
      <vt:lpstr>PowerPoint Presentation</vt:lpstr>
      <vt:lpstr>Deuteronomy 28</vt:lpstr>
      <vt:lpstr>Deuteronomy 28</vt:lpstr>
      <vt:lpstr>Deuteronomy 28</vt:lpstr>
      <vt:lpstr>Deuteronomy 28</vt:lpstr>
      <vt:lpstr>Deuteronomy 28</vt:lpstr>
      <vt:lpstr>PowerPoint Presentation</vt:lpstr>
      <vt:lpstr>PowerPoint Presentation</vt:lpstr>
      <vt:lpstr>Nehemiah 1</vt:lpstr>
      <vt:lpstr>Nehemiah 1</vt:lpstr>
      <vt:lpstr>Times of Uncertainty</vt:lpstr>
      <vt:lpstr>Times of Uncertainty</vt:lpstr>
      <vt:lpstr>Times of Uncertainty</vt:lpstr>
      <vt:lpstr>Times of Uncertainty</vt:lpstr>
      <vt:lpstr>Times of Uncertainty</vt:lpstr>
      <vt:lpstr>Times of Uncertainty</vt:lpstr>
      <vt:lpstr>Times of Uncertainty</vt:lpstr>
      <vt:lpstr>Times of Uncertainty</vt:lpstr>
      <vt:lpstr>1. Cling to Prayer</vt:lpstr>
      <vt:lpstr>1. Cling to Prayer</vt:lpstr>
      <vt:lpstr>1. Cling to Prayer</vt:lpstr>
      <vt:lpstr>John White Excellence in Leadership</vt:lpstr>
      <vt:lpstr>John White Excellence in Leadership</vt:lpstr>
      <vt:lpstr>John White Excellence in Leadership</vt:lpstr>
      <vt:lpstr>1. Cling to Prayer</vt:lpstr>
      <vt:lpstr>1. Cling to Prayer</vt:lpstr>
      <vt:lpstr>1. Cling to Prayer</vt:lpstr>
      <vt:lpstr>1. Cling to Prayer</vt:lpstr>
      <vt:lpstr>1. Cling to Prayer</vt:lpstr>
      <vt:lpstr>John White Excellence in Leadership</vt:lpstr>
      <vt:lpstr>John White Excellence in Leadership</vt:lpstr>
      <vt:lpstr>PowerPoint Presentation</vt:lpstr>
      <vt:lpstr>Nehemiah 4</vt:lpstr>
      <vt:lpstr>Nehemiah 4</vt:lpstr>
      <vt:lpstr>Nehemiah 4</vt:lpstr>
      <vt:lpstr>2. Bold in the face of Opposition </vt:lpstr>
      <vt:lpstr>2. Bold in the face of Opposition </vt:lpstr>
      <vt:lpstr>2. Bold in the face of Opposition </vt:lpstr>
      <vt:lpstr>2. Bold in the face of Opposition </vt:lpstr>
      <vt:lpstr>2. Bold in the face of Opposition </vt:lpstr>
      <vt:lpstr>2. Bold in the face of Opposition </vt:lpstr>
      <vt:lpstr>3. Creative in the face of setbacks</vt:lpstr>
      <vt:lpstr>3. Creative in the face of setbacks</vt:lpstr>
      <vt:lpstr>3. Creative in the face of setbacks</vt:lpstr>
      <vt:lpstr>3. Creative in the face of setbacks</vt:lpstr>
      <vt:lpstr>4. See opportunity in upheaval </vt:lpstr>
      <vt:lpstr>4. See opportunity in upheaval </vt:lpstr>
      <vt:lpstr>4. See opportunity in upheaval </vt:lpstr>
      <vt:lpstr>4. See opportunity in upheaval </vt:lpstr>
      <vt:lpstr>4. See opportunity in upheaval </vt:lpstr>
      <vt:lpstr>4. See opportunity in upheaval </vt:lpstr>
      <vt:lpstr>4. See opportunity in upheaval </vt:lpstr>
      <vt:lpstr>4. See opportunity in upheaval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2021-07-17T19:31:29Z</dcterms:created>
  <dcterms:modified xsi:type="dcterms:W3CDTF">2021-07-17T22:28:28Z</dcterms:modified>
</cp:coreProperties>
</file>