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5"/>
  </p:notesMasterIdLst>
  <p:sldIdLst>
    <p:sldId id="1561" r:id="rId3"/>
    <p:sldId id="1546" r:id="rId4"/>
    <p:sldId id="1755" r:id="rId5"/>
    <p:sldId id="1758" r:id="rId6"/>
    <p:sldId id="1761" r:id="rId7"/>
    <p:sldId id="1752" r:id="rId8"/>
    <p:sldId id="1753" r:id="rId9"/>
    <p:sldId id="1757" r:id="rId10"/>
    <p:sldId id="1754" r:id="rId11"/>
    <p:sldId id="1747" r:id="rId12"/>
    <p:sldId id="1748" r:id="rId13"/>
    <p:sldId id="1756" r:id="rId14"/>
    <p:sldId id="1504" r:id="rId15"/>
    <p:sldId id="1505" r:id="rId16"/>
    <p:sldId id="1510" r:id="rId17"/>
    <p:sldId id="1762" r:id="rId18"/>
    <p:sldId id="1528" r:id="rId19"/>
    <p:sldId id="1515" r:id="rId20"/>
    <p:sldId id="1516" r:id="rId21"/>
    <p:sldId id="1511" r:id="rId22"/>
    <p:sldId id="1512" r:id="rId23"/>
    <p:sldId id="1763" r:id="rId24"/>
    <p:sldId id="1509" r:id="rId25"/>
    <p:sldId id="1764" r:id="rId26"/>
    <p:sldId id="1534" r:id="rId27"/>
    <p:sldId id="1533" r:id="rId28"/>
    <p:sldId id="1513" r:id="rId29"/>
    <p:sldId id="1514" r:id="rId30"/>
    <p:sldId id="1484" r:id="rId31"/>
    <p:sldId id="1749" r:id="rId32"/>
    <p:sldId id="1750" r:id="rId33"/>
    <p:sldId id="1517" r:id="rId34"/>
    <p:sldId id="1518" r:id="rId35"/>
    <p:sldId id="1520" r:id="rId36"/>
    <p:sldId id="1521" r:id="rId37"/>
    <p:sldId id="1522" r:id="rId38"/>
    <p:sldId id="1529" r:id="rId39"/>
    <p:sldId id="1765" r:id="rId40"/>
    <p:sldId id="1759" r:id="rId41"/>
    <p:sldId id="1760" r:id="rId42"/>
    <p:sldId id="1388" r:id="rId43"/>
    <p:sldId id="144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48B"/>
    <a:srgbClr val="A8BDC4"/>
    <a:srgbClr val="7796A5"/>
    <a:srgbClr val="6C7C8A"/>
    <a:srgbClr val="5F8097"/>
    <a:srgbClr val="688598"/>
    <a:srgbClr val="658AA3"/>
    <a:srgbClr val="83A1B3"/>
    <a:srgbClr val="9DC7CF"/>
    <a:srgbClr val="345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DB0D0-A00D-4A26-9113-0A650701903F}" v="796" dt="2022-12-06T00:47:45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9" autoAdjust="0"/>
    <p:restoredTop sz="93447" autoAdjust="0"/>
  </p:normalViewPr>
  <p:slideViewPr>
    <p:cSldViewPr>
      <p:cViewPr varScale="1">
        <p:scale>
          <a:sx n="66" d="100"/>
          <a:sy n="66" d="100"/>
        </p:scale>
        <p:origin x="104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65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1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7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72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2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21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3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232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82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13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31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37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51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355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44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38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2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39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2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8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73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45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86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57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710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13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687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41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0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13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0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5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2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540B62FA-8563-1D2F-B793-CE469F8AC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6315" r="4850" b="14696"/>
          <a:stretch/>
        </p:blipFill>
        <p:spPr>
          <a:xfrm>
            <a:off x="6477000" y="3657600"/>
            <a:ext cx="4648200" cy="29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6:8) Do this knowing that whatever good thing each one does,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receive back from the Lord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whether slave or free.</a:t>
            </a:r>
          </a:p>
        </p:txBody>
      </p:sp>
    </p:spTree>
    <p:extLst>
      <p:ext uri="{BB962C8B-B14F-4D97-AF65-F5344CB8AC3E}">
        <p14:creationId xmlns:p14="http://schemas.microsoft.com/office/powerpoint/2010/main" val="39562474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6615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6:9) Masters,</a:t>
            </a:r>
          </a:p>
          <a:p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the same things to them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 up threatening,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both their Master and yours is in heaven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there is no partiality with Him.</a:t>
            </a:r>
          </a:p>
        </p:txBody>
      </p:sp>
    </p:spTree>
    <p:extLst>
      <p:ext uri="{BB962C8B-B14F-4D97-AF65-F5344CB8AC3E}">
        <p14:creationId xmlns:p14="http://schemas.microsoft.com/office/powerpoint/2010/main" val="41915353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57151" y="83604"/>
            <a:ext cx="784859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Paul’s View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Roman slaves could win their masters through good deeds (v.6).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a ratification of injustice (v.6).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that masters were better (v.7).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pleasing masters, but God (v.7).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compulsory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but a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sincere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choice (vv.5-6).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Masters were held to the same ethic (v.9).</a:t>
            </a:r>
          </a:p>
        </p:txBody>
      </p:sp>
    </p:spTree>
    <p:extLst>
      <p:ext uri="{BB962C8B-B14F-4D97-AF65-F5344CB8AC3E}">
        <p14:creationId xmlns:p14="http://schemas.microsoft.com/office/powerpoint/2010/main" val="1681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is no reasonable doubt that the New Testament, like the Old, not only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tolerated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chattel slavery…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helped to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perpetuate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by making the slaves’ obedience to their masters a religious duty.</a:t>
            </a:r>
          </a:p>
        </p:txBody>
      </p:sp>
    </p:spTree>
    <p:extLst>
      <p:ext uri="{BB962C8B-B14F-4D97-AF65-F5344CB8AC3E}">
        <p14:creationId xmlns:p14="http://schemas.microsoft.com/office/powerpoint/2010/main" val="31536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biblical morality was one of the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greatest handicaps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the emancipation movement in the United States had to overcome.</a:t>
            </a:r>
          </a:p>
        </p:txBody>
      </p:sp>
    </p:spTree>
    <p:extLst>
      <p:ext uri="{BB962C8B-B14F-4D97-AF65-F5344CB8AC3E}">
        <p14:creationId xmlns:p14="http://schemas.microsoft.com/office/powerpoint/2010/main" val="405990053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685800" y="2192966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W.L. Westermann: “The institution of slavery was a fact of Mediterranean economic life so completely accepted as a part of the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labour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structure of the time that one cannot correctly speak of the slave ‘problem’ in antiquity.”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W.L. Westermann,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Slave Systems of Greek and Roman Antiquity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(The American Philosophical Society, 1955), p.215.</a:t>
            </a:r>
          </a:p>
        </p:txBody>
      </p:sp>
    </p:spTree>
    <p:extLst>
      <p:ext uri="{BB962C8B-B14F-4D97-AF65-F5344CB8AC3E}">
        <p14:creationId xmlns:p14="http://schemas.microsoft.com/office/powerpoint/2010/main" val="17183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990599" y="2164391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Aristotle: “The manager of a household must have his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[tools] are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lifeless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others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living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slave is a live article of property.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Aristotle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Politics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1253b;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cf. </a:t>
            </a:r>
            <a:r>
              <a:rPr 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Nicomachean Ethics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8.11.6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256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990599" y="2164391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Aristotle: “[Slaves] are as different as the soul from the body or man from beast…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[They] are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slaves by nature.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Aristotle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Politics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1254b</a:t>
            </a:r>
          </a:p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Seneca: “We maltreat [slaves], not as if they were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as…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beasts of burden.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Seneca, </a:t>
            </a:r>
            <a:r>
              <a:rPr 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Moral Epistles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47.5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980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990599" y="2164391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about revolt or resistance?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Jewish War (AD 66-70)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million killed. 200,000 enslaved.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Josephus,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Jewish War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6.3.201-213; 6.5.271-73; 6.9.420; 7.5.118, 138, 154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Spartacus’ Revolt (73 BC)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6,000 survivors were crucified.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Appian,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Civil Wars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1.120</a:t>
            </a:r>
          </a:p>
        </p:txBody>
      </p:sp>
    </p:spTree>
    <p:extLst>
      <p:ext uri="{BB962C8B-B14F-4D97-AF65-F5344CB8AC3E}">
        <p14:creationId xmlns:p14="http://schemas.microsoft.com/office/powerpoint/2010/main" val="1955322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6:5) Slaves, be obedient to those who are your masters according to the flesh, with fear and trembling, in the sincerity of your heart, as to Christ.</a:t>
            </a:r>
          </a:p>
        </p:txBody>
      </p:sp>
    </p:spTree>
    <p:extLst>
      <p:ext uri="{BB962C8B-B14F-4D97-AF65-F5344CB8AC3E}">
        <p14:creationId xmlns:p14="http://schemas.microsoft.com/office/powerpoint/2010/main" val="33995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F946121A-169B-4C84-9048-D4475A811C21}"/>
              </a:ext>
            </a:extLst>
          </p:cNvPr>
          <p:cNvSpPr/>
          <p:nvPr/>
        </p:nvSpPr>
        <p:spPr>
          <a:xfrm>
            <a:off x="152400" y="2872277"/>
            <a:ext cx="11546304" cy="19166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Paul states that “kidnappers” are “lawless and rebellious” (1 Tim. 1:9-10).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54F4B7BD-CAD3-4DCF-BE85-964DF433C9A5}"/>
              </a:ext>
            </a:extLst>
          </p:cNvPr>
          <p:cNvSpPr/>
          <p:nvPr/>
        </p:nvSpPr>
        <p:spPr>
          <a:xfrm>
            <a:off x="2971800" y="4648200"/>
            <a:ext cx="8434136" cy="209661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“Kidnappers” (</a:t>
            </a:r>
            <a:r>
              <a:rPr kumimoji="0" lang="en-US" sz="44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andrapodistai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“One who acquires persons for use by others, slave-dealer” (BDAG, p.76).</a:t>
            </a:r>
          </a:p>
        </p:txBody>
      </p:sp>
    </p:spTree>
    <p:extLst>
      <p:ext uri="{BB962C8B-B14F-4D97-AF65-F5344CB8AC3E}">
        <p14:creationId xmlns:p14="http://schemas.microsoft.com/office/powerpoint/2010/main" val="35114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0DEB9548-2700-4D32-B3A4-C6E7664C2599}"/>
              </a:ext>
            </a:extLst>
          </p:cNvPr>
          <p:cNvSpPr/>
          <p:nvPr/>
        </p:nvSpPr>
        <p:spPr>
          <a:xfrm>
            <a:off x="3657600" y="2590800"/>
            <a:ext cx="8406064" cy="416032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Cor. 7:21) Were you a slave when you were called? Don’t let it trouble you—although if you can gain your freedom, do 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not become slaves of men.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</p:txBody>
      </p:sp>
    </p:spTree>
    <p:extLst>
      <p:ext uri="{BB962C8B-B14F-4D97-AF65-F5344CB8AC3E}">
        <p14:creationId xmlns:p14="http://schemas.microsoft.com/office/powerpoint/2010/main" val="4939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never attacked the practice…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Jesus had denounced slavery, we should almost certainly have heard of his doing so.</a:t>
            </a:r>
          </a:p>
        </p:txBody>
      </p:sp>
    </p:spTree>
    <p:extLst>
      <p:ext uri="{BB962C8B-B14F-4D97-AF65-F5344CB8AC3E}">
        <p14:creationId xmlns:p14="http://schemas.microsoft.com/office/powerpoint/2010/main" val="5474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never attacked the practice…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Jesus had denounced slavery, we should almost certainly have heard of his doing so.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5119E51-A55E-4F8F-8396-0D2F2A724A0A}"/>
              </a:ext>
            </a:extLst>
          </p:cNvPr>
          <p:cNvSpPr/>
          <p:nvPr/>
        </p:nvSpPr>
        <p:spPr>
          <a:xfrm>
            <a:off x="1066800" y="76200"/>
            <a:ext cx="11049000" cy="31945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(Lk. 4:18) The LORD… has sent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proclaim that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captives will be released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oppressed will be set free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never attacked the practice…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Jesus had denounced slavery, we should almost certainly have heard of his doing so.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794616B-3A69-4354-91EB-4F87F8D7D3E9}"/>
              </a:ext>
            </a:extLst>
          </p:cNvPr>
          <p:cNvSpPr/>
          <p:nvPr/>
        </p:nvSpPr>
        <p:spPr>
          <a:xfrm>
            <a:off x="1066800" y="76200"/>
            <a:ext cx="11049000" cy="31945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(Lk. 6:27) Love your enemies!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good to those who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 those who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curse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Pray for those who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hurt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3342782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never attacked the practice…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Jesus had denounced slavery, we should almost certainly have heard of his doing so.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794616B-3A69-4354-91EB-4F87F8D7D3E9}"/>
              </a:ext>
            </a:extLst>
          </p:cNvPr>
          <p:cNvSpPr/>
          <p:nvPr/>
        </p:nvSpPr>
        <p:spPr>
          <a:xfrm>
            <a:off x="1066800" y="76200"/>
            <a:ext cx="11049000" cy="31945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(Lk. 6:29) If someone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slaps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 on one cheek, offer the other cheek also.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to others as you would like them to do to you.</a:t>
            </a:r>
          </a:p>
        </p:txBody>
      </p:sp>
    </p:spTree>
    <p:extLst>
      <p:ext uri="{BB962C8B-B14F-4D97-AF65-F5344CB8AC3E}">
        <p14:creationId xmlns:p14="http://schemas.microsoft.com/office/powerpoint/2010/main" val="2992051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D632104D-2CCE-48A0-8C6B-9EA2C04512F6}"/>
              </a:ext>
            </a:extLst>
          </p:cNvPr>
          <p:cNvSpPr/>
          <p:nvPr/>
        </p:nvSpPr>
        <p:spPr>
          <a:xfrm>
            <a:off x="609600" y="577520"/>
            <a:ext cx="10972800" cy="3657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3:28) There is neither Jew nor Greek,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is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neither slave nor free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is neither male nor female;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you are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one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Christ Jesus.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cf. 1 Corinthians 12:13; Colossians 3:11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</p:txBody>
      </p:sp>
    </p:spTree>
    <p:extLst>
      <p:ext uri="{BB962C8B-B14F-4D97-AF65-F5344CB8AC3E}">
        <p14:creationId xmlns:p14="http://schemas.microsoft.com/office/powerpoint/2010/main" val="42695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Mark A. Noll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(Leading Church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Howard Clark Kee,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Christianity: A Social and Cultural 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York, NY: Macmillan Publishing Company, 1991), p.625.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first known American protest appeared in 1688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</a:t>
            </a: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Quakers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Mennonites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at Germantown, Pennsylvania…</a:t>
            </a:r>
          </a:p>
        </p:txBody>
      </p:sp>
    </p:spTree>
    <p:extLst>
      <p:ext uri="{BB962C8B-B14F-4D97-AF65-F5344CB8AC3E}">
        <p14:creationId xmlns:p14="http://schemas.microsoft.com/office/powerpoint/2010/main" val="41099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6:5) Slaves, be obedient to those who are your masters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according to the flesh, with fear and trembling, in the sincerity of your heart, as to Christ.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038FEB80-7D95-95BA-0F25-2B737670B10A}"/>
              </a:ext>
            </a:extLst>
          </p:cNvPr>
          <p:cNvSpPr/>
          <p:nvPr/>
        </p:nvSpPr>
        <p:spPr>
          <a:xfrm>
            <a:off x="70719" y="1348524"/>
            <a:ext cx="11201400" cy="55094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 Slavery = American Slavery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Slavery wasn’t based on race.</a:t>
            </a: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Harold W.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2002), 801.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Slaves were “under contract.”</a:t>
            </a: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Chrysostom (AD 120, philosopher), 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altLang="en-US" sz="2200" b="1" i="1" u="none" strike="noStrike" kern="1200" cap="none" spc="0" normalizeH="0" baseline="3000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Discourse: on Slavery and Freedom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2.23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Iustiniani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Digesta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40.12.7; 13.1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Gaius (AD 161, jurist), 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Institutes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Slaves had food, clothes, shelter, and medicine.</a:t>
            </a: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Epictetus, 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Arrian’s Discourses of Epictetus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4.1.37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 Slaves were sometimes educated professionals.</a:t>
            </a: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Galatians 3:24; Harold W.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802</a:t>
            </a:r>
            <a:r>
              <a:rPr lang="en-US" altLang="en-US" sz="22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2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Gellius</a:t>
            </a:r>
            <a:r>
              <a:rPr lang="en-US" altLang="en-US" sz="22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Attic Nights</a:t>
            </a:r>
            <a:r>
              <a:rPr lang="en-US" altLang="en-US" sz="22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2.18.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24836F2-4A8E-EFB7-9060-DEA268995337}"/>
              </a:ext>
            </a:extLst>
          </p:cNvPr>
          <p:cNvCxnSpPr>
            <a:cxnSpLocks/>
          </p:cNvCxnSpPr>
          <p:nvPr/>
        </p:nvCxnSpPr>
        <p:spPr>
          <a:xfrm flipV="1">
            <a:off x="5005136" y="1422748"/>
            <a:ext cx="381000" cy="76200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Mark A. Noll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(Leading Church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Howard Clark Kee,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Christianity: A Social and Cultural 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York, NY: Macmillan Publishing Company, 1991), p.625.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the extent that a protest existed at this time,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was mounted by </a:t>
            </a:r>
            <a:r>
              <a:rPr kumimoji="0" lang="en-US" sz="66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leaders</a:t>
            </a:r>
            <a:r>
              <a:rPr kumimoji="0" lang="en-US" sz="6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3664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 and Martin Baumann,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Religions of the World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(2nd Edition). Santa Barbara, CA: ABC-CLIO. 2010, 737.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8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Clapham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Sect was a diverse but influential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</a:t>
            </a: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evangelical Christian social reformers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emerged in England at the end of the 18</a:t>
            </a:r>
            <a:r>
              <a:rPr kumimoji="0" lang="en-US" sz="4800" b="0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century. </a:t>
            </a:r>
          </a:p>
        </p:txBody>
      </p:sp>
    </p:spTree>
    <p:extLst>
      <p:ext uri="{BB962C8B-B14F-4D97-AF65-F5344CB8AC3E}">
        <p14:creationId xmlns:p14="http://schemas.microsoft.com/office/powerpoint/2010/main" val="36694401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 and Martin Baumann,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Religions of the World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(2nd Edition). Santa Barbara, CA: ABC-CLIO. 2010, 737.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group became best known for its support of William Wilberforce’s activity in Parliament to end British participation in the international slave trade… </a:t>
            </a:r>
          </a:p>
        </p:txBody>
      </p:sp>
    </p:spTree>
    <p:extLst>
      <p:ext uri="{BB962C8B-B14F-4D97-AF65-F5344CB8AC3E}">
        <p14:creationId xmlns:p14="http://schemas.microsoft.com/office/powerpoint/2010/main" val="4087561916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 and Martin Baumann,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Religions of the World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(2nd Edition). Santa Barbara, CA: ABC-CLIO. 2010, 737.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After several decades of work, the group was initially rewarded with Parliament’s passage of the Slave Trade Act in 1807, which banned the trade throughout the British Empire. </a:t>
            </a:r>
          </a:p>
        </p:txBody>
      </p:sp>
    </p:spTree>
    <p:extLst>
      <p:ext uri="{BB962C8B-B14F-4D97-AF65-F5344CB8AC3E}">
        <p14:creationId xmlns:p14="http://schemas.microsoft.com/office/powerpoint/2010/main" val="448339061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 and Martin Baumann,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Religions of the World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(2nd Edition). Santa Barbara, CA: ABC-CLIO. 2010, 737.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Their efforts culminated in the passing of the </a:t>
            </a: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Slavery Abolition Act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1833,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eliminated slavery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throughout the British Empire.</a:t>
            </a:r>
          </a:p>
        </p:txBody>
      </p:sp>
    </p:spTree>
    <p:extLst>
      <p:ext uri="{BB962C8B-B14F-4D97-AF65-F5344CB8AC3E}">
        <p14:creationId xmlns:p14="http://schemas.microsoft.com/office/powerpoint/2010/main" val="663764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 and Martin Baumann,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Religions of the World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(2nd Edition). Santa Barbara, CA: ABC-CLIO. 2010, 737.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Many contemporaries looked upon the </a:t>
            </a:r>
            <a:r>
              <a:rPr kumimoji="0" lang="en-US" sz="48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Clapham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Sect as a bunch of do-gooders whom they called pejoratively ‘the saints.’</a:t>
            </a:r>
          </a:p>
        </p:txBody>
      </p:sp>
    </p:spTree>
    <p:extLst>
      <p:ext uri="{BB962C8B-B14F-4D97-AF65-F5344CB8AC3E}">
        <p14:creationId xmlns:p14="http://schemas.microsoft.com/office/powerpoint/2010/main" val="3063667080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J. Gordon Melton and Martin Baumann,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Religions of the World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(2nd Edition). Santa Barbara, CA: ABC-CLIO. 2010, 737.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light of history, however, the group has been looked upon as moral pioneers.</a:t>
            </a:r>
          </a:p>
        </p:txBody>
      </p:sp>
    </p:spTree>
    <p:extLst>
      <p:ext uri="{BB962C8B-B14F-4D97-AF65-F5344CB8AC3E}">
        <p14:creationId xmlns:p14="http://schemas.microsoft.com/office/powerpoint/2010/main" val="214841297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57301F69-4B9E-4DF2-AD28-144728F604FE}"/>
              </a:ext>
            </a:extLst>
          </p:cNvPr>
          <p:cNvSpPr/>
          <p:nvPr/>
        </p:nvSpPr>
        <p:spPr>
          <a:xfrm>
            <a:off x="1905000" y="152400"/>
            <a:ext cx="9906000" cy="3276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Testament doesn’t just give us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ethics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follow.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gives us an </a:t>
            </a:r>
            <a:r>
              <a:rPr kumimoji="0" lang="en-US" sz="8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57301F69-4B9E-4DF2-AD28-144728F604FE}"/>
              </a:ext>
            </a:extLst>
          </p:cNvPr>
          <p:cNvSpPr/>
          <p:nvPr/>
        </p:nvSpPr>
        <p:spPr>
          <a:xfrm>
            <a:off x="1905000" y="152400"/>
            <a:ext cx="9906000" cy="3276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Testament doesn’t just give us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ethics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follow.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gives us an </a:t>
            </a:r>
            <a:r>
              <a:rPr kumimoji="0" lang="en-US" sz="8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78C812BF-1091-3B4D-D87F-BB04D3CAC787}"/>
              </a:ext>
            </a:extLst>
          </p:cNvPr>
          <p:cNvSpPr/>
          <p:nvPr/>
        </p:nvSpPr>
        <p:spPr>
          <a:xfrm>
            <a:off x="97254" y="1981200"/>
            <a:ext cx="10189746" cy="4724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(Phil. 2:6) Although Jesus existed in the form of God, he did not regard equality with God a thing to be grasped.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 emptied Himself, </a:t>
            </a:r>
            <a:r>
              <a:rPr kumimoji="0" lang="en-US" altLang="en-US" sz="40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taking the form of a slave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being made in the likeness of men.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humbled Himself by becoming obedient to the point of death, </a:t>
            </a:r>
            <a:r>
              <a:rPr kumimoji="0" lang="en-US" altLang="en-US" sz="40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death on a cross.</a:t>
            </a:r>
          </a:p>
        </p:txBody>
      </p:sp>
    </p:spTree>
    <p:extLst>
      <p:ext uri="{BB962C8B-B14F-4D97-AF65-F5344CB8AC3E}">
        <p14:creationId xmlns:p14="http://schemas.microsoft.com/office/powerpoint/2010/main" val="7023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57301F69-4B9E-4DF2-AD28-144728F604FE}"/>
              </a:ext>
            </a:extLst>
          </p:cNvPr>
          <p:cNvSpPr/>
          <p:nvPr/>
        </p:nvSpPr>
        <p:spPr>
          <a:xfrm>
            <a:off x="1905000" y="152400"/>
            <a:ext cx="9906000" cy="3276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Testament doesn’t just give us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ethics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follow.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gives us an </a:t>
            </a:r>
            <a:r>
              <a:rPr kumimoji="0" lang="en-US" sz="8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F59B96D4-14A3-1241-4BF6-0CC3A5BA046C}"/>
              </a:ext>
            </a:extLst>
          </p:cNvPr>
          <p:cNvSpPr/>
          <p:nvPr/>
        </p:nvSpPr>
        <p:spPr>
          <a:xfrm>
            <a:off x="97254" y="1981200"/>
            <a:ext cx="10189746" cy="4724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you’re outraged by slaves submitting to masters,</a:t>
            </a:r>
          </a:p>
          <a:p>
            <a:pPr lvl="0" algn="ctr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you’ve missed the point!</a:t>
            </a:r>
          </a:p>
          <a:p>
            <a:pPr lvl="0" algn="ctr">
              <a:defRPr/>
            </a:pPr>
            <a:r>
              <a:rPr lang="en-US" alt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real outrage is that the Master would submit to slaves!</a:t>
            </a:r>
          </a:p>
        </p:txBody>
      </p:sp>
    </p:spTree>
    <p:extLst>
      <p:ext uri="{BB962C8B-B14F-4D97-AF65-F5344CB8AC3E}">
        <p14:creationId xmlns:p14="http://schemas.microsoft.com/office/powerpoint/2010/main" val="2656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6:5) Slaves, be obedient to those who are your masters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according to the flesh, with fear and trembling, in the sincerity of your heart, as to Christ.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038FEB80-7D95-95BA-0F25-2B737670B10A}"/>
              </a:ext>
            </a:extLst>
          </p:cNvPr>
          <p:cNvSpPr/>
          <p:nvPr/>
        </p:nvSpPr>
        <p:spPr>
          <a:xfrm>
            <a:off x="228600" y="1219200"/>
            <a:ext cx="11201400" cy="55094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So, Roman</a:t>
            </a:r>
            <a:r>
              <a:rPr kumimoji="0" lang="en-US" altLang="en-US" sz="115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slavery wasn’t that bad??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57301F69-4B9E-4DF2-AD28-144728F604FE}"/>
              </a:ext>
            </a:extLst>
          </p:cNvPr>
          <p:cNvSpPr/>
          <p:nvPr/>
        </p:nvSpPr>
        <p:spPr>
          <a:xfrm>
            <a:off x="1905000" y="152400"/>
            <a:ext cx="9906000" cy="3276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Testament doesn’t just give us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ethics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follow.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gives us an </a:t>
            </a:r>
            <a:r>
              <a:rPr kumimoji="0" lang="en-US" sz="8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F59B96D4-14A3-1241-4BF6-0CC3A5BA046C}"/>
              </a:ext>
            </a:extLst>
          </p:cNvPr>
          <p:cNvSpPr/>
          <p:nvPr/>
        </p:nvSpPr>
        <p:spPr>
          <a:xfrm>
            <a:off x="97254" y="1981200"/>
            <a:ext cx="10189746" cy="4724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One who calls us to endure slavery for the sake of eternity</a:t>
            </a:r>
          </a:p>
          <a:p>
            <a:pPr lvl="0" algn="ctr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the same One who entered slavery to purchase eternity for us. </a:t>
            </a:r>
          </a:p>
        </p:txBody>
      </p:sp>
    </p:spTree>
    <p:extLst>
      <p:ext uri="{BB962C8B-B14F-4D97-AF65-F5344CB8AC3E}">
        <p14:creationId xmlns:p14="http://schemas.microsoft.com/office/powerpoint/2010/main" val="26931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8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205F2D-36C7-40F9-A14E-1E96272DCB46}"/>
              </a:ext>
            </a:extLst>
          </p:cNvPr>
          <p:cNvSpPr txBox="1"/>
          <p:nvPr/>
        </p:nvSpPr>
        <p:spPr>
          <a:xfrm>
            <a:off x="102214" y="92776"/>
            <a:ext cx="67838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&amp; Slavery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NT decries slave-trading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NT urges slaves to get their freedom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NT affirms the value and equality of all people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(6) The NT gives us an example—not just ethics</a:t>
            </a:r>
          </a:p>
        </p:txBody>
      </p:sp>
    </p:spTree>
    <p:extLst>
      <p:ext uri="{BB962C8B-B14F-4D97-AF65-F5344CB8AC3E}">
        <p14:creationId xmlns:p14="http://schemas.microsoft.com/office/powerpoint/2010/main" val="2796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6:5) Slaves, be obedient to those who are your masters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according to the flesh, with fear and trembling, in the sincerity of your heart, as to Christ.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038FEB80-7D95-95BA-0F25-2B737670B10A}"/>
              </a:ext>
            </a:extLst>
          </p:cNvPr>
          <p:cNvSpPr/>
          <p:nvPr/>
        </p:nvSpPr>
        <p:spPr>
          <a:xfrm>
            <a:off x="228600" y="1219200"/>
            <a:ext cx="11201400" cy="55094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So, Roman</a:t>
            </a:r>
            <a:r>
              <a:rPr kumimoji="0" lang="en-US" altLang="en-US" sz="115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slavery wasn’t that bad??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DD11641-3639-1987-5DB1-329B1A92E292}"/>
              </a:ext>
            </a:extLst>
          </p:cNvPr>
          <p:cNvCxnSpPr>
            <a:cxnSpLocks/>
          </p:cNvCxnSpPr>
          <p:nvPr/>
        </p:nvCxnSpPr>
        <p:spPr>
          <a:xfrm>
            <a:off x="457200" y="1752600"/>
            <a:ext cx="10744200" cy="4343400"/>
          </a:xfrm>
          <a:prstGeom prst="line">
            <a:avLst/>
          </a:prstGeom>
          <a:ln w="952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E07B858-E3F8-0D77-6DCB-C567C203ADD7}"/>
              </a:ext>
            </a:extLst>
          </p:cNvPr>
          <p:cNvCxnSpPr>
            <a:cxnSpLocks/>
          </p:cNvCxnSpPr>
          <p:nvPr/>
        </p:nvCxnSpPr>
        <p:spPr>
          <a:xfrm flipV="1">
            <a:off x="457200" y="1905000"/>
            <a:ext cx="10744200" cy="4191000"/>
          </a:xfrm>
          <a:prstGeom prst="line">
            <a:avLst/>
          </a:prstGeom>
          <a:ln w="952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6:5) Slaves, be obedient to those who are your masters according to the flesh, with fear and trembling, in the sincerity of your heart, as to Christ.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do this by way of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eyeservice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men-pleasers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822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6:5) Slaves, be obedient to those who are your masters according to the flesh, with fear and trembling, in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sincerity of your heart, as to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not do this by way of eyeservice, as men-pleasers,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slaves of Christ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doing the will of God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the heart.</a:t>
            </a:r>
          </a:p>
        </p:txBody>
      </p:sp>
    </p:spTree>
    <p:extLst>
      <p:ext uri="{BB962C8B-B14F-4D97-AF65-F5344CB8AC3E}">
        <p14:creationId xmlns:p14="http://schemas.microsoft.com/office/powerpoint/2010/main" val="38181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6:5) Slaves, be obedient to those who are your masters according to the flesh, with fear and trembling, in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sincerity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your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heart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as to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not do this by way of eyeservice, as men-pleasers,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as slaves of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doing the will of God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heart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8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6615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6:7) With good will render your service,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Lord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to men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8227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2489</Words>
  <Application>Microsoft Office PowerPoint</Application>
  <PresentationFormat>Widescreen</PresentationFormat>
  <Paragraphs>266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2022-12-20T20:59:55Z</dcterms:created>
  <dcterms:modified xsi:type="dcterms:W3CDTF">2022-12-20T21:00:17Z</dcterms:modified>
</cp:coreProperties>
</file>