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bookmarkIdSeed="3">
  <p:sldMasterIdLst>
    <p:sldMasterId id="2147483648" r:id="rId1"/>
    <p:sldMasterId id="2147483696" r:id="rId2"/>
  </p:sldMasterIdLst>
  <p:notesMasterIdLst>
    <p:notesMasterId r:id="rId47"/>
  </p:notesMasterIdLst>
  <p:sldIdLst>
    <p:sldId id="1325" r:id="rId3"/>
    <p:sldId id="1386" r:id="rId4"/>
    <p:sldId id="1401" r:id="rId5"/>
    <p:sldId id="1402" r:id="rId6"/>
    <p:sldId id="1439" r:id="rId7"/>
    <p:sldId id="1395" r:id="rId8"/>
    <p:sldId id="1396" r:id="rId9"/>
    <p:sldId id="1397" r:id="rId10"/>
    <p:sldId id="1398" r:id="rId11"/>
    <p:sldId id="1404" r:id="rId12"/>
    <p:sldId id="1400" r:id="rId13"/>
    <p:sldId id="1440" r:id="rId14"/>
    <p:sldId id="1405" r:id="rId15"/>
    <p:sldId id="1408" r:id="rId16"/>
    <p:sldId id="1426" r:id="rId17"/>
    <p:sldId id="1425" r:id="rId18"/>
    <p:sldId id="1427" r:id="rId19"/>
    <p:sldId id="1428" r:id="rId20"/>
    <p:sldId id="1429" r:id="rId21"/>
    <p:sldId id="1431" r:id="rId22"/>
    <p:sldId id="1432" r:id="rId23"/>
    <p:sldId id="1433" r:id="rId24"/>
    <p:sldId id="1430" r:id="rId25"/>
    <p:sldId id="1449" r:id="rId26"/>
    <p:sldId id="1444" r:id="rId27"/>
    <p:sldId id="1452" r:id="rId28"/>
    <p:sldId id="1453" r:id="rId29"/>
    <p:sldId id="1445" r:id="rId30"/>
    <p:sldId id="1446" r:id="rId31"/>
    <p:sldId id="1447" r:id="rId32"/>
    <p:sldId id="1448" r:id="rId33"/>
    <p:sldId id="1450" r:id="rId34"/>
    <p:sldId id="1411" r:id="rId35"/>
    <p:sldId id="1417" r:id="rId36"/>
    <p:sldId id="1442" r:id="rId37"/>
    <p:sldId id="1414" r:id="rId38"/>
    <p:sldId id="1415" r:id="rId39"/>
    <p:sldId id="1416" r:id="rId40"/>
    <p:sldId id="1443" r:id="rId41"/>
    <p:sldId id="1437" r:id="rId42"/>
    <p:sldId id="1410" r:id="rId43"/>
    <p:sldId id="1454" r:id="rId44"/>
    <p:sldId id="1451" r:id="rId45"/>
    <p:sldId id="1413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7849"/>
    <a:srgbClr val="88370E"/>
    <a:srgbClr val="B64912"/>
    <a:srgbClr val="621C3D"/>
    <a:srgbClr val="D17F7D"/>
    <a:srgbClr val="FFFFCC"/>
    <a:srgbClr val="A2965C"/>
    <a:srgbClr val="81A042"/>
    <a:srgbClr val="403C24"/>
    <a:srgbClr val="3632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19" autoAdjust="0"/>
    <p:restoredTop sz="87035" autoAdjust="0"/>
  </p:normalViewPr>
  <p:slideViewPr>
    <p:cSldViewPr>
      <p:cViewPr varScale="1">
        <p:scale>
          <a:sx n="101" d="100"/>
          <a:sy n="101" d="100"/>
        </p:scale>
        <p:origin x="858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5C749-4993-4E44-A439-8E1EDE8A1D92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3B516-1BB5-4C80-B268-F5F2C570A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48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644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669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4157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1943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0690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051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1186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0164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2701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2870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7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321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8959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2179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098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8644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838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359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081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3812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0703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170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113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3887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3249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8715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135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8480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6794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4549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5626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4903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124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65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8781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6818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1732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6795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559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86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738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340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793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784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696282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505040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165659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806044"/>
      </p:ext>
    </p:extLst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101335"/>
      </p:ext>
    </p:extLst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39535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670408"/>
      </p:ext>
    </p:extLst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013377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285324"/>
      </p:ext>
    </p:extLst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873053"/>
      </p:ext>
    </p:extLst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351542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0BCBE-CB36-41ED-919D-FF973432CD85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1160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6298" y="4876800"/>
            <a:ext cx="7467600" cy="1077218"/>
          </a:xfrm>
          <a:prstGeom prst="rect">
            <a:avLst/>
          </a:prstGeom>
          <a:solidFill>
            <a:srgbClr val="621C3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spc="-150" dirty="0">
                <a:solidFill>
                  <a:schemeClr val="tx2"/>
                </a:solidFill>
                <a:latin typeface="Montserrat" panose="00000500000000000000" pitchFamily="50" charset="0"/>
                <a:ea typeface="Verdana" panose="020B0604030504040204" pitchFamily="34" charset="0"/>
                <a:cs typeface="Tahoma" panose="020B0604030504040204" pitchFamily="34" charset="0"/>
              </a:rPr>
              <a:t>10:46-52</a:t>
            </a:r>
          </a:p>
          <a:p>
            <a:pPr algn="ctr"/>
            <a:r>
              <a:rPr lang="en-US" sz="3200" b="1" spc="-150" dirty="0">
                <a:latin typeface="Montserrat" panose="00000500000000000000" pitchFamily="50" charset="0"/>
                <a:ea typeface="Verdana" panose="020B0604030504040204" pitchFamily="34" charset="0"/>
                <a:cs typeface="Tahoma" panose="020B0604030504040204" pitchFamily="34" charset="0"/>
              </a:rPr>
              <a:t>Jesus the Miracle Worker</a:t>
            </a:r>
          </a:p>
        </p:txBody>
      </p:sp>
    </p:spTree>
    <p:extLst>
      <p:ext uri="{BB962C8B-B14F-4D97-AF65-F5344CB8AC3E}">
        <p14:creationId xmlns:p14="http://schemas.microsoft.com/office/powerpoint/2010/main" val="115449560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298" y="65183"/>
            <a:ext cx="943870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(Mark 10:50) Throwing his cloak aside, he jumped to his feet and came to Jesus.</a:t>
            </a:r>
          </a:p>
          <a:p>
            <a:r>
              <a:rPr lang="en-US" sz="4400" b="1" spc="-150" baseline="3000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51</a:t>
            </a:r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Jesus asked him,</a:t>
            </a:r>
          </a:p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“What do you want me to do for you?” </a:t>
            </a:r>
          </a:p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blind man said,</a:t>
            </a:r>
          </a:p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“Rabbi, I want to regain my sight.”</a:t>
            </a:r>
          </a:p>
        </p:txBody>
      </p:sp>
    </p:spTree>
    <p:extLst>
      <p:ext uri="{BB962C8B-B14F-4D97-AF65-F5344CB8AC3E}">
        <p14:creationId xmlns:p14="http://schemas.microsoft.com/office/powerpoint/2010/main" val="415778384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298" y="65183"/>
            <a:ext cx="79909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(Mark 10:52) “Go,” said Jesus,</a:t>
            </a:r>
          </a:p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400" b="1" u="sng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your faith</a:t>
            </a:r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has healed you.”</a:t>
            </a:r>
          </a:p>
        </p:txBody>
      </p:sp>
    </p:spTree>
    <p:extLst>
      <p:ext uri="{BB962C8B-B14F-4D97-AF65-F5344CB8AC3E}">
        <p14:creationId xmlns:p14="http://schemas.microsoft.com/office/powerpoint/2010/main" val="370158600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298" y="65183"/>
            <a:ext cx="799090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(Mark 10:52) “Go,” said Jesus,</a:t>
            </a:r>
          </a:p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“your faith has healed you.”</a:t>
            </a:r>
          </a:p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Immediately he received his sight</a:t>
            </a:r>
          </a:p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4400" b="1" u="sng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followed Jesus</a:t>
            </a:r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along the road.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286000" y="2869622"/>
            <a:ext cx="6781800" cy="1816533"/>
          </a:xfrm>
          <a:prstGeom prst="roundRect">
            <a:avLst/>
          </a:prstGeom>
          <a:gradFill flip="none" rotWithShape="1">
            <a:gsLst>
              <a:gs pos="0">
                <a:srgbClr val="621C3D">
                  <a:shade val="30000"/>
                  <a:satMod val="115000"/>
                </a:srgbClr>
              </a:gs>
              <a:gs pos="50000">
                <a:srgbClr val="621C3D">
                  <a:shade val="67500"/>
                  <a:satMod val="115000"/>
                </a:srgbClr>
              </a:gs>
              <a:gs pos="100000">
                <a:srgbClr val="621C3D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This is the final healing miracle in Mark…</a:t>
            </a:r>
            <a:endParaRPr lang="en-US" sz="2800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971800" y="3581400"/>
            <a:ext cx="8295702" cy="2743200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lumOff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Are miracles plausible?</a:t>
            </a:r>
          </a:p>
          <a:p>
            <a:pPr algn="ctr">
              <a:defRPr/>
            </a:pPr>
            <a:r>
              <a:rPr lang="en-US" sz="5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If so, how should this impact our spiritual lives?</a:t>
            </a:r>
            <a:endParaRPr lang="en-US" sz="2800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94658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199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264" y="906244"/>
            <a:ext cx="80129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-15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“An event that is not explicable by natural causes alone.”</a:t>
            </a:r>
            <a:endParaRPr lang="en-US" sz="4400" b="1" spc="-15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61963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Stanford Encyclopedia of Philosophy (2010)</a:t>
            </a:r>
            <a:endParaRPr lang="en-US" sz="4400" b="1" spc="-15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b="1" spc="-15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If God is real, miracles are possible.</a:t>
            </a:r>
          </a:p>
        </p:txBody>
      </p:sp>
    </p:spTree>
    <p:extLst>
      <p:ext uri="{BB962C8B-B14F-4D97-AF65-F5344CB8AC3E}">
        <p14:creationId xmlns:p14="http://schemas.microsoft.com/office/powerpoint/2010/main" val="222099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seball catch miracle illustr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5240"/>
            <a:ext cx="12192000" cy="68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3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264" y="906244"/>
            <a:ext cx="80129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-15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“An event that is not explicable by natural causes alone.”</a:t>
            </a:r>
            <a:endParaRPr lang="en-US" sz="4400" b="1" spc="-15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61963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Stanford Encyclopedia of Philosophy (2010)</a:t>
            </a:r>
            <a:endParaRPr lang="en-US" sz="4400" b="1" spc="-15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b="1" spc="-15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If God is real, miracles are possible.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221295" y="3200400"/>
            <a:ext cx="7807288" cy="3505200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lumOff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b="1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If baseball players can intervene into the laws of physics…</a:t>
            </a:r>
          </a:p>
          <a:p>
            <a:pPr>
              <a:defRPr/>
            </a:pPr>
            <a:r>
              <a:rPr lang="en-US" sz="4400" b="1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…why can’t God?</a:t>
            </a:r>
          </a:p>
          <a:p>
            <a:pPr>
              <a:defRPr/>
            </a:pPr>
            <a:r>
              <a:rPr lang="en-US" sz="4400" b="1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greatest miracle in the Bible is the first verse! (Gen. 1:1)</a:t>
            </a:r>
            <a:endParaRPr lang="en-US" sz="1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14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264" y="906244"/>
            <a:ext cx="801293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-15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“An event that is not explicable by natural causes alone.”</a:t>
            </a:r>
            <a:endParaRPr lang="en-US" sz="4400" b="1" spc="-15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61963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Stanford Encyclopedia of Philosophy (2010)</a:t>
            </a:r>
            <a:endParaRPr lang="en-US" sz="4400" b="1" spc="-15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b="1" spc="-15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If God is real, miracles are possible.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b="1" spc="-15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How could you possibly know that God never intervenes?</a:t>
            </a:r>
          </a:p>
        </p:txBody>
      </p:sp>
    </p:spTree>
    <p:extLst>
      <p:ext uri="{BB962C8B-B14F-4D97-AF65-F5344CB8AC3E}">
        <p14:creationId xmlns:p14="http://schemas.microsoft.com/office/powerpoint/2010/main" val="188898374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200" y="70009"/>
            <a:ext cx="77723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Adam </a:t>
            </a:r>
            <a:r>
              <a:rPr lang="en-US" sz="6000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Gopnik</a:t>
            </a:r>
            <a:endParaRPr lang="en-US" sz="60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(Atheistic Staff Writer for </a:t>
            </a:r>
            <a:r>
              <a:rPr lang="en-US" sz="3200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New Yorker</a:t>
            </a:r>
            <a:r>
              <a:rPr lang="en-US" sz="32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endParaRPr lang="en-US" sz="10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Adam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Gopnik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“Bigger than Phil.” </a:t>
            </a:r>
            <a:r>
              <a:rPr lang="en-US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New Yorker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(February 2014).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2209800"/>
            <a:ext cx="746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“[Atheism has] a monopoly on legitimate forms of knowledge about the natural world…”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798" y="0"/>
            <a:ext cx="42672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82729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200" y="70009"/>
            <a:ext cx="77723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Adam </a:t>
            </a:r>
            <a:r>
              <a:rPr lang="en-US" sz="6000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Gopnik</a:t>
            </a:r>
            <a:endParaRPr lang="en-US" sz="60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(Atheistic Staff Writer for </a:t>
            </a:r>
            <a:r>
              <a:rPr lang="en-US" sz="3200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New Yorker</a:t>
            </a:r>
            <a:r>
              <a:rPr lang="en-US" sz="32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endParaRPr lang="en-US" sz="10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Adam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Gopnik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“Bigger than Phil.” </a:t>
            </a:r>
            <a:r>
              <a:rPr lang="en-US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New Yorker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(February 2014).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6468" y="2209800"/>
            <a:ext cx="7543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“We know that… in the billions of years of the universe’s existence,</a:t>
            </a:r>
          </a:p>
          <a:p>
            <a:pPr algn="ctr"/>
            <a:r>
              <a:rPr lang="en-US" sz="44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there is no evidence of a single miraculous intercession [</a:t>
            </a:r>
            <a:r>
              <a:rPr lang="en-US" sz="4400" i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sic</a:t>
            </a:r>
            <a:r>
              <a:rPr lang="en-US" sz="44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] with the laws of nature.”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798" y="0"/>
            <a:ext cx="4267203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114800" y="113380"/>
            <a:ext cx="7957851" cy="354422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Requires omniscience!!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4800" y="2209800"/>
            <a:ext cx="2438400" cy="7620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25114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298" y="65183"/>
            <a:ext cx="111151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(Mark 10:46) Then they came to </a:t>
            </a:r>
            <a:r>
              <a:rPr lang="en-US" sz="4400" b="1" u="sng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Jericho</a:t>
            </a:r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16454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200" y="70009"/>
            <a:ext cx="77723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Adam </a:t>
            </a:r>
            <a:r>
              <a:rPr lang="en-US" sz="6000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Gopnik</a:t>
            </a:r>
            <a:endParaRPr lang="en-US" sz="60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(Atheistic Staff Writer for </a:t>
            </a:r>
            <a:r>
              <a:rPr lang="en-US" sz="3200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New Yorker</a:t>
            </a:r>
            <a:r>
              <a:rPr lang="en-US" sz="32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endParaRPr lang="en-US" sz="10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Adam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Gopnik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“Bigger than Phil.” </a:t>
            </a:r>
            <a:r>
              <a:rPr lang="en-US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New Yorker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(February 2014).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6468" y="2209800"/>
            <a:ext cx="7543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“We know that… in the billions of years of the universe’s existence,</a:t>
            </a:r>
          </a:p>
          <a:p>
            <a:pPr algn="ctr"/>
            <a:r>
              <a:rPr lang="en-US" sz="44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there is no evidence of a single miraculous intercession [</a:t>
            </a:r>
            <a:r>
              <a:rPr lang="en-US" sz="4400" i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sic</a:t>
            </a:r>
            <a:r>
              <a:rPr lang="en-US" sz="44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] with the laws of nature.”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798" y="0"/>
            <a:ext cx="4267203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114800" y="113380"/>
            <a:ext cx="7957851" cy="354422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27% of Americans claimed that they witnessed “a physical healing that could only be explained as a miraculous healing.”</a:t>
            </a:r>
          </a:p>
          <a:p>
            <a:pPr marL="461963" lvl="0">
              <a:defRPr/>
            </a:pPr>
            <a:r>
              <a:rPr lang="en-US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Barna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Group, “Most Americans Believe in Supernatural Healing.” September 29, 2016.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4800" y="2209800"/>
            <a:ext cx="2438400" cy="7620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590800" y="3429000"/>
            <a:ext cx="9203675" cy="119854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72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88 million Americans!</a:t>
            </a:r>
            <a:endParaRPr lang="en-US" sz="4800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72206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200" y="70009"/>
            <a:ext cx="77723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Adam </a:t>
            </a:r>
            <a:r>
              <a:rPr lang="en-US" sz="6000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Gopnik</a:t>
            </a:r>
            <a:endParaRPr lang="en-US" sz="60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(Atheistic Staff Writer for </a:t>
            </a:r>
            <a:r>
              <a:rPr lang="en-US" sz="3200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New Yorker</a:t>
            </a:r>
            <a:r>
              <a:rPr lang="en-US" sz="32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endParaRPr lang="en-US" sz="10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Adam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Gopnik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“Bigger than Phil.” </a:t>
            </a:r>
            <a:r>
              <a:rPr lang="en-US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New Yorker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(February 2014).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6468" y="2209800"/>
            <a:ext cx="7543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“We know that… in the billions of years of the universe’s existence,</a:t>
            </a:r>
          </a:p>
          <a:p>
            <a:pPr algn="ctr"/>
            <a:r>
              <a:rPr lang="en-US" sz="44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there is no evidence of a single miraculous intercession [</a:t>
            </a:r>
            <a:r>
              <a:rPr lang="en-US" sz="4400" i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sic</a:t>
            </a:r>
            <a:r>
              <a:rPr lang="en-US" sz="44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] with the laws of nature.”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798" y="0"/>
            <a:ext cx="4267203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114800" y="113380"/>
            <a:ext cx="7957851" cy="354422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34% of Americans “say they have experienced or witnessed a divine healing of an illness or injury.”</a:t>
            </a:r>
          </a:p>
          <a:p>
            <a:pPr marL="461963" lvl="0">
              <a:defRPr/>
            </a:pP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Pew Research Center, “U.S. Religious Landscape Survey.” 2008.</a:t>
            </a:r>
          </a:p>
          <a:p>
            <a:pPr marL="461963" lvl="0">
              <a:defRPr/>
            </a:pPr>
            <a:endParaRPr lang="en-US" sz="4000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" y="2209800"/>
            <a:ext cx="2438400" cy="7620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590800" y="3429000"/>
            <a:ext cx="9203675" cy="119854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72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111 million Americans!</a:t>
            </a:r>
            <a:endParaRPr lang="en-US" sz="4800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77704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70009"/>
            <a:ext cx="77723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Adam </a:t>
            </a:r>
            <a:r>
              <a:rPr lang="en-US" sz="6000" dirty="0" err="1"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Gopnik</a:t>
            </a:r>
            <a:endParaRPr lang="en-US" sz="6000" dirty="0">
              <a:solidFill>
                <a:srgbClr val="F79646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(Atheistic Staff Writer for </a:t>
            </a:r>
            <a:r>
              <a:rPr lang="en-US" sz="3200" i="1" dirty="0"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New Yorker</a:t>
            </a:r>
            <a:r>
              <a:rPr lang="en-US" sz="3200" dirty="0"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endParaRPr lang="en-US" sz="1000" dirty="0">
              <a:solidFill>
                <a:srgbClr val="F79646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Adam </a:t>
            </a:r>
            <a:r>
              <a:rPr lang="en-US" dirty="0" err="1"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Gopnik</a:t>
            </a:r>
            <a:r>
              <a:rPr lang="en-US" dirty="0"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“Bigger than Phil.” </a:t>
            </a:r>
            <a:r>
              <a:rPr lang="en-US" i="1" dirty="0"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New Yorker</a:t>
            </a:r>
            <a:r>
              <a:rPr lang="en-US" dirty="0"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(February 2014).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6468" y="2209800"/>
            <a:ext cx="7543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“We know that… in the billions of years of the universe’s existence,</a:t>
            </a:r>
          </a:p>
          <a:p>
            <a:pPr algn="ctr"/>
            <a:r>
              <a:rPr lang="en-US" sz="4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there is no evidence of a single miraculous intercession [</a:t>
            </a:r>
            <a:r>
              <a:rPr lang="en-US" sz="4400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sic</a:t>
            </a:r>
            <a:r>
              <a:rPr lang="en-US" sz="4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] with the laws of nature.”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798" y="0"/>
            <a:ext cx="4267203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114800" y="113380"/>
            <a:ext cx="7957851" cy="354422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Between 50-90% of Chinese people cite witnessing a miracle as a central reason for coming to faith in Jesus.</a:t>
            </a:r>
          </a:p>
          <a:p>
            <a:pPr marL="461963">
              <a:defRPr/>
            </a:pPr>
            <a:r>
              <a:rPr lang="en-US" sz="24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Craig Keener, </a:t>
            </a:r>
            <a:r>
              <a:rPr lang="en-US" sz="2400" b="1" i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Miracles</a:t>
            </a:r>
            <a:r>
              <a:rPr lang="en-US" sz="24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(Vol. 2, Grand Rapids, MI: Baker Publishing Group, 2011), p.297.</a:t>
            </a:r>
          </a:p>
          <a:p>
            <a:pPr marL="461963">
              <a:defRPr/>
            </a:pPr>
            <a:r>
              <a:rPr lang="en-US" sz="24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Edmond Tang, “‘Yellers’ and Healers.” </a:t>
            </a:r>
            <a:r>
              <a:rPr lang="en-US" sz="2400" b="1" i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Asian and Pentecostal</a:t>
            </a:r>
            <a:r>
              <a:rPr lang="en-US" sz="24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(Oxford: Regnum), pp. 481-485.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800" y="2209800"/>
            <a:ext cx="2438400" cy="7620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3853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264" y="906244"/>
            <a:ext cx="801293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-15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“An event that is not explicable by natural causes alone.”</a:t>
            </a:r>
            <a:endParaRPr lang="en-US" sz="4400" b="1" spc="-15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61963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Stanford Encyclopedia of Philosophy (2010)</a:t>
            </a:r>
            <a:endParaRPr lang="en-US" sz="4400" b="1" spc="-15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b="1" spc="-15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If God is real, miracles are possible.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b="1" spc="-15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How could you possibly know that God never intervenes?</a:t>
            </a:r>
          </a:p>
        </p:txBody>
      </p:sp>
    </p:spTree>
    <p:extLst>
      <p:ext uri="{BB962C8B-B14F-4D97-AF65-F5344CB8AC3E}">
        <p14:creationId xmlns:p14="http://schemas.microsoft.com/office/powerpoint/2010/main" val="2870818748"/>
      </p:ext>
    </p:extLst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619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298" y="1211044"/>
            <a:ext cx="791470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150" dirty="0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Internal Evidence</a:t>
            </a:r>
          </a:p>
          <a:p>
            <a:pPr marL="461963"/>
            <a:r>
              <a:rPr lang="en-US" sz="4400" b="1" spc="-150" dirty="0">
                <a:solidFill>
                  <a:srgbClr val="4BACC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Early &amp; Multiply Attested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81000" y="762000"/>
            <a:ext cx="5867400" cy="1295399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lumOff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Matthew, Mark, Luke, John, Acts 2:22; 1 Corinthians 15:3ff.</a:t>
            </a:r>
            <a:endParaRPr lang="en-US" sz="1200" b="1" dirty="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29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298" y="1211044"/>
            <a:ext cx="7914702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150" dirty="0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Internal Evidence</a:t>
            </a:r>
          </a:p>
          <a:p>
            <a:pPr marL="461963"/>
            <a:r>
              <a:rPr lang="en-US" sz="4400" b="1" spc="-150" dirty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Early &amp; Multiply Attested</a:t>
            </a:r>
          </a:p>
          <a:p>
            <a:pPr marL="461963"/>
            <a:r>
              <a:rPr lang="en-US" sz="4400" b="1" spc="-150" dirty="0">
                <a:solidFill>
                  <a:srgbClr val="4BACC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Embarrassment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268817" y="1309278"/>
            <a:ext cx="6781801" cy="541835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(Mk. 3:22) Religious leaders claimed Jesus could heal demon possession </a:t>
            </a:r>
            <a:r>
              <a:rPr lang="en-US" sz="36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by Satan’s power</a:t>
            </a:r>
            <a:r>
              <a:rPr 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(Lk. 1:18) Zachariah didn’t believe in post-menopause births.</a:t>
            </a:r>
          </a:p>
          <a:p>
            <a:pPr>
              <a:defRPr/>
            </a:pPr>
            <a:r>
              <a:rPr 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(Mt. 1:19) Joseph didn’t believe in “virgin births.”</a:t>
            </a:r>
          </a:p>
          <a:p>
            <a:pPr>
              <a:defRPr/>
            </a:pPr>
            <a:r>
              <a:rPr 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(Acts 17:32) Greek intellectuals rejected resurrections.</a:t>
            </a:r>
          </a:p>
        </p:txBody>
      </p:sp>
    </p:spTree>
    <p:extLst>
      <p:ext uri="{BB962C8B-B14F-4D97-AF65-F5344CB8AC3E}">
        <p14:creationId xmlns:p14="http://schemas.microsoft.com/office/powerpoint/2010/main" val="167899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298" y="1211044"/>
            <a:ext cx="791470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150" dirty="0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Internal Evidence</a:t>
            </a:r>
          </a:p>
          <a:p>
            <a:pPr marL="461963"/>
            <a:r>
              <a:rPr lang="en-US" sz="4400" b="1" spc="-150" dirty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Early &amp; Multiply Attested</a:t>
            </a:r>
          </a:p>
          <a:p>
            <a:pPr marL="461963"/>
            <a:r>
              <a:rPr lang="en-US" sz="4400" b="1" spc="-150" dirty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Embarrassment</a:t>
            </a:r>
          </a:p>
          <a:p>
            <a:pPr marL="461963"/>
            <a:r>
              <a:rPr lang="en-US" sz="4400" b="1" spc="-150" dirty="0">
                <a:solidFill>
                  <a:srgbClr val="4BACC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Dissimilarity</a:t>
            </a:r>
          </a:p>
        </p:txBody>
      </p:sp>
    </p:spTree>
    <p:extLst>
      <p:ext uri="{BB962C8B-B14F-4D97-AF65-F5344CB8AC3E}">
        <p14:creationId xmlns:p14="http://schemas.microsoft.com/office/powerpoint/2010/main" val="370051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70009"/>
            <a:ext cx="777239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Craig Keener</a:t>
            </a:r>
          </a:p>
          <a:p>
            <a:pPr algn="ctr"/>
            <a:r>
              <a:rPr lang="en-US" sz="3200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(NT Scholar)</a:t>
            </a:r>
          </a:p>
          <a:p>
            <a:pPr algn="ctr"/>
            <a:endParaRPr lang="en-US" sz="1000" dirty="0">
              <a:solidFill>
                <a:srgbClr val="C0504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Craig Keener, </a:t>
            </a:r>
            <a:r>
              <a:rPr lang="en-US" i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Miracles: The Credibility of the New Testament Accounts</a:t>
            </a:r>
            <a:r>
              <a:rPr lang="en-US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(Vol. 2, Grand Rapids, MI: Baker Publishing Group, 2011), p.70.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6468" y="2389525"/>
            <a:ext cx="7543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“Pagan magicians typically sought to coerce deities or spirits </a:t>
            </a:r>
            <a:r>
              <a:rPr lang="en-US" sz="4800" u="sng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by incantations</a:t>
            </a:r>
            <a:r>
              <a:rPr lang="en-US" sz="48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48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Jesus simply commanded as God’s authoritative agent…”</a:t>
            </a:r>
          </a:p>
        </p:txBody>
      </p:sp>
      <p:pic>
        <p:nvPicPr>
          <p:cNvPr id="8" name="Picture 2" descr="Miracles, 2 Volumes | Baker Publishing Gro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7" y="0"/>
            <a:ext cx="4267203" cy="686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31653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70009"/>
            <a:ext cx="777239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Craig Keener</a:t>
            </a:r>
          </a:p>
          <a:p>
            <a:pPr algn="ctr"/>
            <a:r>
              <a:rPr lang="en-US" sz="3200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(NT Scholar)</a:t>
            </a:r>
          </a:p>
          <a:p>
            <a:pPr algn="ctr"/>
            <a:endParaRPr lang="en-US" sz="1000" dirty="0">
              <a:solidFill>
                <a:srgbClr val="C0504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Craig Keener, </a:t>
            </a:r>
            <a:r>
              <a:rPr lang="en-US" i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Miracles: The Credibility of the New Testament Accounts</a:t>
            </a:r>
            <a:r>
              <a:rPr lang="en-US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(Vol. 2, Grand Rapids, MI: Baker Publishing Group, 2011), p.70.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6468" y="2389525"/>
            <a:ext cx="754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“Whereas the Gospel tradition provides many miracles stories,</a:t>
            </a:r>
          </a:p>
          <a:p>
            <a:pPr algn="ctr"/>
            <a:r>
              <a:rPr lang="en-US" sz="4800" u="sng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none involve incantations.</a:t>
            </a:r>
            <a:r>
              <a:rPr lang="en-US" sz="48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8" name="Picture 2" descr="Miracles, 2 Volumes | Baker Publishing Gro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7" y="0"/>
            <a:ext cx="4267203" cy="686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17066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66" y="3319756"/>
            <a:ext cx="2743200" cy="1440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298" y="3429926"/>
            <a:ext cx="2057400" cy="108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93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298" y="1211044"/>
            <a:ext cx="791470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-150" dirty="0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External Evidence</a:t>
            </a:r>
          </a:p>
          <a:p>
            <a:pPr marL="461963"/>
            <a:r>
              <a:rPr lang="en-US" sz="4400" b="1" spc="-150" dirty="0">
                <a:solidFill>
                  <a:srgbClr val="4BACC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Gospels get the surrounding historical details correct (e.g. topography, geography, public officials, culture, etc.).</a:t>
            </a:r>
            <a:endParaRPr lang="en-US" sz="4800" b="1" spc="-150" dirty="0">
              <a:solidFill>
                <a:srgbClr val="4BACC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429000" y="76200"/>
            <a:ext cx="8587648" cy="6705600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lumOff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Josephus (AD 100): </a:t>
            </a:r>
            <a:r>
              <a:rPr lang="en-US" sz="4000" b="1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Jesus was a “worker of amazing deeds.”</a:t>
            </a:r>
          </a:p>
          <a:p>
            <a:pPr marL="461963">
              <a:defRPr/>
            </a:pPr>
            <a:r>
              <a:rPr lang="en-US" sz="3200" b="1" i="1" dirty="0"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Antiquities</a:t>
            </a:r>
            <a:r>
              <a:rPr lang="en-US" sz="3200" b="1" dirty="0"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18.3</a:t>
            </a:r>
          </a:p>
          <a:p>
            <a:pPr>
              <a:defRPr/>
            </a:pPr>
            <a:r>
              <a:rPr lang="en-US" sz="4000" b="1" spc="-15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Celsus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(AD 150): </a:t>
            </a:r>
            <a:r>
              <a:rPr lang="en-US" sz="4000" b="1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Jesus “served for hire in Egypt” and learned “certain miraculous powers.”</a:t>
            </a:r>
          </a:p>
          <a:p>
            <a:pPr marL="461963">
              <a:defRPr/>
            </a:pPr>
            <a:r>
              <a:rPr lang="en-US" sz="3200" b="1" dirty="0"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Origen </a:t>
            </a:r>
            <a:r>
              <a:rPr lang="en-US" sz="3200" b="1" i="1" dirty="0"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Contra </a:t>
            </a:r>
            <a:r>
              <a:rPr lang="en-US" sz="3200" b="1" i="1" dirty="0" err="1"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Celsum</a:t>
            </a:r>
            <a:r>
              <a:rPr lang="en-US" sz="3200" b="1" dirty="0"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1.38</a:t>
            </a:r>
            <a:endParaRPr lang="en-US" sz="1100" b="1" dirty="0">
              <a:solidFill>
                <a:srgbClr val="EEECE1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Talmud (AD 400): “P</a:t>
            </a:r>
            <a:r>
              <a:rPr lang="en-US" sz="4000" b="1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racticed sorcery and enticed Israel to apostasy.”</a:t>
            </a:r>
          </a:p>
          <a:p>
            <a:pPr marL="461963">
              <a:defRPr/>
            </a:pPr>
            <a:r>
              <a:rPr lang="en-US" sz="3200" b="1" i="1" dirty="0"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Sanhedrin</a:t>
            </a:r>
            <a:r>
              <a:rPr lang="en-US" sz="3200" b="1" dirty="0"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43a</a:t>
            </a:r>
          </a:p>
          <a:p>
            <a:pPr marL="461963">
              <a:defRPr/>
            </a:pPr>
            <a:endParaRPr lang="en-US" b="1" dirty="0">
              <a:solidFill>
                <a:srgbClr val="EEECE1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1963">
              <a:defRPr/>
            </a:pPr>
            <a:endParaRPr lang="en-US" sz="1100" b="1" dirty="0">
              <a:solidFill>
                <a:srgbClr val="EEECE1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33800" y="957549"/>
            <a:ext cx="5791200" cy="6858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727373" y="3249976"/>
            <a:ext cx="4349827" cy="6858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489634" y="4381946"/>
            <a:ext cx="3923840" cy="6858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97382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298" y="1211044"/>
            <a:ext cx="791470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-150" dirty="0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External Evidence</a:t>
            </a:r>
          </a:p>
          <a:p>
            <a:pPr marL="461963"/>
            <a:r>
              <a:rPr lang="en-US" sz="4400" b="1" spc="-150" dirty="0">
                <a:solidFill>
                  <a:srgbClr val="4BACC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Gospels get the surrounding historical details correct (e.g. topography, geography, public officials, culture, etc.).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429000" y="76200"/>
            <a:ext cx="8587648" cy="6705600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lumOff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NT critics concede that Jesus was considered a miracle worker</a:t>
            </a:r>
          </a:p>
          <a:p>
            <a:pPr marL="231775"/>
            <a:r>
              <a:rPr lang="en-US" sz="3600" b="1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John Meier</a:t>
            </a:r>
          </a:p>
          <a:p>
            <a:pPr marL="461963"/>
            <a:r>
              <a:rPr lang="en-US" b="1" dirty="0"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John P. Meier, </a:t>
            </a:r>
            <a:r>
              <a:rPr lang="en-US" b="1" i="1" dirty="0"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 Marginal Jew</a:t>
            </a:r>
            <a:r>
              <a:rPr lang="en-US" b="1" dirty="0"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(New York: Doubleday, 1994), p.970.</a:t>
            </a:r>
          </a:p>
          <a:p>
            <a:pPr marL="231775"/>
            <a:r>
              <a:rPr lang="en-US" sz="3600" b="1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Rudolph </a:t>
            </a:r>
            <a:r>
              <a:rPr lang="en-US" sz="3600" b="1" spc="-150" dirty="0" err="1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Bultmann</a:t>
            </a:r>
            <a:endParaRPr lang="en-US" sz="3600" b="1" spc="-150" dirty="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61963"/>
            <a:r>
              <a:rPr lang="en-US" b="1" dirty="0"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Rudolph </a:t>
            </a:r>
            <a:r>
              <a:rPr lang="en-US" b="1" dirty="0" err="1"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Bultmann</a:t>
            </a:r>
            <a:r>
              <a:rPr lang="en-US" b="1" dirty="0"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i="1" dirty="0"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Jesus and the Word</a:t>
            </a:r>
            <a:r>
              <a:rPr lang="en-US" b="1" dirty="0"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(London, 1958), p.124.</a:t>
            </a:r>
          </a:p>
          <a:p>
            <a:pPr marL="231775"/>
            <a:r>
              <a:rPr lang="en-US" sz="3600" b="1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Marcus Borg</a:t>
            </a:r>
          </a:p>
          <a:p>
            <a:pPr marL="461963"/>
            <a:r>
              <a:rPr lang="en-US" b="1" dirty="0"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Marcus Borg, </a:t>
            </a:r>
            <a:r>
              <a:rPr lang="en-US" b="1" i="1" dirty="0"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Jesus, A New Vision</a:t>
            </a:r>
            <a:r>
              <a:rPr lang="en-US" b="1" dirty="0"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(HarperCollins, 1987), pp.67-71.</a:t>
            </a:r>
          </a:p>
          <a:p>
            <a:pPr marL="231775"/>
            <a:r>
              <a:rPr lang="en-US" sz="3600" b="1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John-Dominic </a:t>
            </a:r>
            <a:r>
              <a:rPr lang="en-US" sz="3600" b="1" spc="-150" dirty="0" err="1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Crossan</a:t>
            </a:r>
            <a:endParaRPr lang="en-US" sz="3600" b="1" spc="-150" dirty="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61963"/>
            <a:r>
              <a:rPr lang="en-US" b="1" dirty="0"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John-Dominic </a:t>
            </a:r>
            <a:r>
              <a:rPr lang="en-US" b="1" dirty="0" err="1"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Crossan</a:t>
            </a:r>
            <a:r>
              <a:rPr lang="en-US" b="1" dirty="0"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i="1" dirty="0"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Historical Jesus</a:t>
            </a:r>
            <a:r>
              <a:rPr lang="en-US" b="1" dirty="0"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(HarperCollins, 1991), p.332.</a:t>
            </a:r>
          </a:p>
          <a:p>
            <a:pPr marL="231775"/>
            <a:r>
              <a:rPr lang="en-US" sz="3600" b="1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Jesus Seminar</a:t>
            </a:r>
          </a:p>
          <a:p>
            <a:pPr marL="461963"/>
            <a:r>
              <a:rPr lang="en-US" b="1" i="1" dirty="0"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Acts of Jesus</a:t>
            </a:r>
            <a:r>
              <a:rPr lang="en-US" b="1" dirty="0"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(San Francisco: </a:t>
            </a:r>
            <a:r>
              <a:rPr lang="en-US" b="1" dirty="0" err="1"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HarperSanFrancisco</a:t>
            </a:r>
            <a:r>
              <a:rPr lang="en-US" b="1" dirty="0"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1998), p.527.</a:t>
            </a:r>
          </a:p>
          <a:p>
            <a:pPr marL="231775"/>
            <a:r>
              <a:rPr lang="en-US" sz="3600" b="1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Bart </a:t>
            </a:r>
            <a:r>
              <a:rPr lang="en-US" sz="3600" b="1" spc="-150" dirty="0" err="1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Ehrman</a:t>
            </a:r>
            <a:endParaRPr lang="en-US" sz="3600" b="1" spc="-150" dirty="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61963"/>
            <a:r>
              <a:rPr lang="en-US" b="1" dirty="0"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Bart </a:t>
            </a:r>
            <a:r>
              <a:rPr lang="en-US" b="1" dirty="0" err="1"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Ehrman</a:t>
            </a:r>
            <a:r>
              <a:rPr lang="en-US" b="1" dirty="0"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i="1" dirty="0"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Jesus</a:t>
            </a:r>
            <a:r>
              <a:rPr lang="en-US" b="1" dirty="0"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(New York: Oxford University Press, 1999), p.198.</a:t>
            </a:r>
          </a:p>
        </p:txBody>
      </p:sp>
    </p:spTree>
    <p:extLst>
      <p:ext uri="{BB962C8B-B14F-4D97-AF65-F5344CB8AC3E}">
        <p14:creationId xmlns:p14="http://schemas.microsoft.com/office/powerpoint/2010/main" val="243074772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369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298" y="1295400"/>
            <a:ext cx="79147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Barbara </a:t>
            </a:r>
            <a:r>
              <a:rPr lang="en-US" sz="4400" b="1" spc="-15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Cummiskey</a:t>
            </a:r>
            <a:r>
              <a:rPr lang="en-US" sz="4400" b="1" spc="-15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Snyder</a:t>
            </a:r>
          </a:p>
          <a:p>
            <a:pPr marL="461963"/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Multiple Sclerosis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191000" y="228601"/>
            <a:ext cx="7807288" cy="6510050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lumOff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5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Medical Condition</a:t>
            </a:r>
          </a:p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MS for 16 years</a:t>
            </a:r>
          </a:p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One functional lung (50% capacity)</a:t>
            </a:r>
          </a:p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Unable to eat</a:t>
            </a:r>
          </a:p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Twisted into the fetal position</a:t>
            </a:r>
          </a:p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Incontinent</a:t>
            </a:r>
          </a:p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Legally blind</a:t>
            </a:r>
          </a:p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 months to live…</a:t>
            </a:r>
          </a:p>
          <a:p>
            <a:pPr marL="914400">
              <a:defRPr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Harold P. Adolph, 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Today’s Decisions, Tomorrow’s Destiny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(Spooner, WI: White Birch, 2006), 48-49.</a:t>
            </a:r>
          </a:p>
          <a:p>
            <a:pPr marL="914400">
              <a:defRPr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Scott J.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Kolbaba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MD, 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Physicians’ Untold Stories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(North Charleston, SC: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CreateSpace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2016), 115-22.</a:t>
            </a:r>
          </a:p>
        </p:txBody>
      </p:sp>
    </p:spTree>
    <p:extLst>
      <p:ext uri="{BB962C8B-B14F-4D97-AF65-F5344CB8AC3E}">
        <p14:creationId xmlns:p14="http://schemas.microsoft.com/office/powerpoint/2010/main" val="156553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298" y="1295400"/>
            <a:ext cx="79147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Barbara </a:t>
            </a:r>
            <a:r>
              <a:rPr lang="en-US" sz="4400" b="1" spc="-15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Cummiskey</a:t>
            </a:r>
            <a:r>
              <a:rPr lang="en-US" sz="4400" b="1" spc="-15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Snyder</a:t>
            </a:r>
          </a:p>
          <a:p>
            <a:pPr marL="461963"/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Multiple Sclerosis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26846"/>
            <a:ext cx="4157724" cy="6132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4191000" y="228601"/>
            <a:ext cx="7807288" cy="6510050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lumOff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5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Prayers came in…</a:t>
            </a:r>
          </a:p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Radio station picked up her story, and 450 people wrote letters…</a:t>
            </a:r>
          </a:p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Family and friends read the letters, when Barbara heard,</a:t>
            </a:r>
          </a:p>
          <a:p>
            <a:pPr marL="573088">
              <a:defRPr/>
            </a:pPr>
            <a:r>
              <a:rPr lang="en-US" sz="3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“Get up, my child, and walk!”</a:t>
            </a:r>
          </a:p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Muscles, lungs, intestines, and eyesight were all restored!</a:t>
            </a:r>
          </a:p>
          <a:p>
            <a:pPr marL="914400">
              <a:defRPr/>
            </a:pPr>
            <a:r>
              <a:rPr lang="en-US" sz="2000" b="1" dirty="0"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Harold P. Adolph, </a:t>
            </a:r>
            <a:r>
              <a:rPr lang="en-US" sz="2000" b="1" i="1" dirty="0"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Today’s Decisions, Tomorrow’s Destiny</a:t>
            </a:r>
            <a:r>
              <a:rPr lang="en-US" sz="2000" b="1" dirty="0"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(Spooner, WI: White Birch, 2006), 48-49.</a:t>
            </a:r>
          </a:p>
          <a:p>
            <a:pPr marL="914400">
              <a:defRPr/>
            </a:pPr>
            <a:r>
              <a:rPr lang="en-US" sz="2000" b="1" dirty="0"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Scott J. </a:t>
            </a:r>
            <a:r>
              <a:rPr lang="en-US" sz="2000" b="1" dirty="0" err="1"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Kolbaba</a:t>
            </a:r>
            <a:r>
              <a:rPr lang="en-US" sz="2000" b="1" dirty="0"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MD, </a:t>
            </a:r>
            <a:r>
              <a:rPr lang="en-US" sz="2000" b="1" i="1" dirty="0"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Physicians’ Untold Stories</a:t>
            </a:r>
            <a:r>
              <a:rPr lang="en-US" sz="2000" b="1" dirty="0"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(North Charleston, SC: </a:t>
            </a:r>
            <a:r>
              <a:rPr lang="en-US" sz="2000" b="1" dirty="0" err="1"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CreateSpace</a:t>
            </a:r>
            <a:r>
              <a:rPr lang="en-US" sz="2000" b="1" dirty="0"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2016), 115-22.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6" y="82988"/>
            <a:ext cx="5153388" cy="6546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310067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212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298" y="1295400"/>
            <a:ext cx="79147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Barbara </a:t>
            </a:r>
            <a:r>
              <a:rPr lang="en-US" sz="4400" b="1" spc="-150" dirty="0" err="1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Cummiskey</a:t>
            </a:r>
            <a:r>
              <a:rPr lang="en-US" sz="4400" b="1" spc="-150" dirty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Snyder</a:t>
            </a:r>
          </a:p>
          <a:p>
            <a:pPr marL="461963"/>
            <a:r>
              <a:rPr lang="en-US" sz="3600" b="1" dirty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Multiple Sclerosis</a:t>
            </a:r>
          </a:p>
          <a:p>
            <a:r>
              <a:rPr lang="en-US" sz="4400" b="1" spc="-15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Jeff </a:t>
            </a:r>
            <a:r>
              <a:rPr lang="en-US" sz="4400" b="1" spc="-15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Markin</a:t>
            </a:r>
            <a:endParaRPr lang="en-US" sz="4400" b="1" spc="-15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61963"/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Legally dead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819400"/>
            <a:ext cx="6482813" cy="3646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1981200" y="113840"/>
            <a:ext cx="10017088" cy="475745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lumOff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Jeff </a:t>
            </a:r>
            <a:r>
              <a:rPr lang="en-US" sz="3600" b="1" spc="-150" dirty="0" err="1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Markin</a:t>
            </a:r>
            <a:r>
              <a:rPr lang="en-US" sz="3600" b="1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suffered a severe heart attack.</a:t>
            </a:r>
          </a:p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40 minutes of no heartbeat, blackened skin.</a:t>
            </a:r>
          </a:p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Dr. Chauncey Crandall (a Yale-educated cardiologist in Palm Beach) felt an urge to pray.</a:t>
            </a:r>
          </a:p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Asked for one more defibrillator shock…</a:t>
            </a:r>
          </a:p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Heartbeat immediately returned to 75 bpm!</a:t>
            </a:r>
          </a:p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 brain or organ damage.</a:t>
            </a:r>
          </a:p>
          <a:p>
            <a:pPr marL="914400">
              <a:defRPr/>
            </a:pPr>
            <a:r>
              <a:rPr lang="en-US" sz="2000" b="1" dirty="0"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Chauncey Crandall, </a:t>
            </a:r>
            <a:r>
              <a:rPr lang="en-US" sz="2000" b="1" i="1" dirty="0"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Raising the Dead: A Doctor Encounters the Miraculous</a:t>
            </a:r>
            <a:r>
              <a:rPr lang="en-US" sz="2000" b="1" dirty="0"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(New York: Hatchett Book Group, 2012).</a:t>
            </a:r>
          </a:p>
        </p:txBody>
      </p:sp>
    </p:spTree>
    <p:extLst>
      <p:ext uri="{BB962C8B-B14F-4D97-AF65-F5344CB8AC3E}">
        <p14:creationId xmlns:p14="http://schemas.microsoft.com/office/powerpoint/2010/main" val="251187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298" y="1295400"/>
            <a:ext cx="791470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Barbara </a:t>
            </a:r>
            <a:r>
              <a:rPr lang="en-US" sz="4400" b="1" spc="-150" dirty="0" err="1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Cummiskey</a:t>
            </a:r>
            <a:r>
              <a:rPr lang="en-US" sz="4400" b="1" spc="-150" dirty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Snyder</a:t>
            </a:r>
          </a:p>
          <a:p>
            <a:pPr marL="461963"/>
            <a:r>
              <a:rPr lang="en-US" sz="3600" b="1" dirty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Multiple Sclerosis</a:t>
            </a:r>
          </a:p>
          <a:p>
            <a:r>
              <a:rPr lang="en-US" sz="4400" b="1" spc="-150" dirty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Jeff </a:t>
            </a:r>
            <a:r>
              <a:rPr lang="en-US" sz="4400" b="1" spc="-150" dirty="0" err="1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Markin</a:t>
            </a:r>
            <a:endParaRPr lang="en-US" sz="4400" b="1" spc="-150" dirty="0">
              <a:solidFill>
                <a:schemeClr val="tx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61963"/>
            <a:r>
              <a:rPr lang="en-US" sz="3600" b="1" dirty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Legally dead</a:t>
            </a:r>
          </a:p>
          <a:p>
            <a:r>
              <a:rPr lang="en-US" sz="4400" b="1" spc="-15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Greg Spencer</a:t>
            </a:r>
          </a:p>
          <a:p>
            <a:pPr marL="461963"/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Macular Degeneration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8" y="152400"/>
            <a:ext cx="4169979" cy="6304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04800"/>
            <a:ext cx="5078022" cy="4432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ounded Rectangle 14"/>
          <p:cNvSpPr/>
          <p:nvPr/>
        </p:nvSpPr>
        <p:spPr>
          <a:xfrm>
            <a:off x="4495800" y="1447799"/>
            <a:ext cx="7502488" cy="529085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lumOff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1999: </a:t>
            </a:r>
            <a:r>
              <a:rPr lang="en-US" sz="3600" b="1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Started losing eyesight.</a:t>
            </a:r>
          </a:p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Macular degeneration &amp; scarring.</a:t>
            </a:r>
          </a:p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2001: </a:t>
            </a:r>
            <a:r>
              <a:rPr lang="en-US" sz="3600" b="1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 went on a men’s Bible study retreat, where the topic was the “cleansing of the mind.”</a:t>
            </a:r>
          </a:p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After prayer, he felt God told him,</a:t>
            </a:r>
          </a:p>
          <a:p>
            <a:pPr marL="573088">
              <a:defRPr/>
            </a:pPr>
            <a:r>
              <a:rPr lang="en-US" sz="3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“You’re clean.” </a:t>
            </a:r>
            <a:r>
              <a:rPr lang="en-US" sz="3600" b="1" i="1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(And he could see!)</a:t>
            </a:r>
          </a:p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State opened an official investigation for potential fraud!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8" y="969791"/>
            <a:ext cx="5552502" cy="4909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96" y="92726"/>
            <a:ext cx="4487904" cy="6583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849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298" y="1295400"/>
            <a:ext cx="791470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Barbara </a:t>
            </a:r>
            <a:r>
              <a:rPr lang="en-US" sz="4400" b="1" spc="-150" dirty="0" err="1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Cummiskey</a:t>
            </a:r>
            <a:r>
              <a:rPr lang="en-US" sz="4400" b="1" spc="-150" dirty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Snyder</a:t>
            </a:r>
          </a:p>
          <a:p>
            <a:pPr marL="461963"/>
            <a:r>
              <a:rPr lang="en-US" sz="3600" b="1" dirty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Multiple Sclerosis</a:t>
            </a:r>
          </a:p>
          <a:p>
            <a:r>
              <a:rPr lang="en-US" sz="4400" b="1" spc="-150" dirty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Jeff </a:t>
            </a:r>
            <a:r>
              <a:rPr lang="en-US" sz="4400" b="1" spc="-150" dirty="0" err="1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Markin</a:t>
            </a:r>
            <a:endParaRPr lang="en-US" sz="4400" b="1" spc="-150" dirty="0">
              <a:solidFill>
                <a:schemeClr val="tx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61963"/>
            <a:r>
              <a:rPr lang="en-US" sz="3600" b="1" dirty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Legally dead</a:t>
            </a:r>
          </a:p>
          <a:p>
            <a:r>
              <a:rPr lang="en-US" sz="4400" b="1" spc="-150" dirty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Greg Spencer</a:t>
            </a:r>
          </a:p>
          <a:p>
            <a:pPr marL="461963"/>
            <a:r>
              <a:rPr lang="en-US" sz="3600" b="1" dirty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Macular Degeneration</a:t>
            </a:r>
          </a:p>
          <a:p>
            <a:r>
              <a:rPr lang="en-US" sz="4400" b="1" spc="-15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Duane Miller</a:t>
            </a:r>
          </a:p>
          <a:p>
            <a:pPr marL="461963"/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Vocal damage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657600" y="1295400"/>
            <a:ext cx="7239000" cy="529085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lumOff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 a teaching pastor, the flu caused irreparable vocal damage.</a:t>
            </a:r>
          </a:p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Painful to speak, swallow, etc.</a:t>
            </a:r>
          </a:p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Had to resign as a pastor.</a:t>
            </a:r>
          </a:p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Saw ~200 specialists.</a:t>
            </a:r>
          </a:p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Buried in medical bills.</a:t>
            </a:r>
            <a:endParaRPr lang="en-US" sz="3600" b="1" spc="-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Scar tissue covered his throat.</a:t>
            </a:r>
          </a:p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en-US" sz="3600" b="1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His church asked him to teach an adult Bible class…</a:t>
            </a:r>
          </a:p>
        </p:txBody>
      </p:sp>
    </p:spTree>
    <p:extLst>
      <p:ext uri="{BB962C8B-B14F-4D97-AF65-F5344CB8AC3E}">
        <p14:creationId xmlns:p14="http://schemas.microsoft.com/office/powerpoint/2010/main" val="284613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298" y="1240334"/>
            <a:ext cx="776230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 err="1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Fetomaternal</a:t>
            </a:r>
            <a:r>
              <a:rPr lang="en-US" sz="4400" b="1" spc="-150" dirty="0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hemorrhage (</a:t>
            </a:r>
            <a:r>
              <a:rPr lang="en-US" sz="4400" b="1" spc="-150" dirty="0" err="1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FMH</a:t>
            </a:r>
            <a:r>
              <a:rPr lang="en-US" sz="4400" b="1" spc="-150" dirty="0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en-US" sz="3600" b="1" spc="-150" dirty="0">
              <a:solidFill>
                <a:srgbClr val="4BACC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80% of blood went to the mother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Kidneys stopped working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Edema (swelling) filled the body with fluid (growing the baby from 8 </a:t>
            </a:r>
            <a:r>
              <a:rPr lang="en-US" sz="4000" b="1" spc="-150" dirty="0" err="1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lbs</a:t>
            </a:r>
            <a:r>
              <a:rPr lang="en-US" sz="4000" b="1" spc="-150" dirty="0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to 16 </a:t>
            </a:r>
            <a:r>
              <a:rPr lang="en-US" sz="4000" b="1" spc="-150" dirty="0" err="1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lbs</a:t>
            </a:r>
            <a:r>
              <a:rPr lang="en-US" sz="4000" b="1" spc="-150" dirty="0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in two months!)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Doctors predicted that she’d die or be permanently blind, deaf, and on a ventilator for the rest of her life.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743200" y="2895600"/>
            <a:ext cx="6324600" cy="3048000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lumOff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Many from her church began to pray for her…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70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298" y="65183"/>
            <a:ext cx="1111510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(Mark 10:46) Then they came to Jericho.</a:t>
            </a:r>
          </a:p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As Jesus and his disciples, together with a large crowd, were leaving the city, a blind man, Bartimaeus (which means “son of </a:t>
            </a:r>
            <a:r>
              <a:rPr lang="en-US" sz="4400" b="1" spc="-150" dirty="0" err="1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Timaeus</a:t>
            </a:r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”), was sitting by the roadside begging.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11366" y="3581400"/>
            <a:ext cx="11049000" cy="2743200"/>
          </a:xfrm>
          <a:prstGeom prst="roundRect">
            <a:avLst/>
          </a:prstGeom>
          <a:gradFill flip="none" rotWithShape="1">
            <a:gsLst>
              <a:gs pos="0">
                <a:srgbClr val="621C3D">
                  <a:shade val="30000"/>
                  <a:satMod val="115000"/>
                </a:srgbClr>
              </a:gs>
              <a:gs pos="50000">
                <a:srgbClr val="621C3D">
                  <a:shade val="67500"/>
                  <a:satMod val="115000"/>
                </a:srgbClr>
              </a:gs>
              <a:gs pos="100000">
                <a:srgbClr val="621C3D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Matthew records </a:t>
            </a:r>
            <a:r>
              <a:rPr lang="en-US" sz="4800" b="1" i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lang="en-US" sz="4800" b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blind men (Mt. 20:30)</a:t>
            </a:r>
          </a:p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Mark doesn’t say </a:t>
            </a:r>
            <a:r>
              <a:rPr lang="en-US" sz="4000" b="1" i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one.</a:t>
            </a:r>
          </a:p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This is an example of </a:t>
            </a:r>
            <a:r>
              <a:rPr lang="en-US" sz="4000" b="1" i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telescoping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Perhaps Mark’s audience knew Bartimaeus.</a:t>
            </a:r>
            <a:endParaRPr lang="en-US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05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71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609" y="1186149"/>
            <a:ext cx="806562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We don’t necessarily want, “Yes.”</a:t>
            </a:r>
          </a:p>
          <a:p>
            <a:pPr marL="1376363" lvl="0"/>
            <a:r>
              <a:rPr lang="en-US" sz="2800" b="1" dirty="0">
                <a:solidFill>
                  <a:srgbClr val="4BACC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8-year old with Aladdin’s lamp?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God answers what we </a:t>
            </a:r>
            <a:r>
              <a:rPr lang="en-US" sz="4000" b="1" i="1" spc="-15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should</a:t>
            </a:r>
            <a:r>
              <a:rPr lang="en-US" sz="4000" b="1" spc="-15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have asked (if we knew what he does). </a:t>
            </a:r>
          </a:p>
          <a:p>
            <a:pPr marL="1376363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Romans 8:26-28; James 4:1-3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Miracles can be distracting.</a:t>
            </a:r>
          </a:p>
          <a:p>
            <a:pPr marL="1376363" lvl="0"/>
            <a:r>
              <a:rPr lang="en-US" sz="2800" b="1" dirty="0">
                <a:solidFill>
                  <a:srgbClr val="4BACC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John 6:26-27; Acts 14:8-13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Bible records cases of unanswered prayers and healings.</a:t>
            </a:r>
          </a:p>
          <a:p>
            <a:pPr marL="1376363" lvl="0"/>
            <a:r>
              <a:rPr lang="en-US" sz="2800" b="1" dirty="0">
                <a:solidFill>
                  <a:srgbClr val="4BACC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 Tim. 4:20; Phil. 2:27; 2 Cor. 12:8-10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057400" y="1905000"/>
            <a:ext cx="9982200" cy="305809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6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Jesus is the paradigm of unanswered prayer, and yet…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C0504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Mark 14:36ff; Matthew 27:46</a:t>
            </a:r>
          </a:p>
        </p:txBody>
      </p:sp>
    </p:spTree>
    <p:extLst>
      <p:ext uri="{BB962C8B-B14F-4D97-AF65-F5344CB8AC3E}">
        <p14:creationId xmlns:p14="http://schemas.microsoft.com/office/powerpoint/2010/main" val="184895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609" y="1186149"/>
            <a:ext cx="806562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We don’t necessarily want, “Yes.”</a:t>
            </a:r>
          </a:p>
          <a:p>
            <a:pPr marL="1376363"/>
            <a:r>
              <a:rPr lang="en-US" sz="2800" b="1" dirty="0">
                <a:solidFill>
                  <a:srgbClr val="4BACC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8-year old with Aladdin’s lamp?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God answers what we </a:t>
            </a:r>
            <a:r>
              <a:rPr lang="en-US" sz="4000" b="1" i="1" spc="-150" dirty="0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should</a:t>
            </a:r>
            <a:r>
              <a:rPr lang="en-US" sz="4000" b="1" spc="-150" dirty="0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have asked (if we knew what he does). </a:t>
            </a:r>
          </a:p>
          <a:p>
            <a:pPr marL="1376363"/>
            <a:r>
              <a:rPr lang="en-US" sz="2800" b="1" dirty="0">
                <a:solidFill>
                  <a:srgbClr val="4BACC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Romans 8:26-28; James 4:1-3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Miracles can be distracting.</a:t>
            </a:r>
          </a:p>
          <a:p>
            <a:pPr marL="1376363"/>
            <a:r>
              <a:rPr lang="en-US" sz="2800" b="1" dirty="0">
                <a:solidFill>
                  <a:srgbClr val="4BACC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John 6:26-27; Acts 14:8-13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Bible records cases of unanswered prayers and healings.</a:t>
            </a:r>
          </a:p>
          <a:p>
            <a:pPr marL="1376363"/>
            <a:r>
              <a:rPr lang="en-US" sz="2800" b="1" dirty="0">
                <a:solidFill>
                  <a:srgbClr val="4BACC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 Tim. 4:20; Phil. 2:27; 2 Cor. 12: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057400" y="1905000"/>
            <a:ext cx="9982200" cy="305809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 Pet. 2:24) Jesus bore our sins in his body on the tree, so that we might die to sins and live for righteousness;</a:t>
            </a:r>
          </a:p>
          <a:p>
            <a:pPr>
              <a:defRPr/>
            </a:pPr>
            <a:r>
              <a:rPr lang="en-US" sz="4400" b="1" u="sng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by his wounds you have been healed.</a:t>
            </a:r>
          </a:p>
        </p:txBody>
      </p:sp>
    </p:spTree>
    <p:extLst>
      <p:ext uri="{BB962C8B-B14F-4D97-AF65-F5344CB8AC3E}">
        <p14:creationId xmlns:p14="http://schemas.microsoft.com/office/powerpoint/2010/main" val="34928759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298" y="65183"/>
            <a:ext cx="821950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kern="0" spc="-150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Theological problems!</a:t>
            </a:r>
          </a:p>
          <a:p>
            <a:pPr>
              <a:defRPr/>
            </a:pPr>
            <a:r>
              <a:rPr lang="en-US" sz="4000" b="1" kern="0" spc="-150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Only the “Unity School of Christianity.”</a:t>
            </a:r>
          </a:p>
          <a:p>
            <a:pPr marL="461963">
              <a:defRPr/>
            </a:pPr>
            <a:r>
              <a:rPr lang="en-US" sz="2000" b="1" kern="0" dirty="0">
                <a:solidFill>
                  <a:srgbClr val="728D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New-Age group that denies miracles and calls petitionary prayer “useless.” They use “affirmative prayer” instead.</a:t>
            </a:r>
          </a:p>
          <a:p>
            <a:pPr>
              <a:defRPr/>
            </a:pPr>
            <a:r>
              <a:rPr lang="en-US" sz="4000" b="1" kern="0" spc="-150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 cannot measure faith—either in the </a:t>
            </a:r>
            <a:r>
              <a:rPr lang="en-US" sz="4000" b="1" i="1" kern="0" spc="-150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participants</a:t>
            </a:r>
            <a:r>
              <a:rPr lang="en-US" sz="4000" b="1" kern="0" spc="-150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or the </a:t>
            </a:r>
            <a:r>
              <a:rPr lang="en-US" sz="4000" b="1" i="1" kern="0" spc="-150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recipients</a:t>
            </a:r>
            <a:r>
              <a:rPr lang="en-US" sz="4000" b="1" kern="0" spc="-150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4000" b="1" kern="0" spc="-150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Other studies </a:t>
            </a:r>
            <a:r>
              <a:rPr lang="en-US" sz="4000" b="1" i="1" kern="0" spc="-150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did</a:t>
            </a:r>
            <a:r>
              <a:rPr lang="en-US" sz="4000" b="1" kern="0" spc="-150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find a correlation.</a:t>
            </a:r>
          </a:p>
          <a:p>
            <a:pPr marL="461963">
              <a:defRPr/>
            </a:pPr>
            <a:r>
              <a:rPr lang="en-US" sz="2000" b="1" kern="0" dirty="0">
                <a:solidFill>
                  <a:srgbClr val="728D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Candy Brown, </a:t>
            </a:r>
            <a:r>
              <a:rPr lang="en-US" sz="2000" b="1" i="1" kern="0" dirty="0">
                <a:solidFill>
                  <a:srgbClr val="728D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Testing Prayer</a:t>
            </a:r>
            <a:r>
              <a:rPr lang="en-US" sz="2000" b="1" kern="0" dirty="0">
                <a:solidFill>
                  <a:srgbClr val="728D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(Harvard University Press, 2012).</a:t>
            </a:r>
          </a:p>
          <a:p>
            <a:pPr marL="461963">
              <a:defRPr/>
            </a:pPr>
            <a:r>
              <a:rPr lang="en-US" sz="2000" b="1" kern="0" dirty="0">
                <a:solidFill>
                  <a:srgbClr val="728D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Dr. Randolph Byrd, “Positive therapeutic effects of intercessory prayer in a coronary care unit population,” </a:t>
            </a:r>
            <a:r>
              <a:rPr lang="en-US" sz="2000" b="1" i="1" kern="0" dirty="0">
                <a:solidFill>
                  <a:srgbClr val="728D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Southern Medical Journal</a:t>
            </a:r>
            <a:r>
              <a:rPr lang="en-US" sz="2000" b="1" kern="0" dirty="0">
                <a:solidFill>
                  <a:srgbClr val="728D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(1988). July; 81 (7): 826-829.</a:t>
            </a:r>
          </a:p>
          <a:p>
            <a:pPr marL="461963">
              <a:defRPr/>
            </a:pPr>
            <a:r>
              <a:rPr lang="en-US" sz="2000" b="1" kern="0" dirty="0">
                <a:solidFill>
                  <a:srgbClr val="728D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Dr. William Harris, “A Randomized, Controlled Trial of the Effects of Remote, Intercessory Prayer on Outcomes in Patients Admitted to the Coronary Care Unit,” </a:t>
            </a:r>
            <a:r>
              <a:rPr lang="en-US" sz="2000" b="1" i="1" kern="0" dirty="0">
                <a:solidFill>
                  <a:srgbClr val="728D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Archives of Internal Medicine</a:t>
            </a:r>
            <a:r>
              <a:rPr lang="en-US" sz="2000" b="1" kern="0" dirty="0">
                <a:solidFill>
                  <a:srgbClr val="728D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(1999). 159 (19): 2273-2278.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962400" y="1828800"/>
            <a:ext cx="8077200" cy="48006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5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Physicians in the US:</a:t>
            </a:r>
          </a:p>
          <a:p>
            <a:pPr marL="461963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55% claim results in patients that they consider to be miraculous.</a:t>
            </a:r>
          </a:p>
          <a:p>
            <a:pPr marL="461963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75% believe miracles occur today.</a:t>
            </a:r>
          </a:p>
          <a:p>
            <a:pPr marL="461963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60% pray for patients individually.</a:t>
            </a:r>
          </a:p>
          <a:p>
            <a:pPr>
              <a:defRPr/>
            </a:pPr>
            <a:r>
              <a:rPr lang="en-US" sz="20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Louis Finkelstein Institute for Religious Studies, “Science or Miracle? Holiday Season Survey Reveals Physicians’ Views of Faith, Prayer, and Miracles,” </a:t>
            </a:r>
            <a:r>
              <a:rPr lang="en-US" sz="2000" b="1" i="1" dirty="0" err="1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BusinessWire</a:t>
            </a:r>
            <a:r>
              <a:rPr lang="en-US" sz="20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December 20, 2004.</a:t>
            </a:r>
          </a:p>
        </p:txBody>
      </p:sp>
    </p:spTree>
    <p:extLst>
      <p:ext uri="{BB962C8B-B14F-4D97-AF65-F5344CB8AC3E}">
        <p14:creationId xmlns:p14="http://schemas.microsoft.com/office/powerpoint/2010/main" val="147694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298" y="1211044"/>
            <a:ext cx="78385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5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Maybe they’ve </a:t>
            </a:r>
            <a:r>
              <a:rPr lang="en-US" sz="4000" b="1" i="1" spc="-15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never</a:t>
            </a:r>
            <a:r>
              <a:rPr lang="en-US" sz="4000" b="1" spc="-15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been common!</a:t>
            </a:r>
          </a:p>
          <a:p>
            <a:pPr marL="461963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Egyptian slavery, birth of Isaac, John the Baptist (Jn. 10:41)</a:t>
            </a:r>
          </a:p>
          <a:p>
            <a:pPr lvl="0"/>
            <a:r>
              <a:rPr lang="en-US" sz="4000" b="1" spc="-15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biblical record might be the “highlight reel,” not the norm.</a:t>
            </a:r>
          </a:p>
          <a:p>
            <a:pPr lvl="0"/>
            <a:r>
              <a:rPr lang="en-US" sz="4000" b="1" spc="-15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Used to punctuate salvation history.</a:t>
            </a:r>
          </a:p>
        </p:txBody>
      </p:sp>
    </p:spTree>
    <p:extLst>
      <p:ext uri="{BB962C8B-B14F-4D97-AF65-F5344CB8AC3E}">
        <p14:creationId xmlns:p14="http://schemas.microsoft.com/office/powerpoint/2010/main" val="196529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298" y="65183"/>
            <a:ext cx="1111510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(Mark 10:46) Then they came to Jericho.</a:t>
            </a:r>
          </a:p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As Jesus and his disciples, </a:t>
            </a:r>
            <a:r>
              <a:rPr lang="en-US" sz="4400" b="1" u="sng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together with a large crowd,</a:t>
            </a:r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were leaving the city, a blind man, Bartimaeus (which means “son of </a:t>
            </a:r>
            <a:r>
              <a:rPr lang="en-US" sz="4400" b="1" spc="-150" dirty="0" err="1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Timaeus</a:t>
            </a:r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”), was </a:t>
            </a:r>
            <a:r>
              <a:rPr lang="en-US" sz="4400" b="1" u="sng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sitting by the roadside begging</a:t>
            </a:r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11366" y="3581400"/>
            <a:ext cx="11049000" cy="2743200"/>
          </a:xfrm>
          <a:prstGeom prst="roundRect">
            <a:avLst/>
          </a:prstGeom>
          <a:gradFill flip="none" rotWithShape="1">
            <a:gsLst>
              <a:gs pos="0">
                <a:srgbClr val="621C3D">
                  <a:shade val="30000"/>
                  <a:satMod val="115000"/>
                </a:srgbClr>
              </a:gs>
              <a:gs pos="50000">
                <a:srgbClr val="621C3D">
                  <a:shade val="67500"/>
                  <a:satMod val="115000"/>
                </a:srgbClr>
              </a:gs>
              <a:gs pos="100000">
                <a:srgbClr val="621C3D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 probably hoped to collect money from the “holiday spirit.”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23032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298" y="65183"/>
            <a:ext cx="1111510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(Mark 10:47) When he heard that it was Jesus of Nazareth, he began to shout,</a:t>
            </a:r>
          </a:p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“Jesus, </a:t>
            </a:r>
            <a:r>
              <a:rPr lang="en-US" sz="4400" b="1" u="sng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Son of David</a:t>
            </a:r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have mercy on me!”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438400" y="2188841"/>
            <a:ext cx="4419600" cy="990600"/>
          </a:xfrm>
          <a:prstGeom prst="roundRect">
            <a:avLst/>
          </a:prstGeom>
          <a:gradFill flip="none" rotWithShape="1">
            <a:gsLst>
              <a:gs pos="0">
                <a:srgbClr val="621C3D">
                  <a:shade val="30000"/>
                  <a:satMod val="115000"/>
                </a:srgbClr>
              </a:gs>
              <a:gs pos="50000">
                <a:srgbClr val="621C3D">
                  <a:shade val="67500"/>
                  <a:satMod val="115000"/>
                </a:srgbClr>
              </a:gs>
              <a:gs pos="100000">
                <a:srgbClr val="621C3D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Messianic title</a:t>
            </a:r>
            <a:endParaRPr lang="en-US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52839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298" y="65183"/>
            <a:ext cx="814330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(Mark 10:48) Many </a:t>
            </a:r>
            <a:r>
              <a:rPr lang="en-US" sz="4400" b="1" u="sng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rebuked him</a:t>
            </a:r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4400" b="1" u="sng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told him to be quiet</a:t>
            </a:r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but he shouted all the more,</a:t>
            </a:r>
          </a:p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400" b="1" u="sng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Son of David</a:t>
            </a:r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have mercy on me!”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747132" y="892418"/>
            <a:ext cx="2145536" cy="588433"/>
          </a:xfrm>
          <a:prstGeom prst="roundRect">
            <a:avLst/>
          </a:prstGeom>
          <a:gradFill flip="none" rotWithShape="1">
            <a:gsLst>
              <a:gs pos="0">
                <a:srgbClr val="621C3D">
                  <a:shade val="30000"/>
                  <a:satMod val="115000"/>
                </a:srgbClr>
              </a:gs>
              <a:gs pos="50000">
                <a:srgbClr val="621C3D">
                  <a:shade val="67500"/>
                  <a:satMod val="115000"/>
                </a:srgbClr>
              </a:gs>
              <a:gs pos="100000">
                <a:srgbClr val="621C3D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John 9:1-3</a:t>
            </a:r>
            <a:endParaRPr lang="en-US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58523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298" y="65183"/>
            <a:ext cx="981970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(Mark 10:49) Jesus stopped and said,</a:t>
            </a:r>
          </a:p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“Call him.”</a:t>
            </a:r>
          </a:p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 they called to the blind man,</a:t>
            </a:r>
          </a:p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400" b="1" u="sng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Cheer up!</a:t>
            </a:r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On your feet! He’s calling you.”</a:t>
            </a:r>
          </a:p>
        </p:txBody>
      </p:sp>
    </p:spTree>
    <p:extLst>
      <p:ext uri="{BB962C8B-B14F-4D97-AF65-F5344CB8AC3E}">
        <p14:creationId xmlns:p14="http://schemas.microsoft.com/office/powerpoint/2010/main" val="107471961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298" y="65183"/>
            <a:ext cx="94387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(Mark 10:50) Throwing </a:t>
            </a:r>
            <a:r>
              <a:rPr lang="en-US" sz="4400" b="1" u="sng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his cloak</a:t>
            </a:r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aside, he jumped to his feet and came to Jesus.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38200" y="1600200"/>
            <a:ext cx="9372600" cy="2438400"/>
          </a:xfrm>
          <a:prstGeom prst="roundRect">
            <a:avLst/>
          </a:prstGeom>
          <a:gradFill flip="none" rotWithShape="1">
            <a:gsLst>
              <a:gs pos="0">
                <a:srgbClr val="621C3D">
                  <a:shade val="30000"/>
                  <a:satMod val="115000"/>
                </a:srgbClr>
              </a:gs>
              <a:gs pos="50000">
                <a:srgbClr val="621C3D">
                  <a:shade val="67500"/>
                  <a:satMod val="115000"/>
                </a:srgbClr>
              </a:gs>
              <a:gs pos="100000">
                <a:srgbClr val="621C3D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cloak was used to collect money from people—much like a “tin can.”</a:t>
            </a:r>
            <a:endParaRPr lang="en-US" sz="3600" b="1" spc="-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>
              <a:defRPr/>
            </a:pP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William L. Lane, </a:t>
            </a:r>
            <a:r>
              <a:rPr lang="en-US" sz="2400" b="1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Gospel of Mark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(Grand Rapids, MI: Wm. B. Eerdmans Publishing Co., 1974), p.388.</a:t>
            </a:r>
          </a:p>
        </p:txBody>
      </p:sp>
    </p:spTree>
    <p:extLst>
      <p:ext uri="{BB962C8B-B14F-4D97-AF65-F5344CB8AC3E}">
        <p14:creationId xmlns:p14="http://schemas.microsoft.com/office/powerpoint/2010/main" val="317665069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0</TotalTime>
  <Words>2403</Words>
  <Application>Microsoft Office PowerPoint</Application>
  <PresentationFormat>Widescreen</PresentationFormat>
  <Paragraphs>291</Paragraphs>
  <Slides>44</Slides>
  <Notes>44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Arial</vt:lpstr>
      <vt:lpstr>Calibri</vt:lpstr>
      <vt:lpstr>Montserrat</vt:lpstr>
      <vt:lpstr>Tahoma</vt:lpstr>
      <vt:lpstr>Times New Roman</vt:lpstr>
      <vt:lpstr>Verdana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2020-10-08T12:33:38Z</dcterms:created>
  <dcterms:modified xsi:type="dcterms:W3CDTF">2020-10-08T12:33:51Z</dcterms:modified>
</cp:coreProperties>
</file>