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9"/>
  </p:notesMasterIdLst>
  <p:handoutMasterIdLst>
    <p:handoutMasterId r:id="rId70"/>
  </p:handoutMasterIdLst>
  <p:sldIdLst>
    <p:sldId id="262" r:id="rId2"/>
    <p:sldId id="1286" r:id="rId3"/>
    <p:sldId id="1745" r:id="rId4"/>
    <p:sldId id="1749" r:id="rId5"/>
    <p:sldId id="1750" r:id="rId6"/>
    <p:sldId id="1751" r:id="rId7"/>
    <p:sldId id="1754" r:id="rId8"/>
    <p:sldId id="1753" r:id="rId9"/>
    <p:sldId id="1755" r:id="rId10"/>
    <p:sldId id="1752" r:id="rId11"/>
    <p:sldId id="1756" r:id="rId12"/>
    <p:sldId id="1757" r:id="rId13"/>
    <p:sldId id="1758" r:id="rId14"/>
    <p:sldId id="1759" r:id="rId15"/>
    <p:sldId id="1760" r:id="rId16"/>
    <p:sldId id="1746" r:id="rId17"/>
    <p:sldId id="1761" r:id="rId18"/>
    <p:sldId id="1762" r:id="rId19"/>
    <p:sldId id="1763" r:id="rId20"/>
    <p:sldId id="1764" r:id="rId21"/>
    <p:sldId id="1765" r:id="rId22"/>
    <p:sldId id="1767" r:id="rId23"/>
    <p:sldId id="1768" r:id="rId24"/>
    <p:sldId id="1769" r:id="rId25"/>
    <p:sldId id="1770" r:id="rId26"/>
    <p:sldId id="1818" r:id="rId27"/>
    <p:sldId id="1805" r:id="rId28"/>
    <p:sldId id="1771" r:id="rId29"/>
    <p:sldId id="1773" r:id="rId30"/>
    <p:sldId id="1774" r:id="rId31"/>
    <p:sldId id="1775" r:id="rId32"/>
    <p:sldId id="1776" r:id="rId33"/>
    <p:sldId id="1800" r:id="rId34"/>
    <p:sldId id="1801" r:id="rId35"/>
    <p:sldId id="1777" r:id="rId36"/>
    <p:sldId id="1779" r:id="rId37"/>
    <p:sldId id="1780" r:id="rId38"/>
    <p:sldId id="1807" r:id="rId39"/>
    <p:sldId id="1781" r:id="rId40"/>
    <p:sldId id="1814" r:id="rId41"/>
    <p:sldId id="1783" r:id="rId42"/>
    <p:sldId id="1784" r:id="rId43"/>
    <p:sldId id="1785" r:id="rId44"/>
    <p:sldId id="1786" r:id="rId45"/>
    <p:sldId id="1804" r:id="rId46"/>
    <p:sldId id="1787" r:id="rId47"/>
    <p:sldId id="1788" r:id="rId48"/>
    <p:sldId id="1796" r:id="rId49"/>
    <p:sldId id="1789" r:id="rId50"/>
    <p:sldId id="1810" r:id="rId51"/>
    <p:sldId id="1811" r:id="rId52"/>
    <p:sldId id="1812" r:id="rId53"/>
    <p:sldId id="1813" r:id="rId54"/>
    <p:sldId id="1794" r:id="rId55"/>
    <p:sldId id="1799" r:id="rId56"/>
    <p:sldId id="1815" r:id="rId57"/>
    <p:sldId id="1817" r:id="rId58"/>
    <p:sldId id="1798" r:id="rId59"/>
    <p:sldId id="1819" r:id="rId60"/>
    <p:sldId id="1795" r:id="rId61"/>
    <p:sldId id="1797" r:id="rId62"/>
    <p:sldId id="1820" r:id="rId63"/>
    <p:sldId id="1747" r:id="rId64"/>
    <p:sldId id="1748" r:id="rId65"/>
    <p:sldId id="1793" r:id="rId66"/>
    <p:sldId id="1816" r:id="rId67"/>
    <p:sldId id="177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a:srgbClr val="03272D"/>
    <a:srgbClr val="3F7D15"/>
    <a:srgbClr val="72DB2B"/>
    <a:srgbClr val="5BB41E"/>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9" autoAdjust="0"/>
    <p:restoredTop sz="94660"/>
  </p:normalViewPr>
  <p:slideViewPr>
    <p:cSldViewPr snapToGrid="0">
      <p:cViewPr>
        <p:scale>
          <a:sx n="69" d="100"/>
          <a:sy n="69" d="100"/>
        </p:scale>
        <p:origin x="472" y="344"/>
      </p:cViewPr>
      <p:guideLst/>
    </p:cSldViewPr>
  </p:slideViewPr>
  <p:notesTextViewPr>
    <p:cViewPr>
      <p:scale>
        <a:sx n="3" d="2"/>
        <a:sy n="3" d="2"/>
      </p:scale>
      <p:origin x="0" y="0"/>
    </p:cViewPr>
  </p:notesTextViewPr>
  <p:sorterViewPr>
    <p:cViewPr>
      <p:scale>
        <a:sx n="118" d="100"/>
        <a:sy n="118" d="100"/>
      </p:scale>
      <p:origin x="0" y="-33100"/>
    </p:cViewPr>
  </p:sorterViewPr>
  <p:notesViewPr>
    <p:cSldViewPr snapToGrid="0">
      <p:cViewPr varScale="1">
        <p:scale>
          <a:sx n="88" d="100"/>
          <a:sy n="88"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B3EE008-E053-4E9A-99D8-817A4FF149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	Jesus 1 on 1</a:t>
            </a:r>
          </a:p>
          <a:p>
            <a:r>
              <a:rPr lang="en-US" dirty="0"/>
              <a:t>	Ben Foust</a:t>
            </a:r>
          </a:p>
        </p:txBody>
      </p:sp>
      <p:sp>
        <p:nvSpPr>
          <p:cNvPr id="3" name="Date Placeholder 2">
            <a:extLst>
              <a:ext uri="{FF2B5EF4-FFF2-40B4-BE49-F238E27FC236}">
                <a16:creationId xmlns:a16="http://schemas.microsoft.com/office/drawing/2014/main" xmlns="" id="{2897BF6E-7B19-4B3A-9587-B76CED8DBE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61B707-D6C2-465A-A77F-7FA4B4E9748D}" type="datetimeFigureOut">
              <a:rPr lang="en-US" smtClean="0"/>
              <a:t>6/1/2021</a:t>
            </a:fld>
            <a:endParaRPr lang="en-US"/>
          </a:p>
        </p:txBody>
      </p:sp>
      <p:sp>
        <p:nvSpPr>
          <p:cNvPr id="4" name="Footer Placeholder 3">
            <a:extLst>
              <a:ext uri="{FF2B5EF4-FFF2-40B4-BE49-F238E27FC236}">
                <a16:creationId xmlns:a16="http://schemas.microsoft.com/office/drawing/2014/main" xmlns="" id="{F9F2E9D8-2FC6-434C-B963-344308C09C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C6D0688-A1DB-4EE1-AEBC-A15E3137D1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1307E5-3ECB-404F-A9B9-ABE1E6F0CB30}" type="slidenum">
              <a:rPr lang="en-US" smtClean="0"/>
              <a:t>‹#›</a:t>
            </a:fld>
            <a:endParaRPr lang="en-US"/>
          </a:p>
        </p:txBody>
      </p:sp>
    </p:spTree>
    <p:extLst>
      <p:ext uri="{BB962C8B-B14F-4D97-AF65-F5344CB8AC3E}">
        <p14:creationId xmlns:p14="http://schemas.microsoft.com/office/powerpoint/2010/main" val="1424961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6/1/2021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file:///D:\This%20Week%20MC1\Pre-CT%20REVOLVING.pptx"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4"/>
          <a:srcRect/>
          <a:stretch/>
        </p:blipFill>
        <p:spPr>
          <a:xfrm>
            <a:off x="20" y="10"/>
            <a:ext cx="12191980" cy="6857990"/>
          </a:xfrm>
          <a:prstGeom prst="rect">
            <a:avLst/>
          </a:prstGeom>
        </p:spPr>
      </p:pic>
      <p:graphicFrame>
        <p:nvGraphicFramePr>
          <p:cNvPr id="2" name="Object 1">
            <a:hlinkClick r:id="" action="ppaction://ole?verb=0"/>
            <a:extLst>
              <a:ext uri="{FF2B5EF4-FFF2-40B4-BE49-F238E27FC236}">
                <a16:creationId xmlns:a16="http://schemas.microsoft.com/office/drawing/2014/main" xmlns="" id="{42089018-6078-473E-94EE-D6F8FCC986E1}"/>
              </a:ext>
            </a:extLst>
          </p:cNvPr>
          <p:cNvGraphicFramePr>
            <a:graphicFrameLocks noChangeAspect="1"/>
          </p:cNvGraphicFramePr>
          <p:nvPr>
            <p:extLst>
              <p:ext uri="{D42A27DB-BD31-4B8C-83A1-F6EECF244321}">
                <p14:modId xmlns:p14="http://schemas.microsoft.com/office/powerpoint/2010/main" val="2871955761"/>
              </p:ext>
            </p:extLst>
          </p:nvPr>
        </p:nvGraphicFramePr>
        <p:xfrm>
          <a:off x="11409484" y="6180503"/>
          <a:ext cx="381000" cy="771525"/>
        </p:xfrm>
        <a:graphic>
          <a:graphicData uri="http://schemas.openxmlformats.org/presentationml/2006/ole">
            <mc:AlternateContent xmlns:mc="http://schemas.openxmlformats.org/markup-compatibility/2006">
              <mc:Choice xmlns:v="urn:schemas-microsoft-com:vml" Requires="v">
                <p:oleObj spid="_x0000_s1034" name="Presentation" showAsIcon="1" r:id="rId5" imgW="380880" imgH="771480" progId="PowerPoint.Show.12">
                  <p:link updateAutomatic="1"/>
                </p:oleObj>
              </mc:Choice>
              <mc:Fallback>
                <p:oleObj name="Presentation" showAsIcon="1" r:id="rId5" imgW="380880" imgH="771480" progId="PowerPoint.Show.12">
                  <p:link updateAutomatic="1"/>
                  <p:pic>
                    <p:nvPicPr>
                      <p:cNvPr id="0" name=""/>
                      <p:cNvPicPr/>
                      <p:nvPr/>
                    </p:nvPicPr>
                    <p:blipFill>
                      <a:blip r:embed="rId6"/>
                      <a:stretch>
                        <a:fillRect/>
                      </a:stretch>
                    </p:blipFill>
                    <p:spPr>
                      <a:xfrm>
                        <a:off x="11409484" y="6180503"/>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ten leprous men </a:t>
            </a:r>
            <a:r>
              <a:rPr lang="en-US" sz="3600" b="1" u="sng" dirty="0">
                <a:solidFill>
                  <a:srgbClr val="002060"/>
                </a:solidFill>
              </a:rPr>
              <a:t>who stood at a distance</a:t>
            </a:r>
            <a:r>
              <a:rPr lang="en-US" sz="3600" dirty="0">
                <a:solidFill>
                  <a:schemeClr val="tx1"/>
                </a:solidFill>
              </a:rPr>
              <a:t> met Him; </a:t>
            </a:r>
            <a:r>
              <a:rPr lang="en-US" sz="3600" b="1" baseline="30000" dirty="0">
                <a:solidFill>
                  <a:schemeClr val="tx1"/>
                </a:solidFill>
              </a:rPr>
              <a:t>13 </a:t>
            </a:r>
            <a:r>
              <a:rPr lang="en-US" sz="3600" dirty="0">
                <a:solidFill>
                  <a:schemeClr val="tx1"/>
                </a:solidFill>
              </a:rPr>
              <a:t>and they raised their voices, saying,  “Jesus, Master, have mercy on us!”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 </a:t>
            </a:r>
            <a:r>
              <a:rPr lang="en-US" sz="4800" b="1" i="1" dirty="0"/>
              <a:t>Social</a:t>
            </a:r>
            <a:r>
              <a:rPr lang="en-US" sz="4800" b="1" dirty="0"/>
              <a:t> misery, </a:t>
            </a:r>
            <a:r>
              <a:rPr lang="en-US" sz="4800" b="1" i="1" dirty="0"/>
              <a:t>Financial</a:t>
            </a:r>
            <a:r>
              <a:rPr lang="en-US" sz="4800" b="1" dirty="0"/>
              <a:t> misery</a:t>
            </a:r>
          </a:p>
        </p:txBody>
      </p:sp>
      <p:sp>
        <p:nvSpPr>
          <p:cNvPr id="5" name="Rounded Rectangle 2">
            <a:extLst>
              <a:ext uri="{FF2B5EF4-FFF2-40B4-BE49-F238E27FC236}">
                <a16:creationId xmlns:a16="http://schemas.microsoft.com/office/drawing/2014/main" xmlns="" id="{7CE450C0-F113-4AB5-884D-9AE41C3D253E}"/>
              </a:ext>
            </a:extLst>
          </p:cNvPr>
          <p:cNvSpPr/>
          <p:nvPr/>
        </p:nvSpPr>
        <p:spPr>
          <a:xfrm>
            <a:off x="112542" y="4121833"/>
            <a:ext cx="11929403" cy="71113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This is a scene of ruin, poverty, and despair</a:t>
            </a:r>
          </a:p>
        </p:txBody>
      </p:sp>
    </p:spTree>
    <p:extLst>
      <p:ext uri="{BB962C8B-B14F-4D97-AF65-F5344CB8AC3E}">
        <p14:creationId xmlns:p14="http://schemas.microsoft.com/office/powerpoint/2010/main" val="8121767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ten leprous men who stood at a distance </a:t>
            </a:r>
            <a:r>
              <a:rPr lang="en-US" sz="3600" b="1" u="sng" dirty="0">
                <a:solidFill>
                  <a:srgbClr val="002060"/>
                </a:solidFill>
              </a:rPr>
              <a:t>met Him; </a:t>
            </a:r>
            <a:r>
              <a:rPr lang="en-US" sz="3600" b="1" u="sng" baseline="30000" dirty="0">
                <a:solidFill>
                  <a:srgbClr val="002060"/>
                </a:solidFill>
              </a:rPr>
              <a:t>13 </a:t>
            </a:r>
            <a:r>
              <a:rPr lang="en-US" sz="3600" b="1" u="sng" dirty="0">
                <a:solidFill>
                  <a:srgbClr val="002060"/>
                </a:solidFill>
              </a:rPr>
              <a:t>and they raised their voices</a:t>
            </a:r>
            <a:r>
              <a:rPr lang="en-US" sz="3600" dirty="0">
                <a:solidFill>
                  <a:schemeClr val="tx1"/>
                </a:solidFill>
              </a:rPr>
              <a:t>, saying,  “Jesus, Master, have mercy on us!”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 </a:t>
            </a:r>
            <a:r>
              <a:rPr lang="en-US" sz="4800" b="1" i="1" dirty="0"/>
              <a:t>Social</a:t>
            </a:r>
            <a:r>
              <a:rPr lang="en-US" sz="4800" b="1" dirty="0"/>
              <a:t> misery, </a:t>
            </a:r>
            <a:r>
              <a:rPr lang="en-US" sz="4800" b="1" i="1" dirty="0"/>
              <a:t>Financial</a:t>
            </a:r>
            <a:r>
              <a:rPr lang="en-US" sz="4800" b="1" dirty="0"/>
              <a:t> misery</a:t>
            </a:r>
          </a:p>
        </p:txBody>
      </p:sp>
    </p:spTree>
    <p:extLst>
      <p:ext uri="{BB962C8B-B14F-4D97-AF65-F5344CB8AC3E}">
        <p14:creationId xmlns:p14="http://schemas.microsoft.com/office/powerpoint/2010/main" val="370522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ten leprous men who stood at a distance met Him; </a:t>
            </a:r>
            <a:r>
              <a:rPr lang="en-US" sz="3600" b="1" baseline="30000" dirty="0">
                <a:solidFill>
                  <a:schemeClr val="tx1"/>
                </a:solidFill>
              </a:rPr>
              <a:t>13</a:t>
            </a:r>
            <a:r>
              <a:rPr lang="en-US" sz="3600" baseline="30000" dirty="0">
                <a:solidFill>
                  <a:schemeClr val="tx1"/>
                </a:solidFill>
              </a:rPr>
              <a:t> </a:t>
            </a:r>
            <a:r>
              <a:rPr lang="en-US" sz="3600" dirty="0">
                <a:solidFill>
                  <a:schemeClr val="tx1"/>
                </a:solidFill>
              </a:rPr>
              <a:t>and they raised their voices, saying,  </a:t>
            </a:r>
            <a:r>
              <a:rPr lang="en-US" sz="3600" b="1" u="sng" dirty="0">
                <a:solidFill>
                  <a:srgbClr val="002060"/>
                </a:solidFill>
              </a:rPr>
              <a:t>“Jesus, Master, have mercy on us!”</a:t>
            </a:r>
            <a:r>
              <a:rPr lang="en-US" sz="3600" dirty="0">
                <a:solidFill>
                  <a:schemeClr val="tx1"/>
                </a:solidFill>
              </a:rPr>
              <a:t>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 </a:t>
            </a:r>
            <a:r>
              <a:rPr lang="en-US" sz="4800" b="1" i="1" dirty="0"/>
              <a:t>Social</a:t>
            </a:r>
            <a:r>
              <a:rPr lang="en-US" sz="4800" b="1" dirty="0"/>
              <a:t> misery, </a:t>
            </a:r>
            <a:r>
              <a:rPr lang="en-US" sz="4800" b="1" i="1" dirty="0"/>
              <a:t>Financial</a:t>
            </a:r>
            <a:r>
              <a:rPr lang="en-US" sz="4800" b="1" dirty="0"/>
              <a:t> misery</a:t>
            </a:r>
          </a:p>
        </p:txBody>
      </p:sp>
    </p:spTree>
    <p:extLst>
      <p:ext uri="{BB962C8B-B14F-4D97-AF65-F5344CB8AC3E}">
        <p14:creationId xmlns:p14="http://schemas.microsoft.com/office/powerpoint/2010/main" val="128025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467350"/>
            <a:ext cx="12192000" cy="139064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14 </a:t>
            </a:r>
            <a:r>
              <a:rPr lang="en-US" sz="3600" dirty="0">
                <a:solidFill>
                  <a:schemeClr val="tx1"/>
                </a:solidFill>
              </a:rPr>
              <a:t>And Jesus, passing them by, pretended to be on his phone so He would not have to make eye contact with any of them.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13359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1F0B4118-9C87-4903-A38A-B907852BA1CD}"/>
              </a:ext>
            </a:extLst>
          </p:cNvPr>
          <p:cNvSpPr/>
          <p:nvPr/>
        </p:nvSpPr>
        <p:spPr>
          <a:xfrm>
            <a:off x="0" y="5181600"/>
            <a:ext cx="12192000" cy="16763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17:14 </a:t>
            </a:r>
            <a:r>
              <a:rPr lang="en-US" sz="3600" dirty="0">
                <a:solidFill>
                  <a:schemeClr val="tx1"/>
                </a:solidFill>
              </a:rPr>
              <a:t>When He saw them, He said to them, “Go and show yourselves to the priests.”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299576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181600"/>
            <a:ext cx="12192000" cy="16763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17:14 </a:t>
            </a:r>
            <a:r>
              <a:rPr lang="en-US" sz="3600" dirty="0">
                <a:solidFill>
                  <a:schemeClr val="tx1"/>
                </a:solidFill>
              </a:rPr>
              <a:t>When He saw them, He said to them, “Go and show yourselves to the priests.” And as they were going, they were cleansed. </a:t>
            </a:r>
          </a:p>
          <a:p>
            <a:endParaRPr lang="en-US" sz="3600" dirty="0">
              <a:solidFill>
                <a:schemeClr val="tx1"/>
              </a:solidFill>
            </a:endParaRP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EA4CF26F-A63A-4D07-AA32-D3BA43F96062}"/>
              </a:ext>
            </a:extLst>
          </p:cNvPr>
          <p:cNvSpPr/>
          <p:nvPr/>
        </p:nvSpPr>
        <p:spPr>
          <a:xfrm>
            <a:off x="1434832" y="4200253"/>
            <a:ext cx="9322336" cy="72796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He had given them a “step of faith”</a:t>
            </a:r>
          </a:p>
        </p:txBody>
      </p:sp>
    </p:spTree>
    <p:extLst>
      <p:ext uri="{BB962C8B-B14F-4D97-AF65-F5344CB8AC3E}">
        <p14:creationId xmlns:p14="http://schemas.microsoft.com/office/powerpoint/2010/main" val="380721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17:15 </a:t>
            </a:r>
            <a:r>
              <a:rPr lang="en-US" sz="3600" dirty="0">
                <a:solidFill>
                  <a:schemeClr val="tx1"/>
                </a:solidFill>
              </a:rPr>
              <a:t>Now one of them, when he saw that he had been healed, turned back,  glorifying God with a loud voice, </a:t>
            </a:r>
            <a:r>
              <a:rPr lang="en-US" sz="3600" b="1" baseline="30000" dirty="0">
                <a:solidFill>
                  <a:schemeClr val="tx1"/>
                </a:solidFill>
              </a:rPr>
              <a:t>16 </a:t>
            </a:r>
            <a:r>
              <a:rPr lang="en-US" sz="3600" dirty="0">
                <a:solidFill>
                  <a:schemeClr val="tx1"/>
                </a:solidFill>
              </a:rPr>
              <a:t>and he fell on his face at His feet, giving thanks to Him. And he was a Samaritan.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32086" y="0"/>
            <a:ext cx="12224086" cy="830997"/>
          </a:xfrm>
          <a:prstGeom prst="rect">
            <a:avLst/>
          </a:prstGeom>
          <a:solidFill>
            <a:schemeClr val="tx1">
              <a:alpha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&amp; the one who came back</a:t>
            </a:r>
            <a:endParaRPr lang="en-US" sz="4300" dirty="0">
              <a:solidFill>
                <a:schemeClr val="bg1"/>
              </a:solidFill>
            </a:endParaRPr>
          </a:p>
        </p:txBody>
      </p:sp>
    </p:spTree>
    <p:extLst>
      <p:ext uri="{BB962C8B-B14F-4D97-AF65-F5344CB8AC3E}">
        <p14:creationId xmlns:p14="http://schemas.microsoft.com/office/powerpoint/2010/main" val="9290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r>
              <a:rPr lang="en-US" sz="3600" b="1" baseline="30000" dirty="0">
                <a:solidFill>
                  <a:schemeClr val="tx1"/>
                </a:solidFill>
              </a:rPr>
              <a:t>19 </a:t>
            </a:r>
            <a:r>
              <a:rPr lang="en-US" sz="3600" dirty="0">
                <a:solidFill>
                  <a:schemeClr val="tx1"/>
                </a:solidFill>
              </a:rPr>
              <a:t>And He said to him, “Stand up and go; your faith has made you well.”</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32086" y="0"/>
            <a:ext cx="12224086" cy="830997"/>
          </a:xfrm>
          <a:prstGeom prst="rect">
            <a:avLst/>
          </a:prstGeom>
          <a:solidFill>
            <a:schemeClr val="tx1">
              <a:alpha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 </a:t>
            </a:r>
            <a:r>
              <a:rPr lang="en-US" sz="4300" b="1" dirty="0">
                <a:solidFill>
                  <a:schemeClr val="bg1"/>
                </a:solidFill>
              </a:rPr>
              <a:t>Jesus One on One: Jesus &amp; the one who came back</a:t>
            </a:r>
            <a:endParaRPr lang="en-US" sz="4300" dirty="0">
              <a:solidFill>
                <a:schemeClr val="bg1"/>
              </a:solidFill>
            </a:endParaRPr>
          </a:p>
        </p:txBody>
      </p:sp>
    </p:spTree>
    <p:extLst>
      <p:ext uri="{BB962C8B-B14F-4D97-AF65-F5344CB8AC3E}">
        <p14:creationId xmlns:p14="http://schemas.microsoft.com/office/powerpoint/2010/main" val="33749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r>
              <a:rPr lang="en-US" sz="3600" b="1" baseline="30000" dirty="0">
                <a:solidFill>
                  <a:schemeClr val="tx1"/>
                </a:solidFill>
              </a:rPr>
              <a:t>19 </a:t>
            </a:r>
            <a:r>
              <a:rPr lang="en-US" sz="3600" dirty="0">
                <a:solidFill>
                  <a:schemeClr val="tx1"/>
                </a:solidFill>
              </a:rPr>
              <a:t>And He said to him, “Stand up and go; your faith has made you well.”</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Salvation? </a:t>
            </a:r>
            <a:endParaRPr lang="en-US" sz="4300" dirty="0">
              <a:solidFill>
                <a:schemeClr val="bg1"/>
              </a:solidFill>
            </a:endParaRPr>
          </a:p>
        </p:txBody>
      </p:sp>
    </p:spTree>
    <p:extLst>
      <p:ext uri="{BB962C8B-B14F-4D97-AF65-F5344CB8AC3E}">
        <p14:creationId xmlns:p14="http://schemas.microsoft.com/office/powerpoint/2010/main" val="182791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r>
              <a:rPr lang="en-US" sz="3600" b="1" baseline="30000" dirty="0">
                <a:solidFill>
                  <a:schemeClr val="tx1"/>
                </a:solidFill>
              </a:rPr>
              <a:t>19 </a:t>
            </a:r>
            <a:r>
              <a:rPr lang="en-US" sz="3600" dirty="0">
                <a:solidFill>
                  <a:schemeClr val="tx1"/>
                </a:solidFill>
              </a:rPr>
              <a:t>And He said to him, “Stand up and go; </a:t>
            </a:r>
            <a:r>
              <a:rPr lang="en-US" sz="3600" b="1" u="sng" dirty="0">
                <a:solidFill>
                  <a:srgbClr val="002060"/>
                </a:solidFill>
              </a:rPr>
              <a:t>your faith </a:t>
            </a:r>
            <a:r>
              <a:rPr lang="en-US" sz="3600" dirty="0">
                <a:solidFill>
                  <a:schemeClr val="tx1"/>
                </a:solidFill>
              </a:rPr>
              <a:t>has made you well.”</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Salvation? </a:t>
            </a:r>
            <a:endParaRPr lang="en-US" sz="4300" dirty="0">
              <a:solidFill>
                <a:schemeClr val="bg1"/>
              </a:solidFill>
            </a:endParaRPr>
          </a:p>
        </p:txBody>
      </p:sp>
    </p:spTree>
    <p:extLst>
      <p:ext uri="{BB962C8B-B14F-4D97-AF65-F5344CB8AC3E}">
        <p14:creationId xmlns:p14="http://schemas.microsoft.com/office/powerpoint/2010/main" val="167012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526B15F-9B68-4BE4-A8AB-BC21B2803581}"/>
              </a:ext>
            </a:extLst>
          </p:cNvPr>
          <p:cNvSpPr txBox="1"/>
          <p:nvPr/>
        </p:nvSpPr>
        <p:spPr>
          <a:xfrm>
            <a:off x="4981074" y="5318932"/>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
        <p:nvSpPr>
          <p:cNvPr id="5" name="TextBox 4">
            <a:extLst>
              <a:ext uri="{FF2B5EF4-FFF2-40B4-BE49-F238E27FC236}">
                <a16:creationId xmlns:a16="http://schemas.microsoft.com/office/drawing/2014/main" xmlns="" id="{824585CA-72BD-4638-AF7B-1D95C1757F71}"/>
              </a:ext>
            </a:extLst>
          </p:cNvPr>
          <p:cNvSpPr txBox="1"/>
          <p:nvPr/>
        </p:nvSpPr>
        <p:spPr>
          <a:xfrm>
            <a:off x="-1" y="291692"/>
            <a:ext cx="55345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Luke 17 </a:t>
            </a:r>
            <a:endParaRPr lang="en-US" sz="5400" i="1" dirty="0">
              <a:solidFill>
                <a:schemeClr val="bg1"/>
              </a:solidFill>
            </a:endParaRPr>
          </a:p>
        </p:txBody>
      </p:sp>
    </p:spTree>
    <p:extLst>
      <p:ext uri="{BB962C8B-B14F-4D97-AF65-F5344CB8AC3E}">
        <p14:creationId xmlns:p14="http://schemas.microsoft.com/office/powerpoint/2010/main" val="33860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r>
              <a:rPr lang="en-US" sz="3600" b="1" baseline="30000" dirty="0">
                <a:solidFill>
                  <a:schemeClr val="tx1"/>
                </a:solidFill>
              </a:rPr>
              <a:t>19 </a:t>
            </a:r>
            <a:r>
              <a:rPr lang="en-US" sz="3600" dirty="0">
                <a:solidFill>
                  <a:schemeClr val="tx1"/>
                </a:solidFill>
              </a:rPr>
              <a:t>And He said to him, “Stand up and go; </a:t>
            </a:r>
            <a:r>
              <a:rPr lang="en-US" sz="3600" b="1" u="sng" dirty="0">
                <a:solidFill>
                  <a:srgbClr val="002060"/>
                </a:solidFill>
              </a:rPr>
              <a:t>your faith has made you well</a:t>
            </a:r>
            <a:r>
              <a:rPr lang="en-US" sz="3600" dirty="0">
                <a:solidFill>
                  <a:schemeClr val="tx1"/>
                </a:solidFill>
              </a:rPr>
              <a:t>.”</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Salvation? </a:t>
            </a:r>
            <a:endParaRPr lang="en-US" sz="4300" dirty="0">
              <a:solidFill>
                <a:schemeClr val="bg1"/>
              </a:solidFill>
            </a:endParaRPr>
          </a:p>
        </p:txBody>
      </p:sp>
      <p:sp>
        <p:nvSpPr>
          <p:cNvPr id="5" name="Rounded Rectangle 2">
            <a:extLst>
              <a:ext uri="{FF2B5EF4-FFF2-40B4-BE49-F238E27FC236}">
                <a16:creationId xmlns:a16="http://schemas.microsoft.com/office/drawing/2014/main" xmlns="" id="{E71FEB41-E22A-468A-BE66-B2AE61B015BA}"/>
              </a:ext>
            </a:extLst>
          </p:cNvPr>
          <p:cNvSpPr/>
          <p:nvPr/>
        </p:nvSpPr>
        <p:spPr>
          <a:xfrm>
            <a:off x="191835" y="1507468"/>
            <a:ext cx="11808330" cy="149991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bible teaches that faith (entrusting our selves to Christ) is the mechanism of salvation</a:t>
            </a:r>
          </a:p>
        </p:txBody>
      </p:sp>
      <p:sp>
        <p:nvSpPr>
          <p:cNvPr id="6" name="Rectangle 5">
            <a:extLst>
              <a:ext uri="{FF2B5EF4-FFF2-40B4-BE49-F238E27FC236}">
                <a16:creationId xmlns:a16="http://schemas.microsoft.com/office/drawing/2014/main" xmlns="" id="{1B5BF66F-6B9A-413F-8CE6-69FA057E571D}"/>
              </a:ext>
            </a:extLst>
          </p:cNvPr>
          <p:cNvSpPr/>
          <p:nvPr/>
        </p:nvSpPr>
        <p:spPr>
          <a:xfrm>
            <a:off x="120817" y="3127473"/>
            <a:ext cx="4066674" cy="3595416"/>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Eph 2:8 </a:t>
            </a:r>
            <a:r>
              <a:rPr lang="en-US" sz="3200" dirty="0">
                <a:solidFill>
                  <a:schemeClr val="bg1"/>
                </a:solidFill>
              </a:rPr>
              <a:t>For by grace you have been saved  through faith; and that not of yourselves, it is  the gift of God; </a:t>
            </a:r>
            <a:r>
              <a:rPr lang="en-US" sz="3200" b="1" baseline="30000" dirty="0">
                <a:solidFill>
                  <a:schemeClr val="bg1"/>
                </a:solidFill>
              </a:rPr>
              <a:t>9 </a:t>
            </a:r>
            <a:r>
              <a:rPr lang="en-US" sz="3200" dirty="0">
                <a:solidFill>
                  <a:schemeClr val="bg1"/>
                </a:solidFill>
              </a:rPr>
              <a:t>not as a result of works, so that no one may boast.</a:t>
            </a:r>
            <a:endParaRPr lang="en-US" sz="4800" dirty="0">
              <a:solidFill>
                <a:schemeClr val="bg1"/>
              </a:solidFill>
            </a:endParaRPr>
          </a:p>
        </p:txBody>
      </p:sp>
    </p:spTree>
    <p:extLst>
      <p:ext uri="{BB962C8B-B14F-4D97-AF65-F5344CB8AC3E}">
        <p14:creationId xmlns:p14="http://schemas.microsoft.com/office/powerpoint/2010/main" val="13080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r>
              <a:rPr lang="en-US" sz="3600" b="1" baseline="30000" dirty="0">
                <a:solidFill>
                  <a:schemeClr val="tx1"/>
                </a:solidFill>
              </a:rPr>
              <a:t>19 </a:t>
            </a:r>
            <a:r>
              <a:rPr lang="en-US" sz="3600" dirty="0">
                <a:solidFill>
                  <a:schemeClr val="tx1"/>
                </a:solidFill>
              </a:rPr>
              <a:t>And He said to him, “Stand up and go; your faith has made you well.”</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Jesus? </a:t>
            </a:r>
            <a:endParaRPr lang="en-US" sz="4300" dirty="0">
              <a:solidFill>
                <a:schemeClr val="bg1"/>
              </a:solidFill>
            </a:endParaRPr>
          </a:p>
        </p:txBody>
      </p:sp>
      <p:sp>
        <p:nvSpPr>
          <p:cNvPr id="5" name="Rounded Rectangle 2">
            <a:extLst>
              <a:ext uri="{FF2B5EF4-FFF2-40B4-BE49-F238E27FC236}">
                <a16:creationId xmlns:a16="http://schemas.microsoft.com/office/drawing/2014/main" xmlns="" id="{E71FEB41-E22A-468A-BE66-B2AE61B015BA}"/>
              </a:ext>
            </a:extLst>
          </p:cNvPr>
          <p:cNvSpPr/>
          <p:nvPr/>
        </p:nvSpPr>
        <p:spPr>
          <a:xfrm>
            <a:off x="204911" y="3512914"/>
            <a:ext cx="9915239" cy="138524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has the power and will to set right broken and hopeless things in this world</a:t>
            </a:r>
          </a:p>
        </p:txBody>
      </p:sp>
      <p:sp>
        <p:nvSpPr>
          <p:cNvPr id="7" name="Rounded Rectangle 2">
            <a:extLst>
              <a:ext uri="{FF2B5EF4-FFF2-40B4-BE49-F238E27FC236}">
                <a16:creationId xmlns:a16="http://schemas.microsoft.com/office/drawing/2014/main" xmlns="" id="{E25D2D80-E718-438C-A97D-513258CFBA7E}"/>
              </a:ext>
            </a:extLst>
          </p:cNvPr>
          <p:cNvSpPr/>
          <p:nvPr/>
        </p:nvSpPr>
        <p:spPr>
          <a:xfrm>
            <a:off x="204911" y="1756457"/>
            <a:ext cx="7433847" cy="15696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is sympathetic and merciful toward our suffering</a:t>
            </a:r>
          </a:p>
        </p:txBody>
      </p:sp>
    </p:spTree>
    <p:extLst>
      <p:ext uri="{BB962C8B-B14F-4D97-AF65-F5344CB8AC3E}">
        <p14:creationId xmlns:p14="http://schemas.microsoft.com/office/powerpoint/2010/main" val="179643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r>
              <a:rPr lang="en-US" sz="3600" b="1" baseline="30000" dirty="0">
                <a:solidFill>
                  <a:schemeClr val="tx1"/>
                </a:solidFill>
              </a:rPr>
              <a:t>19 </a:t>
            </a:r>
            <a:r>
              <a:rPr lang="en-US" sz="3600" dirty="0">
                <a:solidFill>
                  <a:schemeClr val="tx1"/>
                </a:solidFill>
              </a:rPr>
              <a:t>And He said to him, “Stand up and go; your faith has made you well.”</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Jesus? </a:t>
            </a:r>
            <a:endParaRPr lang="en-US" sz="4300" dirty="0">
              <a:solidFill>
                <a:schemeClr val="bg1"/>
              </a:solidFill>
            </a:endParaRPr>
          </a:p>
        </p:txBody>
      </p:sp>
      <p:sp>
        <p:nvSpPr>
          <p:cNvPr id="7" name="Rounded Rectangle 2">
            <a:extLst>
              <a:ext uri="{FF2B5EF4-FFF2-40B4-BE49-F238E27FC236}">
                <a16:creationId xmlns:a16="http://schemas.microsoft.com/office/drawing/2014/main" xmlns="" id="{981925D9-02E2-482B-B4A6-D1E4D58C6850}"/>
              </a:ext>
            </a:extLst>
          </p:cNvPr>
          <p:cNvSpPr/>
          <p:nvPr/>
        </p:nvSpPr>
        <p:spPr>
          <a:xfrm>
            <a:off x="94032" y="598351"/>
            <a:ext cx="4332849" cy="132892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loved to include outsiders</a:t>
            </a:r>
          </a:p>
        </p:txBody>
      </p:sp>
    </p:spTree>
    <p:extLst>
      <p:ext uri="{BB962C8B-B14F-4D97-AF65-F5344CB8AC3E}">
        <p14:creationId xmlns:p14="http://schemas.microsoft.com/office/powerpoint/2010/main" val="11018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a:t>
            </a:r>
            <a:r>
              <a:rPr lang="en-US" sz="3600" b="1" u="sng" dirty="0">
                <a:solidFill>
                  <a:srgbClr val="002060"/>
                </a:solidFill>
              </a:rPr>
              <a:t>except this foreigner?”</a:t>
            </a:r>
            <a:r>
              <a:rPr lang="en-US" sz="3600" dirty="0">
                <a:solidFill>
                  <a:schemeClr val="tx1"/>
                </a:solidFill>
              </a:rPr>
              <a:t> </a:t>
            </a:r>
          </a:p>
          <a:p>
            <a:endParaRPr lang="en-US" sz="3600" dirty="0">
              <a:solidFill>
                <a:schemeClr val="tx1"/>
              </a:solidFill>
            </a:endParaRPr>
          </a:p>
          <a:p>
            <a:r>
              <a:rPr lang="en-US" sz="3600" b="1" baseline="30000" dirty="0">
                <a:solidFill>
                  <a:schemeClr val="tx1"/>
                </a:solidFill>
              </a:rPr>
              <a:t>19 </a:t>
            </a:r>
            <a:r>
              <a:rPr lang="en-US" sz="3600" dirty="0">
                <a:solidFill>
                  <a:schemeClr val="tx1"/>
                </a:solidFill>
              </a:rPr>
              <a:t>And He said to him, “Stand up and go; your faith has made you well.”</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Jesus? </a:t>
            </a:r>
            <a:endParaRPr lang="en-US" sz="4300" dirty="0">
              <a:solidFill>
                <a:schemeClr val="bg1"/>
              </a:solidFill>
            </a:endParaRPr>
          </a:p>
        </p:txBody>
      </p:sp>
      <p:sp>
        <p:nvSpPr>
          <p:cNvPr id="6" name="Rounded Rectangle 2">
            <a:extLst>
              <a:ext uri="{FF2B5EF4-FFF2-40B4-BE49-F238E27FC236}">
                <a16:creationId xmlns:a16="http://schemas.microsoft.com/office/drawing/2014/main" xmlns="" id="{683B2363-18FE-4606-BB20-31615AF3AAD4}"/>
              </a:ext>
            </a:extLst>
          </p:cNvPr>
          <p:cNvSpPr/>
          <p:nvPr/>
        </p:nvSpPr>
        <p:spPr>
          <a:xfrm>
            <a:off x="94032" y="598351"/>
            <a:ext cx="4332849" cy="132892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loved to include outsiders</a:t>
            </a:r>
          </a:p>
        </p:txBody>
      </p:sp>
    </p:spTree>
    <p:extLst>
      <p:ext uri="{BB962C8B-B14F-4D97-AF65-F5344CB8AC3E}">
        <p14:creationId xmlns:p14="http://schemas.microsoft.com/office/powerpoint/2010/main" val="942939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a:t>
            </a:r>
            <a:r>
              <a:rPr lang="en-US" sz="3600" b="1" u="sng" dirty="0">
                <a:solidFill>
                  <a:srgbClr val="002060"/>
                </a:solidFill>
              </a:rPr>
              <a:t>except this foreigner?”</a:t>
            </a:r>
            <a:r>
              <a:rPr lang="en-US" sz="3600" dirty="0">
                <a:solidFill>
                  <a:schemeClr val="tx1"/>
                </a:solidFill>
              </a:rPr>
              <a:t> </a:t>
            </a:r>
          </a:p>
          <a:p>
            <a:endParaRPr lang="en-US" sz="3600" dirty="0">
              <a:solidFill>
                <a:schemeClr val="tx1"/>
              </a:solidFill>
            </a:endParaRPr>
          </a:p>
          <a:p>
            <a:r>
              <a:rPr lang="en-US" sz="3600" b="1" baseline="30000" dirty="0">
                <a:solidFill>
                  <a:schemeClr val="tx1"/>
                </a:solidFill>
              </a:rPr>
              <a:t>Luke 17:16 </a:t>
            </a:r>
            <a:r>
              <a:rPr lang="en-US" sz="3600" dirty="0">
                <a:solidFill>
                  <a:schemeClr val="tx1"/>
                </a:solidFill>
              </a:rPr>
              <a:t>And he was </a:t>
            </a:r>
            <a:r>
              <a:rPr lang="en-US" sz="3600" b="1" u="sng" dirty="0">
                <a:solidFill>
                  <a:srgbClr val="002060"/>
                </a:solidFill>
              </a:rPr>
              <a:t>a Samaritan</a:t>
            </a:r>
            <a:r>
              <a:rPr lang="en-US" sz="3600" dirty="0">
                <a:solidFill>
                  <a:schemeClr val="tx1"/>
                </a:solidFill>
              </a:rPr>
              <a:t>.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Jesus? </a:t>
            </a:r>
            <a:endParaRPr lang="en-US" sz="4300" dirty="0">
              <a:solidFill>
                <a:schemeClr val="bg1"/>
              </a:solidFill>
            </a:endParaRPr>
          </a:p>
        </p:txBody>
      </p:sp>
      <p:sp>
        <p:nvSpPr>
          <p:cNvPr id="6" name="Rounded Rectangle 2">
            <a:extLst>
              <a:ext uri="{FF2B5EF4-FFF2-40B4-BE49-F238E27FC236}">
                <a16:creationId xmlns:a16="http://schemas.microsoft.com/office/drawing/2014/main" xmlns="" id="{B1E4F645-1F7F-4ECC-91B5-73E52028D8A8}"/>
              </a:ext>
            </a:extLst>
          </p:cNvPr>
          <p:cNvSpPr/>
          <p:nvPr/>
        </p:nvSpPr>
        <p:spPr>
          <a:xfrm>
            <a:off x="157213" y="2226274"/>
            <a:ext cx="11877574" cy="1428912"/>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With God, acceptance is not based on group identity, but on personal faith and relationship with Him</a:t>
            </a:r>
          </a:p>
        </p:txBody>
      </p:sp>
      <p:sp>
        <p:nvSpPr>
          <p:cNvPr id="7" name="Rounded Rectangle 2">
            <a:extLst>
              <a:ext uri="{FF2B5EF4-FFF2-40B4-BE49-F238E27FC236}">
                <a16:creationId xmlns:a16="http://schemas.microsoft.com/office/drawing/2014/main" xmlns="" id="{B3AFA0E2-D4D7-48F5-9E03-273DF2AB4263}"/>
              </a:ext>
            </a:extLst>
          </p:cNvPr>
          <p:cNvSpPr/>
          <p:nvPr/>
        </p:nvSpPr>
        <p:spPr>
          <a:xfrm>
            <a:off x="172392" y="5851164"/>
            <a:ext cx="8758989" cy="81696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new identity that supersedes the old</a:t>
            </a:r>
          </a:p>
        </p:txBody>
      </p:sp>
      <p:sp>
        <p:nvSpPr>
          <p:cNvPr id="9" name="Rounded Rectangle 2">
            <a:extLst>
              <a:ext uri="{FF2B5EF4-FFF2-40B4-BE49-F238E27FC236}">
                <a16:creationId xmlns:a16="http://schemas.microsoft.com/office/drawing/2014/main" xmlns="" id="{52E7EEB7-2255-4B00-BD28-B8E9939FCFD6}"/>
              </a:ext>
            </a:extLst>
          </p:cNvPr>
          <p:cNvSpPr/>
          <p:nvPr/>
        </p:nvSpPr>
        <p:spPr>
          <a:xfrm>
            <a:off x="94032" y="598351"/>
            <a:ext cx="4332849" cy="132892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loved to include outsiders</a:t>
            </a:r>
          </a:p>
        </p:txBody>
      </p:sp>
    </p:spTree>
    <p:extLst>
      <p:ext uri="{BB962C8B-B14F-4D97-AF65-F5344CB8AC3E}">
        <p14:creationId xmlns:p14="http://schemas.microsoft.com/office/powerpoint/2010/main" val="12397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Ourselves? </a:t>
            </a:r>
            <a:endParaRPr lang="en-US" sz="4300" dirty="0">
              <a:solidFill>
                <a:schemeClr val="bg1"/>
              </a:solidFill>
            </a:endParaRPr>
          </a:p>
        </p:txBody>
      </p:sp>
      <p:sp>
        <p:nvSpPr>
          <p:cNvPr id="9" name="Rounded Rectangle 2">
            <a:extLst>
              <a:ext uri="{FF2B5EF4-FFF2-40B4-BE49-F238E27FC236}">
                <a16:creationId xmlns:a16="http://schemas.microsoft.com/office/drawing/2014/main" xmlns="" id="{1C798BE8-7479-4E6A-8D8C-ED1A98934211}"/>
              </a:ext>
            </a:extLst>
          </p:cNvPr>
          <p:cNvSpPr/>
          <p:nvPr/>
        </p:nvSpPr>
        <p:spPr>
          <a:xfrm>
            <a:off x="101602" y="420914"/>
            <a:ext cx="4267200" cy="1867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tend to see Jesus as a means to an end</a:t>
            </a:r>
          </a:p>
        </p:txBody>
      </p:sp>
      <p:sp>
        <p:nvSpPr>
          <p:cNvPr id="10" name="Rounded Rectangle 2">
            <a:extLst>
              <a:ext uri="{FF2B5EF4-FFF2-40B4-BE49-F238E27FC236}">
                <a16:creationId xmlns:a16="http://schemas.microsoft.com/office/drawing/2014/main" xmlns="" id="{0B517683-549D-40E5-996A-81DD9D348FCC}"/>
              </a:ext>
            </a:extLst>
          </p:cNvPr>
          <p:cNvSpPr/>
          <p:nvPr/>
        </p:nvSpPr>
        <p:spPr>
          <a:xfrm>
            <a:off x="1051848" y="5036457"/>
            <a:ext cx="10088304" cy="129725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Jesus is an end in Himself: a reconciled relationship with your creator</a:t>
            </a:r>
          </a:p>
        </p:txBody>
      </p:sp>
    </p:spTree>
    <p:extLst>
      <p:ext uri="{BB962C8B-B14F-4D97-AF65-F5344CB8AC3E}">
        <p14:creationId xmlns:p14="http://schemas.microsoft.com/office/powerpoint/2010/main" val="32354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a:t>
            </a:r>
            <a:r>
              <a:rPr lang="en-US" sz="3600" b="1" u="sng" dirty="0">
                <a:solidFill>
                  <a:srgbClr val="002060"/>
                </a:solidFill>
              </a:rPr>
              <a:t>where are they?</a:t>
            </a:r>
            <a:r>
              <a:rPr lang="en-US" sz="3600" dirty="0">
                <a:solidFill>
                  <a:schemeClr val="tx1"/>
                </a:solidFill>
              </a:rPr>
              <a:t>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Ourselves? </a:t>
            </a:r>
            <a:endParaRPr lang="en-US" sz="4300" dirty="0">
              <a:solidFill>
                <a:schemeClr val="bg1"/>
              </a:solidFill>
            </a:endParaRPr>
          </a:p>
        </p:txBody>
      </p:sp>
      <p:sp>
        <p:nvSpPr>
          <p:cNvPr id="9" name="Rounded Rectangle 2">
            <a:extLst>
              <a:ext uri="{FF2B5EF4-FFF2-40B4-BE49-F238E27FC236}">
                <a16:creationId xmlns:a16="http://schemas.microsoft.com/office/drawing/2014/main" xmlns="" id="{1C798BE8-7479-4E6A-8D8C-ED1A98934211}"/>
              </a:ext>
            </a:extLst>
          </p:cNvPr>
          <p:cNvSpPr/>
          <p:nvPr/>
        </p:nvSpPr>
        <p:spPr>
          <a:xfrm>
            <a:off x="101602" y="420914"/>
            <a:ext cx="4267200" cy="1867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tend to see Jesus as a means to an end</a:t>
            </a:r>
          </a:p>
        </p:txBody>
      </p:sp>
      <p:sp>
        <p:nvSpPr>
          <p:cNvPr id="10" name="Rounded Rectangle 2">
            <a:extLst>
              <a:ext uri="{FF2B5EF4-FFF2-40B4-BE49-F238E27FC236}">
                <a16:creationId xmlns:a16="http://schemas.microsoft.com/office/drawing/2014/main" xmlns="" id="{0B517683-549D-40E5-996A-81DD9D348FCC}"/>
              </a:ext>
            </a:extLst>
          </p:cNvPr>
          <p:cNvSpPr/>
          <p:nvPr/>
        </p:nvSpPr>
        <p:spPr>
          <a:xfrm>
            <a:off x="1051848" y="5036457"/>
            <a:ext cx="10088304" cy="129725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Jesus is an end in Himself: a reconciled relationship with your creator</a:t>
            </a:r>
          </a:p>
        </p:txBody>
      </p:sp>
    </p:spTree>
    <p:extLst>
      <p:ext uri="{BB962C8B-B14F-4D97-AF65-F5344CB8AC3E}">
        <p14:creationId xmlns:p14="http://schemas.microsoft.com/office/powerpoint/2010/main" val="55064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a:t>
            </a:r>
            <a:r>
              <a:rPr lang="en-US" sz="3600" b="1" u="sng" dirty="0">
                <a:solidFill>
                  <a:srgbClr val="002060"/>
                </a:solidFill>
              </a:rPr>
              <a:t>where are they?</a:t>
            </a:r>
            <a:r>
              <a:rPr lang="en-US" sz="3600" dirty="0">
                <a:solidFill>
                  <a:schemeClr val="tx1"/>
                </a:solidFill>
              </a:rPr>
              <a:t>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Ourselves? </a:t>
            </a:r>
            <a:endParaRPr lang="en-US" sz="4300" dirty="0">
              <a:solidFill>
                <a:schemeClr val="bg1"/>
              </a:solidFill>
            </a:endParaRPr>
          </a:p>
        </p:txBody>
      </p:sp>
      <p:sp>
        <p:nvSpPr>
          <p:cNvPr id="9" name="Rounded Rectangle 2">
            <a:extLst>
              <a:ext uri="{FF2B5EF4-FFF2-40B4-BE49-F238E27FC236}">
                <a16:creationId xmlns:a16="http://schemas.microsoft.com/office/drawing/2014/main" xmlns="" id="{1C798BE8-7479-4E6A-8D8C-ED1A98934211}"/>
              </a:ext>
            </a:extLst>
          </p:cNvPr>
          <p:cNvSpPr/>
          <p:nvPr/>
        </p:nvSpPr>
        <p:spPr>
          <a:xfrm>
            <a:off x="101602" y="420914"/>
            <a:ext cx="4267200" cy="186760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tend to see Jesus as a means to an end</a:t>
            </a:r>
          </a:p>
        </p:txBody>
      </p:sp>
      <p:sp>
        <p:nvSpPr>
          <p:cNvPr id="7" name="Rounded Rectangle 2">
            <a:extLst>
              <a:ext uri="{FF2B5EF4-FFF2-40B4-BE49-F238E27FC236}">
                <a16:creationId xmlns:a16="http://schemas.microsoft.com/office/drawing/2014/main" xmlns="" id="{D42F9F5D-7BD8-4BC5-BCFB-C7BC23D26B39}"/>
              </a:ext>
            </a:extLst>
          </p:cNvPr>
          <p:cNvSpPr/>
          <p:nvPr/>
        </p:nvSpPr>
        <p:spPr>
          <a:xfrm>
            <a:off x="303923" y="4688114"/>
            <a:ext cx="11584154" cy="20809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They underestimated what He had to offer, and settled for a good thing rather than the </a:t>
            </a:r>
            <a:r>
              <a:rPr lang="en-US" sz="4400" b="1" i="1" dirty="0"/>
              <a:t>One who gives good things</a:t>
            </a:r>
          </a:p>
        </p:txBody>
      </p:sp>
    </p:spTree>
    <p:extLst>
      <p:ext uri="{BB962C8B-B14F-4D97-AF65-F5344CB8AC3E}">
        <p14:creationId xmlns:p14="http://schemas.microsoft.com/office/powerpoint/2010/main" val="3078196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a:t>
            </a:r>
            <a:r>
              <a:rPr lang="en-US" sz="3600" b="1" u="sng" dirty="0">
                <a:solidFill>
                  <a:srgbClr val="002060"/>
                </a:solidFill>
              </a:rPr>
              <a:t>where are they?</a:t>
            </a:r>
            <a:r>
              <a:rPr lang="en-US" sz="3600" dirty="0">
                <a:solidFill>
                  <a:schemeClr val="tx1"/>
                </a:solidFill>
              </a:rPr>
              <a:t>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Ourselves? </a:t>
            </a:r>
            <a:endParaRPr lang="en-US" sz="4300" dirty="0">
              <a:solidFill>
                <a:schemeClr val="bg1"/>
              </a:solidFill>
            </a:endParaRPr>
          </a:p>
        </p:txBody>
      </p:sp>
      <p:sp>
        <p:nvSpPr>
          <p:cNvPr id="9" name="Rounded Rectangle 2">
            <a:extLst>
              <a:ext uri="{FF2B5EF4-FFF2-40B4-BE49-F238E27FC236}">
                <a16:creationId xmlns:a16="http://schemas.microsoft.com/office/drawing/2014/main" xmlns="" id="{1C798BE8-7479-4E6A-8D8C-ED1A98934211}"/>
              </a:ext>
            </a:extLst>
          </p:cNvPr>
          <p:cNvSpPr/>
          <p:nvPr/>
        </p:nvSpPr>
        <p:spPr>
          <a:xfrm>
            <a:off x="130869" y="689579"/>
            <a:ext cx="4193326" cy="137804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tend toward ingratitude</a:t>
            </a:r>
          </a:p>
        </p:txBody>
      </p:sp>
      <p:sp>
        <p:nvSpPr>
          <p:cNvPr id="10" name="Rounded Rectangle 2">
            <a:extLst>
              <a:ext uri="{FF2B5EF4-FFF2-40B4-BE49-F238E27FC236}">
                <a16:creationId xmlns:a16="http://schemas.microsoft.com/office/drawing/2014/main" xmlns="" id="{0B517683-549D-40E5-996A-81DD9D348FCC}"/>
              </a:ext>
            </a:extLst>
          </p:cNvPr>
          <p:cNvSpPr/>
          <p:nvPr/>
        </p:nvSpPr>
        <p:spPr>
          <a:xfrm>
            <a:off x="240597" y="4790381"/>
            <a:ext cx="11584154" cy="1706149"/>
          </a:xfrm>
          <a:prstGeom prst="roundRect">
            <a:avLst>
              <a:gd name="adj" fmla="val 0"/>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“Most people return small favors, acknowledge medium ones and repay great ones—with ingratitude”</a:t>
            </a:r>
            <a:endParaRPr lang="en-US" sz="3600" dirty="0">
              <a:solidFill>
                <a:schemeClr val="tx1"/>
              </a:solidFill>
            </a:endParaRPr>
          </a:p>
          <a:p>
            <a:pPr lvl="0"/>
            <a:r>
              <a:rPr lang="en-US" sz="3200" b="1" dirty="0">
                <a:solidFill>
                  <a:schemeClr val="tx1"/>
                </a:solidFill>
              </a:rPr>
              <a:t>								- Benjamin Franklin </a:t>
            </a:r>
            <a:endParaRPr lang="en-US" sz="3200" dirty="0">
              <a:solidFill>
                <a:schemeClr val="tx1"/>
              </a:solidFill>
            </a:endParaRPr>
          </a:p>
        </p:txBody>
      </p:sp>
    </p:spTree>
    <p:extLst>
      <p:ext uri="{BB962C8B-B14F-4D97-AF65-F5344CB8AC3E}">
        <p14:creationId xmlns:p14="http://schemas.microsoft.com/office/powerpoint/2010/main" val="39925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a:t>
            </a:r>
            <a:r>
              <a:rPr lang="en-US" sz="3600" b="1" u="sng" dirty="0">
                <a:solidFill>
                  <a:srgbClr val="002060"/>
                </a:solidFill>
              </a:rPr>
              <a:t>Were there not ten cleansed? </a:t>
            </a:r>
            <a:r>
              <a:rPr lang="en-US" sz="3600" dirty="0">
                <a:solidFill>
                  <a:schemeClr val="tx1"/>
                </a:solidFill>
              </a:rPr>
              <a:t>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Ourselves? </a:t>
            </a:r>
            <a:endParaRPr lang="en-US" sz="4300" dirty="0">
              <a:solidFill>
                <a:schemeClr val="bg1"/>
              </a:solidFill>
            </a:endParaRPr>
          </a:p>
        </p:txBody>
      </p:sp>
      <p:sp>
        <p:nvSpPr>
          <p:cNvPr id="7" name="Rounded Rectangle 2">
            <a:extLst>
              <a:ext uri="{FF2B5EF4-FFF2-40B4-BE49-F238E27FC236}">
                <a16:creationId xmlns:a16="http://schemas.microsoft.com/office/drawing/2014/main" xmlns="" id="{CDD4120D-359E-45CA-A9AD-E4814AB54845}"/>
              </a:ext>
            </a:extLst>
          </p:cNvPr>
          <p:cNvSpPr/>
          <p:nvPr/>
        </p:nvSpPr>
        <p:spPr>
          <a:xfrm>
            <a:off x="143256" y="5039919"/>
            <a:ext cx="11905488" cy="13780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Holding up the mirror: </a:t>
            </a:r>
          </a:p>
          <a:p>
            <a:pPr algn="ctr"/>
            <a:r>
              <a:rPr lang="en-US" sz="4000" b="1" dirty="0"/>
              <a:t>you’re probably a lot more ungrateful than you realize</a:t>
            </a:r>
            <a:endParaRPr lang="en-US" sz="4000" dirty="0"/>
          </a:p>
        </p:txBody>
      </p:sp>
      <p:sp>
        <p:nvSpPr>
          <p:cNvPr id="8" name="Rounded Rectangle 2">
            <a:extLst>
              <a:ext uri="{FF2B5EF4-FFF2-40B4-BE49-F238E27FC236}">
                <a16:creationId xmlns:a16="http://schemas.microsoft.com/office/drawing/2014/main" xmlns="" id="{15677B6A-EB0F-4242-8DE7-7720FBDAAB3A}"/>
              </a:ext>
            </a:extLst>
          </p:cNvPr>
          <p:cNvSpPr/>
          <p:nvPr/>
        </p:nvSpPr>
        <p:spPr>
          <a:xfrm>
            <a:off x="130869" y="689579"/>
            <a:ext cx="4193326" cy="137804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tend toward ingratitude</a:t>
            </a:r>
          </a:p>
        </p:txBody>
      </p:sp>
    </p:spTree>
    <p:extLst>
      <p:ext uri="{BB962C8B-B14F-4D97-AF65-F5344CB8AC3E}">
        <p14:creationId xmlns:p14="http://schemas.microsoft.com/office/powerpoint/2010/main" val="268488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5B66D2-E7B8-4B47-9738-92833F4E4E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206828" y="-206829"/>
            <a:ext cx="7162800" cy="7576455"/>
          </a:xfrm>
          <a:prstGeom prst="rect">
            <a:avLst/>
          </a:prstGeom>
        </p:spPr>
      </p:pic>
      <p:sp>
        <p:nvSpPr>
          <p:cNvPr id="7" name="Oval 6">
            <a:extLst>
              <a:ext uri="{FF2B5EF4-FFF2-40B4-BE49-F238E27FC236}">
                <a16:creationId xmlns:a16="http://schemas.microsoft.com/office/drawing/2014/main" xmlns="" id="{8AEED4CD-F37B-4D2B-8B9E-83D7469E1EF1}"/>
              </a:ext>
            </a:extLst>
          </p:cNvPr>
          <p:cNvSpPr/>
          <p:nvPr/>
        </p:nvSpPr>
        <p:spPr>
          <a:xfrm rot="1553808">
            <a:off x="273452" y="3358464"/>
            <a:ext cx="3637469" cy="3570259"/>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6C8C1B4E-9628-4A38-AEC8-54E03A744643}"/>
              </a:ext>
            </a:extLst>
          </p:cNvPr>
          <p:cNvSpPr/>
          <p:nvPr/>
        </p:nvSpPr>
        <p:spPr>
          <a:xfrm>
            <a:off x="2620299" y="4350585"/>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1 13">
            <a:extLst>
              <a:ext uri="{FF2B5EF4-FFF2-40B4-BE49-F238E27FC236}">
                <a16:creationId xmlns:a16="http://schemas.microsoft.com/office/drawing/2014/main" xmlns="" id="{7CAC07BC-561D-4D4A-8216-35F1264D0C67}"/>
              </a:ext>
            </a:extLst>
          </p:cNvPr>
          <p:cNvSpPr/>
          <p:nvPr/>
        </p:nvSpPr>
        <p:spPr>
          <a:xfrm>
            <a:off x="3958218" y="5130619"/>
            <a:ext cx="1905000" cy="533400"/>
          </a:xfrm>
          <a:prstGeom prst="borderCallout1">
            <a:avLst>
              <a:gd name="adj1" fmla="val -87305"/>
              <a:gd name="adj2" fmla="val -53766"/>
              <a:gd name="adj3" fmla="val 55871"/>
              <a:gd name="adj4" fmla="val 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10" name="Oval 9">
            <a:extLst>
              <a:ext uri="{FF2B5EF4-FFF2-40B4-BE49-F238E27FC236}">
                <a16:creationId xmlns:a16="http://schemas.microsoft.com/office/drawing/2014/main" xmlns="" id="{DE2E6538-1E81-40D9-95CA-EFA3CB5626F5}"/>
              </a:ext>
            </a:extLst>
          </p:cNvPr>
          <p:cNvSpPr/>
          <p:nvPr/>
        </p:nvSpPr>
        <p:spPr>
          <a:xfrm rot="5400000">
            <a:off x="2473443" y="-237058"/>
            <a:ext cx="1752600" cy="2074315"/>
          </a:xfrm>
          <a:prstGeom prst="ellipse">
            <a:avLst/>
          </a:prstGeom>
          <a:solidFill>
            <a:srgbClr val="00823B">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AFFF6FD-CBFF-42FD-BF3D-18EE4AA143A7}"/>
              </a:ext>
            </a:extLst>
          </p:cNvPr>
          <p:cNvSpPr/>
          <p:nvPr/>
        </p:nvSpPr>
        <p:spPr>
          <a:xfrm>
            <a:off x="1026777" y="4713205"/>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Judea</a:t>
            </a:r>
          </a:p>
        </p:txBody>
      </p:sp>
      <p:sp>
        <p:nvSpPr>
          <p:cNvPr id="12" name="Rectangle 11">
            <a:extLst>
              <a:ext uri="{FF2B5EF4-FFF2-40B4-BE49-F238E27FC236}">
                <a16:creationId xmlns:a16="http://schemas.microsoft.com/office/drawing/2014/main" xmlns="" id="{5E363A57-41F1-4DC4-B102-F83C39B33027}"/>
              </a:ext>
            </a:extLst>
          </p:cNvPr>
          <p:cNvSpPr/>
          <p:nvPr/>
        </p:nvSpPr>
        <p:spPr>
          <a:xfrm>
            <a:off x="2168126" y="381000"/>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Galilee</a:t>
            </a:r>
          </a:p>
        </p:txBody>
      </p:sp>
      <p:sp>
        <p:nvSpPr>
          <p:cNvPr id="13" name="Oval 12">
            <a:extLst>
              <a:ext uri="{FF2B5EF4-FFF2-40B4-BE49-F238E27FC236}">
                <a16:creationId xmlns:a16="http://schemas.microsoft.com/office/drawing/2014/main" xmlns="" id="{6E806B5C-3EDC-4207-8B39-2B55D7801232}"/>
              </a:ext>
            </a:extLst>
          </p:cNvPr>
          <p:cNvSpPr/>
          <p:nvPr/>
        </p:nvSpPr>
        <p:spPr>
          <a:xfrm rot="1553808">
            <a:off x="1343190" y="1466533"/>
            <a:ext cx="2935220" cy="2342098"/>
          </a:xfrm>
          <a:prstGeom prst="ellipse">
            <a:avLst/>
          </a:prstGeom>
          <a:solidFill>
            <a:srgbClr val="7030A0">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32D67E0-DE17-47E8-ADD8-F0CBA82390B4}"/>
              </a:ext>
            </a:extLst>
          </p:cNvPr>
          <p:cNvSpPr/>
          <p:nvPr/>
        </p:nvSpPr>
        <p:spPr>
          <a:xfrm>
            <a:off x="1707428" y="2155211"/>
            <a:ext cx="2206743"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Samaria</a:t>
            </a:r>
          </a:p>
        </p:txBody>
      </p:sp>
      <p:sp>
        <p:nvSpPr>
          <p:cNvPr id="3" name="Rectangle 2">
            <a:extLst>
              <a:ext uri="{FF2B5EF4-FFF2-40B4-BE49-F238E27FC236}">
                <a16:creationId xmlns:a16="http://schemas.microsoft.com/office/drawing/2014/main" xmlns="" id="{9520D088-9E30-4EA8-963B-8F526F011A36}"/>
              </a:ext>
            </a:extLst>
          </p:cNvPr>
          <p:cNvSpPr/>
          <p:nvPr/>
        </p:nvSpPr>
        <p:spPr>
          <a:xfrm>
            <a:off x="6328784" y="0"/>
            <a:ext cx="586321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17:11 </a:t>
            </a:r>
            <a:r>
              <a:rPr lang="en-US" sz="3600" dirty="0">
                <a:solidFill>
                  <a:schemeClr val="tx1"/>
                </a:solidFill>
              </a:rPr>
              <a:t>While He was on the way to Jerusalem, He was passing between Samaria and Galilee.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12693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a:t>
            </a:r>
            <a:r>
              <a:rPr lang="en-US" sz="3600" b="1" u="sng" dirty="0">
                <a:solidFill>
                  <a:srgbClr val="002060"/>
                </a:solidFill>
              </a:rPr>
              <a:t>Were there not ten cleansed? </a:t>
            </a:r>
            <a:r>
              <a:rPr lang="en-US" sz="3600" dirty="0">
                <a:solidFill>
                  <a:schemeClr val="tx1"/>
                </a:solidFill>
              </a:rPr>
              <a:t>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Ourselves? </a:t>
            </a:r>
            <a:endParaRPr lang="en-US" sz="4300" dirty="0">
              <a:solidFill>
                <a:schemeClr val="bg1"/>
              </a:solidFill>
            </a:endParaRPr>
          </a:p>
        </p:txBody>
      </p:sp>
      <p:sp>
        <p:nvSpPr>
          <p:cNvPr id="7" name="Rounded Rectangle 2">
            <a:extLst>
              <a:ext uri="{FF2B5EF4-FFF2-40B4-BE49-F238E27FC236}">
                <a16:creationId xmlns:a16="http://schemas.microsoft.com/office/drawing/2014/main" xmlns="" id="{CDD4120D-359E-45CA-A9AD-E4814AB54845}"/>
              </a:ext>
            </a:extLst>
          </p:cNvPr>
          <p:cNvSpPr/>
          <p:nvPr/>
        </p:nvSpPr>
        <p:spPr>
          <a:xfrm>
            <a:off x="371418" y="4899630"/>
            <a:ext cx="11449164" cy="810963"/>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 human condition: focus on our own unmet need</a:t>
            </a:r>
            <a:endParaRPr lang="en-US" sz="4000" dirty="0"/>
          </a:p>
        </p:txBody>
      </p:sp>
      <p:sp>
        <p:nvSpPr>
          <p:cNvPr id="8" name="Rounded Rectangle 2">
            <a:extLst>
              <a:ext uri="{FF2B5EF4-FFF2-40B4-BE49-F238E27FC236}">
                <a16:creationId xmlns:a16="http://schemas.microsoft.com/office/drawing/2014/main" xmlns="" id="{F92C8831-C87C-43F1-939C-CC151EB12E44}"/>
              </a:ext>
            </a:extLst>
          </p:cNvPr>
          <p:cNvSpPr/>
          <p:nvPr/>
        </p:nvSpPr>
        <p:spPr>
          <a:xfrm>
            <a:off x="3130978" y="6070022"/>
            <a:ext cx="8757099" cy="678396"/>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baseline="30000" dirty="0"/>
              <a:t>Proverbs 27:20 </a:t>
            </a:r>
            <a:r>
              <a:rPr lang="en-US" sz="3200" b="1" dirty="0"/>
              <a:t>The desires of man are never satisfied.</a:t>
            </a:r>
            <a:endParaRPr lang="en-US" sz="4800" dirty="0"/>
          </a:p>
        </p:txBody>
      </p:sp>
      <p:sp>
        <p:nvSpPr>
          <p:cNvPr id="10" name="Rounded Rectangle 2">
            <a:extLst>
              <a:ext uri="{FF2B5EF4-FFF2-40B4-BE49-F238E27FC236}">
                <a16:creationId xmlns:a16="http://schemas.microsoft.com/office/drawing/2014/main" xmlns="" id="{42AB581D-37CD-4DCD-AAC7-BF086701043A}"/>
              </a:ext>
            </a:extLst>
          </p:cNvPr>
          <p:cNvSpPr/>
          <p:nvPr/>
        </p:nvSpPr>
        <p:spPr>
          <a:xfrm>
            <a:off x="130869" y="689579"/>
            <a:ext cx="4193326" cy="137804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tend toward ingratitude</a:t>
            </a:r>
          </a:p>
        </p:txBody>
      </p:sp>
    </p:spTree>
    <p:extLst>
      <p:ext uri="{BB962C8B-B14F-4D97-AF65-F5344CB8AC3E}">
        <p14:creationId xmlns:p14="http://schemas.microsoft.com/office/powerpoint/2010/main" val="5245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156966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What does this teach us about Jesus? </a:t>
            </a:r>
            <a:endParaRPr lang="en-US" sz="4300" dirty="0">
              <a:solidFill>
                <a:schemeClr val="bg1"/>
              </a:solidFill>
            </a:endParaRPr>
          </a:p>
        </p:txBody>
      </p:sp>
      <p:sp>
        <p:nvSpPr>
          <p:cNvPr id="10" name="Rounded Rectangle 2">
            <a:extLst>
              <a:ext uri="{FF2B5EF4-FFF2-40B4-BE49-F238E27FC236}">
                <a16:creationId xmlns:a16="http://schemas.microsoft.com/office/drawing/2014/main" xmlns="" id="{F6F0B5FE-6389-4D20-86E1-BEC1B5B547C0}"/>
              </a:ext>
            </a:extLst>
          </p:cNvPr>
          <p:cNvSpPr/>
          <p:nvPr/>
        </p:nvSpPr>
        <p:spPr>
          <a:xfrm>
            <a:off x="94735" y="483560"/>
            <a:ext cx="3877205" cy="147325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values gratitude</a:t>
            </a:r>
          </a:p>
        </p:txBody>
      </p:sp>
    </p:spTree>
    <p:extLst>
      <p:ext uri="{BB962C8B-B14F-4D97-AF65-F5344CB8AC3E}">
        <p14:creationId xmlns:p14="http://schemas.microsoft.com/office/powerpoint/2010/main" val="1900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C627888-8715-45E2-AE63-5EF3AF0E8E78}"/>
              </a:ext>
            </a:extLst>
          </p:cNvPr>
          <p:cNvSpPr txBox="1"/>
          <p:nvPr/>
        </p:nvSpPr>
        <p:spPr>
          <a:xfrm>
            <a:off x="4066674" y="0"/>
            <a:ext cx="8125326" cy="75405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300" dirty="0">
              <a:solidFill>
                <a:schemeClr val="bg1"/>
              </a:solidFill>
            </a:endParaRPr>
          </a:p>
        </p:txBody>
      </p:sp>
      <p:sp>
        <p:nvSpPr>
          <p:cNvPr id="6" name="Rounded Rectangle 2">
            <a:extLst>
              <a:ext uri="{FF2B5EF4-FFF2-40B4-BE49-F238E27FC236}">
                <a16:creationId xmlns:a16="http://schemas.microsoft.com/office/drawing/2014/main" xmlns="" id="{FD732C3C-F58E-4C30-91A0-535518F71586}"/>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Tree>
    <p:extLst>
      <p:ext uri="{BB962C8B-B14F-4D97-AF65-F5344CB8AC3E}">
        <p14:creationId xmlns:p14="http://schemas.microsoft.com/office/powerpoint/2010/main" val="2406119179"/>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to give glory to God,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2B759D7D-4358-4F09-B73D-977054A6A2C2}"/>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8" name="Rounded Rectangle 2">
            <a:extLst>
              <a:ext uri="{FF2B5EF4-FFF2-40B4-BE49-F238E27FC236}">
                <a16:creationId xmlns:a16="http://schemas.microsoft.com/office/drawing/2014/main" xmlns="" id="{171E6040-6D6F-4906-87DE-AE9CCBD2292F}"/>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9" name="Rounded Rectangle 2">
            <a:extLst>
              <a:ext uri="{FF2B5EF4-FFF2-40B4-BE49-F238E27FC236}">
                <a16:creationId xmlns:a16="http://schemas.microsoft.com/office/drawing/2014/main" xmlns="" id="{55263596-A068-470D-8EC5-709FE12A17F3}"/>
              </a:ext>
            </a:extLst>
          </p:cNvPr>
          <p:cNvSpPr/>
          <p:nvPr/>
        </p:nvSpPr>
        <p:spPr>
          <a:xfrm>
            <a:off x="94994" y="4823960"/>
            <a:ext cx="12002012" cy="82649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The problem isn’t that they didn’t </a:t>
            </a:r>
            <a:r>
              <a:rPr lang="en-US" sz="4800" b="1" i="1" dirty="0"/>
              <a:t>feel</a:t>
            </a:r>
            <a:r>
              <a:rPr lang="en-US" sz="4800" b="1" dirty="0"/>
              <a:t> grateful</a:t>
            </a:r>
          </a:p>
        </p:txBody>
      </p:sp>
      <p:sp>
        <p:nvSpPr>
          <p:cNvPr id="11" name="Rounded Rectangle 2">
            <a:extLst>
              <a:ext uri="{FF2B5EF4-FFF2-40B4-BE49-F238E27FC236}">
                <a16:creationId xmlns:a16="http://schemas.microsoft.com/office/drawing/2014/main" xmlns="" id="{007E4A3A-36B2-47AD-8500-CD238169C78E}"/>
              </a:ext>
            </a:extLst>
          </p:cNvPr>
          <p:cNvSpPr/>
          <p:nvPr/>
        </p:nvSpPr>
        <p:spPr>
          <a:xfrm>
            <a:off x="94994" y="5840980"/>
            <a:ext cx="12002012" cy="82649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Or that is was </a:t>
            </a:r>
            <a:r>
              <a:rPr lang="en-US" sz="4400" b="1" dirty="0" err="1"/>
              <a:t>kinda</a:t>
            </a:r>
            <a:r>
              <a:rPr lang="en-US" sz="4400" b="1" dirty="0"/>
              <a:t> rude not to say “thanks”</a:t>
            </a:r>
          </a:p>
        </p:txBody>
      </p:sp>
    </p:spTree>
    <p:extLst>
      <p:ext uri="{BB962C8B-B14F-4D97-AF65-F5344CB8AC3E}">
        <p14:creationId xmlns:p14="http://schemas.microsoft.com/office/powerpoint/2010/main" val="296735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a:t>
            </a:r>
            <a:r>
              <a:rPr lang="en-US" sz="3600" b="1" u="sng" dirty="0">
                <a:solidFill>
                  <a:srgbClr val="002060"/>
                </a:solidFill>
              </a:rPr>
              <a:t>to give glory to God</a:t>
            </a:r>
            <a:r>
              <a:rPr lang="en-US" sz="3600" dirty="0">
                <a:solidFill>
                  <a:schemeClr val="tx1"/>
                </a:solidFill>
              </a:rPr>
              <a:t>,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a:extLst>
              <a:ext uri="{FF2B5EF4-FFF2-40B4-BE49-F238E27FC236}">
                <a16:creationId xmlns:a16="http://schemas.microsoft.com/office/drawing/2014/main" xmlns="" id="{24ADCDC5-BF6E-4233-A985-68DE895310C8}"/>
              </a:ext>
            </a:extLst>
          </p:cNvPr>
          <p:cNvSpPr/>
          <p:nvPr/>
        </p:nvSpPr>
        <p:spPr>
          <a:xfrm>
            <a:off x="189337" y="5107947"/>
            <a:ext cx="11813326" cy="134800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that they didn’t connect the dots to give the credit to God</a:t>
            </a:r>
          </a:p>
        </p:txBody>
      </p:sp>
      <p:sp>
        <p:nvSpPr>
          <p:cNvPr id="11" name="Rounded Rectangle 2">
            <a:extLst>
              <a:ext uri="{FF2B5EF4-FFF2-40B4-BE49-F238E27FC236}">
                <a16:creationId xmlns:a16="http://schemas.microsoft.com/office/drawing/2014/main" xmlns="" id="{8E405CF5-6959-41F5-BE25-FD5296F989D7}"/>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2" name="Rounded Rectangle 2">
            <a:extLst>
              <a:ext uri="{FF2B5EF4-FFF2-40B4-BE49-F238E27FC236}">
                <a16:creationId xmlns:a16="http://schemas.microsoft.com/office/drawing/2014/main" xmlns="" id="{E67B39D4-1854-47A4-B76F-19FB82775EB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Tree>
    <p:extLst>
      <p:ext uri="{BB962C8B-B14F-4D97-AF65-F5344CB8AC3E}">
        <p14:creationId xmlns:p14="http://schemas.microsoft.com/office/powerpoint/2010/main" val="41608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a:t>
            </a:r>
            <a:r>
              <a:rPr lang="en-US" sz="3600" b="1" u="sng" dirty="0">
                <a:solidFill>
                  <a:srgbClr val="002060"/>
                </a:solidFill>
              </a:rPr>
              <a:t>to give glory to God</a:t>
            </a:r>
            <a:r>
              <a:rPr lang="en-US" sz="3600" dirty="0">
                <a:solidFill>
                  <a:schemeClr val="tx1"/>
                </a:solidFill>
              </a:rPr>
              <a:t>,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EF559F45-D9C3-4837-BD73-A14700DCD93B}"/>
              </a:ext>
            </a:extLst>
          </p:cNvPr>
          <p:cNvSpPr/>
          <p:nvPr/>
        </p:nvSpPr>
        <p:spPr>
          <a:xfrm>
            <a:off x="73152" y="1424627"/>
            <a:ext cx="3931920" cy="200437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Reality: </a:t>
            </a:r>
          </a:p>
          <a:p>
            <a:pPr algn="ctr"/>
            <a:r>
              <a:rPr lang="en-US" sz="4000" b="1" dirty="0"/>
              <a:t>God is deserving of our thanks</a:t>
            </a:r>
            <a:endParaRPr lang="en-US" sz="4000" dirty="0"/>
          </a:p>
        </p:txBody>
      </p:sp>
      <p:sp>
        <p:nvSpPr>
          <p:cNvPr id="8" name="Rounded Rectangle 2">
            <a:extLst>
              <a:ext uri="{FF2B5EF4-FFF2-40B4-BE49-F238E27FC236}">
                <a16:creationId xmlns:a16="http://schemas.microsoft.com/office/drawing/2014/main" xmlns="" id="{D68CCF2D-BDFB-4799-888D-B2DCE9724BD8}"/>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9" name="Rounded Rectangle 2">
            <a:extLst>
              <a:ext uri="{FF2B5EF4-FFF2-40B4-BE49-F238E27FC236}">
                <a16:creationId xmlns:a16="http://schemas.microsoft.com/office/drawing/2014/main" xmlns="" id="{2495165F-3BC7-4C3D-A3D0-B0A249346599}"/>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0" name="Rounded Rectangle 2">
            <a:extLst>
              <a:ext uri="{FF2B5EF4-FFF2-40B4-BE49-F238E27FC236}">
                <a16:creationId xmlns:a16="http://schemas.microsoft.com/office/drawing/2014/main" xmlns="" id="{83C16D76-4F8D-42A3-B833-0B926BC22674}"/>
              </a:ext>
            </a:extLst>
          </p:cNvPr>
          <p:cNvSpPr/>
          <p:nvPr/>
        </p:nvSpPr>
        <p:spPr>
          <a:xfrm>
            <a:off x="302889" y="4735574"/>
            <a:ext cx="7194449" cy="81585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Everything we have is from God</a:t>
            </a:r>
            <a:endParaRPr lang="en-US" sz="4000" dirty="0"/>
          </a:p>
        </p:txBody>
      </p:sp>
      <p:sp>
        <p:nvSpPr>
          <p:cNvPr id="11" name="Rounded Rectangle 2">
            <a:extLst>
              <a:ext uri="{FF2B5EF4-FFF2-40B4-BE49-F238E27FC236}">
                <a16:creationId xmlns:a16="http://schemas.microsoft.com/office/drawing/2014/main" xmlns="" id="{559241E5-C7C4-415A-A42F-96826DE1AF01}"/>
              </a:ext>
            </a:extLst>
          </p:cNvPr>
          <p:cNvSpPr/>
          <p:nvPr/>
        </p:nvSpPr>
        <p:spPr>
          <a:xfrm>
            <a:off x="3286905" y="5794344"/>
            <a:ext cx="8831943" cy="81585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And far beyond what we are entitled to!</a:t>
            </a:r>
            <a:endParaRPr lang="en-US" sz="4000" dirty="0"/>
          </a:p>
        </p:txBody>
      </p:sp>
      <p:sp>
        <p:nvSpPr>
          <p:cNvPr id="12" name="Rounded Rectangle 2">
            <a:extLst>
              <a:ext uri="{FF2B5EF4-FFF2-40B4-BE49-F238E27FC236}">
                <a16:creationId xmlns:a16="http://schemas.microsoft.com/office/drawing/2014/main" xmlns="" id="{6C318F91-99EE-4D72-BEF3-B3B3448DF4F6}"/>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Tree>
    <p:extLst>
      <p:ext uri="{BB962C8B-B14F-4D97-AF65-F5344CB8AC3E}">
        <p14:creationId xmlns:p14="http://schemas.microsoft.com/office/powerpoint/2010/main" val="19195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a:t>
            </a:r>
            <a:r>
              <a:rPr lang="en-US" sz="3600" b="1" u="sng" dirty="0">
                <a:solidFill>
                  <a:srgbClr val="002060"/>
                </a:solidFill>
              </a:rPr>
              <a:t>to give glory to God</a:t>
            </a:r>
            <a:r>
              <a:rPr lang="en-US" sz="3600" dirty="0">
                <a:solidFill>
                  <a:schemeClr val="tx1"/>
                </a:solidFill>
              </a:rPr>
              <a:t>,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EF559F45-D9C3-4837-BD73-A14700DCD93B}"/>
              </a:ext>
            </a:extLst>
          </p:cNvPr>
          <p:cNvSpPr/>
          <p:nvPr/>
        </p:nvSpPr>
        <p:spPr>
          <a:xfrm>
            <a:off x="73153" y="3577340"/>
            <a:ext cx="3931920" cy="124892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That makes ingratitude a sin</a:t>
            </a:r>
            <a:endParaRPr lang="en-US" sz="4000" dirty="0"/>
          </a:p>
        </p:txBody>
      </p:sp>
      <p:sp>
        <p:nvSpPr>
          <p:cNvPr id="9" name="Rounded Rectangle 2">
            <a:extLst>
              <a:ext uri="{FF2B5EF4-FFF2-40B4-BE49-F238E27FC236}">
                <a16:creationId xmlns:a16="http://schemas.microsoft.com/office/drawing/2014/main" xmlns="" id="{C4FED1FF-8F04-41EE-90B1-E1F7570AE4C4}"/>
              </a:ext>
            </a:extLst>
          </p:cNvPr>
          <p:cNvSpPr/>
          <p:nvPr/>
        </p:nvSpPr>
        <p:spPr>
          <a:xfrm>
            <a:off x="179832" y="5032318"/>
            <a:ext cx="11832336" cy="1671803"/>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baseline="30000" dirty="0"/>
              <a:t>Romans 1:21</a:t>
            </a:r>
            <a:r>
              <a:rPr lang="en-US" sz="3200" dirty="0"/>
              <a:t> Yes, they knew God, but they wouldn’t worship him as God or even give him thanks. And they began to think up foolish ideas of what God was like. As a result, their minds became dark and confused.</a:t>
            </a:r>
          </a:p>
        </p:txBody>
      </p:sp>
      <p:sp>
        <p:nvSpPr>
          <p:cNvPr id="13" name="Rounded Rectangle 2">
            <a:extLst>
              <a:ext uri="{FF2B5EF4-FFF2-40B4-BE49-F238E27FC236}">
                <a16:creationId xmlns:a16="http://schemas.microsoft.com/office/drawing/2014/main" xmlns="" id="{93BB7B81-6D44-4C8C-A3DE-1407BCAE5FF5}"/>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4" name="Rounded Rectangle 2">
            <a:extLst>
              <a:ext uri="{FF2B5EF4-FFF2-40B4-BE49-F238E27FC236}">
                <a16:creationId xmlns:a16="http://schemas.microsoft.com/office/drawing/2014/main" xmlns="" id="{00FAF926-4805-4702-A4E5-5D28823C15C7}"/>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5" name="Rounded Rectangle 2">
            <a:extLst>
              <a:ext uri="{FF2B5EF4-FFF2-40B4-BE49-F238E27FC236}">
                <a16:creationId xmlns:a16="http://schemas.microsoft.com/office/drawing/2014/main" xmlns="" id="{EB234A5B-C0D5-42B6-8B0A-E4C07699A97F}"/>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6" name="Rounded Rectangle 2">
            <a:extLst>
              <a:ext uri="{FF2B5EF4-FFF2-40B4-BE49-F238E27FC236}">
                <a16:creationId xmlns:a16="http://schemas.microsoft.com/office/drawing/2014/main" xmlns="" id="{0155F435-28AF-4231-A435-C5551BF441B5}"/>
              </a:ext>
            </a:extLst>
          </p:cNvPr>
          <p:cNvSpPr/>
          <p:nvPr/>
        </p:nvSpPr>
        <p:spPr>
          <a:xfrm>
            <a:off x="73152" y="1424627"/>
            <a:ext cx="3931920" cy="200437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Reality: </a:t>
            </a:r>
          </a:p>
          <a:p>
            <a:pPr algn="ctr"/>
            <a:r>
              <a:rPr lang="en-US" sz="4000" b="1" dirty="0"/>
              <a:t>God is deserving of our thanks</a:t>
            </a:r>
            <a:endParaRPr lang="en-US" sz="4000" dirty="0"/>
          </a:p>
        </p:txBody>
      </p:sp>
    </p:spTree>
    <p:extLst>
      <p:ext uri="{BB962C8B-B14F-4D97-AF65-F5344CB8AC3E}">
        <p14:creationId xmlns:p14="http://schemas.microsoft.com/office/powerpoint/2010/main" val="412541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7117EB10-BEDB-4D16-8BDA-857162B8C2EB}"/>
              </a:ext>
            </a:extLst>
          </p:cNvPr>
          <p:cNvSpPr/>
          <p:nvPr/>
        </p:nvSpPr>
        <p:spPr>
          <a:xfrm>
            <a:off x="2578608" y="2889050"/>
            <a:ext cx="9613392" cy="3968950"/>
          </a:xfrm>
          <a:prstGeom prst="roundRect">
            <a:avLst>
              <a:gd name="adj" fmla="val 0"/>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dirty="0">
                <a:solidFill>
                  <a:schemeClr val="tx1"/>
                </a:solidFill>
              </a:rPr>
              <a:t>“We pay an incalculable price for our ingratitude. After decades of ministry to hurting people, I have come to believe that failure to give thanks is at the heart of much, if not most, of the sense of gloom, despair, and despondency that is so pervasive even among believers today.   I believe that many of the sins that are plaguing and devastating our society can be traced back to that persistent root of </a:t>
            </a:r>
            <a:r>
              <a:rPr lang="en-US" sz="3100" dirty="0" err="1">
                <a:solidFill>
                  <a:schemeClr val="tx1"/>
                </a:solidFill>
              </a:rPr>
              <a:t>unthankfulness</a:t>
            </a:r>
            <a:r>
              <a:rPr lang="en-US" sz="3100" dirty="0">
                <a:solidFill>
                  <a:schemeClr val="tx1"/>
                </a:solidFill>
              </a:rPr>
              <a:t> that often goes undetected.”</a:t>
            </a:r>
          </a:p>
        </p:txBody>
      </p:sp>
      <p:sp>
        <p:nvSpPr>
          <p:cNvPr id="7" name="Rounded Rectangle 2">
            <a:extLst>
              <a:ext uri="{FF2B5EF4-FFF2-40B4-BE49-F238E27FC236}">
                <a16:creationId xmlns:a16="http://schemas.microsoft.com/office/drawing/2014/main" xmlns="" id="{AD9F5598-9B74-4B33-9EB2-4D51AD330F69}"/>
              </a:ext>
            </a:extLst>
          </p:cNvPr>
          <p:cNvSpPr/>
          <p:nvPr/>
        </p:nvSpPr>
        <p:spPr>
          <a:xfrm>
            <a:off x="207231" y="1340026"/>
            <a:ext cx="6629956" cy="110438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Because it’s good for </a:t>
            </a:r>
            <a:r>
              <a:rPr lang="en-US" sz="4800" b="1" i="1" dirty="0"/>
              <a:t>us</a:t>
            </a:r>
            <a:r>
              <a:rPr lang="en-US" sz="4800" b="1" dirty="0"/>
              <a:t>!</a:t>
            </a:r>
            <a:endParaRPr lang="en-US" sz="4800" dirty="0"/>
          </a:p>
        </p:txBody>
      </p:sp>
      <p:sp>
        <p:nvSpPr>
          <p:cNvPr id="8" name="Rounded Rectangle 2">
            <a:extLst>
              <a:ext uri="{FF2B5EF4-FFF2-40B4-BE49-F238E27FC236}">
                <a16:creationId xmlns:a16="http://schemas.microsoft.com/office/drawing/2014/main" xmlns="" id="{FB72EFD7-E74B-497D-A2E1-B41C8307D68D}"/>
              </a:ext>
            </a:extLst>
          </p:cNvPr>
          <p:cNvSpPr/>
          <p:nvPr/>
        </p:nvSpPr>
        <p:spPr>
          <a:xfrm>
            <a:off x="6975656" y="1376602"/>
            <a:ext cx="4862809" cy="1104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The curse of ingratitude</a:t>
            </a:r>
            <a:endParaRPr lang="en-US" sz="3600" i="1" dirty="0"/>
          </a:p>
        </p:txBody>
      </p:sp>
      <p:sp>
        <p:nvSpPr>
          <p:cNvPr id="15" name="Rounded Rectangle 2">
            <a:extLst>
              <a:ext uri="{FF2B5EF4-FFF2-40B4-BE49-F238E27FC236}">
                <a16:creationId xmlns:a16="http://schemas.microsoft.com/office/drawing/2014/main" xmlns="" id="{A30B3733-4337-4C7A-B57A-F8AEB9BF0F9D}"/>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8F44C6F4-4348-4EBC-8542-000C403BDBAF}"/>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7" name="Rounded Rectangle 2">
            <a:extLst>
              <a:ext uri="{FF2B5EF4-FFF2-40B4-BE49-F238E27FC236}">
                <a16:creationId xmlns:a16="http://schemas.microsoft.com/office/drawing/2014/main" xmlns="" id="{93B6FC56-D96D-4C1A-BF3F-A070F5238E0D}"/>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pic>
        <p:nvPicPr>
          <p:cNvPr id="1026" name="Picture 2" descr="Choosing Gratitude: Your Journey to Joy: Nancy Leigh DeMoss: 9780802432551:  Amazon.com: Books">
            <a:extLst>
              <a:ext uri="{FF2B5EF4-FFF2-40B4-BE49-F238E27FC236}">
                <a16:creationId xmlns:a16="http://schemas.microsoft.com/office/drawing/2014/main" xmlns="" id="{75AFAC1E-AD32-4478-A52F-C785F2520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 y="2889050"/>
            <a:ext cx="2579817" cy="396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4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
            <a:extLst>
              <a:ext uri="{FF2B5EF4-FFF2-40B4-BE49-F238E27FC236}">
                <a16:creationId xmlns:a16="http://schemas.microsoft.com/office/drawing/2014/main" xmlns="" id="{AD9F5598-9B74-4B33-9EB2-4D51AD330F69}"/>
              </a:ext>
            </a:extLst>
          </p:cNvPr>
          <p:cNvSpPr/>
          <p:nvPr/>
        </p:nvSpPr>
        <p:spPr>
          <a:xfrm>
            <a:off x="207231" y="1340026"/>
            <a:ext cx="6629956" cy="110438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Because it’s good for </a:t>
            </a:r>
            <a:r>
              <a:rPr lang="en-US" sz="4800" b="1" i="1" dirty="0"/>
              <a:t>us</a:t>
            </a:r>
            <a:r>
              <a:rPr lang="en-US" sz="4800" b="1" dirty="0"/>
              <a:t>!</a:t>
            </a:r>
            <a:endParaRPr lang="en-US" sz="4800" dirty="0"/>
          </a:p>
        </p:txBody>
      </p:sp>
      <p:sp>
        <p:nvSpPr>
          <p:cNvPr id="8" name="Rounded Rectangle 2">
            <a:extLst>
              <a:ext uri="{FF2B5EF4-FFF2-40B4-BE49-F238E27FC236}">
                <a16:creationId xmlns:a16="http://schemas.microsoft.com/office/drawing/2014/main" xmlns="" id="{FB72EFD7-E74B-497D-A2E1-B41C8307D68D}"/>
              </a:ext>
            </a:extLst>
          </p:cNvPr>
          <p:cNvSpPr/>
          <p:nvPr/>
        </p:nvSpPr>
        <p:spPr>
          <a:xfrm>
            <a:off x="6975656" y="1376602"/>
            <a:ext cx="4862809" cy="1104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The curse of ingratitude</a:t>
            </a:r>
            <a:endParaRPr lang="en-US" sz="3600" i="1" dirty="0"/>
          </a:p>
        </p:txBody>
      </p:sp>
      <p:sp>
        <p:nvSpPr>
          <p:cNvPr id="15" name="Rounded Rectangle 2">
            <a:extLst>
              <a:ext uri="{FF2B5EF4-FFF2-40B4-BE49-F238E27FC236}">
                <a16:creationId xmlns:a16="http://schemas.microsoft.com/office/drawing/2014/main" xmlns="" id="{A30B3733-4337-4C7A-B57A-F8AEB9BF0F9D}"/>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8F44C6F4-4348-4EBC-8542-000C403BDBAF}"/>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7" name="Rounded Rectangle 2">
            <a:extLst>
              <a:ext uri="{FF2B5EF4-FFF2-40B4-BE49-F238E27FC236}">
                <a16:creationId xmlns:a16="http://schemas.microsoft.com/office/drawing/2014/main" xmlns="" id="{93B6FC56-D96D-4C1A-BF3F-A070F5238E0D}"/>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0" name="Rounded Rectangle 2">
            <a:extLst>
              <a:ext uri="{FF2B5EF4-FFF2-40B4-BE49-F238E27FC236}">
                <a16:creationId xmlns:a16="http://schemas.microsoft.com/office/drawing/2014/main" xmlns="" id="{F25CF75F-9AB3-42CD-8466-4BE3B6182F98}"/>
              </a:ext>
            </a:extLst>
          </p:cNvPr>
          <p:cNvSpPr/>
          <p:nvPr/>
        </p:nvSpPr>
        <p:spPr>
          <a:xfrm>
            <a:off x="1382951" y="2954692"/>
            <a:ext cx="9718705" cy="1273012"/>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Ingratitude is bad for our heart, mind, spirit, relationships, and witness!</a:t>
            </a:r>
            <a:endParaRPr lang="en-US" sz="4000" dirty="0"/>
          </a:p>
        </p:txBody>
      </p:sp>
    </p:spTree>
    <p:extLst>
      <p:ext uri="{BB962C8B-B14F-4D97-AF65-F5344CB8AC3E}">
        <p14:creationId xmlns:p14="http://schemas.microsoft.com/office/powerpoint/2010/main" val="942652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
            <a:extLst>
              <a:ext uri="{FF2B5EF4-FFF2-40B4-BE49-F238E27FC236}">
                <a16:creationId xmlns:a16="http://schemas.microsoft.com/office/drawing/2014/main" xmlns="" id="{AD9F5598-9B74-4B33-9EB2-4D51AD330F69}"/>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5" name="Rounded Rectangle 2">
            <a:extLst>
              <a:ext uri="{FF2B5EF4-FFF2-40B4-BE49-F238E27FC236}">
                <a16:creationId xmlns:a16="http://schemas.microsoft.com/office/drawing/2014/main" xmlns="" id="{3402C6D3-6E59-40AE-BCA0-F3989C766F08}"/>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6" name="Rounded Rectangle 2">
            <a:extLst>
              <a:ext uri="{FF2B5EF4-FFF2-40B4-BE49-F238E27FC236}">
                <a16:creationId xmlns:a16="http://schemas.microsoft.com/office/drawing/2014/main" xmlns="" id="{C8AF0DE2-C5CE-4B87-A5A5-51BD542DDBBC}"/>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8" name="Rounded Rectangle 2">
            <a:extLst>
              <a:ext uri="{FF2B5EF4-FFF2-40B4-BE49-F238E27FC236}">
                <a16:creationId xmlns:a16="http://schemas.microsoft.com/office/drawing/2014/main" xmlns="" id="{91A44D9F-09C4-43D0-A8E0-642902BD025D}"/>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pic>
        <p:nvPicPr>
          <p:cNvPr id="4098" name="Picture 2" descr="Thanks!: How the New Science of Gratitude Can Make You Happier: Emmons,  Robert A.: 0046442620192: Amazon.com: Books">
            <a:extLst>
              <a:ext uri="{FF2B5EF4-FFF2-40B4-BE49-F238E27FC236}">
                <a16:creationId xmlns:a16="http://schemas.microsoft.com/office/drawing/2014/main" xmlns="" id="{DC8AA987-D7F2-4A09-BACA-64348A65D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97" y="2494744"/>
            <a:ext cx="2787291" cy="426191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a:extLst>
              <a:ext uri="{FF2B5EF4-FFF2-40B4-BE49-F238E27FC236}">
                <a16:creationId xmlns:a16="http://schemas.microsoft.com/office/drawing/2014/main" xmlns="" id="{D0ABFD6F-5877-455E-86FC-5D3C6BA72554}"/>
              </a:ext>
            </a:extLst>
          </p:cNvPr>
          <p:cNvSpPr/>
          <p:nvPr/>
        </p:nvSpPr>
        <p:spPr>
          <a:xfrm>
            <a:off x="3790950" y="2654040"/>
            <a:ext cx="7789926" cy="8892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Write 3 blessings each day</a:t>
            </a:r>
            <a:endParaRPr lang="en-US" sz="4400" dirty="0"/>
          </a:p>
        </p:txBody>
      </p:sp>
      <p:sp>
        <p:nvSpPr>
          <p:cNvPr id="10" name="Rounded Rectangle 2">
            <a:extLst>
              <a:ext uri="{FF2B5EF4-FFF2-40B4-BE49-F238E27FC236}">
                <a16:creationId xmlns:a16="http://schemas.microsoft.com/office/drawing/2014/main" xmlns="" id="{C24D41B7-7E07-45F8-8495-A5ECD5CEE072}"/>
              </a:ext>
            </a:extLst>
          </p:cNvPr>
          <p:cNvSpPr/>
          <p:nvPr/>
        </p:nvSpPr>
        <p:spPr>
          <a:xfrm>
            <a:off x="3790950" y="4234435"/>
            <a:ext cx="7789926" cy="8892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Write 3 hassles each day</a:t>
            </a:r>
            <a:endParaRPr lang="en-US" sz="4400" dirty="0"/>
          </a:p>
        </p:txBody>
      </p:sp>
      <p:sp>
        <p:nvSpPr>
          <p:cNvPr id="13" name="Rounded Rectangle 2">
            <a:extLst>
              <a:ext uri="{FF2B5EF4-FFF2-40B4-BE49-F238E27FC236}">
                <a16:creationId xmlns:a16="http://schemas.microsoft.com/office/drawing/2014/main" xmlns="" id="{D5FDE9BB-4F84-4677-B4A1-4A85B4ACF30B}"/>
              </a:ext>
            </a:extLst>
          </p:cNvPr>
          <p:cNvSpPr/>
          <p:nvPr/>
        </p:nvSpPr>
        <p:spPr>
          <a:xfrm>
            <a:off x="3790950" y="5579750"/>
            <a:ext cx="7789926" cy="8892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3 blessings = 25% happier affect and fewer health problems</a:t>
            </a:r>
          </a:p>
        </p:txBody>
      </p:sp>
      <p:sp>
        <p:nvSpPr>
          <p:cNvPr id="14" name="Rounded Rectangle 2">
            <a:extLst>
              <a:ext uri="{FF2B5EF4-FFF2-40B4-BE49-F238E27FC236}">
                <a16:creationId xmlns:a16="http://schemas.microsoft.com/office/drawing/2014/main" xmlns="" id="{F642A207-57A9-4CD3-99D1-8098952190E8}"/>
              </a:ext>
            </a:extLst>
          </p:cNvPr>
          <p:cNvSpPr/>
          <p:nvPr/>
        </p:nvSpPr>
        <p:spPr>
          <a:xfrm>
            <a:off x="3790950" y="3444238"/>
            <a:ext cx="7789926" cy="8892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Or</a:t>
            </a:r>
          </a:p>
        </p:txBody>
      </p:sp>
    </p:spTree>
    <p:extLst>
      <p:ext uri="{BB962C8B-B14F-4D97-AF65-F5344CB8AC3E}">
        <p14:creationId xmlns:p14="http://schemas.microsoft.com/office/powerpoint/2010/main" val="362749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ten leprous men who stood at a distance met Him; </a:t>
            </a:r>
            <a:r>
              <a:rPr lang="en-US" sz="3600" b="1" baseline="30000" dirty="0">
                <a:solidFill>
                  <a:schemeClr val="tx1"/>
                </a:solidFill>
              </a:rPr>
              <a:t>13 </a:t>
            </a:r>
            <a:r>
              <a:rPr lang="en-US" sz="3600" dirty="0">
                <a:solidFill>
                  <a:schemeClr val="tx1"/>
                </a:solidFill>
              </a:rPr>
              <a:t>and they raised their voices, saying,  “Jesus, Master, have mercy on us!”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380610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xmlns="" id="{3402C6D3-6E59-40AE-BCA0-F3989C766F08}"/>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6" name="Rounded Rectangle 2">
            <a:extLst>
              <a:ext uri="{FF2B5EF4-FFF2-40B4-BE49-F238E27FC236}">
                <a16:creationId xmlns:a16="http://schemas.microsoft.com/office/drawing/2014/main" xmlns="" id="{C8AF0DE2-C5CE-4B87-A5A5-51BD542DDBBC}"/>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8" name="Rounded Rectangle 2">
            <a:extLst>
              <a:ext uri="{FF2B5EF4-FFF2-40B4-BE49-F238E27FC236}">
                <a16:creationId xmlns:a16="http://schemas.microsoft.com/office/drawing/2014/main" xmlns="" id="{91A44D9F-09C4-43D0-A8E0-642902BD025D}"/>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pic>
        <p:nvPicPr>
          <p:cNvPr id="11" name="Picture 2" descr="Image result for Clinical Psychology Review">
            <a:extLst>
              <a:ext uri="{FF2B5EF4-FFF2-40B4-BE49-F238E27FC236}">
                <a16:creationId xmlns:a16="http://schemas.microsoft.com/office/drawing/2014/main" xmlns="" id="{3ADB74E4-18D6-4635-87D8-6C07DADB1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1959"/>
            <a:ext cx="2800350" cy="450604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AD9F5598-9B74-4B33-9EB2-4D51AD330F69}"/>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2" name="TextBox 11">
            <a:extLst>
              <a:ext uri="{FF2B5EF4-FFF2-40B4-BE49-F238E27FC236}">
                <a16:creationId xmlns:a16="http://schemas.microsoft.com/office/drawing/2014/main" xmlns="" id="{58F72CFF-E8CE-4499-9C84-303E94441776}"/>
              </a:ext>
            </a:extLst>
          </p:cNvPr>
          <p:cNvSpPr txBox="1"/>
          <p:nvPr/>
        </p:nvSpPr>
        <p:spPr>
          <a:xfrm>
            <a:off x="2800350" y="5660598"/>
            <a:ext cx="9391650" cy="1138773"/>
          </a:xfrm>
          <a:prstGeom prst="rect">
            <a:avLst/>
          </a:prstGeom>
          <a:solidFill>
            <a:schemeClr val="tx1"/>
          </a:solidFill>
        </p:spPr>
        <p:txBody>
          <a:bodyPr wrap="square" rtlCol="0">
            <a:spAutoFit/>
          </a:bodyPr>
          <a:lstStyle/>
          <a:p>
            <a:pPr algn="ctr"/>
            <a:r>
              <a:rPr lang="en-US" sz="28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Alex Wood </a:t>
            </a:r>
            <a:r>
              <a:rPr lang="en-US" sz="20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(Professor of Behavioral Science at the University of Stirling)</a:t>
            </a:r>
          </a:p>
          <a:p>
            <a:pPr algn="ctr"/>
            <a:r>
              <a:rPr lang="en-US" sz="20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Alex M. Wood (et al.), “Gratitude and well-being: A review and theoretical integration” </a:t>
            </a:r>
            <a:r>
              <a:rPr lang="en-US" sz="2000"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Clinical Psychology Review</a:t>
            </a:r>
            <a:r>
              <a:rPr lang="en-US" sz="20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(2010), 6.</a:t>
            </a:r>
          </a:p>
        </p:txBody>
      </p:sp>
      <p:sp>
        <p:nvSpPr>
          <p:cNvPr id="15" name="TextBox 14">
            <a:extLst>
              <a:ext uri="{FF2B5EF4-FFF2-40B4-BE49-F238E27FC236}">
                <a16:creationId xmlns:a16="http://schemas.microsoft.com/office/drawing/2014/main" xmlns="" id="{2F3499EA-4BAB-4178-B1C8-FFC1E0D78E1A}"/>
              </a:ext>
            </a:extLst>
          </p:cNvPr>
          <p:cNvSpPr txBox="1"/>
          <p:nvPr/>
        </p:nvSpPr>
        <p:spPr>
          <a:xfrm>
            <a:off x="2800350" y="2696672"/>
            <a:ext cx="9318498" cy="3277820"/>
          </a:xfrm>
          <a:prstGeom prst="rect">
            <a:avLst/>
          </a:prstGeom>
          <a:noFill/>
        </p:spPr>
        <p:txBody>
          <a:bodyPr wrap="square" rtlCol="0">
            <a:spAutoFit/>
          </a:bodyPr>
          <a:lstStyle/>
          <a:p>
            <a:r>
              <a:rPr lang="en-US" sz="3500" spc="-150" dirty="0">
                <a:solidFill>
                  <a:prstClr val="white"/>
                </a:solidFill>
                <a:cs typeface="Times New Roman" pitchFamily="18" charset="0"/>
              </a:rPr>
              <a:t>“12 studies have supported the link between gratitude and subjective well-being… </a:t>
            </a:r>
            <a:r>
              <a:rPr lang="en-US" sz="3500" spc="-150" dirty="0">
                <a:solidFill>
                  <a:prstClr val="white"/>
                </a:solidFill>
                <a:effectLst>
                  <a:outerShdw blurRad="38100" dist="38100" dir="2700000" algn="tl">
                    <a:srgbClr val="000000">
                      <a:alpha val="43137"/>
                    </a:srgbClr>
                  </a:outerShdw>
                </a:effectLst>
                <a:cs typeface="Times New Roman" pitchFamily="18" charset="0"/>
              </a:rPr>
              <a:t>Thankfulness predicted signiﬁcantly lower risk of major depression, generalized anxiety disorder, phobia, nicotine dependence, alcohol dependence, and drug ‘abuse’ or dependence.” </a:t>
            </a:r>
          </a:p>
          <a:p>
            <a:pPr algn="ctr"/>
            <a:endParaRPr lang="en-US" sz="3200" spc="-150" dirty="0">
              <a:solidFill>
                <a:prstClr val="white"/>
              </a:solidFill>
              <a:cs typeface="Times New Roman" pitchFamily="18" charset="0"/>
            </a:endParaRPr>
          </a:p>
        </p:txBody>
      </p:sp>
    </p:spTree>
    <p:extLst>
      <p:ext uri="{BB962C8B-B14F-4D97-AF65-F5344CB8AC3E}">
        <p14:creationId xmlns:p14="http://schemas.microsoft.com/office/powerpoint/2010/main" val="272423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
            <a:extLst>
              <a:ext uri="{FF2B5EF4-FFF2-40B4-BE49-F238E27FC236}">
                <a16:creationId xmlns:a16="http://schemas.microsoft.com/office/drawing/2014/main" xmlns="" id="{795683C1-2E0F-423A-993D-F1D912B519D6}"/>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8" name="Rounded Rectangle 2">
            <a:extLst>
              <a:ext uri="{FF2B5EF4-FFF2-40B4-BE49-F238E27FC236}">
                <a16:creationId xmlns:a16="http://schemas.microsoft.com/office/drawing/2014/main" xmlns="" id="{E04370C7-2856-4AB4-823B-90AC3F9D1D01}"/>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3" name="Rounded Rectangle 2">
            <a:extLst>
              <a:ext uri="{FF2B5EF4-FFF2-40B4-BE49-F238E27FC236}">
                <a16:creationId xmlns:a16="http://schemas.microsoft.com/office/drawing/2014/main" xmlns="" id="{0BFAFBB7-E408-49A9-80A6-4F59C7C6272F}"/>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4" name="Rounded Rectangle 2">
            <a:extLst>
              <a:ext uri="{FF2B5EF4-FFF2-40B4-BE49-F238E27FC236}">
                <a16:creationId xmlns:a16="http://schemas.microsoft.com/office/drawing/2014/main" xmlns="" id="{0BD0C2D8-0190-4451-84D5-DB25E5D743D2}"/>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5" name="Rectangle 14">
            <a:extLst>
              <a:ext uri="{FF2B5EF4-FFF2-40B4-BE49-F238E27FC236}">
                <a16:creationId xmlns:a16="http://schemas.microsoft.com/office/drawing/2014/main" xmlns="" id="{9B3D96FB-5F82-487B-ABBF-EAABACC8215B}"/>
              </a:ext>
            </a:extLst>
          </p:cNvPr>
          <p:cNvSpPr/>
          <p:nvPr/>
        </p:nvSpPr>
        <p:spPr>
          <a:xfrm>
            <a:off x="128016" y="2709390"/>
            <a:ext cx="11923776" cy="2129821"/>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Col 2:6 </a:t>
            </a:r>
            <a:r>
              <a:rPr lang="en-US" sz="3200" dirty="0"/>
              <a:t>Therefore as you have received Christ Jesus the Lord, so walk in Him,</a:t>
            </a:r>
            <a:r>
              <a:rPr lang="en-US" sz="3200" b="1" dirty="0"/>
              <a:t> </a:t>
            </a:r>
            <a:r>
              <a:rPr lang="en-US" sz="3200" b="1" baseline="30000" dirty="0"/>
              <a:t>7</a:t>
            </a:r>
            <a:r>
              <a:rPr lang="en-US" sz="3200" b="1" dirty="0"/>
              <a:t> </a:t>
            </a:r>
            <a:r>
              <a:rPr lang="en-US" sz="3200" dirty="0"/>
              <a:t>having been firmly rooted and now being built up in Him and established in your faith, just as you were instructed, </a:t>
            </a:r>
            <a:r>
              <a:rPr lang="en-US" sz="3200" b="1" u="sng" dirty="0"/>
              <a:t>and overflowing with gratitude.</a:t>
            </a:r>
            <a:r>
              <a:rPr lang="en-US" sz="3200" b="1" dirty="0"/>
              <a:t>  </a:t>
            </a:r>
          </a:p>
        </p:txBody>
      </p:sp>
      <p:sp>
        <p:nvSpPr>
          <p:cNvPr id="16" name="Rounded Rectangle 2">
            <a:extLst>
              <a:ext uri="{FF2B5EF4-FFF2-40B4-BE49-F238E27FC236}">
                <a16:creationId xmlns:a16="http://schemas.microsoft.com/office/drawing/2014/main" xmlns="" id="{BD4C1CAC-EA00-4AD5-BA61-6388661E04B3}"/>
              </a:ext>
            </a:extLst>
          </p:cNvPr>
          <p:cNvSpPr/>
          <p:nvPr/>
        </p:nvSpPr>
        <p:spPr>
          <a:xfrm>
            <a:off x="-1" y="4928559"/>
            <a:ext cx="12191999" cy="970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i="1" dirty="0"/>
              <a:t>“Well I’d be grateful if God did something like that for me” </a:t>
            </a:r>
          </a:p>
        </p:txBody>
      </p:sp>
    </p:spTree>
    <p:extLst>
      <p:ext uri="{BB962C8B-B14F-4D97-AF65-F5344CB8AC3E}">
        <p14:creationId xmlns:p14="http://schemas.microsoft.com/office/powerpoint/2010/main" val="77647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a:extLst>
              <a:ext uri="{FF2B5EF4-FFF2-40B4-BE49-F238E27FC236}">
                <a16:creationId xmlns:a16="http://schemas.microsoft.com/office/drawing/2014/main" xmlns="" id="{B1ECA031-4AA8-42ED-BAB4-77782E753F3E}"/>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4" name="Rounded Rectangle 2">
            <a:extLst>
              <a:ext uri="{FF2B5EF4-FFF2-40B4-BE49-F238E27FC236}">
                <a16:creationId xmlns:a16="http://schemas.microsoft.com/office/drawing/2014/main" xmlns="" id="{04FFE02B-E9DC-44CB-B9C1-DCFC58720191}"/>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5" name="Rounded Rectangle 2">
            <a:extLst>
              <a:ext uri="{FF2B5EF4-FFF2-40B4-BE49-F238E27FC236}">
                <a16:creationId xmlns:a16="http://schemas.microsoft.com/office/drawing/2014/main" xmlns="" id="{670410A5-176F-4E53-AC17-581A60A0493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6" name="Rounded Rectangle 2">
            <a:extLst>
              <a:ext uri="{FF2B5EF4-FFF2-40B4-BE49-F238E27FC236}">
                <a16:creationId xmlns:a16="http://schemas.microsoft.com/office/drawing/2014/main" xmlns="" id="{14745F49-5326-4BFA-B8B7-96D99E995836}"/>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7" name="Rectangle 16">
            <a:extLst>
              <a:ext uri="{FF2B5EF4-FFF2-40B4-BE49-F238E27FC236}">
                <a16:creationId xmlns:a16="http://schemas.microsoft.com/office/drawing/2014/main" xmlns="" id="{C68CC77B-2494-459D-AFF2-366CF9835DCA}"/>
              </a:ext>
            </a:extLst>
          </p:cNvPr>
          <p:cNvSpPr/>
          <p:nvPr/>
        </p:nvSpPr>
        <p:spPr>
          <a:xfrm>
            <a:off x="128016" y="2709390"/>
            <a:ext cx="11923776" cy="2129821"/>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Col 2:6 </a:t>
            </a:r>
            <a:r>
              <a:rPr lang="en-US" sz="3200" dirty="0"/>
              <a:t>Therefore as </a:t>
            </a:r>
            <a:r>
              <a:rPr lang="en-US" sz="3200" b="1" u="sng" dirty="0"/>
              <a:t>you have received Christ Jesus the Lord</a:t>
            </a:r>
            <a:r>
              <a:rPr lang="en-US" sz="3200" dirty="0"/>
              <a:t>, so walk in Him,</a:t>
            </a:r>
            <a:r>
              <a:rPr lang="en-US" sz="3200" b="1" dirty="0"/>
              <a:t> </a:t>
            </a:r>
            <a:r>
              <a:rPr lang="en-US" sz="3200" b="1" baseline="30000" dirty="0"/>
              <a:t>7</a:t>
            </a:r>
            <a:r>
              <a:rPr lang="en-US" sz="3200" b="1" dirty="0"/>
              <a:t> </a:t>
            </a:r>
            <a:r>
              <a:rPr lang="en-US" sz="3200" dirty="0"/>
              <a:t>having been firmly rooted and now being built up in Him and established in your faith, just as you were instructed, and overflowing with gratitude.  </a:t>
            </a:r>
          </a:p>
        </p:txBody>
      </p:sp>
      <p:sp>
        <p:nvSpPr>
          <p:cNvPr id="18" name="Rounded Rectangle 2">
            <a:extLst>
              <a:ext uri="{FF2B5EF4-FFF2-40B4-BE49-F238E27FC236}">
                <a16:creationId xmlns:a16="http://schemas.microsoft.com/office/drawing/2014/main" xmlns="" id="{00947757-C8D3-4601-BBFF-02F60A92CF27}"/>
              </a:ext>
            </a:extLst>
          </p:cNvPr>
          <p:cNvSpPr/>
          <p:nvPr/>
        </p:nvSpPr>
        <p:spPr>
          <a:xfrm>
            <a:off x="-1" y="4928559"/>
            <a:ext cx="12191999" cy="970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i="1" dirty="0"/>
              <a:t>“Well I’d be grateful if God did something like that for me” </a:t>
            </a:r>
          </a:p>
        </p:txBody>
      </p:sp>
      <p:sp>
        <p:nvSpPr>
          <p:cNvPr id="19" name="Rounded Rectangle 2">
            <a:extLst>
              <a:ext uri="{FF2B5EF4-FFF2-40B4-BE49-F238E27FC236}">
                <a16:creationId xmlns:a16="http://schemas.microsoft.com/office/drawing/2014/main" xmlns="" id="{C091353B-4842-47F9-9F54-62C056F58A74}"/>
              </a:ext>
            </a:extLst>
          </p:cNvPr>
          <p:cNvSpPr/>
          <p:nvPr/>
        </p:nvSpPr>
        <p:spPr>
          <a:xfrm>
            <a:off x="340264" y="5899409"/>
            <a:ext cx="11583512" cy="804712"/>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We have even more to be grateful for than the ten lepers!</a:t>
            </a:r>
            <a:endParaRPr lang="en-US" sz="3600" dirty="0"/>
          </a:p>
        </p:txBody>
      </p:sp>
    </p:spTree>
    <p:extLst>
      <p:ext uri="{BB962C8B-B14F-4D97-AF65-F5344CB8AC3E}">
        <p14:creationId xmlns:p14="http://schemas.microsoft.com/office/powerpoint/2010/main" val="25090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9FBD6DD1-2B30-44C5-8B05-EA307C17A37E}"/>
              </a:ext>
            </a:extLst>
          </p:cNvPr>
          <p:cNvSpPr/>
          <p:nvPr/>
        </p:nvSpPr>
        <p:spPr>
          <a:xfrm>
            <a:off x="-1" y="4928559"/>
            <a:ext cx="12191999" cy="970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i="1" dirty="0"/>
              <a:t>“Well I’d be grateful if God did something like that for me” </a:t>
            </a:r>
          </a:p>
        </p:txBody>
      </p:sp>
      <p:sp>
        <p:nvSpPr>
          <p:cNvPr id="10" name="Rounded Rectangle 2">
            <a:extLst>
              <a:ext uri="{FF2B5EF4-FFF2-40B4-BE49-F238E27FC236}">
                <a16:creationId xmlns:a16="http://schemas.microsoft.com/office/drawing/2014/main" xmlns="" id="{879C8E48-7413-440B-8F21-B65C55B29DB5}"/>
              </a:ext>
            </a:extLst>
          </p:cNvPr>
          <p:cNvSpPr/>
          <p:nvPr/>
        </p:nvSpPr>
        <p:spPr>
          <a:xfrm>
            <a:off x="340264" y="5899409"/>
            <a:ext cx="11583512" cy="804712"/>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We have even more to be grateful for than the ten lepers!</a:t>
            </a:r>
            <a:endParaRPr lang="en-US" sz="3600" dirty="0"/>
          </a:p>
        </p:txBody>
      </p:sp>
      <p:sp>
        <p:nvSpPr>
          <p:cNvPr id="8" name="Rounded Rectangle 2">
            <a:extLst>
              <a:ext uri="{FF2B5EF4-FFF2-40B4-BE49-F238E27FC236}">
                <a16:creationId xmlns:a16="http://schemas.microsoft.com/office/drawing/2014/main" xmlns="" id="{7009805F-9197-4C20-B3CB-2CFCE047195E}"/>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4" name="Rounded Rectangle 2">
            <a:extLst>
              <a:ext uri="{FF2B5EF4-FFF2-40B4-BE49-F238E27FC236}">
                <a16:creationId xmlns:a16="http://schemas.microsoft.com/office/drawing/2014/main" xmlns="" id="{0C132A38-FC06-4EE9-9D8B-66F33645EA57}"/>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5" name="Rounded Rectangle 2">
            <a:extLst>
              <a:ext uri="{FF2B5EF4-FFF2-40B4-BE49-F238E27FC236}">
                <a16:creationId xmlns:a16="http://schemas.microsoft.com/office/drawing/2014/main" xmlns="" id="{D3B2A357-BD79-4001-9774-2BEA4AC30291}"/>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6" name="Rounded Rectangle 2">
            <a:extLst>
              <a:ext uri="{FF2B5EF4-FFF2-40B4-BE49-F238E27FC236}">
                <a16:creationId xmlns:a16="http://schemas.microsoft.com/office/drawing/2014/main" xmlns="" id="{6B1EF60E-E7A7-485F-B918-E5DB09A272B8}"/>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7" name="Rectangle 16">
            <a:extLst>
              <a:ext uri="{FF2B5EF4-FFF2-40B4-BE49-F238E27FC236}">
                <a16:creationId xmlns:a16="http://schemas.microsoft.com/office/drawing/2014/main" xmlns="" id="{E2E1571C-4EEB-4E9C-B46F-9ED360639EF8}"/>
              </a:ext>
            </a:extLst>
          </p:cNvPr>
          <p:cNvSpPr/>
          <p:nvPr/>
        </p:nvSpPr>
        <p:spPr>
          <a:xfrm>
            <a:off x="128016" y="2709390"/>
            <a:ext cx="11923776" cy="2129821"/>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Col 2:6 </a:t>
            </a:r>
            <a:r>
              <a:rPr lang="en-US" sz="3200" dirty="0"/>
              <a:t>Therefore as you have received Christ Jesus the Lord, so walk in Him,</a:t>
            </a:r>
            <a:r>
              <a:rPr lang="en-US" sz="3200" b="1" dirty="0"/>
              <a:t> </a:t>
            </a:r>
            <a:r>
              <a:rPr lang="en-US" sz="3200" b="1" baseline="30000" dirty="0"/>
              <a:t>7</a:t>
            </a:r>
            <a:r>
              <a:rPr lang="en-US" sz="3200" b="1" dirty="0"/>
              <a:t> </a:t>
            </a:r>
            <a:r>
              <a:rPr lang="en-US" sz="3200" dirty="0"/>
              <a:t>having been </a:t>
            </a:r>
            <a:r>
              <a:rPr lang="en-US" sz="3200" b="1" u="sng" dirty="0"/>
              <a:t>firmly rooted and now being built up in Him</a:t>
            </a:r>
            <a:r>
              <a:rPr lang="en-US" sz="3200" b="1" dirty="0"/>
              <a:t> </a:t>
            </a:r>
            <a:r>
              <a:rPr lang="en-US" sz="3200" dirty="0"/>
              <a:t>and established in your faith, just as you were instructed, and overflowing with gratitude.  </a:t>
            </a:r>
          </a:p>
        </p:txBody>
      </p:sp>
    </p:spTree>
    <p:extLst>
      <p:ext uri="{BB962C8B-B14F-4D97-AF65-F5344CB8AC3E}">
        <p14:creationId xmlns:p14="http://schemas.microsoft.com/office/powerpoint/2010/main" val="2960707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xmlns="" id="{99003D85-7F25-4FF6-9739-BB069F67849F}"/>
              </a:ext>
            </a:extLst>
          </p:cNvPr>
          <p:cNvSpPr/>
          <p:nvPr/>
        </p:nvSpPr>
        <p:spPr>
          <a:xfrm>
            <a:off x="853440" y="3429000"/>
            <a:ext cx="10649714" cy="1104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endParaRPr lang="en-US" sz="3600" dirty="0"/>
          </a:p>
        </p:txBody>
      </p:sp>
      <p:sp>
        <p:nvSpPr>
          <p:cNvPr id="17" name="Rounded Rectangle 2">
            <a:extLst>
              <a:ext uri="{FF2B5EF4-FFF2-40B4-BE49-F238E27FC236}">
                <a16:creationId xmlns:a16="http://schemas.microsoft.com/office/drawing/2014/main" xmlns="" id="{ABE14C36-BACA-41D8-9E98-54D0FF14CDD1}"/>
              </a:ext>
            </a:extLst>
          </p:cNvPr>
          <p:cNvSpPr/>
          <p:nvPr/>
        </p:nvSpPr>
        <p:spPr>
          <a:xfrm>
            <a:off x="140208" y="3276264"/>
            <a:ext cx="11923776"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We all have plenty of bad circumstances… but gratitude adds an element of perspective (sanity) to our thinking about them</a:t>
            </a:r>
            <a:endParaRPr lang="en-US" sz="3400" dirty="0"/>
          </a:p>
        </p:txBody>
      </p:sp>
      <p:sp>
        <p:nvSpPr>
          <p:cNvPr id="18" name="Rounded Rectangle 2">
            <a:extLst>
              <a:ext uri="{FF2B5EF4-FFF2-40B4-BE49-F238E27FC236}">
                <a16:creationId xmlns:a16="http://schemas.microsoft.com/office/drawing/2014/main" xmlns="" id="{7A7E0230-91F3-4C54-A88D-10EA33B33D96}"/>
              </a:ext>
            </a:extLst>
          </p:cNvPr>
          <p:cNvSpPr/>
          <p:nvPr/>
        </p:nvSpPr>
        <p:spPr>
          <a:xfrm>
            <a:off x="128016" y="4649224"/>
            <a:ext cx="11923776"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It gives us a different lens through which to perceive them, and a more accurate </a:t>
            </a:r>
            <a:r>
              <a:rPr lang="en-US" sz="3600" b="1" i="1" dirty="0"/>
              <a:t>focus</a:t>
            </a:r>
            <a:endParaRPr lang="en-US" sz="3600" i="1" dirty="0"/>
          </a:p>
        </p:txBody>
      </p:sp>
      <p:sp>
        <p:nvSpPr>
          <p:cNvPr id="19" name="Rounded Rectangle 2">
            <a:extLst>
              <a:ext uri="{FF2B5EF4-FFF2-40B4-BE49-F238E27FC236}">
                <a16:creationId xmlns:a16="http://schemas.microsoft.com/office/drawing/2014/main" xmlns="" id="{223E9CB8-6ED0-48C5-ABAC-5A76FEC2F977}"/>
              </a:ext>
            </a:extLst>
          </p:cNvPr>
          <p:cNvSpPr/>
          <p:nvPr/>
        </p:nvSpPr>
        <p:spPr>
          <a:xfrm>
            <a:off x="3637996" y="5958852"/>
            <a:ext cx="5163312" cy="75527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Gratitude breaks a spell</a:t>
            </a:r>
            <a:endParaRPr lang="en-US" sz="3600" dirty="0"/>
          </a:p>
        </p:txBody>
      </p:sp>
      <p:sp>
        <p:nvSpPr>
          <p:cNvPr id="14" name="Rounded Rectangle 2">
            <a:extLst>
              <a:ext uri="{FF2B5EF4-FFF2-40B4-BE49-F238E27FC236}">
                <a16:creationId xmlns:a16="http://schemas.microsoft.com/office/drawing/2014/main" xmlns="" id="{B9CFF932-1A17-48A7-9053-8057FACA5BBC}"/>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99EB238E-9A8E-4F02-8982-9A320466C704}"/>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20" name="Rounded Rectangle 2">
            <a:extLst>
              <a:ext uri="{FF2B5EF4-FFF2-40B4-BE49-F238E27FC236}">
                <a16:creationId xmlns:a16="http://schemas.microsoft.com/office/drawing/2014/main" xmlns="" id="{D0F618CB-B532-4885-B945-32C3B797202C}"/>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21" name="Rounded Rectangle 2">
            <a:extLst>
              <a:ext uri="{FF2B5EF4-FFF2-40B4-BE49-F238E27FC236}">
                <a16:creationId xmlns:a16="http://schemas.microsoft.com/office/drawing/2014/main" xmlns="" id="{BF0C1727-2FDF-498C-8669-E0A13D6853F6}"/>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22" name="Rounded Rectangle 2">
            <a:extLst>
              <a:ext uri="{FF2B5EF4-FFF2-40B4-BE49-F238E27FC236}">
                <a16:creationId xmlns:a16="http://schemas.microsoft.com/office/drawing/2014/main" xmlns="" id="{0DE47626-2B1B-49F1-98D5-998E0B3D9CAD}"/>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Tree>
    <p:extLst>
      <p:ext uri="{BB962C8B-B14F-4D97-AF65-F5344CB8AC3E}">
        <p14:creationId xmlns:p14="http://schemas.microsoft.com/office/powerpoint/2010/main" val="2965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260A6D57-E9B9-4D7E-BB71-32F0ECEC4E21}"/>
              </a:ext>
            </a:extLst>
          </p:cNvPr>
          <p:cNvSpPr/>
          <p:nvPr/>
        </p:nvSpPr>
        <p:spPr>
          <a:xfrm>
            <a:off x="135717" y="3450187"/>
            <a:ext cx="11935968" cy="1104388"/>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1 </a:t>
            </a:r>
            <a:r>
              <a:rPr lang="en-US" sz="3200" b="1" baseline="30000" dirty="0" err="1"/>
              <a:t>Thess</a:t>
            </a:r>
            <a:r>
              <a:rPr lang="en-US" sz="3200" b="1" baseline="30000" dirty="0"/>
              <a:t> 5:16 </a:t>
            </a:r>
            <a:r>
              <a:rPr lang="en-US" sz="3200" dirty="0"/>
              <a:t>Always be joyful. </a:t>
            </a:r>
            <a:r>
              <a:rPr lang="en-US" sz="3200" b="1" baseline="30000" dirty="0"/>
              <a:t>17</a:t>
            </a:r>
            <a:r>
              <a:rPr lang="en-US" sz="3200" dirty="0"/>
              <a:t> Never stop praying. </a:t>
            </a:r>
            <a:r>
              <a:rPr lang="en-US" sz="3200" b="1" baseline="30000" dirty="0"/>
              <a:t>18</a:t>
            </a:r>
            <a:r>
              <a:rPr lang="en-US" sz="3200" dirty="0"/>
              <a:t> </a:t>
            </a:r>
            <a:r>
              <a:rPr lang="en-US" sz="3200" b="1" u="sng" dirty="0"/>
              <a:t>Be thankful in all circumstances</a:t>
            </a:r>
            <a:r>
              <a:rPr lang="en-US" sz="3200" dirty="0"/>
              <a:t>, for this is God’s will for you who belong to Christ Jesus </a:t>
            </a:r>
          </a:p>
        </p:txBody>
      </p:sp>
      <p:sp>
        <p:nvSpPr>
          <p:cNvPr id="16" name="Rounded Rectangle 2">
            <a:extLst>
              <a:ext uri="{FF2B5EF4-FFF2-40B4-BE49-F238E27FC236}">
                <a16:creationId xmlns:a16="http://schemas.microsoft.com/office/drawing/2014/main" xmlns="" id="{5DD287D1-BF8B-48EB-AD38-26E4B3D2F9CA}"/>
              </a:ext>
            </a:extLst>
          </p:cNvPr>
          <p:cNvSpPr/>
          <p:nvPr/>
        </p:nvSpPr>
        <p:spPr>
          <a:xfrm>
            <a:off x="0" y="5925311"/>
            <a:ext cx="12191999" cy="735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But how can I do that when my circumstances are BAD?</a:t>
            </a:r>
          </a:p>
        </p:txBody>
      </p:sp>
      <p:sp>
        <p:nvSpPr>
          <p:cNvPr id="8" name="Rounded Rectangle 2">
            <a:extLst>
              <a:ext uri="{FF2B5EF4-FFF2-40B4-BE49-F238E27FC236}">
                <a16:creationId xmlns:a16="http://schemas.microsoft.com/office/drawing/2014/main" xmlns="" id="{4757C525-C7C5-4166-8E45-F91F33C0E46E}"/>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9" name="Rounded Rectangle 2">
            <a:extLst>
              <a:ext uri="{FF2B5EF4-FFF2-40B4-BE49-F238E27FC236}">
                <a16:creationId xmlns:a16="http://schemas.microsoft.com/office/drawing/2014/main" xmlns="" id="{46E5A795-EF46-4DE8-8D46-21B53DF2D415}"/>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5" name="Rounded Rectangle 2">
            <a:extLst>
              <a:ext uri="{FF2B5EF4-FFF2-40B4-BE49-F238E27FC236}">
                <a16:creationId xmlns:a16="http://schemas.microsoft.com/office/drawing/2014/main" xmlns="" id="{95C85012-84E2-4D62-8C82-A9AA7CF5C306}"/>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7" name="Rounded Rectangle 2">
            <a:extLst>
              <a:ext uri="{FF2B5EF4-FFF2-40B4-BE49-F238E27FC236}">
                <a16:creationId xmlns:a16="http://schemas.microsoft.com/office/drawing/2014/main" xmlns="" id="{765667D5-F18E-4A50-B66D-578F4C4938D2}"/>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8" name="Rounded Rectangle 2">
            <a:extLst>
              <a:ext uri="{FF2B5EF4-FFF2-40B4-BE49-F238E27FC236}">
                <a16:creationId xmlns:a16="http://schemas.microsoft.com/office/drawing/2014/main" xmlns="" id="{B2F6F633-07B7-41CA-9D5E-931562A01DFE}"/>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0" name="Rounded Rectangle 2">
            <a:extLst>
              <a:ext uri="{FF2B5EF4-FFF2-40B4-BE49-F238E27FC236}">
                <a16:creationId xmlns:a16="http://schemas.microsoft.com/office/drawing/2014/main" xmlns="" id="{A7AB8407-D7C9-4605-964F-88DABFF8C679}"/>
              </a:ext>
            </a:extLst>
          </p:cNvPr>
          <p:cNvSpPr/>
          <p:nvPr/>
        </p:nvSpPr>
        <p:spPr>
          <a:xfrm>
            <a:off x="268224" y="5013573"/>
            <a:ext cx="11667744" cy="76243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Are your circumstances as bad as you think/feel?</a:t>
            </a:r>
            <a:endParaRPr lang="en-US" sz="4400" dirty="0"/>
          </a:p>
        </p:txBody>
      </p:sp>
    </p:spTree>
    <p:extLst>
      <p:ext uri="{BB962C8B-B14F-4D97-AF65-F5344CB8AC3E}">
        <p14:creationId xmlns:p14="http://schemas.microsoft.com/office/powerpoint/2010/main" val="176387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xmlns="" id="{5DD287D1-BF8B-48EB-AD38-26E4B3D2F9CA}"/>
              </a:ext>
            </a:extLst>
          </p:cNvPr>
          <p:cNvSpPr/>
          <p:nvPr/>
        </p:nvSpPr>
        <p:spPr>
          <a:xfrm>
            <a:off x="0" y="5925311"/>
            <a:ext cx="12191999" cy="735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But how can I do that when my circumstances are BAD?</a:t>
            </a:r>
          </a:p>
        </p:txBody>
      </p:sp>
      <p:sp>
        <p:nvSpPr>
          <p:cNvPr id="10" name="Rounded Rectangle 2">
            <a:extLst>
              <a:ext uri="{FF2B5EF4-FFF2-40B4-BE49-F238E27FC236}">
                <a16:creationId xmlns:a16="http://schemas.microsoft.com/office/drawing/2014/main" xmlns="" id="{84408AEF-5B05-406B-B30E-6719E4D4FC89}"/>
              </a:ext>
            </a:extLst>
          </p:cNvPr>
          <p:cNvSpPr/>
          <p:nvPr/>
        </p:nvSpPr>
        <p:spPr>
          <a:xfrm>
            <a:off x="256032" y="3211744"/>
            <a:ext cx="11584154" cy="2577390"/>
          </a:xfrm>
          <a:prstGeom prst="roundRect">
            <a:avLst>
              <a:gd name="adj" fmla="val 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America is enjoying unprecedented levels of prosperity, life expectancy, health care breakthroughs, food supply, and peace. Life has never been more rich or stimulating, yet there are similarly unprecedented rates of melancholy and anxiety. </a:t>
            </a:r>
          </a:p>
          <a:p>
            <a:r>
              <a:rPr lang="en-US" sz="3200" b="1" dirty="0">
                <a:solidFill>
                  <a:schemeClr val="tx1"/>
                </a:solidFill>
              </a:rPr>
              <a:t>		       (Why is America so depressed?, </a:t>
            </a:r>
            <a:r>
              <a:rPr lang="en-US" sz="3200" b="1" i="1" dirty="0" err="1">
                <a:solidFill>
                  <a:schemeClr val="tx1"/>
                </a:solidFill>
              </a:rPr>
              <a:t>Utne</a:t>
            </a:r>
            <a:r>
              <a:rPr lang="en-US" sz="3200" b="1" i="1" dirty="0">
                <a:solidFill>
                  <a:schemeClr val="tx1"/>
                </a:solidFill>
              </a:rPr>
              <a:t> Reader</a:t>
            </a:r>
            <a:r>
              <a:rPr lang="en-US" sz="3200" b="1" dirty="0">
                <a:solidFill>
                  <a:schemeClr val="tx1"/>
                </a:solidFill>
              </a:rPr>
              <a:t>, 2000)</a:t>
            </a:r>
            <a:endParaRPr lang="en-US" sz="3200" dirty="0">
              <a:solidFill>
                <a:schemeClr val="tx1"/>
              </a:solidFill>
            </a:endParaRPr>
          </a:p>
        </p:txBody>
      </p:sp>
      <p:sp>
        <p:nvSpPr>
          <p:cNvPr id="9" name="Rounded Rectangle 2">
            <a:extLst>
              <a:ext uri="{FF2B5EF4-FFF2-40B4-BE49-F238E27FC236}">
                <a16:creationId xmlns:a16="http://schemas.microsoft.com/office/drawing/2014/main" xmlns="" id="{8AAE387B-A440-4211-976A-F420706AE3A5}"/>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4" name="Rounded Rectangle 2">
            <a:extLst>
              <a:ext uri="{FF2B5EF4-FFF2-40B4-BE49-F238E27FC236}">
                <a16:creationId xmlns:a16="http://schemas.microsoft.com/office/drawing/2014/main" xmlns="" id="{DB8809D0-471F-4AD1-B1E0-C41E588AC1C2}"/>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5" name="Rounded Rectangle 2">
            <a:extLst>
              <a:ext uri="{FF2B5EF4-FFF2-40B4-BE49-F238E27FC236}">
                <a16:creationId xmlns:a16="http://schemas.microsoft.com/office/drawing/2014/main" xmlns="" id="{83543003-1A78-4DAD-B8E6-65A9A96490FC}"/>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7" name="Rounded Rectangle 2">
            <a:extLst>
              <a:ext uri="{FF2B5EF4-FFF2-40B4-BE49-F238E27FC236}">
                <a16:creationId xmlns:a16="http://schemas.microsoft.com/office/drawing/2014/main" xmlns="" id="{B0A16E91-5008-4C74-9663-D8FD68205141}"/>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8" name="Rounded Rectangle 2">
            <a:extLst>
              <a:ext uri="{FF2B5EF4-FFF2-40B4-BE49-F238E27FC236}">
                <a16:creationId xmlns:a16="http://schemas.microsoft.com/office/drawing/2014/main" xmlns="" id="{49E463CF-3C52-4EEB-8EF5-CBDDBA8796D9}"/>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Tree>
    <p:extLst>
      <p:ext uri="{BB962C8B-B14F-4D97-AF65-F5344CB8AC3E}">
        <p14:creationId xmlns:p14="http://schemas.microsoft.com/office/powerpoint/2010/main" val="4083015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xmlns="" id="{5DD287D1-BF8B-48EB-AD38-26E4B3D2F9CA}"/>
              </a:ext>
            </a:extLst>
          </p:cNvPr>
          <p:cNvSpPr/>
          <p:nvPr/>
        </p:nvSpPr>
        <p:spPr>
          <a:xfrm>
            <a:off x="0" y="5925311"/>
            <a:ext cx="12191999" cy="735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But how can I do that when my circumstances are BAD?</a:t>
            </a:r>
          </a:p>
        </p:txBody>
      </p:sp>
      <p:sp>
        <p:nvSpPr>
          <p:cNvPr id="10" name="Rounded Rectangle 2">
            <a:extLst>
              <a:ext uri="{FF2B5EF4-FFF2-40B4-BE49-F238E27FC236}">
                <a16:creationId xmlns:a16="http://schemas.microsoft.com/office/drawing/2014/main" xmlns="" id="{84408AEF-5B05-406B-B30E-6719E4D4FC89}"/>
              </a:ext>
            </a:extLst>
          </p:cNvPr>
          <p:cNvSpPr/>
          <p:nvPr/>
        </p:nvSpPr>
        <p:spPr>
          <a:xfrm>
            <a:off x="158496" y="3137329"/>
            <a:ext cx="11862816" cy="3686653"/>
          </a:xfrm>
          <a:prstGeom prst="roundRect">
            <a:avLst>
              <a:gd name="adj" fmla="val 0"/>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“The child of God is, from necessity, a joyful man. His sins are forgiven, his soul is justified, his person is adopted, his trials are blessings, his conflicts are victories, his death is immortality, his future is a heaven of inconceivable, unthought-of, untold, and endless blessedness—with such a God, such a </a:t>
            </a:r>
            <a:r>
              <a:rPr lang="en-US" sz="3200" dirty="0" err="1">
                <a:solidFill>
                  <a:schemeClr val="tx1"/>
                </a:solidFill>
              </a:rPr>
              <a:t>Saviour</a:t>
            </a:r>
            <a:r>
              <a:rPr lang="en-US" sz="3200" dirty="0">
                <a:solidFill>
                  <a:schemeClr val="tx1"/>
                </a:solidFill>
              </a:rPr>
              <a:t>, and such a hope, is he not, ought he not, to be a </a:t>
            </a:r>
            <a:r>
              <a:rPr lang="en-US" sz="3200" i="1" dirty="0">
                <a:solidFill>
                  <a:schemeClr val="tx1"/>
                </a:solidFill>
              </a:rPr>
              <a:t>joyful</a:t>
            </a:r>
            <a:r>
              <a:rPr lang="en-US" sz="3200" dirty="0">
                <a:solidFill>
                  <a:schemeClr val="tx1"/>
                </a:solidFill>
              </a:rPr>
              <a:t> man?” </a:t>
            </a:r>
          </a:p>
          <a:p>
            <a:r>
              <a:rPr lang="en-US" sz="3200" dirty="0">
                <a:solidFill>
                  <a:schemeClr val="tx1"/>
                </a:solidFill>
              </a:rPr>
              <a:t>							Octavius Winslow (1808–1878) </a:t>
            </a:r>
          </a:p>
        </p:txBody>
      </p:sp>
      <p:sp>
        <p:nvSpPr>
          <p:cNvPr id="9" name="Rounded Rectangle 2">
            <a:extLst>
              <a:ext uri="{FF2B5EF4-FFF2-40B4-BE49-F238E27FC236}">
                <a16:creationId xmlns:a16="http://schemas.microsoft.com/office/drawing/2014/main" xmlns="" id="{AB616019-E86E-48C2-8DD2-015D34D2190D}"/>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4" name="Rounded Rectangle 2">
            <a:extLst>
              <a:ext uri="{FF2B5EF4-FFF2-40B4-BE49-F238E27FC236}">
                <a16:creationId xmlns:a16="http://schemas.microsoft.com/office/drawing/2014/main" xmlns="" id="{046464E8-2F10-4090-8966-07739E199228}"/>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5" name="Rounded Rectangle 2">
            <a:extLst>
              <a:ext uri="{FF2B5EF4-FFF2-40B4-BE49-F238E27FC236}">
                <a16:creationId xmlns:a16="http://schemas.microsoft.com/office/drawing/2014/main" xmlns="" id="{1D281E37-905B-42B1-8B70-910EBD70DACC}"/>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7" name="Rounded Rectangle 2">
            <a:extLst>
              <a:ext uri="{FF2B5EF4-FFF2-40B4-BE49-F238E27FC236}">
                <a16:creationId xmlns:a16="http://schemas.microsoft.com/office/drawing/2014/main" xmlns="" id="{0554E87E-505D-418F-B292-3F0B16CAB82A}"/>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8" name="Rounded Rectangle 2">
            <a:extLst>
              <a:ext uri="{FF2B5EF4-FFF2-40B4-BE49-F238E27FC236}">
                <a16:creationId xmlns:a16="http://schemas.microsoft.com/office/drawing/2014/main" xmlns="" id="{BB6CD734-40FB-4388-B3A1-D39AFFD86CEF}"/>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Tree>
    <p:extLst>
      <p:ext uri="{BB962C8B-B14F-4D97-AF65-F5344CB8AC3E}">
        <p14:creationId xmlns:p14="http://schemas.microsoft.com/office/powerpoint/2010/main" val="885856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xmlns="" id="{98C873B2-4429-4F7C-8A17-D10BC5D32477}"/>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pic>
        <p:nvPicPr>
          <p:cNvPr id="2050" name="Picture 2" descr="Why do horses wear blinders? – Horse Tack Database">
            <a:extLst>
              <a:ext uri="{FF2B5EF4-FFF2-40B4-BE49-F238E27FC236}">
                <a16:creationId xmlns:a16="http://schemas.microsoft.com/office/drawing/2014/main" xmlns="" id="{0E438E83-480D-4CD4-A74E-5DCFD78C7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214" y="-36375"/>
            <a:ext cx="9493380" cy="693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44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29F1DF66-1965-47BC-A1D5-0E06F0185879}"/>
              </a:ext>
            </a:extLst>
          </p:cNvPr>
          <p:cNvSpPr/>
          <p:nvPr/>
        </p:nvSpPr>
        <p:spPr>
          <a:xfrm>
            <a:off x="256032" y="3157653"/>
            <a:ext cx="11735778" cy="2309991"/>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Phil 4:8 </a:t>
            </a:r>
            <a:r>
              <a:rPr lang="en-US" sz="2800" dirty="0"/>
              <a:t>Finally, brethren, whatever is true, whatever is honorable, whatever is right, whatever is pure, whatever is lovely, whatever is of good repute, if there is any excellence and if anything worthy of praise, dwell on these things. </a:t>
            </a:r>
            <a:r>
              <a:rPr lang="en-US" sz="2800" b="1" baseline="30000" dirty="0"/>
              <a:t>9 </a:t>
            </a:r>
            <a:r>
              <a:rPr lang="en-US" sz="2800" dirty="0"/>
              <a:t>The things you have learned and received and heard and seen in me, practice these things, and the God of peace will be with you.</a:t>
            </a:r>
          </a:p>
        </p:txBody>
      </p:sp>
      <p:sp>
        <p:nvSpPr>
          <p:cNvPr id="15" name="Rounded Rectangle 2">
            <a:extLst>
              <a:ext uri="{FF2B5EF4-FFF2-40B4-BE49-F238E27FC236}">
                <a16:creationId xmlns:a16="http://schemas.microsoft.com/office/drawing/2014/main" xmlns="" id="{B05A7370-81B5-4A2D-A3B1-006D26497174}"/>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CC28095B-1A36-478C-B0D2-F2827982F6B4}"/>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7" name="Rounded Rectangle 2">
            <a:extLst>
              <a:ext uri="{FF2B5EF4-FFF2-40B4-BE49-F238E27FC236}">
                <a16:creationId xmlns:a16="http://schemas.microsoft.com/office/drawing/2014/main" xmlns="" id="{FB450BC6-2902-419C-83E3-41B087E1C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8" name="Rounded Rectangle 2">
            <a:extLst>
              <a:ext uri="{FF2B5EF4-FFF2-40B4-BE49-F238E27FC236}">
                <a16:creationId xmlns:a16="http://schemas.microsoft.com/office/drawing/2014/main" xmlns="" id="{A1778F50-C867-4F9C-B4DF-352B7773C1D8}"/>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9" name="Rounded Rectangle 2">
            <a:extLst>
              <a:ext uri="{FF2B5EF4-FFF2-40B4-BE49-F238E27FC236}">
                <a16:creationId xmlns:a16="http://schemas.microsoft.com/office/drawing/2014/main" xmlns="" id="{BE3E0674-3561-44C7-BD65-8DC5801DBB4B}"/>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Tree>
    <p:extLst>
      <p:ext uri="{BB962C8B-B14F-4D97-AF65-F5344CB8AC3E}">
        <p14:creationId xmlns:p14="http://schemas.microsoft.com/office/powerpoint/2010/main" val="345237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ten </a:t>
            </a:r>
            <a:r>
              <a:rPr lang="en-US" sz="3600" b="1" u="sng" dirty="0">
                <a:solidFill>
                  <a:srgbClr val="002060"/>
                </a:solidFill>
              </a:rPr>
              <a:t>leprous men</a:t>
            </a:r>
            <a:r>
              <a:rPr lang="en-US" sz="3600" dirty="0">
                <a:solidFill>
                  <a:schemeClr val="tx1"/>
                </a:solidFill>
              </a:rPr>
              <a:t> who stood at a distance met Him; </a:t>
            </a:r>
            <a:r>
              <a:rPr lang="en-US" sz="3600" b="1" baseline="30000" dirty="0">
                <a:solidFill>
                  <a:schemeClr val="tx1"/>
                </a:solidFill>
              </a:rPr>
              <a:t>13 </a:t>
            </a:r>
            <a:r>
              <a:rPr lang="en-US" sz="3600" dirty="0">
                <a:solidFill>
                  <a:schemeClr val="tx1"/>
                </a:solidFill>
              </a:rPr>
              <a:t>and they raised their voices, saying,  “Jesus, Master, have mercy on us!”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a:t>
            </a:r>
          </a:p>
        </p:txBody>
      </p:sp>
    </p:spTree>
    <p:extLst>
      <p:ext uri="{BB962C8B-B14F-4D97-AF65-F5344CB8AC3E}">
        <p14:creationId xmlns:p14="http://schemas.microsoft.com/office/powerpoint/2010/main" val="31627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29F1DF66-1965-47BC-A1D5-0E06F0185879}"/>
              </a:ext>
            </a:extLst>
          </p:cNvPr>
          <p:cNvSpPr/>
          <p:nvPr/>
        </p:nvSpPr>
        <p:spPr>
          <a:xfrm>
            <a:off x="256032" y="3157653"/>
            <a:ext cx="11735778" cy="2309991"/>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Phil 4:8 </a:t>
            </a:r>
            <a:r>
              <a:rPr lang="en-US" sz="2800" dirty="0"/>
              <a:t>Finally, brethren, whatever is true, whatever is honorable, whatever is right, whatever is pure, whatever is lovely, whatever is of good repute, if there is any excellence and if anything worthy of praise, </a:t>
            </a:r>
            <a:r>
              <a:rPr lang="en-US" sz="2800" b="1" u="sng" dirty="0"/>
              <a:t>dwell on these things</a:t>
            </a:r>
            <a:r>
              <a:rPr lang="en-US" sz="2800" dirty="0"/>
              <a:t>. </a:t>
            </a:r>
            <a:r>
              <a:rPr lang="en-US" sz="2800" b="1" baseline="30000" dirty="0"/>
              <a:t>9 </a:t>
            </a:r>
            <a:r>
              <a:rPr lang="en-US" sz="2800" dirty="0"/>
              <a:t>The things you have learned and received and heard and seen in me, practice these things, and the God of peace will be with you.</a:t>
            </a:r>
          </a:p>
        </p:txBody>
      </p:sp>
      <p:sp>
        <p:nvSpPr>
          <p:cNvPr id="15" name="Rounded Rectangle 2">
            <a:extLst>
              <a:ext uri="{FF2B5EF4-FFF2-40B4-BE49-F238E27FC236}">
                <a16:creationId xmlns:a16="http://schemas.microsoft.com/office/drawing/2014/main" xmlns="" id="{B05A7370-81B5-4A2D-A3B1-006D26497174}"/>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CC28095B-1A36-478C-B0D2-F2827982F6B4}"/>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7" name="Rounded Rectangle 2">
            <a:extLst>
              <a:ext uri="{FF2B5EF4-FFF2-40B4-BE49-F238E27FC236}">
                <a16:creationId xmlns:a16="http://schemas.microsoft.com/office/drawing/2014/main" xmlns="" id="{FB450BC6-2902-419C-83E3-41B087E1C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8" name="Rounded Rectangle 2">
            <a:extLst>
              <a:ext uri="{FF2B5EF4-FFF2-40B4-BE49-F238E27FC236}">
                <a16:creationId xmlns:a16="http://schemas.microsoft.com/office/drawing/2014/main" xmlns="" id="{A1778F50-C867-4F9C-B4DF-352B7773C1D8}"/>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9" name="Rounded Rectangle 2">
            <a:extLst>
              <a:ext uri="{FF2B5EF4-FFF2-40B4-BE49-F238E27FC236}">
                <a16:creationId xmlns:a16="http://schemas.microsoft.com/office/drawing/2014/main" xmlns="" id="{BE3E0674-3561-44C7-BD65-8DC5801DBB4B}"/>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Tree>
    <p:extLst>
      <p:ext uri="{BB962C8B-B14F-4D97-AF65-F5344CB8AC3E}">
        <p14:creationId xmlns:p14="http://schemas.microsoft.com/office/powerpoint/2010/main" val="278327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29F1DF66-1965-47BC-A1D5-0E06F0185879}"/>
              </a:ext>
            </a:extLst>
          </p:cNvPr>
          <p:cNvSpPr/>
          <p:nvPr/>
        </p:nvSpPr>
        <p:spPr>
          <a:xfrm>
            <a:off x="256032" y="3157653"/>
            <a:ext cx="11735778" cy="2309991"/>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Phil 4:8 </a:t>
            </a:r>
            <a:r>
              <a:rPr lang="en-US" sz="2800" dirty="0"/>
              <a:t>Finally, brethren, whatever is true, whatever is honorable, whatever is right, whatever is pure, whatever is lovely, whatever is of good repute, if there is any excellence and if anything worthy of praise, </a:t>
            </a:r>
            <a:r>
              <a:rPr lang="en-US" sz="2800" b="1" u="sng" dirty="0"/>
              <a:t>dwell on these things</a:t>
            </a:r>
            <a:r>
              <a:rPr lang="en-US" sz="2800" dirty="0"/>
              <a:t>. </a:t>
            </a:r>
            <a:r>
              <a:rPr lang="en-US" sz="2800" b="1" baseline="30000" dirty="0"/>
              <a:t>9 </a:t>
            </a:r>
            <a:r>
              <a:rPr lang="en-US" sz="2800" dirty="0"/>
              <a:t>The things you have learned and received and heard and seen in me, practice these things, and the God of peace will be with you.</a:t>
            </a:r>
          </a:p>
        </p:txBody>
      </p:sp>
      <p:sp>
        <p:nvSpPr>
          <p:cNvPr id="15" name="Rounded Rectangle 2">
            <a:extLst>
              <a:ext uri="{FF2B5EF4-FFF2-40B4-BE49-F238E27FC236}">
                <a16:creationId xmlns:a16="http://schemas.microsoft.com/office/drawing/2014/main" xmlns="" id="{B05A7370-81B5-4A2D-A3B1-006D26497174}"/>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CC28095B-1A36-478C-B0D2-F2827982F6B4}"/>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7" name="Rounded Rectangle 2">
            <a:extLst>
              <a:ext uri="{FF2B5EF4-FFF2-40B4-BE49-F238E27FC236}">
                <a16:creationId xmlns:a16="http://schemas.microsoft.com/office/drawing/2014/main" xmlns="" id="{FB450BC6-2902-419C-83E3-41B087E1C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8" name="Rounded Rectangle 2">
            <a:extLst>
              <a:ext uri="{FF2B5EF4-FFF2-40B4-BE49-F238E27FC236}">
                <a16:creationId xmlns:a16="http://schemas.microsoft.com/office/drawing/2014/main" xmlns="" id="{A1778F50-C867-4F9C-B4DF-352B7773C1D8}"/>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9" name="Rounded Rectangle 2">
            <a:extLst>
              <a:ext uri="{FF2B5EF4-FFF2-40B4-BE49-F238E27FC236}">
                <a16:creationId xmlns:a16="http://schemas.microsoft.com/office/drawing/2014/main" xmlns="" id="{BE3E0674-3561-44C7-BD65-8DC5801DBB4B}"/>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8" name="Rounded Rectangle 2">
            <a:extLst>
              <a:ext uri="{FF2B5EF4-FFF2-40B4-BE49-F238E27FC236}">
                <a16:creationId xmlns:a16="http://schemas.microsoft.com/office/drawing/2014/main" xmlns="" id="{FE04B7FE-BB89-44C0-9633-688049F0C937}"/>
              </a:ext>
            </a:extLst>
          </p:cNvPr>
          <p:cNvSpPr/>
          <p:nvPr/>
        </p:nvSpPr>
        <p:spPr>
          <a:xfrm>
            <a:off x="240236" y="5600245"/>
            <a:ext cx="11695732"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Gratitude doesn’t ignore our trials… it places them in the proper context of reality</a:t>
            </a:r>
          </a:p>
        </p:txBody>
      </p:sp>
    </p:spTree>
    <p:extLst>
      <p:ext uri="{BB962C8B-B14F-4D97-AF65-F5344CB8AC3E}">
        <p14:creationId xmlns:p14="http://schemas.microsoft.com/office/powerpoint/2010/main" val="750721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29F1DF66-1965-47BC-A1D5-0E06F0185879}"/>
              </a:ext>
            </a:extLst>
          </p:cNvPr>
          <p:cNvSpPr/>
          <p:nvPr/>
        </p:nvSpPr>
        <p:spPr>
          <a:xfrm>
            <a:off x="256032" y="3157653"/>
            <a:ext cx="11735778" cy="2309991"/>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Phil 4:8 </a:t>
            </a:r>
            <a:r>
              <a:rPr lang="en-US" sz="2800" dirty="0"/>
              <a:t>Finally, brethren, whatever is true, whatever is honorable, whatever is right, whatever is pure, whatever is lovely, whatever is of good repute, if there is any excellence and if anything worthy of praise, </a:t>
            </a:r>
            <a:r>
              <a:rPr lang="en-US" sz="2800" b="1" u="sng" dirty="0"/>
              <a:t>dwell on these things</a:t>
            </a:r>
            <a:r>
              <a:rPr lang="en-US" sz="2800" dirty="0"/>
              <a:t>. </a:t>
            </a:r>
            <a:r>
              <a:rPr lang="en-US" sz="2800" b="1" baseline="30000" dirty="0"/>
              <a:t>9 </a:t>
            </a:r>
            <a:r>
              <a:rPr lang="en-US" sz="2800" dirty="0"/>
              <a:t>The things you have learned and received and heard and seen in me, practice these things, and the God of peace will be with you.</a:t>
            </a:r>
          </a:p>
        </p:txBody>
      </p:sp>
      <p:sp>
        <p:nvSpPr>
          <p:cNvPr id="15" name="Rounded Rectangle 2">
            <a:extLst>
              <a:ext uri="{FF2B5EF4-FFF2-40B4-BE49-F238E27FC236}">
                <a16:creationId xmlns:a16="http://schemas.microsoft.com/office/drawing/2014/main" xmlns="" id="{B05A7370-81B5-4A2D-A3B1-006D26497174}"/>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CC28095B-1A36-478C-B0D2-F2827982F6B4}"/>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7" name="Rounded Rectangle 2">
            <a:extLst>
              <a:ext uri="{FF2B5EF4-FFF2-40B4-BE49-F238E27FC236}">
                <a16:creationId xmlns:a16="http://schemas.microsoft.com/office/drawing/2014/main" xmlns="" id="{FB450BC6-2902-419C-83E3-41B087E1C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8" name="Rounded Rectangle 2">
            <a:extLst>
              <a:ext uri="{FF2B5EF4-FFF2-40B4-BE49-F238E27FC236}">
                <a16:creationId xmlns:a16="http://schemas.microsoft.com/office/drawing/2014/main" xmlns="" id="{A1778F50-C867-4F9C-B4DF-352B7773C1D8}"/>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9" name="Rounded Rectangle 2">
            <a:extLst>
              <a:ext uri="{FF2B5EF4-FFF2-40B4-BE49-F238E27FC236}">
                <a16:creationId xmlns:a16="http://schemas.microsoft.com/office/drawing/2014/main" xmlns="" id="{BE3E0674-3561-44C7-BD65-8DC5801DBB4B}"/>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0" name="Rounded Rectangle 2">
            <a:extLst>
              <a:ext uri="{FF2B5EF4-FFF2-40B4-BE49-F238E27FC236}">
                <a16:creationId xmlns:a16="http://schemas.microsoft.com/office/drawing/2014/main" xmlns="" id="{152E8080-EB1E-49FB-A38B-E46ED019CDDE}"/>
              </a:ext>
            </a:extLst>
          </p:cNvPr>
          <p:cNvSpPr/>
          <p:nvPr/>
        </p:nvSpPr>
        <p:spPr>
          <a:xfrm>
            <a:off x="248134" y="5627777"/>
            <a:ext cx="11695732"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t>This is not describing pretending or blind optimism, but a disciplined habit of mind which displaces a skewed focus with an accurate one</a:t>
            </a:r>
            <a:endParaRPr lang="en-US" sz="3100" dirty="0"/>
          </a:p>
        </p:txBody>
      </p:sp>
    </p:spTree>
    <p:extLst>
      <p:ext uri="{BB962C8B-B14F-4D97-AF65-F5344CB8AC3E}">
        <p14:creationId xmlns:p14="http://schemas.microsoft.com/office/powerpoint/2010/main" val="8379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29F1DF66-1965-47BC-A1D5-0E06F0185879}"/>
              </a:ext>
            </a:extLst>
          </p:cNvPr>
          <p:cNvSpPr/>
          <p:nvPr/>
        </p:nvSpPr>
        <p:spPr>
          <a:xfrm>
            <a:off x="256032" y="3157653"/>
            <a:ext cx="11735778" cy="2309991"/>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t>Phil 4:8 </a:t>
            </a:r>
            <a:r>
              <a:rPr lang="en-US" sz="2800" dirty="0"/>
              <a:t>Finally, brethren, whatever is true, whatever is honorable, whatever is right, whatever is pure, whatever is lovely, whatever is of good repute, if there is any excellence and if anything worthy of praise, dwell on these things. </a:t>
            </a:r>
            <a:r>
              <a:rPr lang="en-US" sz="2800" b="1" baseline="30000" dirty="0"/>
              <a:t>9 </a:t>
            </a:r>
            <a:r>
              <a:rPr lang="en-US" sz="2800" dirty="0"/>
              <a:t>The things you have learned and received and heard and seen in me, practice these things, </a:t>
            </a:r>
            <a:r>
              <a:rPr lang="en-US" sz="2800" b="1" u="sng" dirty="0"/>
              <a:t>and the God of peace will be with you</a:t>
            </a:r>
            <a:r>
              <a:rPr lang="en-US" sz="2800" dirty="0"/>
              <a:t>.</a:t>
            </a:r>
          </a:p>
        </p:txBody>
      </p:sp>
      <p:sp>
        <p:nvSpPr>
          <p:cNvPr id="15" name="Rounded Rectangle 2">
            <a:extLst>
              <a:ext uri="{FF2B5EF4-FFF2-40B4-BE49-F238E27FC236}">
                <a16:creationId xmlns:a16="http://schemas.microsoft.com/office/drawing/2014/main" xmlns="" id="{B05A7370-81B5-4A2D-A3B1-006D26497174}"/>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CC28095B-1A36-478C-B0D2-F2827982F6B4}"/>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7" name="Rounded Rectangle 2">
            <a:extLst>
              <a:ext uri="{FF2B5EF4-FFF2-40B4-BE49-F238E27FC236}">
                <a16:creationId xmlns:a16="http://schemas.microsoft.com/office/drawing/2014/main" xmlns="" id="{FB450BC6-2902-419C-83E3-41B087E1C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8" name="Rounded Rectangle 2">
            <a:extLst>
              <a:ext uri="{FF2B5EF4-FFF2-40B4-BE49-F238E27FC236}">
                <a16:creationId xmlns:a16="http://schemas.microsoft.com/office/drawing/2014/main" xmlns="" id="{A1778F50-C867-4F9C-B4DF-352B7773C1D8}"/>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9" name="Rounded Rectangle 2">
            <a:extLst>
              <a:ext uri="{FF2B5EF4-FFF2-40B4-BE49-F238E27FC236}">
                <a16:creationId xmlns:a16="http://schemas.microsoft.com/office/drawing/2014/main" xmlns="" id="{BE3E0674-3561-44C7-BD65-8DC5801DBB4B}"/>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0" name="Rounded Rectangle 2">
            <a:extLst>
              <a:ext uri="{FF2B5EF4-FFF2-40B4-BE49-F238E27FC236}">
                <a16:creationId xmlns:a16="http://schemas.microsoft.com/office/drawing/2014/main" xmlns="" id="{152E8080-EB1E-49FB-A38B-E46ED019CDDE}"/>
              </a:ext>
            </a:extLst>
          </p:cNvPr>
          <p:cNvSpPr/>
          <p:nvPr/>
        </p:nvSpPr>
        <p:spPr>
          <a:xfrm>
            <a:off x="248134" y="5627777"/>
            <a:ext cx="11695732"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t>This is not describing pretending or blind optimism, but a disciplined habit of mind which displaces a skewed focus with an accurate one</a:t>
            </a:r>
            <a:endParaRPr lang="en-US" sz="3100" dirty="0"/>
          </a:p>
        </p:txBody>
      </p:sp>
    </p:spTree>
    <p:extLst>
      <p:ext uri="{BB962C8B-B14F-4D97-AF65-F5344CB8AC3E}">
        <p14:creationId xmlns:p14="http://schemas.microsoft.com/office/powerpoint/2010/main" val="2045223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C79FACC5-42C9-4E6D-9E70-E931F5E64016}"/>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0" name="Rounded Rectangle 2">
            <a:extLst>
              <a:ext uri="{FF2B5EF4-FFF2-40B4-BE49-F238E27FC236}">
                <a16:creationId xmlns:a16="http://schemas.microsoft.com/office/drawing/2014/main" xmlns="" id="{D7B28810-EC31-4578-8DEE-08301CE6919A}"/>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4" name="Rounded Rectangle 2">
            <a:extLst>
              <a:ext uri="{FF2B5EF4-FFF2-40B4-BE49-F238E27FC236}">
                <a16:creationId xmlns:a16="http://schemas.microsoft.com/office/drawing/2014/main" xmlns="" id="{AAC6B904-D645-4F9F-AA90-48C2D7A7C42F}"/>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5" name="Rounded Rectangle 2">
            <a:extLst>
              <a:ext uri="{FF2B5EF4-FFF2-40B4-BE49-F238E27FC236}">
                <a16:creationId xmlns:a16="http://schemas.microsoft.com/office/drawing/2014/main" xmlns="" id="{97117BE8-19A2-486B-B736-4DC4564AA4CD}"/>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6" name="Rounded Rectangle 2">
            <a:extLst>
              <a:ext uri="{FF2B5EF4-FFF2-40B4-BE49-F238E27FC236}">
                <a16:creationId xmlns:a16="http://schemas.microsoft.com/office/drawing/2014/main" xmlns="" id="{874E3102-62E8-4C33-8AE0-26454F6ABCBF}"/>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7" name="Rounded Rectangle 2">
            <a:extLst>
              <a:ext uri="{FF2B5EF4-FFF2-40B4-BE49-F238E27FC236}">
                <a16:creationId xmlns:a16="http://schemas.microsoft.com/office/drawing/2014/main" xmlns="" id="{7370652A-3945-4EC8-837A-4B063F869F48}"/>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Tree>
    <p:extLst>
      <p:ext uri="{BB962C8B-B14F-4D97-AF65-F5344CB8AC3E}">
        <p14:creationId xmlns:p14="http://schemas.microsoft.com/office/powerpoint/2010/main" val="18483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xmlns="" id="{7146F9B2-78C9-4957-9803-4AE5EC89AE49}"/>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7" name="Rounded Rectangle 2">
            <a:extLst>
              <a:ext uri="{FF2B5EF4-FFF2-40B4-BE49-F238E27FC236}">
                <a16:creationId xmlns:a16="http://schemas.microsoft.com/office/drawing/2014/main" xmlns="" id="{FF4FEB78-E775-4CF4-B195-3FAF48F71767}"/>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8" name="Rounded Rectangle 2">
            <a:extLst>
              <a:ext uri="{FF2B5EF4-FFF2-40B4-BE49-F238E27FC236}">
                <a16:creationId xmlns:a16="http://schemas.microsoft.com/office/drawing/2014/main" xmlns="" id="{AEB413EC-4A64-415F-9BBC-EAEBA7649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9" name="Rounded Rectangle 2">
            <a:extLst>
              <a:ext uri="{FF2B5EF4-FFF2-40B4-BE49-F238E27FC236}">
                <a16:creationId xmlns:a16="http://schemas.microsoft.com/office/drawing/2014/main" xmlns="" id="{D9B381C8-8EC5-4652-81AB-38512365D929}"/>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20" name="Rounded Rectangle 2">
            <a:extLst>
              <a:ext uri="{FF2B5EF4-FFF2-40B4-BE49-F238E27FC236}">
                <a16:creationId xmlns:a16="http://schemas.microsoft.com/office/drawing/2014/main" xmlns="" id="{26C589A3-E9D9-4889-80E8-DFA7E427326C}"/>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21" name="Rounded Rectangle 2">
            <a:extLst>
              <a:ext uri="{FF2B5EF4-FFF2-40B4-BE49-F238E27FC236}">
                <a16:creationId xmlns:a16="http://schemas.microsoft.com/office/drawing/2014/main" xmlns="" id="{4228ADB2-9231-4AD8-B7A3-F06A21F1A505}"/>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
        <p:nvSpPr>
          <p:cNvPr id="24" name="Rounded Rectangle 2">
            <a:extLst>
              <a:ext uri="{FF2B5EF4-FFF2-40B4-BE49-F238E27FC236}">
                <a16:creationId xmlns:a16="http://schemas.microsoft.com/office/drawing/2014/main" xmlns="" id="{C648D59C-E2A4-4554-8B43-791B0B5C82E4}"/>
              </a:ext>
            </a:extLst>
          </p:cNvPr>
          <p:cNvSpPr/>
          <p:nvPr/>
        </p:nvSpPr>
        <p:spPr>
          <a:xfrm>
            <a:off x="661180" y="4099286"/>
            <a:ext cx="10517945" cy="130962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God wants us to take both our challenges and our victories, and bring them to share with Him. </a:t>
            </a:r>
            <a:endParaRPr lang="en-US" sz="3400" i="1" dirty="0"/>
          </a:p>
        </p:txBody>
      </p:sp>
      <p:sp>
        <p:nvSpPr>
          <p:cNvPr id="9" name="Rounded Rectangle 2">
            <a:extLst>
              <a:ext uri="{FF2B5EF4-FFF2-40B4-BE49-F238E27FC236}">
                <a16:creationId xmlns:a16="http://schemas.microsoft.com/office/drawing/2014/main" xmlns="" id="{40B82F7A-E898-4D81-8158-45CAA427E5D4}"/>
              </a:ext>
            </a:extLst>
          </p:cNvPr>
          <p:cNvSpPr/>
          <p:nvPr/>
        </p:nvSpPr>
        <p:spPr>
          <a:xfrm>
            <a:off x="256032" y="5753612"/>
            <a:ext cx="11378420" cy="70924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Giving thanks to God completes the enjoyment of good things</a:t>
            </a:r>
            <a:endParaRPr lang="en-US" sz="3400" dirty="0"/>
          </a:p>
        </p:txBody>
      </p:sp>
    </p:spTree>
    <p:extLst>
      <p:ext uri="{BB962C8B-B14F-4D97-AF65-F5344CB8AC3E}">
        <p14:creationId xmlns:p14="http://schemas.microsoft.com/office/powerpoint/2010/main" val="156504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a:extLst>
              <a:ext uri="{FF2B5EF4-FFF2-40B4-BE49-F238E27FC236}">
                <a16:creationId xmlns:a16="http://schemas.microsoft.com/office/drawing/2014/main" xmlns="" id="{55B35685-F51F-48ED-8889-6D28820DD93B}"/>
              </a:ext>
            </a:extLst>
          </p:cNvPr>
          <p:cNvSpPr/>
          <p:nvPr/>
        </p:nvSpPr>
        <p:spPr>
          <a:xfrm>
            <a:off x="256032" y="3964285"/>
            <a:ext cx="9021318" cy="130962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Thanksgiving calls up the record of God’s faithfulness, power and generosity</a:t>
            </a:r>
            <a:endParaRPr lang="en-US" sz="3600" dirty="0"/>
          </a:p>
        </p:txBody>
      </p:sp>
      <p:sp>
        <p:nvSpPr>
          <p:cNvPr id="14" name="Rounded Rectangle 2">
            <a:extLst>
              <a:ext uri="{FF2B5EF4-FFF2-40B4-BE49-F238E27FC236}">
                <a16:creationId xmlns:a16="http://schemas.microsoft.com/office/drawing/2014/main" xmlns="" id="{132149A0-6A69-498D-803C-B8E9B0ADB3F1}"/>
              </a:ext>
            </a:extLst>
          </p:cNvPr>
          <p:cNvSpPr/>
          <p:nvPr/>
        </p:nvSpPr>
        <p:spPr>
          <a:xfrm>
            <a:off x="1225296" y="5426033"/>
            <a:ext cx="10147554" cy="65515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And that’s good because we have short memories!</a:t>
            </a:r>
            <a:endParaRPr lang="en-US" sz="3600" dirty="0"/>
          </a:p>
        </p:txBody>
      </p:sp>
      <p:sp>
        <p:nvSpPr>
          <p:cNvPr id="16" name="Rounded Rectangle 2">
            <a:extLst>
              <a:ext uri="{FF2B5EF4-FFF2-40B4-BE49-F238E27FC236}">
                <a16:creationId xmlns:a16="http://schemas.microsoft.com/office/drawing/2014/main" xmlns="" id="{7146F9B2-78C9-4957-9803-4AE5EC89AE49}"/>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7" name="Rounded Rectangle 2">
            <a:extLst>
              <a:ext uri="{FF2B5EF4-FFF2-40B4-BE49-F238E27FC236}">
                <a16:creationId xmlns:a16="http://schemas.microsoft.com/office/drawing/2014/main" xmlns="" id="{FF4FEB78-E775-4CF4-B195-3FAF48F71767}"/>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8" name="Rounded Rectangle 2">
            <a:extLst>
              <a:ext uri="{FF2B5EF4-FFF2-40B4-BE49-F238E27FC236}">
                <a16:creationId xmlns:a16="http://schemas.microsoft.com/office/drawing/2014/main" xmlns="" id="{AEB413EC-4A64-415F-9BBC-EAEBA7649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9" name="Rounded Rectangle 2">
            <a:extLst>
              <a:ext uri="{FF2B5EF4-FFF2-40B4-BE49-F238E27FC236}">
                <a16:creationId xmlns:a16="http://schemas.microsoft.com/office/drawing/2014/main" xmlns="" id="{D9B381C8-8EC5-4652-81AB-38512365D929}"/>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20" name="Rounded Rectangle 2">
            <a:extLst>
              <a:ext uri="{FF2B5EF4-FFF2-40B4-BE49-F238E27FC236}">
                <a16:creationId xmlns:a16="http://schemas.microsoft.com/office/drawing/2014/main" xmlns="" id="{26C589A3-E9D9-4889-80E8-DFA7E427326C}"/>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21" name="Rounded Rectangle 2">
            <a:extLst>
              <a:ext uri="{FF2B5EF4-FFF2-40B4-BE49-F238E27FC236}">
                <a16:creationId xmlns:a16="http://schemas.microsoft.com/office/drawing/2014/main" xmlns="" id="{4228ADB2-9231-4AD8-B7A3-F06A21F1A505}"/>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Tree>
    <p:extLst>
      <p:ext uri="{BB962C8B-B14F-4D97-AF65-F5344CB8AC3E}">
        <p14:creationId xmlns:p14="http://schemas.microsoft.com/office/powerpoint/2010/main" val="42681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a:extLst>
              <a:ext uri="{FF2B5EF4-FFF2-40B4-BE49-F238E27FC236}">
                <a16:creationId xmlns:a16="http://schemas.microsoft.com/office/drawing/2014/main" xmlns="" id="{55B35685-F51F-48ED-8889-6D28820DD93B}"/>
              </a:ext>
            </a:extLst>
          </p:cNvPr>
          <p:cNvSpPr/>
          <p:nvPr/>
        </p:nvSpPr>
        <p:spPr>
          <a:xfrm>
            <a:off x="960120" y="5098798"/>
            <a:ext cx="10259568" cy="1309628"/>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Practical Idea: Keep a document of answered prayers, provisions, and great moments</a:t>
            </a:r>
            <a:endParaRPr lang="en-US" sz="4000" dirty="0"/>
          </a:p>
        </p:txBody>
      </p:sp>
      <p:sp>
        <p:nvSpPr>
          <p:cNvPr id="16" name="Rounded Rectangle 2">
            <a:extLst>
              <a:ext uri="{FF2B5EF4-FFF2-40B4-BE49-F238E27FC236}">
                <a16:creationId xmlns:a16="http://schemas.microsoft.com/office/drawing/2014/main" xmlns="" id="{7146F9B2-78C9-4957-9803-4AE5EC89AE49}"/>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7" name="Rounded Rectangle 2">
            <a:extLst>
              <a:ext uri="{FF2B5EF4-FFF2-40B4-BE49-F238E27FC236}">
                <a16:creationId xmlns:a16="http://schemas.microsoft.com/office/drawing/2014/main" xmlns="" id="{FF4FEB78-E775-4CF4-B195-3FAF48F71767}"/>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8" name="Rounded Rectangle 2">
            <a:extLst>
              <a:ext uri="{FF2B5EF4-FFF2-40B4-BE49-F238E27FC236}">
                <a16:creationId xmlns:a16="http://schemas.microsoft.com/office/drawing/2014/main" xmlns="" id="{AEB413EC-4A64-415F-9BBC-EAEBA7649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9" name="Rounded Rectangle 2">
            <a:extLst>
              <a:ext uri="{FF2B5EF4-FFF2-40B4-BE49-F238E27FC236}">
                <a16:creationId xmlns:a16="http://schemas.microsoft.com/office/drawing/2014/main" xmlns="" id="{D9B381C8-8EC5-4652-81AB-38512365D929}"/>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20" name="Rounded Rectangle 2">
            <a:extLst>
              <a:ext uri="{FF2B5EF4-FFF2-40B4-BE49-F238E27FC236}">
                <a16:creationId xmlns:a16="http://schemas.microsoft.com/office/drawing/2014/main" xmlns="" id="{26C589A3-E9D9-4889-80E8-DFA7E427326C}"/>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21" name="Rounded Rectangle 2">
            <a:extLst>
              <a:ext uri="{FF2B5EF4-FFF2-40B4-BE49-F238E27FC236}">
                <a16:creationId xmlns:a16="http://schemas.microsoft.com/office/drawing/2014/main" xmlns="" id="{4228ADB2-9231-4AD8-B7A3-F06A21F1A505}"/>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Tree>
    <p:extLst>
      <p:ext uri="{BB962C8B-B14F-4D97-AF65-F5344CB8AC3E}">
        <p14:creationId xmlns:p14="http://schemas.microsoft.com/office/powerpoint/2010/main" val="1573796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CDDDFCE7-87A1-46D2-AF8A-6B81F3451478}"/>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0" name="Rounded Rectangle 2">
            <a:extLst>
              <a:ext uri="{FF2B5EF4-FFF2-40B4-BE49-F238E27FC236}">
                <a16:creationId xmlns:a16="http://schemas.microsoft.com/office/drawing/2014/main" xmlns="" id="{218A10C1-5C8D-49F0-B121-5D4D1FA7A545}"/>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4" name="Rounded Rectangle 2">
            <a:extLst>
              <a:ext uri="{FF2B5EF4-FFF2-40B4-BE49-F238E27FC236}">
                <a16:creationId xmlns:a16="http://schemas.microsoft.com/office/drawing/2014/main" xmlns="" id="{D920365D-C697-403B-85F0-081E165022C3}"/>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6" name="Rounded Rectangle 2">
            <a:extLst>
              <a:ext uri="{FF2B5EF4-FFF2-40B4-BE49-F238E27FC236}">
                <a16:creationId xmlns:a16="http://schemas.microsoft.com/office/drawing/2014/main" xmlns="" id="{62B7F276-4FE7-4CAC-A201-2FDA2A960F9B}"/>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8" name="Rounded Rectangle 2">
            <a:extLst>
              <a:ext uri="{FF2B5EF4-FFF2-40B4-BE49-F238E27FC236}">
                <a16:creationId xmlns:a16="http://schemas.microsoft.com/office/drawing/2014/main" xmlns="" id="{76652E93-028D-4919-9BBC-2DB87549D93C}"/>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9" name="Rounded Rectangle 2">
            <a:extLst>
              <a:ext uri="{FF2B5EF4-FFF2-40B4-BE49-F238E27FC236}">
                <a16:creationId xmlns:a16="http://schemas.microsoft.com/office/drawing/2014/main" xmlns="" id="{F0E07FB3-1CDD-47B6-A85A-218C3A021070}"/>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
        <p:nvSpPr>
          <p:cNvPr id="20" name="Rounded Rectangle 2">
            <a:extLst>
              <a:ext uri="{FF2B5EF4-FFF2-40B4-BE49-F238E27FC236}">
                <a16:creationId xmlns:a16="http://schemas.microsoft.com/office/drawing/2014/main" xmlns="" id="{79B2DC20-E314-4F47-85DF-FB3C09410F66}"/>
              </a:ext>
            </a:extLst>
          </p:cNvPr>
          <p:cNvSpPr/>
          <p:nvPr/>
        </p:nvSpPr>
        <p:spPr>
          <a:xfrm>
            <a:off x="259078" y="389011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ourselves</a:t>
            </a:r>
            <a:endParaRPr lang="en-US" sz="3600" dirty="0"/>
          </a:p>
        </p:txBody>
      </p:sp>
      <p:sp>
        <p:nvSpPr>
          <p:cNvPr id="22" name="Rounded Rectangle 2">
            <a:extLst>
              <a:ext uri="{FF2B5EF4-FFF2-40B4-BE49-F238E27FC236}">
                <a16:creationId xmlns:a16="http://schemas.microsoft.com/office/drawing/2014/main" xmlns="" id="{594986F0-8620-46DF-8D84-4D7C50B3A276}"/>
              </a:ext>
            </a:extLst>
          </p:cNvPr>
          <p:cNvSpPr/>
          <p:nvPr/>
        </p:nvSpPr>
        <p:spPr>
          <a:xfrm>
            <a:off x="737234" y="4668771"/>
            <a:ext cx="10749915" cy="2035350"/>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Practical Idea: Write down the things you unconsciously think about yourself all day, and run them through the grid of gratitude. </a:t>
            </a:r>
            <a:endParaRPr lang="en-US" sz="4000" dirty="0"/>
          </a:p>
        </p:txBody>
      </p:sp>
    </p:spTree>
    <p:extLst>
      <p:ext uri="{BB962C8B-B14F-4D97-AF65-F5344CB8AC3E}">
        <p14:creationId xmlns:p14="http://schemas.microsoft.com/office/powerpoint/2010/main" val="39858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xmlns="" id="{CDDDFCE7-87A1-46D2-AF8A-6B81F3451478}"/>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0" name="Rounded Rectangle 2">
            <a:extLst>
              <a:ext uri="{FF2B5EF4-FFF2-40B4-BE49-F238E27FC236}">
                <a16:creationId xmlns:a16="http://schemas.microsoft.com/office/drawing/2014/main" xmlns="" id="{218A10C1-5C8D-49F0-B121-5D4D1FA7A545}"/>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4" name="Rounded Rectangle 2">
            <a:extLst>
              <a:ext uri="{FF2B5EF4-FFF2-40B4-BE49-F238E27FC236}">
                <a16:creationId xmlns:a16="http://schemas.microsoft.com/office/drawing/2014/main" xmlns="" id="{D920365D-C697-403B-85F0-081E165022C3}"/>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6" name="Rounded Rectangle 2">
            <a:extLst>
              <a:ext uri="{FF2B5EF4-FFF2-40B4-BE49-F238E27FC236}">
                <a16:creationId xmlns:a16="http://schemas.microsoft.com/office/drawing/2014/main" xmlns="" id="{62B7F276-4FE7-4CAC-A201-2FDA2A960F9B}"/>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8" name="Rounded Rectangle 2">
            <a:extLst>
              <a:ext uri="{FF2B5EF4-FFF2-40B4-BE49-F238E27FC236}">
                <a16:creationId xmlns:a16="http://schemas.microsoft.com/office/drawing/2014/main" xmlns="" id="{76652E93-028D-4919-9BBC-2DB87549D93C}"/>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9" name="Rounded Rectangle 2">
            <a:extLst>
              <a:ext uri="{FF2B5EF4-FFF2-40B4-BE49-F238E27FC236}">
                <a16:creationId xmlns:a16="http://schemas.microsoft.com/office/drawing/2014/main" xmlns="" id="{F0E07FB3-1CDD-47B6-A85A-218C3A021070}"/>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
        <p:nvSpPr>
          <p:cNvPr id="20" name="Rounded Rectangle 2">
            <a:extLst>
              <a:ext uri="{FF2B5EF4-FFF2-40B4-BE49-F238E27FC236}">
                <a16:creationId xmlns:a16="http://schemas.microsoft.com/office/drawing/2014/main" xmlns="" id="{79B2DC20-E314-4F47-85DF-FB3C09410F66}"/>
              </a:ext>
            </a:extLst>
          </p:cNvPr>
          <p:cNvSpPr/>
          <p:nvPr/>
        </p:nvSpPr>
        <p:spPr>
          <a:xfrm>
            <a:off x="259078" y="389011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ourselves</a:t>
            </a:r>
            <a:endParaRPr lang="en-US" sz="3600" dirty="0"/>
          </a:p>
        </p:txBody>
      </p:sp>
      <p:sp>
        <p:nvSpPr>
          <p:cNvPr id="11" name="Rounded Rectangle 2">
            <a:extLst>
              <a:ext uri="{FF2B5EF4-FFF2-40B4-BE49-F238E27FC236}">
                <a16:creationId xmlns:a16="http://schemas.microsoft.com/office/drawing/2014/main" xmlns="" id="{4D3D9941-A70F-445D-923D-3578605B220E}"/>
              </a:ext>
            </a:extLst>
          </p:cNvPr>
          <p:cNvSpPr/>
          <p:nvPr/>
        </p:nvSpPr>
        <p:spPr>
          <a:xfrm>
            <a:off x="1972438" y="5001776"/>
            <a:ext cx="7115291"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Gratitude lifts up the lowly and lays low the prideful and entitled</a:t>
            </a:r>
            <a:endParaRPr lang="en-US" sz="3600" dirty="0"/>
          </a:p>
        </p:txBody>
      </p:sp>
    </p:spTree>
    <p:extLst>
      <p:ext uri="{BB962C8B-B14F-4D97-AF65-F5344CB8AC3E}">
        <p14:creationId xmlns:p14="http://schemas.microsoft.com/office/powerpoint/2010/main" val="295022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ten </a:t>
            </a:r>
            <a:r>
              <a:rPr lang="en-US" sz="3600" b="1" u="sng" dirty="0">
                <a:solidFill>
                  <a:srgbClr val="002060"/>
                </a:solidFill>
              </a:rPr>
              <a:t>leprous men</a:t>
            </a:r>
            <a:r>
              <a:rPr lang="en-US" sz="3600" dirty="0">
                <a:solidFill>
                  <a:schemeClr val="tx1"/>
                </a:solidFill>
              </a:rPr>
              <a:t> who stood at a distance met Him; </a:t>
            </a:r>
            <a:r>
              <a:rPr lang="en-US" sz="3600" b="1" baseline="30000" dirty="0">
                <a:solidFill>
                  <a:schemeClr val="tx1"/>
                </a:solidFill>
              </a:rPr>
              <a:t>13 </a:t>
            </a:r>
            <a:r>
              <a:rPr lang="en-US" sz="3600" dirty="0">
                <a:solidFill>
                  <a:schemeClr val="tx1"/>
                </a:solidFill>
              </a:rPr>
              <a:t>and they raised their voices, saying,  “Jesus, Master, have mercy on us!”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 </a:t>
            </a:r>
            <a:r>
              <a:rPr lang="en-US" sz="4800" b="1" i="1" dirty="0"/>
              <a:t>Social</a:t>
            </a:r>
            <a:r>
              <a:rPr lang="en-US" sz="4800" b="1" dirty="0"/>
              <a:t> misery</a:t>
            </a:r>
          </a:p>
        </p:txBody>
      </p:sp>
    </p:spTree>
    <p:extLst>
      <p:ext uri="{BB962C8B-B14F-4D97-AF65-F5344CB8AC3E}">
        <p14:creationId xmlns:p14="http://schemas.microsoft.com/office/powerpoint/2010/main" val="1410307280"/>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
            <a:extLst>
              <a:ext uri="{FF2B5EF4-FFF2-40B4-BE49-F238E27FC236}">
                <a16:creationId xmlns:a16="http://schemas.microsoft.com/office/drawing/2014/main" xmlns="" id="{5D53DE8C-069A-4976-B455-04F41BC653A5}"/>
              </a:ext>
            </a:extLst>
          </p:cNvPr>
          <p:cNvSpPr/>
          <p:nvPr/>
        </p:nvSpPr>
        <p:spPr>
          <a:xfrm>
            <a:off x="228044" y="5395672"/>
            <a:ext cx="11695732"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Gratitude brings grace in the picture, lets others off the hook for all of our unmet needs and expectations</a:t>
            </a:r>
            <a:endParaRPr lang="en-US" sz="3600" dirty="0"/>
          </a:p>
        </p:txBody>
      </p:sp>
      <p:sp>
        <p:nvSpPr>
          <p:cNvPr id="14" name="Rounded Rectangle 2">
            <a:extLst>
              <a:ext uri="{FF2B5EF4-FFF2-40B4-BE49-F238E27FC236}">
                <a16:creationId xmlns:a16="http://schemas.microsoft.com/office/drawing/2014/main" xmlns="" id="{FF72C9AE-73CB-4413-A6BD-AE4B9F712AC2}"/>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08F6FF0E-2CBA-4B2E-B015-3F446358CEF7}"/>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20" name="Rounded Rectangle 2">
            <a:extLst>
              <a:ext uri="{FF2B5EF4-FFF2-40B4-BE49-F238E27FC236}">
                <a16:creationId xmlns:a16="http://schemas.microsoft.com/office/drawing/2014/main" xmlns="" id="{7B037093-6266-4BA6-A6A9-94042663B0F0}"/>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21" name="Rounded Rectangle 2">
            <a:extLst>
              <a:ext uri="{FF2B5EF4-FFF2-40B4-BE49-F238E27FC236}">
                <a16:creationId xmlns:a16="http://schemas.microsoft.com/office/drawing/2014/main" xmlns="" id="{464B4E3D-32FE-4476-8C03-E7587D1F353E}"/>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22" name="Rounded Rectangle 2">
            <a:extLst>
              <a:ext uri="{FF2B5EF4-FFF2-40B4-BE49-F238E27FC236}">
                <a16:creationId xmlns:a16="http://schemas.microsoft.com/office/drawing/2014/main" xmlns="" id="{29067BFB-D2C4-4AD9-89A9-FCF9AD98B1FD}"/>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23" name="Rounded Rectangle 2">
            <a:extLst>
              <a:ext uri="{FF2B5EF4-FFF2-40B4-BE49-F238E27FC236}">
                <a16:creationId xmlns:a16="http://schemas.microsoft.com/office/drawing/2014/main" xmlns="" id="{9D260F72-F950-43CF-9DC1-5BDD3931DEF3}"/>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
        <p:nvSpPr>
          <p:cNvPr id="24" name="Rounded Rectangle 2">
            <a:extLst>
              <a:ext uri="{FF2B5EF4-FFF2-40B4-BE49-F238E27FC236}">
                <a16:creationId xmlns:a16="http://schemas.microsoft.com/office/drawing/2014/main" xmlns="" id="{FEE75EBE-C3AC-4E98-9E1A-F3A66ADB3F93}"/>
              </a:ext>
            </a:extLst>
          </p:cNvPr>
          <p:cNvSpPr/>
          <p:nvPr/>
        </p:nvSpPr>
        <p:spPr>
          <a:xfrm>
            <a:off x="259078" y="389011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ourselves</a:t>
            </a:r>
            <a:endParaRPr lang="en-US" sz="3600" dirty="0"/>
          </a:p>
        </p:txBody>
      </p:sp>
      <p:sp>
        <p:nvSpPr>
          <p:cNvPr id="25" name="Rounded Rectangle 2">
            <a:extLst>
              <a:ext uri="{FF2B5EF4-FFF2-40B4-BE49-F238E27FC236}">
                <a16:creationId xmlns:a16="http://schemas.microsoft.com/office/drawing/2014/main" xmlns="" id="{1743C337-F663-489E-8639-CF0884A31482}"/>
              </a:ext>
            </a:extLst>
          </p:cNvPr>
          <p:cNvSpPr/>
          <p:nvPr/>
        </p:nvSpPr>
        <p:spPr>
          <a:xfrm>
            <a:off x="259078" y="464726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others</a:t>
            </a:r>
            <a:endParaRPr lang="en-US" sz="3600" dirty="0"/>
          </a:p>
        </p:txBody>
      </p:sp>
    </p:spTree>
    <p:extLst>
      <p:ext uri="{BB962C8B-B14F-4D97-AF65-F5344CB8AC3E}">
        <p14:creationId xmlns:p14="http://schemas.microsoft.com/office/powerpoint/2010/main" val="13721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5"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xmlns="" id="{5083D1BF-ECA6-4039-9E28-73AD3ED12E3E}"/>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5" name="Rounded Rectangle 2">
            <a:extLst>
              <a:ext uri="{FF2B5EF4-FFF2-40B4-BE49-F238E27FC236}">
                <a16:creationId xmlns:a16="http://schemas.microsoft.com/office/drawing/2014/main" xmlns="" id="{64C581CA-33E0-4DC3-A006-EB280D909361}"/>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
        <p:nvSpPr>
          <p:cNvPr id="17" name="Rounded Rectangle 2">
            <a:extLst>
              <a:ext uri="{FF2B5EF4-FFF2-40B4-BE49-F238E27FC236}">
                <a16:creationId xmlns:a16="http://schemas.microsoft.com/office/drawing/2014/main" xmlns="" id="{8854CF82-3DAF-45A1-B415-1863B7D80C4A}"/>
              </a:ext>
            </a:extLst>
          </p:cNvPr>
          <p:cNvSpPr/>
          <p:nvPr/>
        </p:nvSpPr>
        <p:spPr>
          <a:xfrm>
            <a:off x="259078" y="389011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ourselves</a:t>
            </a:r>
            <a:endParaRPr lang="en-US" sz="3600" dirty="0"/>
          </a:p>
        </p:txBody>
      </p:sp>
      <p:sp>
        <p:nvSpPr>
          <p:cNvPr id="18" name="Rounded Rectangle 2">
            <a:extLst>
              <a:ext uri="{FF2B5EF4-FFF2-40B4-BE49-F238E27FC236}">
                <a16:creationId xmlns:a16="http://schemas.microsoft.com/office/drawing/2014/main" xmlns="" id="{875E0197-7FE5-496F-B2DD-B3166758EF6E}"/>
              </a:ext>
            </a:extLst>
          </p:cNvPr>
          <p:cNvSpPr/>
          <p:nvPr/>
        </p:nvSpPr>
        <p:spPr>
          <a:xfrm>
            <a:off x="259078" y="464726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others</a:t>
            </a:r>
            <a:endParaRPr lang="en-US" sz="3600" dirty="0"/>
          </a:p>
        </p:txBody>
      </p:sp>
      <p:sp>
        <p:nvSpPr>
          <p:cNvPr id="19" name="Rounded Rectangle 2">
            <a:extLst>
              <a:ext uri="{FF2B5EF4-FFF2-40B4-BE49-F238E27FC236}">
                <a16:creationId xmlns:a16="http://schemas.microsoft.com/office/drawing/2014/main" xmlns="" id="{5D53DE8C-069A-4976-B455-04F41BC653A5}"/>
              </a:ext>
            </a:extLst>
          </p:cNvPr>
          <p:cNvSpPr/>
          <p:nvPr/>
        </p:nvSpPr>
        <p:spPr>
          <a:xfrm>
            <a:off x="817333" y="5425823"/>
            <a:ext cx="10545142" cy="126227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Sometimes, gratitude enables us to think about other people </a:t>
            </a:r>
            <a:r>
              <a:rPr lang="en-US" sz="3600" b="1" i="1" dirty="0"/>
              <a:t>at all</a:t>
            </a:r>
            <a:endParaRPr lang="en-US" sz="3600" i="1" dirty="0"/>
          </a:p>
        </p:txBody>
      </p:sp>
      <p:sp>
        <p:nvSpPr>
          <p:cNvPr id="14" name="Rounded Rectangle 2">
            <a:extLst>
              <a:ext uri="{FF2B5EF4-FFF2-40B4-BE49-F238E27FC236}">
                <a16:creationId xmlns:a16="http://schemas.microsoft.com/office/drawing/2014/main" xmlns="" id="{337C51CA-1DB5-4C7F-A66F-7CD6DCFDFAE9}"/>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5E396519-C257-4F46-839D-48DE9B7CB599}"/>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20" name="Rounded Rectangle 2">
            <a:extLst>
              <a:ext uri="{FF2B5EF4-FFF2-40B4-BE49-F238E27FC236}">
                <a16:creationId xmlns:a16="http://schemas.microsoft.com/office/drawing/2014/main" xmlns="" id="{D4F653E1-C11E-458E-8168-A61319AAEA16}"/>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21" name="Rounded Rectangle 2">
            <a:extLst>
              <a:ext uri="{FF2B5EF4-FFF2-40B4-BE49-F238E27FC236}">
                <a16:creationId xmlns:a16="http://schemas.microsoft.com/office/drawing/2014/main" xmlns="" id="{3690BA03-4B25-4F5F-B381-3A2C369BEEDE}"/>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Tree>
    <p:extLst>
      <p:ext uri="{BB962C8B-B14F-4D97-AF65-F5344CB8AC3E}">
        <p14:creationId xmlns:p14="http://schemas.microsoft.com/office/powerpoint/2010/main" val="1292694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
            <a:extLst>
              <a:ext uri="{FF2B5EF4-FFF2-40B4-BE49-F238E27FC236}">
                <a16:creationId xmlns:a16="http://schemas.microsoft.com/office/drawing/2014/main" xmlns="" id="{5083D1BF-ECA6-4039-9E28-73AD3ED12E3E}"/>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15" name="Rounded Rectangle 2">
            <a:extLst>
              <a:ext uri="{FF2B5EF4-FFF2-40B4-BE49-F238E27FC236}">
                <a16:creationId xmlns:a16="http://schemas.microsoft.com/office/drawing/2014/main" xmlns="" id="{64C581CA-33E0-4DC3-A006-EB280D909361}"/>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God</a:t>
            </a:r>
            <a:endParaRPr lang="en-US" sz="3600" dirty="0"/>
          </a:p>
        </p:txBody>
      </p:sp>
      <p:sp>
        <p:nvSpPr>
          <p:cNvPr id="17" name="Rounded Rectangle 2">
            <a:extLst>
              <a:ext uri="{FF2B5EF4-FFF2-40B4-BE49-F238E27FC236}">
                <a16:creationId xmlns:a16="http://schemas.microsoft.com/office/drawing/2014/main" xmlns="" id="{8854CF82-3DAF-45A1-B415-1863B7D80C4A}"/>
              </a:ext>
            </a:extLst>
          </p:cNvPr>
          <p:cNvSpPr/>
          <p:nvPr/>
        </p:nvSpPr>
        <p:spPr>
          <a:xfrm>
            <a:off x="259078" y="389011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ourselves</a:t>
            </a:r>
            <a:endParaRPr lang="en-US" sz="3600" dirty="0"/>
          </a:p>
        </p:txBody>
      </p:sp>
      <p:sp>
        <p:nvSpPr>
          <p:cNvPr id="18" name="Rounded Rectangle 2">
            <a:extLst>
              <a:ext uri="{FF2B5EF4-FFF2-40B4-BE49-F238E27FC236}">
                <a16:creationId xmlns:a16="http://schemas.microsoft.com/office/drawing/2014/main" xmlns="" id="{875E0197-7FE5-496F-B2DD-B3166758EF6E}"/>
              </a:ext>
            </a:extLst>
          </p:cNvPr>
          <p:cNvSpPr/>
          <p:nvPr/>
        </p:nvSpPr>
        <p:spPr>
          <a:xfrm>
            <a:off x="259078" y="4647260"/>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others</a:t>
            </a:r>
            <a:endParaRPr lang="en-US" sz="3600" dirty="0"/>
          </a:p>
        </p:txBody>
      </p:sp>
      <p:sp>
        <p:nvSpPr>
          <p:cNvPr id="14" name="Rounded Rectangle 2">
            <a:extLst>
              <a:ext uri="{FF2B5EF4-FFF2-40B4-BE49-F238E27FC236}">
                <a16:creationId xmlns:a16="http://schemas.microsoft.com/office/drawing/2014/main" xmlns="" id="{337C51CA-1DB5-4C7F-A66F-7CD6DCFDFAE9}"/>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6" name="Rounded Rectangle 2">
            <a:extLst>
              <a:ext uri="{FF2B5EF4-FFF2-40B4-BE49-F238E27FC236}">
                <a16:creationId xmlns:a16="http://schemas.microsoft.com/office/drawing/2014/main" xmlns="" id="{5E396519-C257-4F46-839D-48DE9B7CB599}"/>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20" name="Rounded Rectangle 2">
            <a:extLst>
              <a:ext uri="{FF2B5EF4-FFF2-40B4-BE49-F238E27FC236}">
                <a16:creationId xmlns:a16="http://schemas.microsoft.com/office/drawing/2014/main" xmlns="" id="{D4F653E1-C11E-458E-8168-A61319AAEA16}"/>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21" name="Rounded Rectangle 2">
            <a:extLst>
              <a:ext uri="{FF2B5EF4-FFF2-40B4-BE49-F238E27FC236}">
                <a16:creationId xmlns:a16="http://schemas.microsoft.com/office/drawing/2014/main" xmlns="" id="{3690BA03-4B25-4F5F-B381-3A2C369BEEDE}"/>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11" name="Rounded Rectangle 2">
            <a:extLst>
              <a:ext uri="{FF2B5EF4-FFF2-40B4-BE49-F238E27FC236}">
                <a16:creationId xmlns:a16="http://schemas.microsoft.com/office/drawing/2014/main" xmlns="" id="{7C28A912-6085-402A-9E84-530CC3CFE916}"/>
              </a:ext>
            </a:extLst>
          </p:cNvPr>
          <p:cNvSpPr/>
          <p:nvPr/>
        </p:nvSpPr>
        <p:spPr>
          <a:xfrm>
            <a:off x="496633" y="4683391"/>
            <a:ext cx="11186542" cy="2035350"/>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Practical Idea: Brainstorm things your are grateful for about one other person.  Thank God for them.  Pick one thing to go and tell the person.  </a:t>
            </a:r>
            <a:endParaRPr lang="en-US" sz="4000" dirty="0"/>
          </a:p>
        </p:txBody>
      </p:sp>
    </p:spTree>
    <p:extLst>
      <p:ext uri="{BB962C8B-B14F-4D97-AF65-F5344CB8AC3E}">
        <p14:creationId xmlns:p14="http://schemas.microsoft.com/office/powerpoint/2010/main" val="979376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xmlns="" id="{F5F1A942-391A-466E-85F2-05ECF6047CEB}"/>
              </a:ext>
            </a:extLst>
          </p:cNvPr>
          <p:cNvSpPr/>
          <p:nvPr/>
        </p:nvSpPr>
        <p:spPr>
          <a:xfrm>
            <a:off x="0" y="1133856"/>
            <a:ext cx="12192000" cy="1920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What did this last year </a:t>
            </a:r>
            <a:r>
              <a:rPr lang="en-US" sz="6000" b="1" dirty="0" smtClean="0"/>
              <a:t>do to </a:t>
            </a:r>
            <a:r>
              <a:rPr lang="en-US" sz="6000" b="1" dirty="0"/>
              <a:t>your gratitude game?</a:t>
            </a:r>
          </a:p>
        </p:txBody>
      </p:sp>
    </p:spTree>
    <p:extLst>
      <p:ext uri="{BB962C8B-B14F-4D97-AF65-F5344CB8AC3E}">
        <p14:creationId xmlns:p14="http://schemas.microsoft.com/office/powerpoint/2010/main" val="2605862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xmlns="" id="{8C6A8288-5584-4F73-87E7-11D9E92F9406}"/>
              </a:ext>
            </a:extLst>
          </p:cNvPr>
          <p:cNvSpPr/>
          <p:nvPr/>
        </p:nvSpPr>
        <p:spPr>
          <a:xfrm>
            <a:off x="248134" y="553436"/>
            <a:ext cx="9543566" cy="837214"/>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400" b="1" dirty="0"/>
              <a:t>Start with what’s on your mind today</a:t>
            </a:r>
          </a:p>
        </p:txBody>
      </p:sp>
      <p:sp>
        <p:nvSpPr>
          <p:cNvPr id="3" name="Rounded Rectangle 2">
            <a:extLst>
              <a:ext uri="{FF2B5EF4-FFF2-40B4-BE49-F238E27FC236}">
                <a16:creationId xmlns:a16="http://schemas.microsoft.com/office/drawing/2014/main" xmlns="" id="{DA06D029-E677-440D-81D7-B58C761ED28B}"/>
              </a:ext>
            </a:extLst>
          </p:cNvPr>
          <p:cNvSpPr/>
          <p:nvPr/>
        </p:nvSpPr>
        <p:spPr>
          <a:xfrm>
            <a:off x="248134" y="1657824"/>
            <a:ext cx="8133866" cy="837214"/>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400" b="1" dirty="0"/>
              <a:t>Start prayer with thanksgiving</a:t>
            </a:r>
          </a:p>
        </p:txBody>
      </p:sp>
      <p:sp>
        <p:nvSpPr>
          <p:cNvPr id="4" name="Rounded Rectangle 2">
            <a:extLst>
              <a:ext uri="{FF2B5EF4-FFF2-40B4-BE49-F238E27FC236}">
                <a16:creationId xmlns:a16="http://schemas.microsoft.com/office/drawing/2014/main" xmlns="" id="{49E137FD-C730-427F-8F20-69552D1186D4}"/>
              </a:ext>
            </a:extLst>
          </p:cNvPr>
          <p:cNvSpPr/>
          <p:nvPr/>
        </p:nvSpPr>
        <p:spPr>
          <a:xfrm>
            <a:off x="248134" y="2762212"/>
            <a:ext cx="7295666" cy="837214"/>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400" b="1" dirty="0"/>
              <a:t>Thank God in the moment</a:t>
            </a:r>
          </a:p>
        </p:txBody>
      </p:sp>
      <p:sp>
        <p:nvSpPr>
          <p:cNvPr id="5" name="Rounded Rectangle 2">
            <a:extLst>
              <a:ext uri="{FF2B5EF4-FFF2-40B4-BE49-F238E27FC236}">
                <a16:creationId xmlns:a16="http://schemas.microsoft.com/office/drawing/2014/main" xmlns="" id="{7DB9CF87-AA07-450C-9F61-2A588D44B0BC}"/>
              </a:ext>
            </a:extLst>
          </p:cNvPr>
          <p:cNvSpPr/>
          <p:nvPr/>
        </p:nvSpPr>
        <p:spPr>
          <a:xfrm>
            <a:off x="248134" y="3866600"/>
            <a:ext cx="7657616" cy="837214"/>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400" b="1" dirty="0"/>
              <a:t>Look forward and backward</a:t>
            </a:r>
          </a:p>
        </p:txBody>
      </p:sp>
      <p:sp>
        <p:nvSpPr>
          <p:cNvPr id="7" name="Rounded Rectangle 2">
            <a:extLst>
              <a:ext uri="{FF2B5EF4-FFF2-40B4-BE49-F238E27FC236}">
                <a16:creationId xmlns:a16="http://schemas.microsoft.com/office/drawing/2014/main" xmlns="" id="{D8FC1E1D-3D6E-44D1-94D1-323AD947DF8B}"/>
              </a:ext>
            </a:extLst>
          </p:cNvPr>
          <p:cNvSpPr/>
          <p:nvPr/>
        </p:nvSpPr>
        <p:spPr>
          <a:xfrm>
            <a:off x="359712" y="5008576"/>
            <a:ext cx="11584154" cy="1686857"/>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Psalm 118:24 </a:t>
            </a:r>
            <a:r>
              <a:rPr lang="en-US" sz="3200" dirty="0"/>
              <a:t>This is the day the Lord has made.  We will rejoice and be glad in it…. </a:t>
            </a:r>
            <a:r>
              <a:rPr lang="en-US" sz="3200" b="1" baseline="30000" dirty="0"/>
              <a:t>28</a:t>
            </a:r>
            <a:r>
              <a:rPr lang="en-US" sz="3200" dirty="0"/>
              <a:t> You are my God, and I will praise you!...</a:t>
            </a:r>
            <a:r>
              <a:rPr lang="en-US" sz="3200" b="1" baseline="30000" dirty="0"/>
              <a:t>29</a:t>
            </a:r>
            <a:r>
              <a:rPr lang="en-US" sz="3200" dirty="0"/>
              <a:t> Give thanks to the Lord, for he is good! His faithful love endures forever.</a:t>
            </a:r>
          </a:p>
        </p:txBody>
      </p:sp>
    </p:spTree>
    <p:extLst>
      <p:ext uri="{BB962C8B-B14F-4D97-AF65-F5344CB8AC3E}">
        <p14:creationId xmlns:p14="http://schemas.microsoft.com/office/powerpoint/2010/main" val="22926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xmlns="" id="{5DD287D1-BF8B-48EB-AD38-26E4B3D2F9CA}"/>
              </a:ext>
            </a:extLst>
          </p:cNvPr>
          <p:cNvSpPr/>
          <p:nvPr/>
        </p:nvSpPr>
        <p:spPr>
          <a:xfrm>
            <a:off x="566924" y="4000584"/>
            <a:ext cx="12191999" cy="735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“be thankful in all circumstances” (1 </a:t>
            </a:r>
            <a:r>
              <a:rPr lang="en-US" dirty="0" err="1"/>
              <a:t>thess</a:t>
            </a:r>
            <a:r>
              <a:rPr lang="en-US" dirty="0"/>
              <a:t> 5:18) </a:t>
            </a:r>
          </a:p>
        </p:txBody>
      </p:sp>
      <p:sp>
        <p:nvSpPr>
          <p:cNvPr id="10" name="Rounded Rectangle 2">
            <a:extLst>
              <a:ext uri="{FF2B5EF4-FFF2-40B4-BE49-F238E27FC236}">
                <a16:creationId xmlns:a16="http://schemas.microsoft.com/office/drawing/2014/main" xmlns="" id="{B39614E0-5CA5-46C8-B832-FDB94E7ADE9D}"/>
              </a:ext>
            </a:extLst>
          </p:cNvPr>
          <p:cNvSpPr/>
          <p:nvPr/>
        </p:nvSpPr>
        <p:spPr>
          <a:xfrm>
            <a:off x="6096000" y="4431073"/>
            <a:ext cx="6154928" cy="735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All circumstances includes trails</a:t>
            </a:r>
          </a:p>
        </p:txBody>
      </p:sp>
      <p:sp>
        <p:nvSpPr>
          <p:cNvPr id="14" name="Rounded Rectangle 2">
            <a:extLst>
              <a:ext uri="{FF2B5EF4-FFF2-40B4-BE49-F238E27FC236}">
                <a16:creationId xmlns:a16="http://schemas.microsoft.com/office/drawing/2014/main" xmlns="" id="{BBF82FDA-8E8A-4757-972A-215D475F2FCA}"/>
              </a:ext>
            </a:extLst>
          </p:cNvPr>
          <p:cNvSpPr/>
          <p:nvPr/>
        </p:nvSpPr>
        <p:spPr>
          <a:xfrm>
            <a:off x="339622" y="3542464"/>
            <a:ext cx="11584154" cy="1914722"/>
          </a:xfrm>
          <a:prstGeom prst="roundRect">
            <a:avLst>
              <a:gd name="adj" fmla="val 0"/>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Demoss “Anything that makes me need God is (ultimately, in the truest sense) a blessing.  Yes to give thanks “in all things” may require a sacrifice.  No, it may not change your situation, perhaps not even a little.  But it will put you in the only possible position for experiencing everything God desires for you through this hard stretch of life.  </a:t>
            </a:r>
          </a:p>
        </p:txBody>
      </p:sp>
      <p:sp>
        <p:nvSpPr>
          <p:cNvPr id="15" name="Rounded Rectangle 2">
            <a:extLst>
              <a:ext uri="{FF2B5EF4-FFF2-40B4-BE49-F238E27FC236}">
                <a16:creationId xmlns:a16="http://schemas.microsoft.com/office/drawing/2014/main" xmlns="" id="{BB6E9A33-D0E9-4A9C-AD89-2FEFF22B3AB7}"/>
              </a:ext>
            </a:extLst>
          </p:cNvPr>
          <p:cNvSpPr/>
          <p:nvPr/>
        </p:nvSpPr>
        <p:spPr>
          <a:xfrm>
            <a:off x="228042" y="5753612"/>
            <a:ext cx="11695732" cy="11043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“be thankful in all circumstances” includes trials</a:t>
            </a:r>
          </a:p>
        </p:txBody>
      </p:sp>
      <p:sp>
        <p:nvSpPr>
          <p:cNvPr id="17" name="Rounded Rectangle 2">
            <a:extLst>
              <a:ext uri="{FF2B5EF4-FFF2-40B4-BE49-F238E27FC236}">
                <a16:creationId xmlns:a16="http://schemas.microsoft.com/office/drawing/2014/main" xmlns="" id="{947F86FA-CD29-4A02-8A7D-D1503D4C1328}"/>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8" name="Rounded Rectangle 2">
            <a:extLst>
              <a:ext uri="{FF2B5EF4-FFF2-40B4-BE49-F238E27FC236}">
                <a16:creationId xmlns:a16="http://schemas.microsoft.com/office/drawing/2014/main" xmlns="" id="{56EC281C-59F8-4D66-9F37-88B9D2A82980}"/>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9" name="Rounded Rectangle 2">
            <a:extLst>
              <a:ext uri="{FF2B5EF4-FFF2-40B4-BE49-F238E27FC236}">
                <a16:creationId xmlns:a16="http://schemas.microsoft.com/office/drawing/2014/main" xmlns="" id="{E5CD8C1A-5405-4E8E-A3DF-E32AEB6FE185}"/>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20" name="Rounded Rectangle 2">
            <a:extLst>
              <a:ext uri="{FF2B5EF4-FFF2-40B4-BE49-F238E27FC236}">
                <a16:creationId xmlns:a16="http://schemas.microsoft.com/office/drawing/2014/main" xmlns="" id="{092F5E42-E295-4249-8C6C-628E1604B32A}"/>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21" name="Rounded Rectangle 2">
            <a:extLst>
              <a:ext uri="{FF2B5EF4-FFF2-40B4-BE49-F238E27FC236}">
                <a16:creationId xmlns:a16="http://schemas.microsoft.com/office/drawing/2014/main" xmlns="" id="{B0431E16-F798-4374-94CC-4B1970755690}"/>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Tree>
    <p:extLst>
      <p:ext uri="{BB962C8B-B14F-4D97-AF65-F5344CB8AC3E}">
        <p14:creationId xmlns:p14="http://schemas.microsoft.com/office/powerpoint/2010/main" val="427798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xmlns="" id="{7146F9B2-78C9-4957-9803-4AE5EC89AE49}"/>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7" name="Rounded Rectangle 2">
            <a:extLst>
              <a:ext uri="{FF2B5EF4-FFF2-40B4-BE49-F238E27FC236}">
                <a16:creationId xmlns:a16="http://schemas.microsoft.com/office/drawing/2014/main" xmlns="" id="{FF4FEB78-E775-4CF4-B195-3FAF48F71767}"/>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8" name="Rounded Rectangle 2">
            <a:extLst>
              <a:ext uri="{FF2B5EF4-FFF2-40B4-BE49-F238E27FC236}">
                <a16:creationId xmlns:a16="http://schemas.microsoft.com/office/drawing/2014/main" xmlns="" id="{AEB413EC-4A64-415F-9BBC-EAEBA7649E9E}"/>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9" name="Rounded Rectangle 2">
            <a:extLst>
              <a:ext uri="{FF2B5EF4-FFF2-40B4-BE49-F238E27FC236}">
                <a16:creationId xmlns:a16="http://schemas.microsoft.com/office/drawing/2014/main" xmlns="" id="{D9B381C8-8EC5-4652-81AB-38512365D929}"/>
              </a:ext>
            </a:extLst>
          </p:cNvPr>
          <p:cNvSpPr/>
          <p:nvPr/>
        </p:nvSpPr>
        <p:spPr>
          <a:xfrm>
            <a:off x="256032" y="1104388"/>
            <a:ext cx="11667744" cy="130962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Gratitude is good for our physical, mental, spiritual, and relational health</a:t>
            </a:r>
            <a:endParaRPr lang="en-US" sz="4400" dirty="0"/>
          </a:p>
        </p:txBody>
      </p:sp>
      <p:sp>
        <p:nvSpPr>
          <p:cNvPr id="20" name="Rounded Rectangle 2">
            <a:extLst>
              <a:ext uri="{FF2B5EF4-FFF2-40B4-BE49-F238E27FC236}">
                <a16:creationId xmlns:a16="http://schemas.microsoft.com/office/drawing/2014/main" xmlns="" id="{26C589A3-E9D9-4889-80E8-DFA7E427326C}"/>
              </a:ext>
            </a:extLst>
          </p:cNvPr>
          <p:cNvSpPr/>
          <p:nvPr/>
        </p:nvSpPr>
        <p:spPr>
          <a:xfrm>
            <a:off x="259078" y="2384548"/>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circumstances</a:t>
            </a:r>
            <a:endParaRPr lang="en-US" sz="3600" dirty="0"/>
          </a:p>
        </p:txBody>
      </p:sp>
      <p:sp>
        <p:nvSpPr>
          <p:cNvPr id="21" name="Rounded Rectangle 2">
            <a:extLst>
              <a:ext uri="{FF2B5EF4-FFF2-40B4-BE49-F238E27FC236}">
                <a16:creationId xmlns:a16="http://schemas.microsoft.com/office/drawing/2014/main" xmlns="" id="{4228ADB2-9231-4AD8-B7A3-F06A21F1A505}"/>
              </a:ext>
            </a:extLst>
          </p:cNvPr>
          <p:cNvSpPr/>
          <p:nvPr/>
        </p:nvSpPr>
        <p:spPr>
          <a:xfrm>
            <a:off x="259078" y="3137329"/>
            <a:ext cx="9845040" cy="752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t>Gets us thinking right about our God</a:t>
            </a:r>
            <a:endParaRPr lang="en-US" sz="3600" dirty="0"/>
          </a:p>
        </p:txBody>
      </p:sp>
      <p:sp>
        <p:nvSpPr>
          <p:cNvPr id="24" name="Rounded Rectangle 2">
            <a:extLst>
              <a:ext uri="{FF2B5EF4-FFF2-40B4-BE49-F238E27FC236}">
                <a16:creationId xmlns:a16="http://schemas.microsoft.com/office/drawing/2014/main" xmlns="" id="{C648D59C-E2A4-4554-8B43-791B0B5C82E4}"/>
              </a:ext>
            </a:extLst>
          </p:cNvPr>
          <p:cNvSpPr/>
          <p:nvPr/>
        </p:nvSpPr>
        <p:spPr>
          <a:xfrm>
            <a:off x="38100" y="4460359"/>
            <a:ext cx="12118848" cy="130962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Requests, laments, &amp; intercessions include God in our challenges. </a:t>
            </a:r>
          </a:p>
          <a:p>
            <a:pPr algn="ctr"/>
            <a:r>
              <a:rPr lang="en-US" sz="3400" b="1" dirty="0"/>
              <a:t>But Thanksgiving and praise includes God in our </a:t>
            </a:r>
            <a:r>
              <a:rPr lang="en-US" sz="3400" b="1" i="1" dirty="0"/>
              <a:t>blessings.</a:t>
            </a:r>
            <a:endParaRPr lang="en-US" sz="3400" i="1" dirty="0"/>
          </a:p>
        </p:txBody>
      </p:sp>
    </p:spTree>
    <p:extLst>
      <p:ext uri="{BB962C8B-B14F-4D97-AF65-F5344CB8AC3E}">
        <p14:creationId xmlns:p14="http://schemas.microsoft.com/office/powerpoint/2010/main" val="3245883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62A4DA-F843-44E2-AEC7-277341883460}"/>
              </a:ext>
            </a:extLst>
          </p:cNvPr>
          <p:cNvSpPr/>
          <p:nvPr/>
        </p:nvSpPr>
        <p:spPr>
          <a:xfrm>
            <a:off x="4066674" y="0"/>
            <a:ext cx="8125326" cy="68579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17:17 </a:t>
            </a:r>
            <a:r>
              <a:rPr lang="en-US" sz="3600" dirty="0">
                <a:solidFill>
                  <a:schemeClr val="tx1"/>
                </a:solidFill>
              </a:rPr>
              <a:t>Then Jesus answered and said, “Were there not ten cleansed? But the nine—where are they? </a:t>
            </a:r>
            <a:r>
              <a:rPr lang="en-US" sz="3600" b="1" baseline="30000" dirty="0">
                <a:solidFill>
                  <a:schemeClr val="tx1"/>
                </a:solidFill>
              </a:rPr>
              <a:t>18 </a:t>
            </a:r>
            <a:r>
              <a:rPr lang="en-US" sz="3600" dirty="0">
                <a:solidFill>
                  <a:schemeClr val="tx1"/>
                </a:solidFill>
              </a:rPr>
              <a:t>Was no one found who returned </a:t>
            </a:r>
            <a:r>
              <a:rPr lang="en-US" sz="3600" b="1" u="sng" dirty="0">
                <a:solidFill>
                  <a:srgbClr val="002060"/>
                </a:solidFill>
              </a:rPr>
              <a:t>to give glory to God</a:t>
            </a:r>
            <a:r>
              <a:rPr lang="en-US" sz="3600" dirty="0">
                <a:solidFill>
                  <a:schemeClr val="tx1"/>
                </a:solidFill>
              </a:rPr>
              <a:t>, except this foreigner?” </a:t>
            </a: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solidFill>
                <a:schemeClr val="tx1"/>
              </a:solidFill>
            </a:endParaRPr>
          </a:p>
          <a:p>
            <a:endParaRPr lang="en-US" sz="3600" dirty="0"/>
          </a:p>
        </p:txBody>
      </p:sp>
      <p:pic>
        <p:nvPicPr>
          <p:cNvPr id="2050" name="Picture 2" descr="...">
            <a:extLst>
              <a:ext uri="{FF2B5EF4-FFF2-40B4-BE49-F238E27FC236}">
                <a16:creationId xmlns:a16="http://schemas.microsoft.com/office/drawing/2014/main" xmlns="" id="{FB478C32-0792-4573-AD42-6415358BB9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18857"/>
            <a:ext cx="4066674" cy="75768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EF559F45-D9C3-4837-BD73-A14700DCD93B}"/>
              </a:ext>
            </a:extLst>
          </p:cNvPr>
          <p:cNvSpPr/>
          <p:nvPr/>
        </p:nvSpPr>
        <p:spPr>
          <a:xfrm>
            <a:off x="73152" y="4962511"/>
            <a:ext cx="12072102" cy="137040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thanksgiving is not a requirement for God’s generosity, it is the </a:t>
            </a:r>
            <a:r>
              <a:rPr lang="en-US" sz="4000" b="1" i="1" dirty="0"/>
              <a:t>appropriate</a:t>
            </a:r>
            <a:r>
              <a:rPr lang="en-US" sz="4000" b="1" dirty="0"/>
              <a:t> response to God’s generosity. </a:t>
            </a:r>
            <a:endParaRPr lang="en-US" sz="4000" dirty="0"/>
          </a:p>
        </p:txBody>
      </p:sp>
      <p:sp>
        <p:nvSpPr>
          <p:cNvPr id="8" name="Rounded Rectangle 2">
            <a:extLst>
              <a:ext uri="{FF2B5EF4-FFF2-40B4-BE49-F238E27FC236}">
                <a16:creationId xmlns:a16="http://schemas.microsoft.com/office/drawing/2014/main" xmlns="" id="{F155229B-9523-4818-8BF2-E333B58252D2}"/>
              </a:ext>
            </a:extLst>
          </p:cNvPr>
          <p:cNvSpPr/>
          <p:nvPr/>
        </p:nvSpPr>
        <p:spPr>
          <a:xfrm>
            <a:off x="0" y="0"/>
            <a:ext cx="12192000" cy="1104388"/>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200" b="1" dirty="0"/>
              <a:t>God wants us to give thanks</a:t>
            </a:r>
          </a:p>
        </p:txBody>
      </p:sp>
      <p:sp>
        <p:nvSpPr>
          <p:cNvPr id="12" name="Rounded Rectangle 2">
            <a:extLst>
              <a:ext uri="{FF2B5EF4-FFF2-40B4-BE49-F238E27FC236}">
                <a16:creationId xmlns:a16="http://schemas.microsoft.com/office/drawing/2014/main" xmlns="" id="{572047BE-2A12-489D-A37C-5D413F3C7E38}"/>
              </a:ext>
            </a:extLst>
          </p:cNvPr>
          <p:cNvSpPr/>
          <p:nvPr/>
        </p:nvSpPr>
        <p:spPr>
          <a:xfrm>
            <a:off x="9620637" y="153879"/>
            <a:ext cx="2498211" cy="8697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i="1" dirty="0">
                <a:solidFill>
                  <a:schemeClr val="bg1"/>
                </a:solidFill>
              </a:rPr>
              <a:t>- WHY?</a:t>
            </a:r>
          </a:p>
        </p:txBody>
      </p:sp>
      <p:sp>
        <p:nvSpPr>
          <p:cNvPr id="13" name="Rounded Rectangle 2">
            <a:extLst>
              <a:ext uri="{FF2B5EF4-FFF2-40B4-BE49-F238E27FC236}">
                <a16:creationId xmlns:a16="http://schemas.microsoft.com/office/drawing/2014/main" xmlns="" id="{8C6C659B-BCE3-4B27-B4C5-794E12BE176B}"/>
              </a:ext>
            </a:extLst>
          </p:cNvPr>
          <p:cNvSpPr/>
          <p:nvPr/>
        </p:nvSpPr>
        <p:spPr>
          <a:xfrm>
            <a:off x="7552203" y="149303"/>
            <a:ext cx="2498211" cy="805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i="1" dirty="0"/>
              <a:t>to Him</a:t>
            </a:r>
          </a:p>
        </p:txBody>
      </p:sp>
      <p:sp>
        <p:nvSpPr>
          <p:cNvPr id="14" name="Rounded Rectangle 2">
            <a:extLst>
              <a:ext uri="{FF2B5EF4-FFF2-40B4-BE49-F238E27FC236}">
                <a16:creationId xmlns:a16="http://schemas.microsoft.com/office/drawing/2014/main" xmlns="" id="{46727AB6-4B1E-4BEC-8A67-4368D818121C}"/>
              </a:ext>
            </a:extLst>
          </p:cNvPr>
          <p:cNvSpPr/>
          <p:nvPr/>
        </p:nvSpPr>
        <p:spPr>
          <a:xfrm>
            <a:off x="73152" y="1424627"/>
            <a:ext cx="3931920" cy="200437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Reality: </a:t>
            </a:r>
          </a:p>
          <a:p>
            <a:pPr algn="ctr"/>
            <a:r>
              <a:rPr lang="en-US" sz="4000" b="1" dirty="0"/>
              <a:t>God is deserving of our thanks</a:t>
            </a:r>
            <a:endParaRPr lang="en-US" sz="4000" dirty="0"/>
          </a:p>
        </p:txBody>
      </p:sp>
    </p:spTree>
    <p:extLst>
      <p:ext uri="{BB962C8B-B14F-4D97-AF65-F5344CB8AC3E}">
        <p14:creationId xmlns:p14="http://schemas.microsoft.com/office/powerpoint/2010/main" val="20555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b="1" u="sng" dirty="0">
                <a:solidFill>
                  <a:srgbClr val="002060"/>
                </a:solidFill>
              </a:rPr>
              <a:t>As He entered a village</a:t>
            </a:r>
            <a:r>
              <a:rPr lang="en-US" sz="3600" dirty="0">
                <a:solidFill>
                  <a:schemeClr val="tx1"/>
                </a:solidFill>
              </a:rPr>
              <a:t>, ten leprous men who stood at a distance met Him; </a:t>
            </a:r>
            <a:r>
              <a:rPr lang="en-US" sz="3600" b="1" baseline="30000" dirty="0">
                <a:solidFill>
                  <a:schemeClr val="tx1"/>
                </a:solidFill>
              </a:rPr>
              <a:t>13 </a:t>
            </a:r>
            <a:r>
              <a:rPr lang="en-US" sz="3600" dirty="0">
                <a:solidFill>
                  <a:schemeClr val="tx1"/>
                </a:solidFill>
              </a:rPr>
              <a:t>and they raised their voices, saying,  “Jesus, Master, have mercy on us!”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 </a:t>
            </a:r>
            <a:r>
              <a:rPr lang="en-US" sz="4800" b="1" i="1" dirty="0"/>
              <a:t>Social</a:t>
            </a:r>
            <a:r>
              <a:rPr lang="en-US" sz="4800" b="1" dirty="0"/>
              <a:t> misery</a:t>
            </a:r>
          </a:p>
        </p:txBody>
      </p:sp>
    </p:spTree>
    <p:extLst>
      <p:ext uri="{BB962C8B-B14F-4D97-AF65-F5344CB8AC3E}">
        <p14:creationId xmlns:p14="http://schemas.microsoft.com/office/powerpoint/2010/main" val="161675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a:t>
            </a:r>
            <a:r>
              <a:rPr lang="en-US" sz="3600" b="1" u="sng" dirty="0">
                <a:solidFill>
                  <a:srgbClr val="002060"/>
                </a:solidFill>
              </a:rPr>
              <a:t>ten</a:t>
            </a:r>
            <a:r>
              <a:rPr lang="en-US" sz="3600" dirty="0">
                <a:solidFill>
                  <a:schemeClr val="tx1"/>
                </a:solidFill>
              </a:rPr>
              <a:t> leprous men who stood at a distance met Him; </a:t>
            </a:r>
            <a:r>
              <a:rPr lang="en-US" sz="3600" b="1" baseline="30000" dirty="0">
                <a:solidFill>
                  <a:schemeClr val="tx1"/>
                </a:solidFill>
              </a:rPr>
              <a:t>13 </a:t>
            </a:r>
            <a:r>
              <a:rPr lang="en-US" sz="3600" dirty="0">
                <a:solidFill>
                  <a:schemeClr val="tx1"/>
                </a:solidFill>
              </a:rPr>
              <a:t>and they raised their voices, saying,  “Jesus, Master, have mercy on us!”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 </a:t>
            </a:r>
            <a:r>
              <a:rPr lang="en-US" sz="4800" b="1" i="1" dirty="0"/>
              <a:t>Social</a:t>
            </a:r>
            <a:r>
              <a:rPr lang="en-US" sz="4800" b="1" dirty="0"/>
              <a:t> misery</a:t>
            </a:r>
          </a:p>
        </p:txBody>
      </p:sp>
    </p:spTree>
    <p:extLst>
      <p:ext uri="{BB962C8B-B14F-4D97-AF65-F5344CB8AC3E}">
        <p14:creationId xmlns:p14="http://schemas.microsoft.com/office/powerpoint/2010/main" val="71930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 Lepers (The Healing of the Ten Lepers), by James Tissot; Primary manual 2-45; Primary manual 7-23">
            <a:extLst>
              <a:ext uri="{FF2B5EF4-FFF2-40B4-BE49-F238E27FC236}">
                <a16:creationId xmlns:a16="http://schemas.microsoft.com/office/drawing/2014/main" xmlns="" id="{5F3B0F8C-F3AF-4E22-BBB5-5D959E6C85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086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029200"/>
            <a:ext cx="12192000" cy="18287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12 </a:t>
            </a:r>
            <a:r>
              <a:rPr lang="en-US" sz="3600" dirty="0">
                <a:solidFill>
                  <a:schemeClr val="tx1"/>
                </a:solidFill>
              </a:rPr>
              <a:t>As He entered a village, ten leprous men </a:t>
            </a:r>
            <a:r>
              <a:rPr lang="en-US" sz="3600" b="1" u="sng" dirty="0">
                <a:solidFill>
                  <a:srgbClr val="002060"/>
                </a:solidFill>
              </a:rPr>
              <a:t>who stood at a distance</a:t>
            </a:r>
            <a:r>
              <a:rPr lang="en-US" sz="3600" dirty="0">
                <a:solidFill>
                  <a:schemeClr val="tx1"/>
                </a:solidFill>
              </a:rPr>
              <a:t> met Him; </a:t>
            </a:r>
            <a:r>
              <a:rPr lang="en-US" sz="3600" b="1" baseline="30000" dirty="0">
                <a:solidFill>
                  <a:schemeClr val="tx1"/>
                </a:solidFill>
              </a:rPr>
              <a:t>13 </a:t>
            </a:r>
            <a:r>
              <a:rPr lang="en-US" sz="3600" dirty="0">
                <a:solidFill>
                  <a:schemeClr val="tx1"/>
                </a:solidFill>
              </a:rPr>
              <a:t>and they raised their voices, saying,  “Jesus, Master, have mercy on us!”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472CBE0D-8BF5-4EBA-846D-6FD83F8778C8}"/>
              </a:ext>
            </a:extLst>
          </p:cNvPr>
          <p:cNvSpPr/>
          <p:nvPr/>
        </p:nvSpPr>
        <p:spPr>
          <a:xfrm>
            <a:off x="0" y="0"/>
            <a:ext cx="12192000" cy="899553"/>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a:t>
            </a:r>
            <a:r>
              <a:rPr lang="en-US" sz="4800" b="1" i="1" dirty="0"/>
              <a:t>Physical</a:t>
            </a:r>
            <a:r>
              <a:rPr lang="en-US" sz="4800" b="1" dirty="0"/>
              <a:t> misery, </a:t>
            </a:r>
            <a:r>
              <a:rPr lang="en-US" sz="4800" b="1" i="1" dirty="0"/>
              <a:t>Social</a:t>
            </a:r>
            <a:r>
              <a:rPr lang="en-US" sz="4800" b="1" dirty="0"/>
              <a:t> misery</a:t>
            </a:r>
          </a:p>
        </p:txBody>
      </p:sp>
    </p:spTree>
    <p:extLst>
      <p:ext uri="{BB962C8B-B14F-4D97-AF65-F5344CB8AC3E}">
        <p14:creationId xmlns:p14="http://schemas.microsoft.com/office/powerpoint/2010/main" val="1304216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2675</Words>
  <Application>Microsoft Office PowerPoint</Application>
  <PresentationFormat>Widescreen</PresentationFormat>
  <Paragraphs>557</Paragraphs>
  <Slides>67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67</vt:i4>
      </vt:variant>
    </vt:vector>
  </HeadingPairs>
  <TitlesOfParts>
    <vt:vector size="73" baseType="lpstr">
      <vt:lpstr>Arial</vt:lpstr>
      <vt:lpstr>Calibri</vt:lpstr>
      <vt:lpstr>Calibri Light</vt:lpstr>
      <vt:lpstr>Times New Roman</vt:lpstr>
      <vt:lpstr>office theme</vt:lpstr>
      <vt:lpstr>D:\This Week MC1\Pre-CT REVOLVING.pptx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2021-06-01T21:05:15Z</dcterms:created>
  <dcterms:modified xsi:type="dcterms:W3CDTF">2021-06-01T21:05:54Z</dcterms:modified>
</cp:coreProperties>
</file>