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1"/>
    <p:sldMasterId id="2147485707" r:id="rId2"/>
  </p:sldMasterIdLst>
  <p:notesMasterIdLst>
    <p:notesMasterId r:id="rId55"/>
  </p:notesMasterIdLst>
  <p:sldIdLst>
    <p:sldId id="6126" r:id="rId3"/>
    <p:sldId id="6127" r:id="rId4"/>
    <p:sldId id="6128" r:id="rId5"/>
    <p:sldId id="6072" r:id="rId6"/>
    <p:sldId id="6074" r:id="rId7"/>
    <p:sldId id="6085" r:id="rId8"/>
    <p:sldId id="6086" r:id="rId9"/>
    <p:sldId id="6075" r:id="rId10"/>
    <p:sldId id="6087" r:id="rId11"/>
    <p:sldId id="6088" r:id="rId12"/>
    <p:sldId id="6090" r:id="rId13"/>
    <p:sldId id="6089" r:id="rId14"/>
    <p:sldId id="6091" r:id="rId15"/>
    <p:sldId id="6092" r:id="rId16"/>
    <p:sldId id="6125" r:id="rId17"/>
    <p:sldId id="6076" r:id="rId18"/>
    <p:sldId id="6077" r:id="rId19"/>
    <p:sldId id="6078" r:id="rId20"/>
    <p:sldId id="6093" r:id="rId21"/>
    <p:sldId id="6094" r:id="rId22"/>
    <p:sldId id="6097" r:id="rId23"/>
    <p:sldId id="6095" r:id="rId24"/>
    <p:sldId id="6100" r:id="rId25"/>
    <p:sldId id="6101" r:id="rId26"/>
    <p:sldId id="6098" r:id="rId27"/>
    <p:sldId id="6099" r:id="rId28"/>
    <p:sldId id="6069" r:id="rId29"/>
    <p:sldId id="6104" r:id="rId30"/>
    <p:sldId id="6105" r:id="rId31"/>
    <p:sldId id="6107" r:id="rId32"/>
    <p:sldId id="6108" r:id="rId33"/>
    <p:sldId id="6109" r:id="rId34"/>
    <p:sldId id="6103" r:id="rId35"/>
    <p:sldId id="6079" r:id="rId36"/>
    <p:sldId id="6111" r:id="rId37"/>
    <p:sldId id="6080" r:id="rId38"/>
    <p:sldId id="6081" r:id="rId39"/>
    <p:sldId id="6112" r:id="rId40"/>
    <p:sldId id="6110" r:id="rId41"/>
    <p:sldId id="6120" r:id="rId42"/>
    <p:sldId id="6121" r:id="rId43"/>
    <p:sldId id="6114" r:id="rId44"/>
    <p:sldId id="6122" r:id="rId45"/>
    <p:sldId id="6115" r:id="rId46"/>
    <p:sldId id="6124" r:id="rId47"/>
    <p:sldId id="6116" r:id="rId48"/>
    <p:sldId id="6117" r:id="rId49"/>
    <p:sldId id="6082" r:id="rId50"/>
    <p:sldId id="6083" r:id="rId51"/>
    <p:sldId id="6084" r:id="rId52"/>
    <p:sldId id="6118" r:id="rId53"/>
    <p:sldId id="6119" r:id="rId5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8100"/>
    <a:srgbClr val="323332"/>
    <a:srgbClr val="3B3B3B"/>
    <a:srgbClr val="254061"/>
    <a:srgbClr val="F98400"/>
    <a:srgbClr val="800000"/>
    <a:srgbClr val="FCC600"/>
    <a:srgbClr val="F75200"/>
    <a:srgbClr val="00FF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278" autoAdjust="0"/>
    <p:restoredTop sz="94095" autoAdjust="0"/>
  </p:normalViewPr>
  <p:slideViewPr>
    <p:cSldViewPr>
      <p:cViewPr varScale="1">
        <p:scale>
          <a:sx n="49" d="100"/>
          <a:sy n="49" d="100"/>
        </p:scale>
        <p:origin x="-90"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xmlns=""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93117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1231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19585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54344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12664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31409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4659597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436667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53236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3552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E3380-A524-4D4D-9051-51D836BB52F4}" type="datetimeFigureOut">
              <a:rPr lang="en-US" smtClean="0">
                <a:solidFill>
                  <a:prstClr val="black">
                    <a:tint val="75000"/>
                  </a:prstClr>
                </a:solidFill>
              </a: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CA05310-79D8-4729-A7D2-D0B11FC3B9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0721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11/14/17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11/14/17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11/14/17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11/14/17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11/14/17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11/14/17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11/14/17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BBE3380-A524-4D4D-9051-51D836BB52F4}" type="datetimeFigureOut">
              <a:rPr lang="en-US" smtClean="0">
                <a:solidFill>
                  <a:prstClr val="black">
                    <a:tint val="75000"/>
                  </a:prstClr>
                </a:solidFill>
                <a:latin typeface="Calibri"/>
                <a:ea typeface="+mn-ea"/>
                <a:cs typeface="+mn-cs"/>
              </a:rPr>
              <a:pPr fontAlgn="auto">
                <a:spcBef>
                  <a:spcPts val="0"/>
                </a:spcBef>
                <a:spcAft>
                  <a:spcPts val="0"/>
                </a:spcAft>
              </a:pPr>
              <a:t>11/14/17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CA05310-79D8-4729-A7D2-D0B11FC3B973}" type="slidenum">
              <a:rPr lang="en-US" smtClean="0">
                <a:solidFill>
                  <a:prstClr val="black">
                    <a:tint val="75000"/>
                  </a:prstClr>
                </a:solidFill>
                <a:latin typeface="Calibri"/>
                <a:ea typeface="+mn-ea"/>
                <a:cs typeface="+mn-cs"/>
              </a:rPr>
              <a:pPr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xmlns="" val="622433846"/>
      </p:ext>
    </p:extLst>
  </p:cSld>
  <p:clrMap bg1="lt1" tx1="dk1" bg2="lt2" tx2="dk2" accent1="accent1" accent2="accent2" accent3="accent3" accent4="accent4" accent5="accent5" accent6="accent6" hlink="hlink" folHlink="folHlink"/>
  <p:sldLayoutIdLst>
    <p:sldLayoutId id="2147485708" r:id="rId1"/>
    <p:sldLayoutId id="2147485709" r:id="rId2"/>
    <p:sldLayoutId id="2147485710" r:id="rId3"/>
    <p:sldLayoutId id="2147485711" r:id="rId4"/>
    <p:sldLayoutId id="2147485712" r:id="rId5"/>
    <p:sldLayoutId id="2147485713" r:id="rId6"/>
    <p:sldLayoutId id="2147485714" r:id="rId7"/>
    <p:sldLayoutId id="2147485715" r:id="rId8"/>
    <p:sldLayoutId id="2147485716" r:id="rId9"/>
    <p:sldLayoutId id="2147485717" r:id="rId10"/>
    <p:sldLayoutId id="21474857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0" y="1828800"/>
            <a:ext cx="9144000" cy="2387600"/>
          </a:xfrm>
        </p:spPr>
        <p:txBody>
          <a:bodyPr>
            <a:normAutofit/>
          </a:bodyPr>
          <a:lstStyle/>
          <a:p>
            <a:r>
              <a:rPr lang="en-US" sz="12500" dirty="0" smtClean="0">
                <a:solidFill>
                  <a:schemeClr val="bg1"/>
                </a:solidFill>
                <a:latin typeface="Calibri Light" panose="020F0302020204030204" pitchFamily="34" charset="0"/>
              </a:rPr>
              <a:t>Daniel</a:t>
            </a:r>
            <a:endParaRPr lang="en-US" sz="12500" dirty="0">
              <a:solidFill>
                <a:schemeClr val="bg1"/>
              </a:solidFill>
              <a:latin typeface="Calibri Light" panose="020F0302020204030204" pitchFamily="34" charset="0"/>
            </a:endParaRPr>
          </a:p>
        </p:txBody>
      </p:sp>
      <p:sp>
        <p:nvSpPr>
          <p:cNvPr id="11" name="Subtitle 2"/>
          <p:cNvSpPr>
            <a:spLocks noGrp="1"/>
          </p:cNvSpPr>
          <p:nvPr>
            <p:ph type="subTitle" idx="1"/>
          </p:nvPr>
        </p:nvSpPr>
        <p:spPr>
          <a:xfrm>
            <a:off x="0" y="3886200"/>
            <a:ext cx="9144000" cy="1655762"/>
          </a:xfrm>
        </p:spPr>
        <p:txBody>
          <a:bodyPr>
            <a:normAutofit/>
          </a:bodyPr>
          <a:lstStyle/>
          <a:p>
            <a:endParaRPr lang="en-US" sz="3000" dirty="0">
              <a:solidFill>
                <a:schemeClr val="bg1"/>
              </a:solidFill>
            </a:endParaRPr>
          </a:p>
          <a:p>
            <a:r>
              <a:rPr lang="en-US" sz="3000" dirty="0" smtClean="0">
                <a:solidFill>
                  <a:schemeClr val="bg1"/>
                </a:solidFill>
                <a:latin typeface="Century Gothic" panose="020B0502020202020204" pitchFamily="34" charset="0"/>
              </a:rPr>
              <a:t>1:1-20 – Subverting the System</a:t>
            </a:r>
            <a:endParaRPr lang="en-US" sz="3000" dirty="0">
              <a:solidFill>
                <a:schemeClr val="bg1"/>
              </a:solidFill>
              <a:latin typeface="Century Gothic" panose="020B0502020202020204" pitchFamily="34" charset="0"/>
            </a:endParaRPr>
          </a:p>
        </p:txBody>
      </p:sp>
      <p:sp>
        <p:nvSpPr>
          <p:cNvPr id="12" name="TextBox 11"/>
          <p:cNvSpPr txBox="1"/>
          <p:nvPr/>
        </p:nvSpPr>
        <p:spPr>
          <a:xfrm>
            <a:off x="1387367" y="182880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 </a:t>
            </a:r>
          </a:p>
        </p:txBody>
      </p:sp>
    </p:spTree>
    <p:extLst>
      <p:ext uri="{BB962C8B-B14F-4D97-AF65-F5344CB8AC3E}">
        <p14:creationId xmlns:p14="http://schemas.microsoft.com/office/powerpoint/2010/main" xmlns="" val="6907621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857250"/>
            <a:ext cx="9144000" cy="5143500"/>
          </a:xfrm>
          <a:prstGeom prst="rect">
            <a:avLst/>
          </a:prstGeom>
          <a:ln>
            <a:noFill/>
          </a:ln>
          <a:effectLst>
            <a:softEdge rad="112500"/>
          </a:effectLst>
        </p:spPr>
      </p:pic>
    </p:spTree>
    <p:extLst>
      <p:ext uri="{BB962C8B-B14F-4D97-AF65-F5344CB8AC3E}">
        <p14:creationId xmlns:p14="http://schemas.microsoft.com/office/powerpoint/2010/main" xmlns="" val="291355549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a:ln>
            <a:noFill/>
          </a:ln>
          <a:effectLst>
            <a:softEdge rad="112500"/>
          </a:effectLst>
        </p:spPr>
      </p:pic>
    </p:spTree>
    <p:extLst>
      <p:ext uri="{BB962C8B-B14F-4D97-AF65-F5344CB8AC3E}">
        <p14:creationId xmlns:p14="http://schemas.microsoft.com/office/powerpoint/2010/main" xmlns="" val="3574774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723900"/>
            <a:ext cx="9144000" cy="5143500"/>
          </a:xfrm>
          <a:prstGeom prst="rect">
            <a:avLst/>
          </a:prstGeom>
          <a:ln>
            <a:noFill/>
          </a:ln>
          <a:effectLst>
            <a:softEdge rad="112500"/>
          </a:effectLst>
        </p:spPr>
      </p:pic>
    </p:spTree>
    <p:extLst>
      <p:ext uri="{BB962C8B-B14F-4D97-AF65-F5344CB8AC3E}">
        <p14:creationId xmlns:p14="http://schemas.microsoft.com/office/powerpoint/2010/main" xmlns="" val="30626805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3</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Then the king ordered Ashpenaz, his chief of staff, to bring to the palace some of the young men of Judah’s royal family and other noble families,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who had been brought to Babylon as captives.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4572000"/>
            <a:ext cx="88392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8" y="4657165"/>
            <a:ext cx="8821272" cy="1169551"/>
          </a:xfrm>
          <a:prstGeom prst="rect">
            <a:avLst/>
          </a:prstGeom>
          <a:noFill/>
          <a:ln w="38100">
            <a:noFill/>
            <a:miter lim="800000"/>
            <a:headEnd/>
            <a:tailEnd/>
          </a:ln>
        </p:spPr>
        <p:txBody>
          <a:bodyPr wrap="square">
            <a:spAutoFit/>
          </a:bodyPr>
          <a:lstStyle/>
          <a:p>
            <a:pPr algn="ctr">
              <a:spcAft>
                <a:spcPts val="600"/>
              </a:spcAft>
              <a:buSzPct val="100000"/>
            </a:pPr>
            <a:r>
              <a:rPr lang="en-US" sz="35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Aside </a:t>
            </a:r>
            <a:r>
              <a:rPr lang="en-US" sz="35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from its impressive architecture, Babylon was the center of learning in the ancient </a:t>
            </a:r>
            <a:r>
              <a:rPr lang="en-US" sz="35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world.</a:t>
            </a:r>
            <a:endParaRPr lang="en-US" sz="35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67625878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3</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Then the king ordered Ashpenaz, his chief of staff, to bring to the palace some of the young men of Judah’s royal family and other noble families,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who had been brought to Babylon as captives.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4572000"/>
            <a:ext cx="88392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8" y="4657165"/>
            <a:ext cx="8821272" cy="1200329"/>
          </a:xfrm>
          <a:prstGeom prst="rect">
            <a:avLst/>
          </a:prstGeom>
          <a:noFill/>
          <a:ln w="38100">
            <a:noFill/>
            <a:miter lim="800000"/>
            <a:headEnd/>
            <a:tailEnd/>
          </a:ln>
        </p:spPr>
        <p:txBody>
          <a:bodyPr wrap="square">
            <a:spAutoFit/>
          </a:bodyPr>
          <a:lstStyle/>
          <a:p>
            <a:pPr algn="ctr">
              <a:spcAft>
                <a:spcPts val="600"/>
              </a:spcAft>
              <a:buSzPct val="100000"/>
            </a:pP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The widespread </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idol worship </a:t>
            </a: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must </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have stunned Daniel and his </a:t>
            </a: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friends.</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5964789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3</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Then the king ordered Ashpenaz, his chief of staff, to bring to the palace some of the young men of Judah’s royal family and other noble families,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who had been brought to Babylon as captives.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4572000"/>
            <a:ext cx="88392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8" y="4657165"/>
            <a:ext cx="8821272" cy="1200329"/>
          </a:xfrm>
          <a:prstGeom prst="rect">
            <a:avLst/>
          </a:prstGeom>
          <a:noFill/>
          <a:ln w="38100">
            <a:noFill/>
            <a:miter lim="800000"/>
            <a:headEnd/>
            <a:tailEnd/>
          </a:ln>
        </p:spPr>
        <p:txBody>
          <a:bodyPr wrap="square">
            <a:spAutoFit/>
          </a:bodyPr>
          <a:lstStyle/>
          <a:p>
            <a:pPr algn="ctr">
              <a:spcAft>
                <a:spcPts val="600"/>
              </a:spcAft>
              <a:buSzPct val="100000"/>
            </a:pP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Can you imagine what this must have been like for Daniel and </a:t>
            </a:r>
            <a:r>
              <a:rPr lang="en-US" sz="360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his friends?</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6426943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4</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“Select only strong, healthy, and good-looking young men,” he said. “Make sure they are well versed in every branch of learning, are gifted with knowledge and good judgment, and are suited to serve in the royal palace. Train these young men in the language and literature of Babylon</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84757520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5</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king assigned them a daily ration of food and wine from his own kitchens. They were to be trained for three years, and then they would enter the royal service. </a:t>
            </a: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14208954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bg1"/>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was called Meshach. </a:t>
            </a:r>
            <a:endPar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15507685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2057400" y="2971800"/>
            <a:ext cx="5105400" cy="9144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2067754" y="3056965"/>
            <a:ext cx="5095045"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God is our Judge</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73929426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3702552"/>
          </a:xfrm>
          <a:prstGeom prst="rect">
            <a:avLst/>
          </a:prstGeom>
          <a:noFill/>
          <a:ln w="9525">
            <a:noFill/>
            <a:miter lim="800000"/>
            <a:headEnd/>
            <a:tailEnd/>
          </a:ln>
        </p:spPr>
        <p:txBody>
          <a:bodyPr wrap="square">
            <a:prstTxWarp prst="textNoShape">
              <a:avLst/>
            </a:prstTxWarp>
            <a:spAutoFit/>
          </a:bodyPr>
          <a:lstStyle/>
          <a:p>
            <a:pPr marL="571500" indent="-571500" eaLnBrk="0" fontAlgn="auto" hangingPunct="0">
              <a:lnSpc>
                <a:spcPct val="90000"/>
              </a:lnSpc>
              <a:spcBef>
                <a:spcPts val="1200"/>
              </a:spcBef>
              <a:spcAft>
                <a:spcPts val="0"/>
              </a:spcAft>
            </a:pPr>
            <a:r>
              <a:rPr lang="en-US" dirty="0" smtClean="0">
                <a:solidFill>
                  <a:schemeClr val="bg1"/>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schemeClr val="bg1"/>
                </a:solidFill>
                <a:latin typeface="Calibri Light" panose="020F0302020204030204" pitchFamily="34" charset="0"/>
                <a:cs typeface="Calibri Light" panose="020F0302020204030204" pitchFamily="34" charset="0"/>
              </a:rPr>
              <a:t>Author</a:t>
            </a:r>
            <a:r>
              <a:rPr lang="en-US" sz="3800" dirty="0" smtClean="0">
                <a:solidFill>
                  <a:schemeClr val="bg1"/>
                </a:solidFill>
                <a:latin typeface="Calibri Light" panose="020F0302020204030204" pitchFamily="34" charset="0"/>
                <a:ea typeface="Cambria" charset="0"/>
                <a:cs typeface="Calibri Light" panose="020F0302020204030204" pitchFamily="34" charset="0"/>
              </a:rPr>
              <a:t> </a:t>
            </a:r>
          </a:p>
          <a:p>
            <a:pPr marL="571500" indent="-571500" eaLnBrk="0" fontAlgn="auto" hangingPunct="0">
              <a:lnSpc>
                <a:spcPct val="90000"/>
              </a:lnSpc>
              <a:spcBef>
                <a:spcPts val="1200"/>
              </a:spcBef>
              <a:spcAft>
                <a:spcPts val="0"/>
              </a:spcAft>
            </a:pPr>
            <a:r>
              <a:rPr lang="en-US"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sym typeface="Wingdings" panose="05000000000000000000" pitchFamily="2" charset="2"/>
              </a:rPr>
              <a:t>❷	</a:t>
            </a:r>
            <a:r>
              <a:rPr lang="en-US" sz="3800" dirty="0" smtClean="0">
                <a:solidFill>
                  <a:schemeClr val="bg1"/>
                </a:solidFill>
                <a:latin typeface="Calibri Light" panose="020F0302020204030204" pitchFamily="34" charset="0"/>
                <a:ea typeface="Cambria" charset="0"/>
                <a:cs typeface="Calibri Light" panose="020F0302020204030204" pitchFamily="34" charset="0"/>
              </a:rPr>
              <a:t>Setting </a:t>
            </a:r>
          </a:p>
          <a:p>
            <a:pPr marL="571500" lvl="0" indent="-571500" eaLnBrk="0" fontAlgn="auto" hangingPunct="0">
              <a:lnSpc>
                <a:spcPct val="90000"/>
              </a:lnSpc>
              <a:spcBef>
                <a:spcPts val="1200"/>
              </a:spcBef>
              <a:spcAft>
                <a:spcPts val="0"/>
              </a:spcAft>
            </a:pPr>
            <a:r>
              <a:rPr lang="en-US" dirty="0">
                <a:solidFill>
                  <a:schemeClr val="bg1"/>
                </a:solidFill>
                <a:latin typeface="Calibri Light" panose="020F0302020204030204" pitchFamily="34" charset="0"/>
                <a:ea typeface="Calibri"/>
                <a:cs typeface="Calibri Light" panose="020F0302020204030204" pitchFamily="34" charset="0"/>
              </a:rPr>
              <a:t>❸	</a:t>
            </a:r>
            <a:r>
              <a:rPr lang="en-US" sz="3800" dirty="0" smtClean="0">
                <a:solidFill>
                  <a:schemeClr val="bg1"/>
                </a:solidFill>
                <a:latin typeface="Calibri Light" panose="020F0302020204030204" pitchFamily="34" charset="0"/>
                <a:ea typeface="Cambria" charset="0"/>
                <a:cs typeface="Calibri Light" panose="020F0302020204030204" pitchFamily="34" charset="0"/>
              </a:rPr>
              <a:t>Purpose</a:t>
            </a:r>
          </a:p>
          <a:p>
            <a:pPr marL="1028700" lvl="0" indent="-457200">
              <a:spcAft>
                <a:spcPts val="600"/>
              </a:spcAft>
              <a:buSzPct val="100000"/>
            </a:pPr>
            <a:r>
              <a:rPr lang="en-US" sz="34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	</a:t>
            </a:r>
            <a:r>
              <a:rPr lang="en-US" sz="3400" dirty="0" smtClean="0">
                <a:solidFill>
                  <a:prstClr val="white"/>
                </a:solidFill>
                <a:latin typeface="Calibri Light" panose="020F0302020204030204" pitchFamily="34" charset="0"/>
                <a:cs typeface="Calibri Light" panose="020F0302020204030204" pitchFamily="34" charset="0"/>
              </a:rPr>
              <a:t>The </a:t>
            </a:r>
            <a:r>
              <a:rPr lang="en-US" sz="3400" dirty="0">
                <a:solidFill>
                  <a:prstClr val="white"/>
                </a:solidFill>
                <a:latin typeface="Calibri Light" panose="020F0302020204030204" pitchFamily="34" charset="0"/>
                <a:cs typeface="Calibri Light" panose="020F0302020204030204" pitchFamily="34" charset="0"/>
              </a:rPr>
              <a:t>Mighty Power of </a:t>
            </a:r>
            <a:r>
              <a:rPr lang="en-US" sz="3400" dirty="0" smtClean="0">
                <a:solidFill>
                  <a:prstClr val="white"/>
                </a:solidFill>
                <a:latin typeface="Calibri Light" panose="020F0302020204030204" pitchFamily="34" charset="0"/>
                <a:cs typeface="Calibri Light" panose="020F0302020204030204" pitchFamily="34" charset="0"/>
              </a:rPr>
              <a:t>Prayer</a:t>
            </a:r>
            <a:endParaRPr lang="en-US" sz="3400" dirty="0">
              <a:solidFill>
                <a:prstClr val="white"/>
              </a:solidFill>
              <a:latin typeface="Calibri Light" panose="020F0302020204030204" pitchFamily="34" charset="0"/>
              <a:cs typeface="Calibri Light" panose="020F0302020204030204" pitchFamily="34" charset="0"/>
            </a:endParaRPr>
          </a:p>
          <a:p>
            <a:pPr marL="1028700" lvl="0" indent="-457200">
              <a:spcAft>
                <a:spcPts val="600"/>
              </a:spcAft>
              <a:buSzPct val="100000"/>
              <a:buFont typeface="Wingdings" panose="05000000000000000000" pitchFamily="2" charset="2"/>
              <a:buChar char="Ü"/>
            </a:pPr>
            <a:r>
              <a:rPr lang="en-US" sz="3400" dirty="0" smtClean="0">
                <a:solidFill>
                  <a:prstClr val="white"/>
                </a:solidFill>
                <a:latin typeface="Calibri Light" panose="020F0302020204030204" pitchFamily="34" charset="0"/>
                <a:cs typeface="Calibri Light" panose="020F0302020204030204" pitchFamily="34" charset="0"/>
              </a:rPr>
              <a:t>Restore </a:t>
            </a:r>
            <a:r>
              <a:rPr lang="en-US" sz="3400" dirty="0">
                <a:solidFill>
                  <a:prstClr val="white"/>
                </a:solidFill>
                <a:latin typeface="Calibri Light" panose="020F0302020204030204" pitchFamily="34" charset="0"/>
                <a:cs typeface="Calibri Light" panose="020F0302020204030204" pitchFamily="34" charset="0"/>
              </a:rPr>
              <a:t>God’s </a:t>
            </a:r>
            <a:r>
              <a:rPr lang="en-US" sz="3400" dirty="0" smtClean="0">
                <a:solidFill>
                  <a:prstClr val="white"/>
                </a:solidFill>
                <a:latin typeface="Calibri Light" panose="020F0302020204030204" pitchFamily="34" charset="0"/>
                <a:cs typeface="Calibri Light" panose="020F0302020204030204" pitchFamily="34" charset="0"/>
              </a:rPr>
              <a:t>Splendor</a:t>
            </a:r>
          </a:p>
          <a:p>
            <a:pPr marL="1028700" lvl="0" indent="-457200">
              <a:spcAft>
                <a:spcPts val="600"/>
              </a:spcAft>
              <a:buSzPct val="100000"/>
              <a:buFont typeface="Wingdings" panose="05000000000000000000" pitchFamily="2" charset="2"/>
              <a:buChar char="Ü"/>
            </a:pPr>
            <a:r>
              <a:rPr lang="en-US" sz="3400" dirty="0" smtClean="0">
                <a:solidFill>
                  <a:prstClr val="white"/>
                </a:solidFill>
                <a:latin typeface="Calibri Light" panose="020F0302020204030204" pitchFamily="34" charset="0"/>
                <a:cs typeface="Calibri Light" panose="020F0302020204030204" pitchFamily="34" charset="0"/>
              </a:rPr>
              <a:t>Provide </a:t>
            </a:r>
            <a:r>
              <a:rPr lang="en-US" sz="3400" dirty="0">
                <a:solidFill>
                  <a:prstClr val="white"/>
                </a:solidFill>
                <a:latin typeface="Calibri Light" panose="020F0302020204030204" pitchFamily="34" charset="0"/>
                <a:cs typeface="Calibri Light" panose="020F0302020204030204" pitchFamily="34" charset="0"/>
              </a:rPr>
              <a:t>hope through predictive prophecy </a:t>
            </a:r>
            <a:endParaRPr lang="en-US" sz="3800" dirty="0" smtClean="0">
              <a:solidFill>
                <a:schemeClr val="bg1"/>
              </a:solidFill>
              <a:latin typeface="Calibri Light" panose="020F0302020204030204" pitchFamily="34" charset="0"/>
              <a:ea typeface="Cambria" charset="0"/>
              <a:cs typeface="Calibri Light" panose="020F0302020204030204" pitchFamily="34"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Calibri Light" panose="020F0302020204030204" pitchFamily="34" charset="0"/>
              </a:rPr>
              <a:t>Introduction </a:t>
            </a:r>
            <a:r>
              <a:rPr lang="en-US" sz="6500" dirty="0">
                <a:solidFill>
                  <a:prstClr val="white"/>
                </a:solidFill>
                <a:latin typeface="Calibri Light" panose="020F0302020204030204" pitchFamily="34" charset="0"/>
                <a:ea typeface="+mn-ea"/>
                <a:cs typeface="Calibri Light" panose="020F0302020204030204" pitchFamily="34" charset="0"/>
              </a:rPr>
              <a:t>to Daniel</a:t>
            </a:r>
            <a:endParaRPr lang="en-US" sz="6500" cap="all" dirty="0">
              <a:solidFill>
                <a:prstClr val="white"/>
              </a:solidFill>
              <a:latin typeface="Calibri Light" panose="020F0302020204030204" pitchFamily="34" charset="0"/>
              <a:ea typeface="+mn-ea"/>
              <a:cs typeface="Calibri Light" panose="020F0302020204030204" pitchFamily="34" charset="0"/>
            </a:endParaRPr>
          </a:p>
        </p:txBody>
      </p:sp>
    </p:spTree>
    <p:extLst>
      <p:ext uri="{BB962C8B-B14F-4D97-AF65-F5344CB8AC3E}">
        <p14:creationId xmlns:p14="http://schemas.microsoft.com/office/powerpoint/2010/main" xmlns="" val="240901663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6" name="Rectangle 5"/>
          <p:cNvSpPr>
            <a:spLocks noChangeArrowheads="1"/>
          </p:cNvSpPr>
          <p:nvPr/>
        </p:nvSpPr>
        <p:spPr bwMode="auto">
          <a:xfrm>
            <a:off x="533400" y="30480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7" name="TextBox 6"/>
          <p:cNvSpPr txBox="1">
            <a:spLocks noChangeArrowheads="1"/>
          </p:cNvSpPr>
          <p:nvPr/>
        </p:nvSpPr>
        <p:spPr bwMode="auto">
          <a:xfrm>
            <a:off x="543754" y="30939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May </a:t>
            </a: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Bel protect his life</a:t>
            </a: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79821246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Shadrach.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2438400" y="35052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2448754" y="35511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the Lord shows grace</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9701968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Shadrach.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5" name="Rectangle 4"/>
          <p:cNvSpPr>
            <a:spLocks noChangeArrowheads="1"/>
          </p:cNvSpPr>
          <p:nvPr/>
        </p:nvSpPr>
        <p:spPr bwMode="auto">
          <a:xfrm>
            <a:off x="599246" y="3535451"/>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6" name="TextBox 5"/>
          <p:cNvSpPr txBox="1">
            <a:spLocks noChangeArrowheads="1"/>
          </p:cNvSpPr>
          <p:nvPr/>
        </p:nvSpPr>
        <p:spPr bwMode="auto">
          <a:xfrm>
            <a:off x="609600" y="3581400"/>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command </a:t>
            </a: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of </a:t>
            </a:r>
            <a:r>
              <a:rPr lang="en-US" sz="42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Aku</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7890271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600200" y="46482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610554" y="46941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a:t>
            </a: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he Lord helps</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5801356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Abednego</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600200" y="46482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610554" y="46941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servant of </a:t>
            </a:r>
            <a:r>
              <a:rPr lang="en-US" sz="42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Nabu</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66254895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Meshach.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2209800" y="41148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2220154" y="41607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Who is God like?</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1135317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were four of the young men chosen, all from the tribe of Judah.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7</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chief of staff renamed them with these Babylonian names: </a:t>
            </a:r>
            <a:endPar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Daniel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called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Belteshazzar</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was called Shadrach.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Meshach. </a:t>
            </a:r>
            <a:endPar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was called Abednego. </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762000" y="4114800"/>
            <a:ext cx="5638800" cy="838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772354" y="4160749"/>
            <a:ext cx="5627363" cy="738664"/>
          </a:xfrm>
          <a:prstGeom prst="rect">
            <a:avLst/>
          </a:prstGeom>
          <a:noFill/>
          <a:ln w="38100">
            <a:noFill/>
            <a:miter lim="800000"/>
            <a:headEnd/>
            <a:tailEnd/>
          </a:ln>
        </p:spPr>
        <p:txBody>
          <a:bodyPr wrap="square">
            <a:spAutoFit/>
          </a:bodyPr>
          <a:lstStyle/>
          <a:p>
            <a:pPr algn="ctr">
              <a:spcAft>
                <a:spcPts val="600"/>
              </a:spcAft>
              <a:buSzPct val="100000"/>
            </a:pP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Who is </a:t>
            </a:r>
            <a:r>
              <a:rPr lang="en-US" sz="4200" dirty="0" err="1"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Aku</a:t>
            </a:r>
            <a:r>
              <a:rPr lang="en-US" sz="42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 like?</a:t>
            </a:r>
            <a:endParaRPr lang="en-US" sz="4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5644899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2197525"/>
          </a:xfrm>
          <a:prstGeom prst="rect">
            <a:avLst/>
          </a:prstGeom>
          <a:noFill/>
          <a:ln w="9525">
            <a:noFill/>
            <a:miter lim="800000"/>
            <a:headEnd/>
            <a:tailEnd/>
          </a:ln>
        </p:spPr>
        <p:txBody>
          <a:bodyPr wrap="square">
            <a:prstTxWarp prst="textNoShape">
              <a:avLst/>
            </a:prstTxWarp>
            <a:spAutoFit/>
          </a:bodyPr>
          <a:lstStyle/>
          <a:p>
            <a:pPr marL="571500" indent="-571500" eaLnBrk="0" fontAlgn="auto" hangingPunct="0">
              <a:lnSpc>
                <a:spcPct val="90000"/>
              </a:lnSpc>
              <a:spcBef>
                <a:spcPts val="1200"/>
              </a:spcBef>
              <a:spcAft>
                <a:spcPts val="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❶</a:t>
            </a: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	</a:t>
            </a:r>
            <a:r>
              <a:rPr lang="en-US" sz="3800" dirty="0" smtClean="0">
                <a:solidFill>
                  <a:prstClr val="white"/>
                </a:solidFill>
                <a:latin typeface="Calibri Light" panose="020F0302020204030204" pitchFamily="34" charset="0"/>
                <a:ea typeface="Cambria" charset="0"/>
                <a:cs typeface="Cambria" charset="0"/>
              </a:rPr>
              <a:t>The </a:t>
            </a:r>
            <a:r>
              <a:rPr lang="en-US" sz="3800" dirty="0">
                <a:solidFill>
                  <a:prstClr val="white"/>
                </a:solidFill>
                <a:latin typeface="Calibri Light" panose="020F0302020204030204" pitchFamily="34" charset="0"/>
                <a:ea typeface="Cambria" charset="0"/>
                <a:cs typeface="Cambria" charset="0"/>
              </a:rPr>
              <a:t>Babylonians ripped him away from his home, his family, his friends, from his life and deported him to a hostile foreign </a:t>
            </a:r>
            <a:r>
              <a:rPr lang="en-US" sz="3800" dirty="0" smtClean="0">
                <a:solidFill>
                  <a:prstClr val="white"/>
                </a:solidFill>
                <a:latin typeface="Calibri Light" panose="020F0302020204030204" pitchFamily="34" charset="0"/>
                <a:ea typeface="Cambria" charset="0"/>
                <a:cs typeface="Cambria" charset="0"/>
              </a:rPr>
              <a:t>land.</a:t>
            </a: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Tree>
    <p:extLst>
      <p:ext uri="{BB962C8B-B14F-4D97-AF65-F5344CB8AC3E}">
        <p14:creationId xmlns:p14="http://schemas.microsoft.com/office/powerpoint/2010/main" xmlns="" val="7745273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3277820"/>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a:solidFill>
                  <a:prstClr val="white"/>
                </a:solidFill>
                <a:latin typeface="Calibri Light" panose="020F0302020204030204" pitchFamily="34" charset="0"/>
                <a:ea typeface="Cambria" charset="0"/>
                <a:cs typeface="Cambria" charset="0"/>
              </a:rPr>
              <a:t>Nebuchadnezzar tried to brainwash him with Babylonian values, customs, religion and way of life.</a:t>
            </a:r>
            <a:r>
              <a:rPr lang="en-US" sz="3800" dirty="0">
                <a:solidFill>
                  <a:prstClr val="white"/>
                </a:solidFill>
                <a:latin typeface="Palatino Linotype" panose="02040502050505030304" pitchFamily="18" charset="0"/>
                <a:ea typeface="Cambria" charset="0"/>
                <a:cs typeface="Cambria" charset="0"/>
              </a:rPr>
              <a:t> </a:t>
            </a:r>
          </a:p>
          <a:p>
            <a:pPr marL="114300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“to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take some of the sacred objects from the Temple… and placed them in the treasure-house of </a:t>
            </a:r>
            <a:r>
              <a:rPr lang="en-US" sz="3600" i="1"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his</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 god” (v2</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4724400"/>
            <a:ext cx="8839200" cy="19050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4809565"/>
            <a:ext cx="8821272" cy="1754326"/>
          </a:xfrm>
          <a:prstGeom prst="rect">
            <a:avLst/>
          </a:prstGeom>
          <a:noFill/>
          <a:ln w="38100">
            <a:noFill/>
            <a:miter lim="800000"/>
            <a:headEnd/>
            <a:tailEnd/>
          </a:ln>
        </p:spPr>
        <p:txBody>
          <a:bodyPr wrap="square">
            <a:spAutoFit/>
          </a:bodyPr>
          <a:lstStyle/>
          <a:p>
            <a:pPr algn="ctr">
              <a:spcAft>
                <a:spcPts val="600"/>
              </a:spcAft>
              <a:buSzPct val="100000"/>
            </a:pPr>
            <a:r>
              <a:rPr lang="en-US" sz="3600" dirty="0" smtClean="0">
                <a:solidFill>
                  <a:schemeClr val="bg1"/>
                </a:solidFill>
                <a:latin typeface="Calibri Light" panose="020F0302020204030204" pitchFamily="34" charset="0"/>
                <a:ea typeface="Calibri" panose="020F0502020204030204" pitchFamily="34" charset="0"/>
              </a:rPr>
              <a:t>Placing </a:t>
            </a:r>
            <a:r>
              <a:rPr lang="en-US" sz="3600" dirty="0">
                <a:solidFill>
                  <a:schemeClr val="bg1"/>
                </a:solidFill>
                <a:latin typeface="Calibri Light" panose="020F0302020204030204" pitchFamily="34" charset="0"/>
                <a:ea typeface="Calibri" panose="020F0502020204030204" pitchFamily="34" charset="0"/>
              </a:rPr>
              <a:t>these sacred objects </a:t>
            </a:r>
            <a:r>
              <a:rPr lang="en-US" sz="3600" dirty="0" smtClean="0">
                <a:solidFill>
                  <a:schemeClr val="bg1"/>
                </a:solidFill>
                <a:latin typeface="Calibri Light" panose="020F0302020204030204" pitchFamily="34" charset="0"/>
                <a:ea typeface="Calibri" panose="020F0502020204030204" pitchFamily="34" charset="0"/>
              </a:rPr>
              <a:t>with sacred </a:t>
            </a:r>
            <a:r>
              <a:rPr lang="en-US" sz="3600" dirty="0">
                <a:solidFill>
                  <a:schemeClr val="bg1"/>
                </a:solidFill>
                <a:latin typeface="Calibri Light" panose="020F0302020204030204" pitchFamily="34" charset="0"/>
                <a:ea typeface="Calibri" panose="020F0502020204030204" pitchFamily="34" charset="0"/>
              </a:rPr>
              <a:t>objects from other cultures lowered their importance.</a:t>
            </a:r>
            <a:endParaRPr lang="en-US" sz="36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32770101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
                                        <p:tgtEl>
                                          <p:spTgt spid="4"/>
                                        </p:tgtEl>
                                      </p:cBhvr>
                                    </p:animEffect>
                                  </p:childTnLst>
                                </p:cTn>
                              </p:par>
                            </p:childTnLst>
                          </p:cTn>
                        </p:par>
                        <p:par>
                          <p:cTn id="12" fill="hold">
                            <p:stCondLst>
                              <p:cond delay="25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P spid="4"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3277820"/>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a:solidFill>
                  <a:prstClr val="white"/>
                </a:solidFill>
                <a:latin typeface="Calibri Light" panose="020F0302020204030204" pitchFamily="34" charset="0"/>
                <a:ea typeface="Cambria" charset="0"/>
                <a:cs typeface="Cambria" charset="0"/>
              </a:rPr>
              <a:t>Nebuchadnezzar tried to brainwash him with Babylonian values, customs, religion and way of life.</a:t>
            </a:r>
            <a:r>
              <a:rPr lang="en-US" sz="3800" dirty="0">
                <a:solidFill>
                  <a:prstClr val="white"/>
                </a:solidFill>
                <a:latin typeface="Palatino Linotype" panose="02040502050505030304" pitchFamily="18" charset="0"/>
                <a:ea typeface="Cambria" charset="0"/>
                <a:cs typeface="Cambria" charset="0"/>
              </a:rPr>
              <a:t> </a:t>
            </a:r>
          </a:p>
          <a:p>
            <a:pPr marL="114300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“to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take some of the sacred objects from the Temple… and placed them in the treasure-house of his god” (v2</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4724400"/>
            <a:ext cx="8839200" cy="19050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5001904"/>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In </a:t>
            </a:r>
            <a:r>
              <a:rPr lang="en-US" sz="3800" dirty="0">
                <a:solidFill>
                  <a:schemeClr val="bg1"/>
                </a:solidFill>
                <a:latin typeface="Calibri Light" panose="020F0302020204030204" pitchFamily="34" charset="0"/>
                <a:ea typeface="Calibri" panose="020F0502020204030204" pitchFamily="34" charset="0"/>
              </a:rPr>
              <a:t>our culture, people feel like it’s dangerous to call </a:t>
            </a:r>
            <a:r>
              <a:rPr lang="en-US" sz="3800" i="1" dirty="0">
                <a:solidFill>
                  <a:schemeClr val="bg1"/>
                </a:solidFill>
                <a:latin typeface="Calibri Light" panose="020F0302020204030204" pitchFamily="34" charset="0"/>
                <a:ea typeface="Calibri" panose="020F0502020204030204" pitchFamily="34" charset="0"/>
              </a:rPr>
              <a:t>a</a:t>
            </a:r>
            <a:r>
              <a:rPr lang="en-US" sz="3800" dirty="0">
                <a:solidFill>
                  <a:schemeClr val="bg1"/>
                </a:solidFill>
                <a:latin typeface="Calibri Light" panose="020F0302020204030204" pitchFamily="34" charset="0"/>
                <a:ea typeface="Calibri" panose="020F0502020204030204" pitchFamily="34" charset="0"/>
              </a:rPr>
              <a:t> religion the “one true religion.”</a:t>
            </a:r>
            <a:endParaRPr lang="en-US" sz="3800" dirty="0">
              <a:solidFill>
                <a:schemeClr val="bg1"/>
              </a:solidFill>
              <a:latin typeface="Calibri Light" panose="020F0302020204030204" pitchFamily="34" charset="0"/>
            </a:endParaRPr>
          </a:p>
        </p:txBody>
      </p:sp>
      <p:sp>
        <p:nvSpPr>
          <p:cNvPr id="6" name="Rectangle 5"/>
          <p:cNvSpPr>
            <a:spLocks noChangeArrowheads="1"/>
          </p:cNvSpPr>
          <p:nvPr/>
        </p:nvSpPr>
        <p:spPr bwMode="auto">
          <a:xfrm>
            <a:off x="152400" y="1092607"/>
            <a:ext cx="8839200" cy="3493041"/>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TextBox 6"/>
          <p:cNvSpPr txBox="1">
            <a:spLocks noChangeArrowheads="1"/>
          </p:cNvSpPr>
          <p:nvPr/>
        </p:nvSpPr>
        <p:spPr bwMode="auto">
          <a:xfrm>
            <a:off x="170328" y="1191904"/>
            <a:ext cx="8821272" cy="3323987"/>
          </a:xfrm>
          <a:prstGeom prst="rect">
            <a:avLst/>
          </a:prstGeom>
          <a:noFill/>
          <a:ln w="38100">
            <a:noFill/>
            <a:miter lim="800000"/>
            <a:headEnd/>
            <a:tailEnd/>
          </a:ln>
        </p:spPr>
        <p:txBody>
          <a:bodyPr wrap="square">
            <a:spAutoFit/>
          </a:bodyPr>
          <a:lstStyle/>
          <a:p>
            <a:pPr>
              <a:spcAft>
                <a:spcPts val="600"/>
              </a:spcAft>
              <a:buSzPct val="100000"/>
            </a:pPr>
            <a:r>
              <a:rPr lang="en-US" sz="3500" b="1" dirty="0" smtClean="0">
                <a:solidFill>
                  <a:schemeClr val="bg1"/>
                </a:solidFill>
                <a:latin typeface="Calibri Light" panose="020F0302020204030204" pitchFamily="34" charset="0"/>
                <a:ea typeface="Calibri" panose="020F0502020204030204" pitchFamily="34" charset="0"/>
              </a:rPr>
              <a:t>Richard Dawkins: </a:t>
            </a:r>
            <a:r>
              <a:rPr lang="en-US" sz="3500" dirty="0" smtClean="0">
                <a:solidFill>
                  <a:schemeClr val="bg1"/>
                </a:solidFill>
                <a:latin typeface="Calibri Light" panose="020F0302020204030204" pitchFamily="34" charset="0"/>
                <a:ea typeface="Calibri" panose="020F0502020204030204" pitchFamily="34" charset="0"/>
              </a:rPr>
              <a:t>“Imagine </a:t>
            </a:r>
            <a:r>
              <a:rPr lang="en-US" sz="3500" dirty="0">
                <a:solidFill>
                  <a:schemeClr val="bg1"/>
                </a:solidFill>
                <a:latin typeface="Calibri Light" panose="020F0302020204030204" pitchFamily="34" charset="0"/>
                <a:ea typeface="Calibri" panose="020F0502020204030204" pitchFamily="34" charset="0"/>
              </a:rPr>
              <a:t>with John Lennon a world without religion. Imagine no suicide bombers, no 9/11, no Crusades, no witch-hunts…no persecution of Jews as ‘Christ-killers’, no Northern Ireland ‘troubles’, no ‘</a:t>
            </a:r>
            <a:r>
              <a:rPr lang="en-US" sz="3500" dirty="0" err="1">
                <a:solidFill>
                  <a:schemeClr val="bg1"/>
                </a:solidFill>
                <a:latin typeface="Calibri Light" panose="020F0302020204030204" pitchFamily="34" charset="0"/>
                <a:ea typeface="Calibri" panose="020F0502020204030204" pitchFamily="34" charset="0"/>
              </a:rPr>
              <a:t>honour</a:t>
            </a:r>
            <a:r>
              <a:rPr lang="en-US" sz="3500" dirty="0">
                <a:solidFill>
                  <a:schemeClr val="bg1"/>
                </a:solidFill>
                <a:latin typeface="Calibri Light" panose="020F0302020204030204" pitchFamily="34" charset="0"/>
                <a:ea typeface="Calibri" panose="020F0502020204030204" pitchFamily="34" charset="0"/>
              </a:rPr>
              <a:t> killings</a:t>
            </a:r>
            <a:r>
              <a:rPr lang="en-US" sz="3500" dirty="0" smtClean="0">
                <a:solidFill>
                  <a:schemeClr val="bg1"/>
                </a:solidFill>
                <a:latin typeface="Calibri Light" panose="020F0302020204030204" pitchFamily="34" charset="0"/>
                <a:ea typeface="Calibri" panose="020F0502020204030204" pitchFamily="34" charset="0"/>
              </a:rPr>
              <a:t>’…</a:t>
            </a:r>
            <a:endParaRPr lang="en-US" sz="35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20138066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2659190"/>
          </a:xfrm>
          <a:prstGeom prst="rect">
            <a:avLst/>
          </a:prstGeom>
          <a:noFill/>
          <a:ln w="9525">
            <a:noFill/>
            <a:miter lim="800000"/>
            <a:headEnd/>
            <a:tailEnd/>
          </a:ln>
        </p:spPr>
        <p:txBody>
          <a:bodyPr wrap="square">
            <a:prstTxWarp prst="textNoShape">
              <a:avLst/>
            </a:prstTxWarp>
            <a:spAutoFit/>
          </a:bodyPr>
          <a:lstStyle/>
          <a:p>
            <a:pPr marL="571500" indent="-571500" eaLnBrk="0" fontAlgn="auto" hangingPunct="0">
              <a:lnSpc>
                <a:spcPct val="90000"/>
              </a:lnSpc>
              <a:spcBef>
                <a:spcPts val="1200"/>
              </a:spcBef>
              <a:spcAft>
                <a:spcPts val="0"/>
              </a:spcAft>
            </a:pPr>
            <a:r>
              <a:rPr lang="en-US" dirty="0" smtClean="0">
                <a:solidFill>
                  <a:schemeClr val="bg1"/>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schemeClr val="bg1"/>
                </a:solidFill>
                <a:latin typeface="Calibri Light" panose="020F0302020204030204" pitchFamily="34" charset="0"/>
                <a:cs typeface="Calibri Light" panose="020F0302020204030204" pitchFamily="34" charset="0"/>
              </a:rPr>
              <a:t>Author</a:t>
            </a:r>
            <a:r>
              <a:rPr lang="en-US" sz="3800" dirty="0" smtClean="0">
                <a:solidFill>
                  <a:schemeClr val="bg1"/>
                </a:solidFill>
                <a:latin typeface="Calibri Light" panose="020F0302020204030204" pitchFamily="34" charset="0"/>
                <a:ea typeface="Cambria" charset="0"/>
                <a:cs typeface="Calibri Light" panose="020F0302020204030204" pitchFamily="34" charset="0"/>
              </a:rPr>
              <a:t> </a:t>
            </a:r>
          </a:p>
          <a:p>
            <a:pPr marL="571500" indent="-571500" eaLnBrk="0" fontAlgn="auto" hangingPunct="0">
              <a:lnSpc>
                <a:spcPct val="90000"/>
              </a:lnSpc>
              <a:spcBef>
                <a:spcPts val="1200"/>
              </a:spcBef>
              <a:spcAft>
                <a:spcPts val="0"/>
              </a:spcAft>
            </a:pPr>
            <a:r>
              <a:rPr lang="en-US"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sym typeface="Wingdings" panose="05000000000000000000" pitchFamily="2" charset="2"/>
              </a:rPr>
              <a:t>❷	</a:t>
            </a:r>
            <a:r>
              <a:rPr lang="en-US" sz="3800" dirty="0" smtClean="0">
                <a:solidFill>
                  <a:schemeClr val="bg1"/>
                </a:solidFill>
                <a:latin typeface="Calibri Light" panose="020F0302020204030204" pitchFamily="34" charset="0"/>
                <a:ea typeface="Cambria" charset="0"/>
                <a:cs typeface="Calibri Light" panose="020F0302020204030204" pitchFamily="34" charset="0"/>
              </a:rPr>
              <a:t>Setting </a:t>
            </a:r>
          </a:p>
          <a:p>
            <a:pPr marL="571500" lvl="0" indent="-571500" eaLnBrk="0" fontAlgn="auto" hangingPunct="0">
              <a:lnSpc>
                <a:spcPct val="90000"/>
              </a:lnSpc>
              <a:spcBef>
                <a:spcPts val="1200"/>
              </a:spcBef>
              <a:spcAft>
                <a:spcPts val="0"/>
              </a:spcAft>
            </a:pPr>
            <a:r>
              <a:rPr lang="en-US" dirty="0" smtClean="0">
                <a:solidFill>
                  <a:schemeClr val="bg1"/>
                </a:solidFill>
                <a:latin typeface="Calibri Light" panose="020F0302020204030204" pitchFamily="34" charset="0"/>
                <a:ea typeface="Calibri"/>
                <a:cs typeface="Calibri Light" panose="020F0302020204030204" pitchFamily="34" charset="0"/>
              </a:rPr>
              <a:t>❸</a:t>
            </a:r>
            <a:r>
              <a:rPr lang="en-US" dirty="0">
                <a:solidFill>
                  <a:schemeClr val="bg1"/>
                </a:solidFill>
                <a:latin typeface="Calibri Light" panose="020F0302020204030204" pitchFamily="34" charset="0"/>
                <a:ea typeface="Calibri"/>
                <a:cs typeface="Calibri Light" panose="020F0302020204030204" pitchFamily="34" charset="0"/>
              </a:rPr>
              <a:t>	</a:t>
            </a:r>
            <a:r>
              <a:rPr lang="en-US" sz="3800" dirty="0" smtClean="0">
                <a:solidFill>
                  <a:schemeClr val="bg1"/>
                </a:solidFill>
                <a:latin typeface="Calibri Light" panose="020F0302020204030204" pitchFamily="34" charset="0"/>
                <a:ea typeface="Cambria" charset="0"/>
                <a:cs typeface="Calibri Light" panose="020F0302020204030204" pitchFamily="34" charset="0"/>
              </a:rPr>
              <a:t>Purpose</a:t>
            </a:r>
          </a:p>
          <a:p>
            <a:pPr marL="571500" lvl="0" indent="-571500" eaLnBrk="0" fontAlgn="auto" hangingPunct="0">
              <a:lnSpc>
                <a:spcPct val="90000"/>
              </a:lnSpc>
              <a:spcBef>
                <a:spcPts val="1200"/>
              </a:spcBef>
              <a:spcAft>
                <a:spcPts val="0"/>
              </a:spcAft>
            </a:pPr>
            <a:r>
              <a:rPr lang="en-US" dirty="0">
                <a:solidFill>
                  <a:prstClr val="white"/>
                </a:solidFill>
                <a:latin typeface="Calibri Light" panose="020F0302020204030204" pitchFamily="34" charset="0"/>
                <a:ea typeface="Calibri"/>
                <a:cs typeface="Calibri Light" panose="020F0302020204030204" pitchFamily="34" charset="0"/>
              </a:rPr>
              <a:t>❹	</a:t>
            </a:r>
            <a:r>
              <a:rPr lang="en-US" sz="3800" dirty="0" smtClean="0">
                <a:solidFill>
                  <a:prstClr val="white"/>
                </a:solidFill>
                <a:latin typeface="Calibri Light" panose="020F0302020204030204" pitchFamily="34" charset="0"/>
                <a:ea typeface="Cambria" charset="0"/>
                <a:cs typeface="Calibri Light" panose="020F0302020204030204" pitchFamily="34" charset="0"/>
              </a:rPr>
              <a:t>Date</a:t>
            </a:r>
            <a:endParaRPr lang="en-US" sz="3800" dirty="0" smtClean="0">
              <a:solidFill>
                <a:schemeClr val="bg1"/>
              </a:solidFill>
              <a:latin typeface="Calibri Light" panose="020F0302020204030204" pitchFamily="34" charset="0"/>
              <a:ea typeface="Cambria" charset="0"/>
              <a:cs typeface="Calibri Light" panose="020F0302020204030204" pitchFamily="34"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Calibri Light" panose="020F0302020204030204" pitchFamily="34" charset="0"/>
              </a:rPr>
              <a:t>Introduction </a:t>
            </a:r>
            <a:r>
              <a:rPr lang="en-US" sz="6500" dirty="0">
                <a:solidFill>
                  <a:prstClr val="white"/>
                </a:solidFill>
                <a:latin typeface="Calibri Light" panose="020F0302020204030204" pitchFamily="34" charset="0"/>
                <a:ea typeface="+mn-ea"/>
                <a:cs typeface="Calibri Light" panose="020F0302020204030204" pitchFamily="34" charset="0"/>
              </a:rPr>
              <a:t>to Daniel</a:t>
            </a:r>
            <a:endParaRPr lang="en-US" sz="6500" cap="all" dirty="0">
              <a:solidFill>
                <a:prstClr val="white"/>
              </a:solidFill>
              <a:latin typeface="Calibri Light" panose="020F0302020204030204" pitchFamily="34" charset="0"/>
              <a:ea typeface="+mn-ea"/>
              <a:cs typeface="Calibri Light" panose="020F0302020204030204" pitchFamily="34" charset="0"/>
            </a:endParaRPr>
          </a:p>
        </p:txBody>
      </p:sp>
    </p:spTree>
    <p:extLst>
      <p:ext uri="{BB962C8B-B14F-4D97-AF65-F5344CB8AC3E}">
        <p14:creationId xmlns:p14="http://schemas.microsoft.com/office/powerpoint/2010/main" xmlns="" val="22993553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371600"/>
            <a:ext cx="8763000" cy="3277820"/>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a:solidFill>
                  <a:prstClr val="white"/>
                </a:solidFill>
                <a:latin typeface="Calibri Light" panose="020F0302020204030204" pitchFamily="34" charset="0"/>
                <a:ea typeface="Cambria" charset="0"/>
                <a:cs typeface="Cambria" charset="0"/>
              </a:rPr>
              <a:t>Nebuchadnezzar tried to brainwash him with Babylonian values, customs, religion and way of life.</a:t>
            </a:r>
            <a:r>
              <a:rPr lang="en-US" sz="3800" dirty="0">
                <a:solidFill>
                  <a:prstClr val="white"/>
                </a:solidFill>
                <a:latin typeface="Palatino Linotype" panose="02040502050505030304" pitchFamily="18" charset="0"/>
                <a:ea typeface="Cambria" charset="0"/>
                <a:cs typeface="Cambria" charset="0"/>
              </a:rPr>
              <a:t> </a:t>
            </a:r>
          </a:p>
          <a:p>
            <a:pPr marL="114300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“to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take some of the sacred objects from the Temple… and placed them in the treasure-house of his god” (v2</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4724400"/>
            <a:ext cx="8839200" cy="19050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5001904"/>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In </a:t>
            </a:r>
            <a:r>
              <a:rPr lang="en-US" sz="3800" dirty="0">
                <a:solidFill>
                  <a:schemeClr val="bg1"/>
                </a:solidFill>
                <a:latin typeface="Calibri Light" panose="020F0302020204030204" pitchFamily="34" charset="0"/>
                <a:ea typeface="Calibri" panose="020F0502020204030204" pitchFamily="34" charset="0"/>
              </a:rPr>
              <a:t>our culture, people feel like it’s dangerous to call </a:t>
            </a:r>
            <a:r>
              <a:rPr lang="en-US" sz="3800" i="1" dirty="0">
                <a:solidFill>
                  <a:schemeClr val="bg1"/>
                </a:solidFill>
                <a:latin typeface="Calibri Light" panose="020F0302020204030204" pitchFamily="34" charset="0"/>
                <a:ea typeface="Calibri" panose="020F0502020204030204" pitchFamily="34" charset="0"/>
              </a:rPr>
              <a:t>a</a:t>
            </a:r>
            <a:r>
              <a:rPr lang="en-US" sz="3800" dirty="0">
                <a:solidFill>
                  <a:schemeClr val="bg1"/>
                </a:solidFill>
                <a:latin typeface="Calibri Light" panose="020F0302020204030204" pitchFamily="34" charset="0"/>
                <a:ea typeface="Calibri" panose="020F0502020204030204" pitchFamily="34" charset="0"/>
              </a:rPr>
              <a:t> religion the “one true religion.”</a:t>
            </a:r>
            <a:endParaRPr lang="en-US" sz="3800" dirty="0">
              <a:solidFill>
                <a:schemeClr val="bg1"/>
              </a:solidFill>
              <a:latin typeface="Calibri Light" panose="020F0302020204030204" pitchFamily="34" charset="0"/>
            </a:endParaRPr>
          </a:p>
        </p:txBody>
      </p:sp>
      <p:sp>
        <p:nvSpPr>
          <p:cNvPr id="6" name="Rectangle 5"/>
          <p:cNvSpPr>
            <a:spLocks noChangeArrowheads="1"/>
          </p:cNvSpPr>
          <p:nvPr/>
        </p:nvSpPr>
        <p:spPr bwMode="auto">
          <a:xfrm>
            <a:off x="152400" y="1092607"/>
            <a:ext cx="8839200" cy="3493041"/>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TextBox 6"/>
          <p:cNvSpPr txBox="1">
            <a:spLocks noChangeArrowheads="1"/>
          </p:cNvSpPr>
          <p:nvPr/>
        </p:nvSpPr>
        <p:spPr bwMode="auto">
          <a:xfrm>
            <a:off x="170328" y="1191904"/>
            <a:ext cx="8821272" cy="3416320"/>
          </a:xfrm>
          <a:prstGeom prst="rect">
            <a:avLst/>
          </a:prstGeom>
          <a:noFill/>
          <a:ln w="38100">
            <a:noFill/>
            <a:miter lim="800000"/>
            <a:headEnd/>
            <a:tailEnd/>
          </a:ln>
        </p:spPr>
        <p:txBody>
          <a:bodyPr wrap="square">
            <a:spAutoFit/>
          </a:bodyPr>
          <a:lstStyle/>
          <a:p>
            <a:pPr>
              <a:spcAft>
                <a:spcPts val="600"/>
              </a:spcAft>
              <a:buSzPct val="100000"/>
            </a:pPr>
            <a:r>
              <a:rPr lang="en-US" sz="3500" b="1" dirty="0" smtClean="0">
                <a:solidFill>
                  <a:schemeClr val="bg1"/>
                </a:solidFill>
                <a:latin typeface="Calibri Light" panose="020F0302020204030204" pitchFamily="34" charset="0"/>
                <a:ea typeface="Calibri" panose="020F0502020204030204" pitchFamily="34" charset="0"/>
              </a:rPr>
              <a:t>Richard Dawkins: </a:t>
            </a:r>
            <a:r>
              <a:rPr lang="en-US" sz="3500" dirty="0" smtClean="0">
                <a:solidFill>
                  <a:schemeClr val="bg1"/>
                </a:solidFill>
                <a:latin typeface="Calibri Light" panose="020F0302020204030204" pitchFamily="34" charset="0"/>
                <a:ea typeface="Calibri" panose="020F0502020204030204" pitchFamily="34" charset="0"/>
              </a:rPr>
              <a:t>No shiny-suit </a:t>
            </a:r>
            <a:r>
              <a:rPr lang="en-US" sz="3500" dirty="0">
                <a:solidFill>
                  <a:schemeClr val="bg1"/>
                </a:solidFill>
                <a:latin typeface="Calibri Light" panose="020F0302020204030204" pitchFamily="34" charset="0"/>
                <a:ea typeface="Calibri" panose="020F0502020204030204" pitchFamily="34" charset="0"/>
              </a:rPr>
              <a:t>big-hairdo televangelists swindling gullible people of their </a:t>
            </a:r>
            <a:r>
              <a:rPr lang="en-US" sz="3500" dirty="0" smtClean="0">
                <a:solidFill>
                  <a:schemeClr val="bg1"/>
                </a:solidFill>
                <a:latin typeface="Calibri Light" panose="020F0302020204030204" pitchFamily="34" charset="0"/>
                <a:ea typeface="Calibri" panose="020F0502020204030204" pitchFamily="34" charset="0"/>
              </a:rPr>
              <a:t>money…Imagine </a:t>
            </a:r>
            <a:r>
              <a:rPr lang="en-US" sz="3500" dirty="0">
                <a:solidFill>
                  <a:schemeClr val="bg1"/>
                </a:solidFill>
                <a:latin typeface="Calibri Light" panose="020F0302020204030204" pitchFamily="34" charset="0"/>
                <a:ea typeface="Calibri" panose="020F0502020204030204" pitchFamily="34" charset="0"/>
              </a:rPr>
              <a:t>no Taliban to blow up ancient statues, no public beheadings of blasphemers, no flogging of female skin for the crime of showing an inch of it.”</a:t>
            </a:r>
            <a:endParaRPr lang="en-US" sz="35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29246872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2779222"/>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a:solidFill>
                  <a:prstClr val="white"/>
                </a:solidFill>
                <a:latin typeface="Calibri Light" panose="020F0302020204030204" pitchFamily="34" charset="0"/>
                <a:ea typeface="Cambria" charset="0"/>
                <a:cs typeface="Cambria" charset="0"/>
              </a:rPr>
              <a:t>Nebuchadnezzar tried to brainwash him with Babylonian values, customs, religion and way of life.</a:t>
            </a:r>
            <a:r>
              <a:rPr lang="en-US" sz="3800" dirty="0">
                <a:solidFill>
                  <a:prstClr val="white"/>
                </a:solidFill>
                <a:latin typeface="Palatino Linotype" panose="02040502050505030304" pitchFamily="18" charset="0"/>
                <a:ea typeface="Cambria" charset="0"/>
                <a:cs typeface="Cambria" charset="0"/>
              </a:rPr>
              <a:t> </a:t>
            </a:r>
          </a:p>
          <a:p>
            <a:pPr marL="114300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“Train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these young men in the language and literature of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Babylon”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(v4)</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4267200"/>
            <a:ext cx="8839200" cy="2133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4401741"/>
            <a:ext cx="8821272" cy="1846659"/>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Unlike </a:t>
            </a:r>
            <a:r>
              <a:rPr lang="en-US" sz="3800" dirty="0">
                <a:solidFill>
                  <a:schemeClr val="bg1"/>
                </a:solidFill>
                <a:latin typeface="Calibri Light" panose="020F0302020204030204" pitchFamily="34" charset="0"/>
                <a:ea typeface="Calibri" panose="020F0502020204030204" pitchFamily="34" charset="0"/>
              </a:rPr>
              <a:t>the God of the Bible, the Babylonian gods didn’t exist outside nature. They were subject to it.</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290540403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
                                        <p:tgtEl>
                                          <p:spTgt spid="4"/>
                                        </p:tgtEl>
                                      </p:cBhvr>
                                    </p:animEffect>
                                  </p:childTnLst>
                                </p:cTn>
                              </p:par>
                            </p:childTnLst>
                          </p:cTn>
                        </p:par>
                        <p:par>
                          <p:cTn id="12" fill="hold">
                            <p:stCondLst>
                              <p:cond delay="25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2779222"/>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a:solidFill>
                  <a:prstClr val="white"/>
                </a:solidFill>
                <a:latin typeface="Calibri Light" panose="020F0302020204030204" pitchFamily="34" charset="0"/>
                <a:ea typeface="Cambria" charset="0"/>
                <a:cs typeface="Cambria" charset="0"/>
              </a:rPr>
              <a:t>Nebuchadnezzar tried to brainwash him with Babylonian values, customs, religion and way of life.</a:t>
            </a:r>
            <a:r>
              <a:rPr lang="en-US" sz="3800" dirty="0">
                <a:solidFill>
                  <a:prstClr val="white"/>
                </a:solidFill>
                <a:latin typeface="Palatino Linotype" panose="02040502050505030304" pitchFamily="18" charset="0"/>
                <a:ea typeface="Cambria" charset="0"/>
                <a:cs typeface="Cambria" charset="0"/>
              </a:rPr>
              <a:t> </a:t>
            </a:r>
          </a:p>
          <a:p>
            <a:pPr marL="114300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“Train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these young men in the language and literature of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Babylon”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(v4)</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4267200"/>
            <a:ext cx="8839200" cy="2133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4401741"/>
            <a:ext cx="8821272" cy="1846659"/>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Scientists </a:t>
            </a:r>
            <a:r>
              <a:rPr lang="en-US" sz="3800" dirty="0">
                <a:solidFill>
                  <a:schemeClr val="bg1"/>
                </a:solidFill>
                <a:latin typeface="Calibri Light" panose="020F0302020204030204" pitchFamily="34" charset="0"/>
                <a:ea typeface="Calibri" panose="020F0502020204030204" pitchFamily="34" charset="0"/>
              </a:rPr>
              <a:t>and philosophers seek to give a naturalistic explanation for everything in the </a:t>
            </a:r>
            <a:r>
              <a:rPr lang="en-US" sz="3800" dirty="0" smtClean="0">
                <a:solidFill>
                  <a:schemeClr val="bg1"/>
                </a:solidFill>
                <a:latin typeface="Calibri Light" panose="020F0302020204030204" pitchFamily="34" charset="0"/>
                <a:ea typeface="Calibri" panose="020F0502020204030204" pitchFamily="34" charset="0"/>
              </a:rPr>
              <a:t>universe.</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17668757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1143000"/>
            <a:ext cx="8763000" cy="1671227"/>
          </a:xfrm>
          <a:prstGeom prst="rect">
            <a:avLst/>
          </a:prstGeom>
          <a:noFill/>
          <a:ln w="9525">
            <a:noFill/>
            <a:miter lim="800000"/>
            <a:headEnd/>
            <a:tailEnd/>
          </a:ln>
        </p:spPr>
        <p:txBody>
          <a:bodyPr wrap="square">
            <a:prstTxWarp prst="textNoShape">
              <a:avLst/>
            </a:prstTxWarp>
            <a:spAutoFit/>
          </a:bodyPr>
          <a:lstStyle/>
          <a:p>
            <a:pPr marL="571500" indent="-571500" eaLnBrk="0" fontAlgn="auto" hangingPunct="0">
              <a:lnSpc>
                <a:spcPct val="90000"/>
              </a:lnSpc>
              <a:spcBef>
                <a:spcPts val="0"/>
              </a:spcBef>
              <a:spcAft>
                <a:spcPts val="0"/>
              </a:spcAft>
            </a:pPr>
            <a:r>
              <a:rPr lang="en-US" dirty="0" smtClean="0">
                <a:solidFill>
                  <a:prstClr val="white"/>
                </a:solidFill>
                <a:latin typeface="Palatino Linotype" panose="02040502050505030304" pitchFamily="18" charset="0"/>
                <a:ea typeface="Calibri"/>
                <a:cs typeface="Courier New" panose="02070309020205020404" pitchFamily="49" charset="0"/>
              </a:rPr>
              <a:t>❸</a:t>
            </a:r>
            <a:r>
              <a:rPr lang="en-US" dirty="0">
                <a:solidFill>
                  <a:prstClr val="white"/>
                </a:solidFill>
                <a:latin typeface="Palatino Linotype" panose="02040502050505030304" pitchFamily="18" charset="0"/>
                <a:ea typeface="Calibri"/>
                <a:cs typeface="Courier New" panose="02070309020205020404" pitchFamily="49" charset="0"/>
              </a:rPr>
              <a:t>	</a:t>
            </a:r>
            <a:r>
              <a:rPr lang="en-US" sz="3800" dirty="0">
                <a:solidFill>
                  <a:prstClr val="white"/>
                </a:solidFill>
                <a:latin typeface="Calibri Light" panose="020F0302020204030204" pitchFamily="34" charset="0"/>
                <a:ea typeface="Cambria" charset="0"/>
                <a:cs typeface="Cambria" charset="0"/>
              </a:rPr>
              <a:t>Nebuchadnezzar tried to entice him with the promise of riches, success, power and </a:t>
            </a:r>
            <a:r>
              <a:rPr lang="en-US" sz="3800" dirty="0" smtClean="0">
                <a:solidFill>
                  <a:prstClr val="white"/>
                </a:solidFill>
                <a:latin typeface="Calibri Light" panose="020F0302020204030204" pitchFamily="34" charset="0"/>
                <a:ea typeface="Cambria" charset="0"/>
                <a:cs typeface="Cambria" charset="0"/>
              </a:rPr>
              <a:t>pleasure.</a:t>
            </a:r>
            <a:endParaRPr lang="en-US" sz="3800" dirty="0" smtClean="0">
              <a:solidFill>
                <a:prstClr val="white"/>
              </a:solidFill>
              <a:latin typeface="Calibri Light" panose="020F0302020204030204" pitchFamily="34" charset="0"/>
              <a:ea typeface="Calibri"/>
              <a:cs typeface="Courier New" panose="02070309020205020404" pitchFamily="49" charset="0"/>
            </a:endParaRPr>
          </a:p>
        </p:txBody>
      </p:sp>
      <p:sp>
        <p:nvSpPr>
          <p:cNvPr id="13" name="TextBox 12"/>
          <p:cNvSpPr txBox="1"/>
          <p:nvPr/>
        </p:nvSpPr>
        <p:spPr>
          <a:xfrm>
            <a:off x="0" y="0"/>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Daniel’s Situation</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31242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3276600"/>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The </a:t>
            </a:r>
            <a:r>
              <a:rPr lang="en-US" sz="3800" dirty="0">
                <a:solidFill>
                  <a:schemeClr val="bg1"/>
                </a:solidFill>
                <a:latin typeface="Calibri Light" panose="020F0302020204030204" pitchFamily="34" charset="0"/>
                <a:ea typeface="Calibri" panose="020F0502020204030204" pitchFamily="34" charset="0"/>
              </a:rPr>
              <a:t>Babylonians offered them two options, the carrot or the stick.</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41942367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1671227"/>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8</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But Daniel was determined not to defile himself by eating the food and wine given to them by the king.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8586257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8</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But Daniel was determined not to defile himself by eating the food and wine given to them by the king. </a:t>
            </a:r>
            <a:endPar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He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asked the chief of staff for permission not to eat these unacceptable foods.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Now God had given the chief of staff both respect and affection for Daniel.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44958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8" y="4648200"/>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didn’t protest as someone outside the system; he protested as a participant.</a:t>
            </a:r>
            <a:endParaRPr lang="en-US" sz="3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78518431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250121"/>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10</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But he responded, “I am afraid of my lord the king, who has ordered that you eat this food and wine. If you become pale and thin compared to the other youths your age, I am afraid the king will have me beheaded</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6483965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250121"/>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11</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spoke with the attendant who had been appointed by the chief of staff to look after Daniel,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endParaRPr lang="en-US" sz="3800" dirty="0">
              <a:solidFill>
                <a:schemeClr val="bg1"/>
              </a:solidFill>
              <a:latin typeface="Calibri Light" panose="020F0302020204030204" pitchFamily="34" charset="0"/>
              <a:cs typeface="Calibri Light" panose="020F0302020204030204" pitchFamily="34" charset="0"/>
            </a:endParaRPr>
          </a:p>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12</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“Please test us for ten days on a diet of vegetables and water,” Daniel said</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3" name="TextBox 2"/>
          <p:cNvSpPr txBox="1"/>
          <p:nvPr/>
        </p:nvSpPr>
        <p:spPr>
          <a:xfrm>
            <a:off x="8763000" y="6396335"/>
            <a:ext cx="381000" cy="461665"/>
          </a:xfrm>
          <a:prstGeom prst="rect">
            <a:avLst/>
          </a:prstGeom>
          <a:noFill/>
        </p:spPr>
        <p:txBody>
          <a:bodyPr wrap="square" rtlCol="0">
            <a:spAutoFit/>
          </a:bodyPr>
          <a:lstStyle/>
          <a:p>
            <a:pPr algn="r"/>
            <a:r>
              <a:rPr lang="en-US" dirty="0" smtClean="0">
                <a:solidFill>
                  <a:schemeClr val="bg1"/>
                </a:solidFill>
                <a:latin typeface="Calibri Light" panose="020F0302020204030204" pitchFamily="34" charset="0"/>
                <a:cs typeface="Calibri Light" panose="020F0302020204030204" pitchFamily="34" charset="0"/>
              </a:rPr>
              <a:t>.</a:t>
            </a:r>
            <a:endParaRPr lang="en-US"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91804078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250121"/>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13</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“At the end of the ten days, see how we look compared to the other young men who are eating the king’s food. Then make your decision in light of what you see.”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attendant agreed to Daniel’s suggestion and tested them for ten days.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2578117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2007679"/>
            <a:ext cx="8763000" cy="1671227"/>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1200"/>
              </a:spcBef>
              <a:spcAft>
                <a:spcPts val="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a:solidFill>
                  <a:prstClr val="white"/>
                </a:solidFill>
                <a:latin typeface="Calibri Light" panose="020F0302020204030204" pitchFamily="34" charset="0"/>
                <a:ea typeface="Cambria" charset="0"/>
                <a:cs typeface="Cambria" charset="0"/>
              </a:rPr>
              <a:t> He must have worked through some of the tough questions believers face (i.e. “Why do God’s followers suffer</a:t>
            </a:r>
            <a:r>
              <a:rPr lang="en-US" sz="3800" dirty="0" smtClean="0">
                <a:solidFill>
                  <a:prstClr val="white"/>
                </a:solidFill>
                <a:latin typeface="Calibri Light" panose="020F0302020204030204" pitchFamily="34" charset="0"/>
                <a:ea typeface="Cambria" charset="0"/>
                <a:cs typeface="Cambria" charset="0"/>
              </a:rPr>
              <a:t>?”).</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66781"/>
            <a:ext cx="9144000" cy="2092881"/>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How </a:t>
            </a:r>
            <a:r>
              <a:rPr lang="en-US" sz="6500" dirty="0">
                <a:solidFill>
                  <a:prstClr val="white"/>
                </a:solidFill>
                <a:latin typeface="Calibri Light" panose="020F0302020204030204" pitchFamily="34" charset="0"/>
                <a:ea typeface="+mn-ea"/>
                <a:cs typeface="+mn-cs"/>
              </a:rPr>
              <a:t>did Daniel manage to cling to his faith? </a:t>
            </a:r>
            <a:endParaRPr lang="en-US" sz="6500" cap="all" dirty="0">
              <a:solidFill>
                <a:prstClr val="white"/>
              </a:solidFill>
              <a:latin typeface="Calibri Light" panose="020F0302020204030204" pitchFamily="34" charset="0"/>
              <a:ea typeface="+mn-ea"/>
              <a:cs typeface="+mn-cs"/>
            </a:endParaRPr>
          </a:p>
        </p:txBody>
      </p:sp>
    </p:spTree>
    <p:extLst>
      <p:ext uri="{BB962C8B-B14F-4D97-AF65-F5344CB8AC3E}">
        <p14:creationId xmlns:p14="http://schemas.microsoft.com/office/powerpoint/2010/main" xmlns="" val="42723877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197525"/>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During the third year of King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Jehoiakim’s</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reign in Judah, King Nebuchadnezzar of Babylon came to Jerusalem and besieged it.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3429000"/>
            <a:ext cx="8839200" cy="12954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9" y="3471299"/>
            <a:ext cx="8686800" cy="1200329"/>
          </a:xfrm>
          <a:prstGeom prst="rect">
            <a:avLst/>
          </a:prstGeom>
          <a:noFill/>
          <a:ln w="38100">
            <a:noFill/>
            <a:miter lim="800000"/>
            <a:headEnd/>
            <a:tailEnd/>
          </a:ln>
        </p:spPr>
        <p:txBody>
          <a:bodyPr wrap="square">
            <a:spAutoFit/>
          </a:bodyPr>
          <a:lstStyle/>
          <a:p>
            <a:pPr algn="ctr">
              <a:spcAft>
                <a:spcPts val="600"/>
              </a:spcAft>
              <a:buSzPct val="100000"/>
            </a:pP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605 BC = Nebuchadnezzar </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defeated Pharaoh </a:t>
            </a:r>
            <a:r>
              <a:rPr lang="en-US" sz="36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Necco</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the Battle of Carchemish</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9054870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
                                        <p:tgtEl>
                                          <p:spTgt spid="4"/>
                                        </p:tgtEl>
                                      </p:cBhvr>
                                    </p:animEffect>
                                  </p:childTnLst>
                                </p:cTn>
                              </p:par>
                            </p:childTnLst>
                          </p:cTn>
                        </p:par>
                        <p:par>
                          <p:cTn id="12" fill="hold">
                            <p:stCondLst>
                              <p:cond delay="25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4" grpId="0" animBg="1"/>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2007679"/>
            <a:ext cx="8763000" cy="1144929"/>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a:t>
            </a: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	</a:t>
            </a:r>
            <a:r>
              <a:rPr lang="en-US" sz="3800" dirty="0" smtClean="0">
                <a:solidFill>
                  <a:prstClr val="white"/>
                </a:solidFill>
                <a:latin typeface="Calibri Light" panose="020F0302020204030204" pitchFamily="34" charset="0"/>
                <a:ea typeface="Cambria" charset="0"/>
                <a:cs typeface="Cambria" charset="0"/>
              </a:rPr>
              <a:t>He </a:t>
            </a:r>
            <a:r>
              <a:rPr lang="en-US" sz="3800" dirty="0">
                <a:solidFill>
                  <a:prstClr val="white"/>
                </a:solidFill>
                <a:latin typeface="Calibri Light" panose="020F0302020204030204" pitchFamily="34" charset="0"/>
                <a:ea typeface="Cambria" charset="0"/>
                <a:cs typeface="Cambria" charset="0"/>
              </a:rPr>
              <a:t>fled to the Bible for answers and hope.</a:t>
            </a:r>
            <a:r>
              <a:rPr lang="en-US" sz="3800" dirty="0" smtClean="0">
                <a:solidFill>
                  <a:prstClr val="white"/>
                </a:solidFill>
                <a:latin typeface="Palatino Linotype" panose="02040502050505030304" pitchFamily="18" charset="0"/>
                <a:ea typeface="Cambria" charset="0"/>
                <a:cs typeface="Cambria" charset="0"/>
              </a:rPr>
              <a:t> </a:t>
            </a:r>
          </a:p>
        </p:txBody>
      </p:sp>
      <p:sp>
        <p:nvSpPr>
          <p:cNvPr id="13" name="TextBox 12"/>
          <p:cNvSpPr txBox="1"/>
          <p:nvPr/>
        </p:nvSpPr>
        <p:spPr>
          <a:xfrm>
            <a:off x="0" y="-66781"/>
            <a:ext cx="9144000" cy="2092881"/>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How </a:t>
            </a:r>
            <a:r>
              <a:rPr lang="en-US" sz="6500" dirty="0">
                <a:solidFill>
                  <a:prstClr val="white"/>
                </a:solidFill>
                <a:latin typeface="Calibri Light" panose="020F0302020204030204" pitchFamily="34" charset="0"/>
                <a:ea typeface="+mn-ea"/>
                <a:cs typeface="+mn-cs"/>
              </a:rPr>
              <a:t>did Daniel manage to cling to his faith? </a:t>
            </a:r>
            <a:endParaRPr lang="en-US" sz="6500" cap="all" dirty="0">
              <a:solidFill>
                <a:prstClr val="white"/>
              </a:solidFill>
              <a:latin typeface="Calibri Light" panose="020F0302020204030204" pitchFamily="34" charset="0"/>
              <a:ea typeface="+mn-ea"/>
              <a:cs typeface="+mn-cs"/>
            </a:endParaRPr>
          </a:p>
        </p:txBody>
      </p:sp>
      <p:sp>
        <p:nvSpPr>
          <p:cNvPr id="4" name="Rectangle 3"/>
          <p:cNvSpPr>
            <a:spLocks noChangeArrowheads="1"/>
          </p:cNvSpPr>
          <p:nvPr/>
        </p:nvSpPr>
        <p:spPr bwMode="auto">
          <a:xfrm>
            <a:off x="152400" y="3124200"/>
            <a:ext cx="8839200" cy="3493041"/>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3223497"/>
            <a:ext cx="8821272" cy="3231654"/>
          </a:xfrm>
          <a:prstGeom prst="rect">
            <a:avLst/>
          </a:prstGeom>
          <a:noFill/>
          <a:ln w="38100">
            <a:noFill/>
            <a:miter lim="800000"/>
            <a:headEnd/>
            <a:tailEnd/>
          </a:ln>
        </p:spPr>
        <p:txBody>
          <a:bodyPr wrap="square">
            <a:spAutoFit/>
          </a:bodyPr>
          <a:lstStyle/>
          <a:p>
            <a:pPr>
              <a:spcAft>
                <a:spcPts val="600"/>
              </a:spcAft>
              <a:buSzPct val="100000"/>
            </a:pPr>
            <a:r>
              <a:rPr lang="en-US" sz="3400" b="1" dirty="0" smtClean="0">
                <a:solidFill>
                  <a:schemeClr val="bg1"/>
                </a:solidFill>
                <a:latin typeface="Calibri Light" panose="020F0302020204030204" pitchFamily="34" charset="0"/>
                <a:ea typeface="Calibri" panose="020F0502020204030204" pitchFamily="34" charset="0"/>
              </a:rPr>
              <a:t>Jeremiah 29:10-14: </a:t>
            </a:r>
            <a:r>
              <a:rPr lang="en-US" sz="3400" dirty="0">
                <a:solidFill>
                  <a:schemeClr val="bg1"/>
                </a:solidFill>
                <a:latin typeface="Calibri Light" panose="020F0302020204030204" pitchFamily="34" charset="0"/>
                <a:ea typeface="Calibri" panose="020F0502020204030204" pitchFamily="34" charset="0"/>
              </a:rPr>
              <a:t>“You will be in Babylon for seventy years. But then I will come and do for you all the good things I have promised…I will end your captivity and restore your fortunes. I will gather you out of the nations where I sent you and will bring you home again to your own </a:t>
            </a:r>
            <a:r>
              <a:rPr lang="en-US" sz="3400" dirty="0" smtClean="0">
                <a:solidFill>
                  <a:schemeClr val="bg1"/>
                </a:solidFill>
                <a:latin typeface="Calibri Light" panose="020F0302020204030204" pitchFamily="34" charset="0"/>
                <a:ea typeface="Calibri" panose="020F0502020204030204" pitchFamily="34" charset="0"/>
              </a:rPr>
              <a:t>land.”</a:t>
            </a:r>
            <a:endParaRPr lang="en-US" sz="34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3479087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 y="2007679"/>
            <a:ext cx="8763000" cy="2197525"/>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a:t>
            </a: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	</a:t>
            </a:r>
            <a:r>
              <a:rPr lang="en-US" sz="3800" dirty="0" smtClean="0">
                <a:solidFill>
                  <a:prstClr val="white"/>
                </a:solidFill>
                <a:latin typeface="Calibri Light" panose="020F0302020204030204" pitchFamily="34" charset="0"/>
                <a:ea typeface="Cambria" charset="0"/>
                <a:cs typeface="Cambria" charset="0"/>
              </a:rPr>
              <a:t>He </a:t>
            </a:r>
            <a:r>
              <a:rPr lang="en-US" sz="3800" dirty="0">
                <a:solidFill>
                  <a:prstClr val="white"/>
                </a:solidFill>
                <a:latin typeface="Calibri Light" panose="020F0302020204030204" pitchFamily="34" charset="0"/>
                <a:ea typeface="Cambria" charset="0"/>
                <a:cs typeface="Cambria" charset="0"/>
              </a:rPr>
              <a:t>fled to the Bible for answers and hope.</a:t>
            </a:r>
            <a:r>
              <a:rPr lang="en-US" sz="3800" dirty="0" smtClean="0">
                <a:solidFill>
                  <a:prstClr val="white"/>
                </a:solidFill>
                <a:latin typeface="Palatino Linotype" panose="02040502050505030304" pitchFamily="18" charset="0"/>
                <a:ea typeface="Cambria" charset="0"/>
                <a:cs typeface="Cambria" charset="0"/>
              </a:rPr>
              <a:t> </a:t>
            </a:r>
          </a:p>
          <a:p>
            <a:pPr marL="571500" lvl="0" indent="-571500" eaLnBrk="0" fontAlgn="auto" hangingPunct="0">
              <a:lnSpc>
                <a:spcPct val="90000"/>
              </a:lnSpc>
              <a:spcBef>
                <a:spcPts val="0"/>
              </a:spcBef>
              <a:spcAft>
                <a:spcPts val="0"/>
              </a:spcAft>
            </a:pPr>
            <a:r>
              <a:rPr lang="en-US" dirty="0">
                <a:solidFill>
                  <a:prstClr val="white"/>
                </a:solidFill>
                <a:latin typeface="Palatino Linotype" panose="02040502050505030304" pitchFamily="18" charset="0"/>
                <a:ea typeface="Calibri"/>
                <a:cs typeface="Courier New" panose="02070309020205020404" pitchFamily="49" charset="0"/>
              </a:rPr>
              <a:t>❸	</a:t>
            </a:r>
            <a:r>
              <a:rPr lang="en-US" sz="3800" dirty="0">
                <a:solidFill>
                  <a:prstClr val="white"/>
                </a:solidFill>
                <a:latin typeface="Calibri Light" panose="020F0302020204030204" pitchFamily="34" charset="0"/>
                <a:ea typeface="Cambria" charset="0"/>
                <a:cs typeface="Cambria" charset="0"/>
              </a:rPr>
              <a:t>He saw that God had a plan and purpose for his life.</a:t>
            </a:r>
            <a:endParaRPr lang="en-US" sz="3800" dirty="0" smtClean="0">
              <a:solidFill>
                <a:prstClr val="white"/>
              </a:solidFill>
              <a:latin typeface="Palatino Linotype" panose="02040502050505030304" pitchFamily="18" charset="0"/>
              <a:ea typeface="Cambria" charset="0"/>
              <a:cs typeface="Cambria" charset="0"/>
            </a:endParaRPr>
          </a:p>
        </p:txBody>
      </p:sp>
      <p:sp>
        <p:nvSpPr>
          <p:cNvPr id="13" name="TextBox 12"/>
          <p:cNvSpPr txBox="1"/>
          <p:nvPr/>
        </p:nvSpPr>
        <p:spPr>
          <a:xfrm>
            <a:off x="0" y="-66781"/>
            <a:ext cx="9144000" cy="2092881"/>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How </a:t>
            </a:r>
            <a:r>
              <a:rPr lang="en-US" sz="6500" dirty="0">
                <a:solidFill>
                  <a:prstClr val="white"/>
                </a:solidFill>
                <a:latin typeface="Calibri Light" panose="020F0302020204030204" pitchFamily="34" charset="0"/>
                <a:ea typeface="+mn-ea"/>
                <a:cs typeface="+mn-cs"/>
              </a:rPr>
              <a:t>did Daniel manage to cling to his faith? </a:t>
            </a:r>
            <a:endParaRPr lang="en-US" sz="6500" cap="all" dirty="0">
              <a:solidFill>
                <a:prstClr val="white"/>
              </a:solidFill>
              <a:latin typeface="Calibri Light" panose="020F0302020204030204" pitchFamily="34" charset="0"/>
              <a:ea typeface="+mn-ea"/>
              <a:cs typeface="+mn-cs"/>
            </a:endParaRPr>
          </a:p>
        </p:txBody>
      </p:sp>
    </p:spTree>
    <p:extLst>
      <p:ext uri="{BB962C8B-B14F-4D97-AF65-F5344CB8AC3E}">
        <p14:creationId xmlns:p14="http://schemas.microsoft.com/office/powerpoint/2010/main" xmlns="" val="2860000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0" y="-66781"/>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 Refused to Conform</a:t>
            </a:r>
            <a:endParaRPr lang="en-US" sz="6500" cap="all" dirty="0">
              <a:solidFill>
                <a:prstClr val="white"/>
              </a:solidFill>
              <a:latin typeface="Calibri Light" panose="020F0302020204030204" pitchFamily="34" charset="0"/>
              <a:ea typeface="+mn-ea"/>
              <a:cs typeface="+mn-cs"/>
            </a:endParaRPr>
          </a:p>
        </p:txBody>
      </p:sp>
      <p:sp>
        <p:nvSpPr>
          <p:cNvPr id="4" name="Text Box 8"/>
          <p:cNvSpPr txBox="1">
            <a:spLocks noChangeArrowheads="1"/>
          </p:cNvSpPr>
          <p:nvPr/>
        </p:nvSpPr>
        <p:spPr bwMode="auto">
          <a:xfrm>
            <a:off x="152400" y="1066800"/>
            <a:ext cx="8763000" cy="618631"/>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60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prstClr val="white"/>
                </a:solidFill>
                <a:latin typeface="Calibri Light" panose="020F0302020204030204" pitchFamily="34" charset="0"/>
                <a:ea typeface="Cambria" charset="0"/>
                <a:cs typeface="Cambria" charset="0"/>
              </a:rPr>
              <a:t>Nonconformity </a:t>
            </a:r>
            <a:r>
              <a:rPr lang="en-US" sz="3800" dirty="0">
                <a:solidFill>
                  <a:prstClr val="white"/>
                </a:solidFill>
                <a:latin typeface="Calibri Light" panose="020F0302020204030204" pitchFamily="34" charset="0"/>
                <a:ea typeface="Cambria" charset="0"/>
                <a:cs typeface="Cambria" charset="0"/>
              </a:rPr>
              <a:t>in Our </a:t>
            </a:r>
            <a:r>
              <a:rPr lang="en-US" sz="3800" dirty="0" smtClean="0">
                <a:solidFill>
                  <a:prstClr val="white"/>
                </a:solidFill>
                <a:latin typeface="Calibri Light" panose="020F0302020204030204" pitchFamily="34" charset="0"/>
                <a:ea typeface="Cambria" charset="0"/>
                <a:cs typeface="Cambria" charset="0"/>
              </a:rPr>
              <a:t>Culture</a:t>
            </a:r>
            <a:endParaRPr lang="en-US" sz="3800" dirty="0" smtClean="0">
              <a:solidFill>
                <a:prstClr val="white"/>
              </a:solidFill>
              <a:latin typeface="Palatino Linotype" panose="02040502050505030304" pitchFamily="18" charset="0"/>
              <a:ea typeface="Cambria" charset="0"/>
              <a:cs typeface="Cambria" charset="0"/>
            </a:endParaRPr>
          </a:p>
        </p:txBody>
      </p:sp>
    </p:spTree>
    <p:extLst>
      <p:ext uri="{BB962C8B-B14F-4D97-AF65-F5344CB8AC3E}">
        <p14:creationId xmlns:p14="http://schemas.microsoft.com/office/powerpoint/2010/main" xmlns="" val="13339556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0" y="-66781"/>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 Refused to Conform</a:t>
            </a:r>
            <a:endParaRPr lang="en-US" sz="6500" cap="all" dirty="0">
              <a:solidFill>
                <a:prstClr val="white"/>
              </a:solidFill>
              <a:latin typeface="Calibri Light" panose="020F0302020204030204" pitchFamily="34" charset="0"/>
              <a:ea typeface="+mn-ea"/>
              <a:cs typeface="+mn-cs"/>
            </a:endParaRPr>
          </a:p>
        </p:txBody>
      </p:sp>
      <p:sp>
        <p:nvSpPr>
          <p:cNvPr id="4" name="Text Box 8"/>
          <p:cNvSpPr txBox="1">
            <a:spLocks noChangeArrowheads="1"/>
          </p:cNvSpPr>
          <p:nvPr/>
        </p:nvSpPr>
        <p:spPr bwMode="auto">
          <a:xfrm>
            <a:off x="152400" y="1066800"/>
            <a:ext cx="8763000" cy="2434513"/>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60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prstClr val="white"/>
                </a:solidFill>
                <a:latin typeface="Calibri Light" panose="020F0302020204030204" pitchFamily="34" charset="0"/>
                <a:ea typeface="Cambria" charset="0"/>
                <a:cs typeface="Cambria" charset="0"/>
              </a:rPr>
              <a:t>Nonconformity </a:t>
            </a:r>
            <a:r>
              <a:rPr lang="en-US" sz="3800" dirty="0">
                <a:solidFill>
                  <a:prstClr val="white"/>
                </a:solidFill>
                <a:latin typeface="Calibri Light" panose="020F0302020204030204" pitchFamily="34" charset="0"/>
                <a:ea typeface="Cambria" charset="0"/>
                <a:cs typeface="Cambria" charset="0"/>
              </a:rPr>
              <a:t>in Our Culture</a:t>
            </a:r>
            <a:endParaRPr lang="en-US" sz="3800" dirty="0" smtClean="0">
              <a:solidFill>
                <a:prstClr val="white"/>
              </a:solidFill>
              <a:latin typeface="Calibri Light" panose="020F0302020204030204" pitchFamily="34" charset="0"/>
              <a:ea typeface="Cambria" charset="0"/>
              <a:cs typeface="Cambria" charset="0"/>
            </a:endParaRPr>
          </a:p>
          <a:p>
            <a:pPr marL="571500" lvl="0" indent="-571500" eaLnBrk="0" fontAlgn="auto" hangingPunct="0">
              <a:lnSpc>
                <a:spcPct val="90000"/>
              </a:lnSpc>
              <a:spcBef>
                <a:spcPts val="0"/>
              </a:spcBef>
              <a:spcAft>
                <a:spcPts val="60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smtClean="0">
                <a:solidFill>
                  <a:prstClr val="white"/>
                </a:solidFill>
                <a:latin typeface="Calibri Light" panose="020F0302020204030204" pitchFamily="34" charset="0"/>
                <a:ea typeface="Cambria" charset="0"/>
                <a:cs typeface="Cambria" charset="0"/>
              </a:rPr>
              <a:t>Daniel’s </a:t>
            </a:r>
            <a:r>
              <a:rPr lang="en-US" sz="3800" dirty="0">
                <a:solidFill>
                  <a:prstClr val="white"/>
                </a:solidFill>
                <a:latin typeface="Calibri Light" panose="020F0302020204030204" pitchFamily="34" charset="0"/>
                <a:ea typeface="Cambria" charset="0"/>
                <a:cs typeface="Cambria" charset="0"/>
              </a:rPr>
              <a:t>Stand</a:t>
            </a:r>
            <a:r>
              <a:rPr lang="en-US" sz="3800" dirty="0" smtClean="0">
                <a:solidFill>
                  <a:prstClr val="white"/>
                </a:solidFill>
                <a:latin typeface="Palatino Linotype" panose="02040502050505030304" pitchFamily="18" charset="0"/>
                <a:ea typeface="Cambria" charset="0"/>
                <a:cs typeface="Cambria" charset="0"/>
              </a:rPr>
              <a:t> </a:t>
            </a:r>
          </a:p>
          <a:p>
            <a:pPr marL="1143000" lvl="0" indent="-571500" eaLnBrk="0" fontAlgn="auto" hangingPunct="0">
              <a:lnSpc>
                <a:spcPct val="90000"/>
              </a:lnSpc>
              <a:spcBef>
                <a:spcPts val="0"/>
              </a:spcBef>
              <a:spcAft>
                <a:spcPts val="0"/>
              </a:spcAft>
            </a:pP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Rebelling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Against the Rebellion </a:t>
            </a:r>
            <a:endParaRPr lang="en-US" sz="3800" dirty="0">
              <a:solidFill>
                <a:prstClr val="white"/>
              </a:solidFill>
              <a:latin typeface="Palatino Linotype" panose="02040502050505030304" pitchFamily="18" charset="0"/>
              <a:ea typeface="Cambria" charset="0"/>
              <a:cs typeface="Cambria" charset="0"/>
            </a:endParaRPr>
          </a:p>
          <a:p>
            <a:pPr marL="571500" lvl="0" indent="-571500" eaLnBrk="0" fontAlgn="auto" hangingPunct="0">
              <a:lnSpc>
                <a:spcPct val="90000"/>
              </a:lnSpc>
              <a:spcBef>
                <a:spcPts val="0"/>
              </a:spcBef>
              <a:spcAft>
                <a:spcPts val="0"/>
              </a:spcAft>
            </a:pPr>
            <a:endParaRPr lang="en-US" sz="3800" dirty="0" smtClean="0">
              <a:solidFill>
                <a:prstClr val="white"/>
              </a:solidFill>
              <a:latin typeface="Palatino Linotype" panose="02040502050505030304" pitchFamily="18" charset="0"/>
              <a:ea typeface="Cambria" charset="0"/>
              <a:cs typeface="Cambria" charset="0"/>
            </a:endParaRPr>
          </a:p>
        </p:txBody>
      </p:sp>
    </p:spTree>
    <p:extLst>
      <p:ext uri="{BB962C8B-B14F-4D97-AF65-F5344CB8AC3E}">
        <p14:creationId xmlns:p14="http://schemas.microsoft.com/office/powerpoint/2010/main" xmlns="" val="25723001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0" y="-66781"/>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 Refused to Conform</a:t>
            </a:r>
            <a:endParaRPr lang="en-US" sz="6500" cap="all" dirty="0">
              <a:solidFill>
                <a:prstClr val="white"/>
              </a:solidFill>
              <a:latin typeface="Calibri Light" panose="020F0302020204030204" pitchFamily="34" charset="0"/>
              <a:ea typeface="+mn-ea"/>
              <a:cs typeface="+mn-cs"/>
            </a:endParaRPr>
          </a:p>
        </p:txBody>
      </p:sp>
      <p:sp>
        <p:nvSpPr>
          <p:cNvPr id="4" name="Text Box 8"/>
          <p:cNvSpPr txBox="1">
            <a:spLocks noChangeArrowheads="1"/>
          </p:cNvSpPr>
          <p:nvPr/>
        </p:nvSpPr>
        <p:spPr bwMode="auto">
          <a:xfrm>
            <a:off x="152400" y="1066800"/>
            <a:ext cx="8763000" cy="5121402"/>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60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prstClr val="white"/>
                </a:solidFill>
                <a:latin typeface="Calibri Light" panose="020F0302020204030204" pitchFamily="34" charset="0"/>
                <a:ea typeface="Cambria" charset="0"/>
                <a:cs typeface="Cambria" charset="0"/>
              </a:rPr>
              <a:t>Nonconformity </a:t>
            </a:r>
            <a:r>
              <a:rPr lang="en-US" sz="3800" dirty="0">
                <a:solidFill>
                  <a:prstClr val="white"/>
                </a:solidFill>
                <a:latin typeface="Calibri Light" panose="020F0302020204030204" pitchFamily="34" charset="0"/>
                <a:ea typeface="Cambria" charset="0"/>
                <a:cs typeface="Cambria" charset="0"/>
              </a:rPr>
              <a:t>in Our Culture</a:t>
            </a:r>
            <a:endParaRPr lang="en-US" sz="3800" dirty="0" smtClean="0">
              <a:solidFill>
                <a:prstClr val="white"/>
              </a:solidFill>
              <a:latin typeface="Calibri Light" panose="020F0302020204030204" pitchFamily="34" charset="0"/>
              <a:ea typeface="Cambria" charset="0"/>
              <a:cs typeface="Cambria" charset="0"/>
            </a:endParaRPr>
          </a:p>
          <a:p>
            <a:pPr marL="571500" lvl="0" indent="-571500" eaLnBrk="0" fontAlgn="auto" hangingPunct="0">
              <a:lnSpc>
                <a:spcPct val="90000"/>
              </a:lnSpc>
              <a:spcBef>
                <a:spcPts val="0"/>
              </a:spcBef>
              <a:spcAft>
                <a:spcPts val="60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smtClean="0">
                <a:solidFill>
                  <a:prstClr val="white"/>
                </a:solidFill>
                <a:latin typeface="Calibri Light" panose="020F0302020204030204" pitchFamily="34" charset="0"/>
                <a:ea typeface="Cambria" charset="0"/>
                <a:cs typeface="Cambria" charset="0"/>
              </a:rPr>
              <a:t>Daniel’s Stand</a:t>
            </a:r>
            <a:r>
              <a:rPr lang="en-US" sz="3800" dirty="0" smtClean="0">
                <a:solidFill>
                  <a:prstClr val="white"/>
                </a:solidFill>
                <a:latin typeface="Palatino Linotype" panose="02040502050505030304" pitchFamily="18" charset="0"/>
                <a:ea typeface="Cambria" charset="0"/>
                <a:cs typeface="Cambria" charset="0"/>
              </a:rPr>
              <a:t> </a:t>
            </a:r>
          </a:p>
          <a:p>
            <a:pPr marL="571500" lvl="0" indent="-571500" eaLnBrk="0" fontAlgn="auto" hangingPunct="0">
              <a:lnSpc>
                <a:spcPct val="90000"/>
              </a:lnSpc>
              <a:spcBef>
                <a:spcPts val="0"/>
              </a:spcBef>
              <a:spcAft>
                <a:spcPts val="0"/>
              </a:spcAft>
            </a:pPr>
            <a:r>
              <a:rPr lang="en-US" dirty="0">
                <a:solidFill>
                  <a:prstClr val="white"/>
                </a:solidFill>
                <a:latin typeface="Palatino Linotype" panose="02040502050505030304" pitchFamily="18" charset="0"/>
                <a:ea typeface="Calibri"/>
                <a:cs typeface="Courier New" panose="02070309020205020404" pitchFamily="49" charset="0"/>
              </a:rPr>
              <a:t>❸	</a:t>
            </a:r>
            <a:r>
              <a:rPr lang="en-US" sz="3800" dirty="0" smtClean="0">
                <a:solidFill>
                  <a:prstClr val="white"/>
                </a:solidFill>
                <a:latin typeface="Calibri Light" panose="020F0302020204030204" pitchFamily="34" charset="0"/>
                <a:ea typeface="Cambria" charset="0"/>
                <a:cs typeface="Cambria" charset="0"/>
              </a:rPr>
              <a:t>How </a:t>
            </a:r>
            <a:r>
              <a:rPr lang="en-US" sz="3800" dirty="0">
                <a:solidFill>
                  <a:prstClr val="white"/>
                </a:solidFill>
                <a:latin typeface="Calibri Light" panose="020F0302020204030204" pitchFamily="34" charset="0"/>
                <a:ea typeface="Cambria" charset="0"/>
                <a:cs typeface="Cambria" charset="0"/>
              </a:rPr>
              <a:t>do we maintain our faith in a hostile culture? </a:t>
            </a:r>
            <a:endParaRPr lang="en-US" sz="3800" dirty="0" smtClean="0">
              <a:solidFill>
                <a:prstClr val="white"/>
              </a:solidFill>
              <a:latin typeface="Palatino Linotype" panose="02040502050505030304" pitchFamily="18" charset="0"/>
              <a:ea typeface="Cambria" charset="0"/>
              <a:cs typeface="Cambria" charset="0"/>
            </a:endParaRPr>
          </a:p>
          <a:p>
            <a:pPr marL="1143000" lvl="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Run and Hide</a:t>
            </a:r>
          </a:p>
          <a:p>
            <a:pPr marL="1143000" lvl="0" indent="-571500" eaLnBrk="0" fontAlgn="auto" hangingPunct="0">
              <a:lnSpc>
                <a:spcPct val="90000"/>
              </a:lnSpc>
              <a:spcBef>
                <a:spcPts val="0"/>
              </a:spcBef>
              <a:spcAft>
                <a:spcPts val="0"/>
              </a:spcAft>
            </a:pP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We </a:t>
            </a:r>
            <a:r>
              <a:rPr lang="en-US" sz="3600" dirty="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can stand in open defiance and declare war on our culture.</a:t>
            </a:r>
            <a:endParaRPr lang="en-US" sz="3800" dirty="0">
              <a:solidFill>
                <a:prstClr val="white"/>
              </a:solidFill>
              <a:latin typeface="Palatino Linotype" panose="02040502050505030304" pitchFamily="18" charset="0"/>
              <a:ea typeface="Cambria" charset="0"/>
              <a:cs typeface="Cambria" charset="0"/>
            </a:endParaRPr>
          </a:p>
          <a:p>
            <a:pPr marL="1143000" lvl="0" indent="-571500" eaLnBrk="0" fontAlgn="auto" hangingPunct="0">
              <a:lnSpc>
                <a:spcPct val="90000"/>
              </a:lnSpc>
              <a:spcBef>
                <a:spcPts val="0"/>
              </a:spcBef>
              <a:spcAft>
                <a:spcPts val="0"/>
              </a:spcAft>
            </a:pPr>
            <a:endParaRPr lang="en-US" sz="3800" dirty="0" smtClean="0">
              <a:solidFill>
                <a:prstClr val="white"/>
              </a:solidFill>
              <a:latin typeface="Palatino Linotype" panose="02040502050505030304" pitchFamily="18" charset="0"/>
              <a:ea typeface="Cambria" charset="0"/>
              <a:cs typeface="Cambria" charset="0"/>
            </a:endParaRPr>
          </a:p>
          <a:p>
            <a:pPr marL="571500" lvl="0" indent="-571500" eaLnBrk="0" fontAlgn="auto" hangingPunct="0">
              <a:lnSpc>
                <a:spcPct val="90000"/>
              </a:lnSpc>
              <a:spcBef>
                <a:spcPts val="0"/>
              </a:spcBef>
              <a:spcAft>
                <a:spcPts val="0"/>
              </a:spcAft>
            </a:pPr>
            <a:endParaRPr lang="en-US" sz="3800" dirty="0" smtClean="0">
              <a:solidFill>
                <a:prstClr val="white"/>
              </a:solidFill>
              <a:latin typeface="Palatino Linotype" panose="02040502050505030304" pitchFamily="18" charset="0"/>
              <a:ea typeface="Cambria" charset="0"/>
              <a:cs typeface="Cambria" charset="0"/>
            </a:endParaRPr>
          </a:p>
        </p:txBody>
      </p:sp>
    </p:spTree>
    <p:extLst>
      <p:ext uri="{BB962C8B-B14F-4D97-AF65-F5344CB8AC3E}">
        <p14:creationId xmlns:p14="http://schemas.microsoft.com/office/powerpoint/2010/main" xmlns="" val="4848521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4166818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0" y="-66781"/>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 Refused to Conform</a:t>
            </a:r>
            <a:endParaRPr lang="en-US" sz="6500" cap="all" dirty="0">
              <a:solidFill>
                <a:prstClr val="white"/>
              </a:solidFill>
              <a:latin typeface="Calibri Light" panose="020F0302020204030204" pitchFamily="34" charset="0"/>
              <a:ea typeface="+mn-ea"/>
              <a:cs typeface="+mn-cs"/>
            </a:endParaRPr>
          </a:p>
        </p:txBody>
      </p:sp>
      <p:sp>
        <p:nvSpPr>
          <p:cNvPr id="4" name="Text Box 8"/>
          <p:cNvSpPr txBox="1">
            <a:spLocks noChangeArrowheads="1"/>
          </p:cNvSpPr>
          <p:nvPr/>
        </p:nvSpPr>
        <p:spPr bwMode="auto">
          <a:xfrm>
            <a:off x="152400" y="1066800"/>
            <a:ext cx="8763000" cy="3985706"/>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60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prstClr val="white"/>
                </a:solidFill>
                <a:latin typeface="Calibri Light" panose="020F0302020204030204" pitchFamily="34" charset="0"/>
                <a:ea typeface="Cambria" charset="0"/>
                <a:cs typeface="Cambria" charset="0"/>
              </a:rPr>
              <a:t>Nonconformity </a:t>
            </a:r>
            <a:r>
              <a:rPr lang="en-US" sz="3800" dirty="0">
                <a:solidFill>
                  <a:prstClr val="white"/>
                </a:solidFill>
                <a:latin typeface="Calibri Light" panose="020F0302020204030204" pitchFamily="34" charset="0"/>
                <a:ea typeface="Cambria" charset="0"/>
                <a:cs typeface="Cambria" charset="0"/>
              </a:rPr>
              <a:t>in Our Culture</a:t>
            </a:r>
            <a:endParaRPr lang="en-US" sz="3800" dirty="0" smtClean="0">
              <a:solidFill>
                <a:prstClr val="white"/>
              </a:solidFill>
              <a:latin typeface="Calibri Light" panose="020F0302020204030204" pitchFamily="34" charset="0"/>
              <a:ea typeface="Cambria" charset="0"/>
              <a:cs typeface="Cambria" charset="0"/>
            </a:endParaRPr>
          </a:p>
          <a:p>
            <a:pPr marL="571500" lvl="0" indent="-571500" eaLnBrk="0" fontAlgn="auto" hangingPunct="0">
              <a:lnSpc>
                <a:spcPct val="90000"/>
              </a:lnSpc>
              <a:spcBef>
                <a:spcPts val="0"/>
              </a:spcBef>
              <a:spcAft>
                <a:spcPts val="60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smtClean="0">
                <a:solidFill>
                  <a:prstClr val="white"/>
                </a:solidFill>
                <a:latin typeface="Calibri Light" panose="020F0302020204030204" pitchFamily="34" charset="0"/>
                <a:ea typeface="Cambria" charset="0"/>
                <a:cs typeface="Cambria" charset="0"/>
              </a:rPr>
              <a:t>Daniel’s Stand</a:t>
            </a:r>
            <a:r>
              <a:rPr lang="en-US" sz="3800" dirty="0" smtClean="0">
                <a:solidFill>
                  <a:prstClr val="white"/>
                </a:solidFill>
                <a:latin typeface="Palatino Linotype" panose="02040502050505030304" pitchFamily="18" charset="0"/>
                <a:ea typeface="Cambria" charset="0"/>
                <a:cs typeface="Cambria" charset="0"/>
              </a:rPr>
              <a:t> </a:t>
            </a:r>
          </a:p>
          <a:p>
            <a:pPr marL="571500" lvl="0" indent="-571500" eaLnBrk="0" fontAlgn="auto" hangingPunct="0">
              <a:lnSpc>
                <a:spcPct val="90000"/>
              </a:lnSpc>
              <a:spcBef>
                <a:spcPts val="0"/>
              </a:spcBef>
              <a:spcAft>
                <a:spcPts val="0"/>
              </a:spcAft>
            </a:pPr>
            <a:r>
              <a:rPr lang="en-US" dirty="0">
                <a:solidFill>
                  <a:prstClr val="white"/>
                </a:solidFill>
                <a:latin typeface="Palatino Linotype" panose="02040502050505030304" pitchFamily="18" charset="0"/>
                <a:ea typeface="Calibri"/>
                <a:cs typeface="Courier New" panose="02070309020205020404" pitchFamily="49" charset="0"/>
              </a:rPr>
              <a:t>❸	</a:t>
            </a:r>
            <a:r>
              <a:rPr lang="en-US" sz="3800" dirty="0" smtClean="0">
                <a:solidFill>
                  <a:prstClr val="white"/>
                </a:solidFill>
                <a:latin typeface="Calibri Light" panose="020F0302020204030204" pitchFamily="34" charset="0"/>
                <a:ea typeface="Cambria" charset="0"/>
                <a:cs typeface="Cambria" charset="0"/>
              </a:rPr>
              <a:t>How </a:t>
            </a:r>
            <a:r>
              <a:rPr lang="en-US" sz="3800" dirty="0">
                <a:solidFill>
                  <a:prstClr val="white"/>
                </a:solidFill>
                <a:latin typeface="Calibri Light" panose="020F0302020204030204" pitchFamily="34" charset="0"/>
                <a:ea typeface="Cambria" charset="0"/>
                <a:cs typeface="Cambria" charset="0"/>
              </a:rPr>
              <a:t>do we maintain our faith in a hostile culture? </a:t>
            </a:r>
            <a:endParaRPr lang="en-US" sz="3800" dirty="0" smtClean="0">
              <a:solidFill>
                <a:prstClr val="white"/>
              </a:solidFill>
              <a:latin typeface="Palatino Linotype" panose="02040502050505030304" pitchFamily="18" charset="0"/>
              <a:ea typeface="Cambria" charset="0"/>
              <a:cs typeface="Cambria" charset="0"/>
            </a:endParaRPr>
          </a:p>
          <a:p>
            <a:pPr marL="1143000" lvl="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We go underground and subvert the system.</a:t>
            </a:r>
            <a:endParaRPr lang="en-US" sz="3800" dirty="0" smtClean="0">
              <a:solidFill>
                <a:prstClr val="white"/>
              </a:solidFill>
              <a:latin typeface="Palatino Linotype" panose="02040502050505030304" pitchFamily="18" charset="0"/>
              <a:ea typeface="Cambria" charset="0"/>
              <a:cs typeface="Cambria" charset="0"/>
            </a:endParaRPr>
          </a:p>
          <a:p>
            <a:pPr marL="571500" lvl="0" indent="-571500" eaLnBrk="0" fontAlgn="auto" hangingPunct="0">
              <a:lnSpc>
                <a:spcPct val="90000"/>
              </a:lnSpc>
              <a:spcBef>
                <a:spcPts val="0"/>
              </a:spcBef>
              <a:spcAft>
                <a:spcPts val="0"/>
              </a:spcAft>
            </a:pPr>
            <a:endParaRPr lang="en-US" sz="3800" dirty="0" smtClean="0">
              <a:solidFill>
                <a:prstClr val="white"/>
              </a:solidFill>
              <a:latin typeface="Palatino Linotype" panose="02040502050505030304" pitchFamily="18" charset="0"/>
              <a:ea typeface="Cambria" charset="0"/>
              <a:cs typeface="Cambria" charset="0"/>
            </a:endParaRPr>
          </a:p>
        </p:txBody>
      </p:sp>
      <p:sp>
        <p:nvSpPr>
          <p:cNvPr id="5" name="Rectangle 4"/>
          <p:cNvSpPr>
            <a:spLocks noChangeArrowheads="1"/>
          </p:cNvSpPr>
          <p:nvPr/>
        </p:nvSpPr>
        <p:spPr bwMode="auto">
          <a:xfrm>
            <a:off x="152400" y="44958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TextBox 5"/>
          <p:cNvSpPr txBox="1">
            <a:spLocks noChangeArrowheads="1"/>
          </p:cNvSpPr>
          <p:nvPr/>
        </p:nvSpPr>
        <p:spPr bwMode="auto">
          <a:xfrm>
            <a:off x="170328" y="4648200"/>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We </a:t>
            </a:r>
            <a:r>
              <a:rPr lang="en-US" sz="3800" dirty="0">
                <a:solidFill>
                  <a:schemeClr val="bg1"/>
                </a:solidFill>
                <a:latin typeface="Calibri Light" panose="020F0302020204030204" pitchFamily="34" charset="0"/>
                <a:ea typeface="Calibri" panose="020F0502020204030204" pitchFamily="34" charset="0"/>
              </a:rPr>
              <a:t>blend in with our culture, but we win people over to our cause. </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31334888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0" y="-66781"/>
            <a:ext cx="9144000" cy="1092607"/>
          </a:xfrm>
          <a:prstGeom prst="rect">
            <a:avLst/>
          </a:prstGeom>
          <a:noFill/>
        </p:spPr>
        <p:txBody>
          <a:bodyPr wrap="square">
            <a:spAutoFit/>
          </a:bodyPr>
          <a:lstStyle/>
          <a:p>
            <a:pPr fontAlgn="auto">
              <a:spcBef>
                <a:spcPts val="0"/>
              </a:spcBef>
              <a:spcAft>
                <a:spcPts val="0"/>
              </a:spcAft>
              <a:defRPr/>
            </a:pPr>
            <a:r>
              <a:rPr lang="en-US" sz="6500" dirty="0" smtClean="0">
                <a:solidFill>
                  <a:prstClr val="white"/>
                </a:solidFill>
                <a:latin typeface="Calibri Light" panose="020F0302020204030204" pitchFamily="34" charset="0"/>
                <a:ea typeface="+mn-ea"/>
                <a:cs typeface="+mn-cs"/>
              </a:rPr>
              <a:t>Daniel Refused to Conform</a:t>
            </a:r>
            <a:endParaRPr lang="en-US" sz="6500" cap="all" dirty="0">
              <a:solidFill>
                <a:prstClr val="white"/>
              </a:solidFill>
              <a:latin typeface="Calibri Light" panose="020F0302020204030204" pitchFamily="34" charset="0"/>
              <a:ea typeface="+mn-ea"/>
              <a:cs typeface="+mn-cs"/>
            </a:endParaRPr>
          </a:p>
        </p:txBody>
      </p:sp>
      <p:sp>
        <p:nvSpPr>
          <p:cNvPr id="4" name="Text Box 8"/>
          <p:cNvSpPr txBox="1">
            <a:spLocks noChangeArrowheads="1"/>
          </p:cNvSpPr>
          <p:nvPr/>
        </p:nvSpPr>
        <p:spPr bwMode="auto">
          <a:xfrm>
            <a:off x="152400" y="1066800"/>
            <a:ext cx="8763000" cy="3985706"/>
          </a:xfrm>
          <a:prstGeom prst="rect">
            <a:avLst/>
          </a:prstGeom>
          <a:noFill/>
          <a:ln w="9525">
            <a:noFill/>
            <a:miter lim="800000"/>
            <a:headEnd/>
            <a:tailEnd/>
          </a:ln>
        </p:spPr>
        <p:txBody>
          <a:bodyPr wrap="square">
            <a:prstTxWarp prst="textNoShape">
              <a:avLst/>
            </a:prstTxWarp>
            <a:spAutoFit/>
          </a:bodyPr>
          <a:lstStyle/>
          <a:p>
            <a:pPr marL="571500" lvl="0" indent="-571500" eaLnBrk="0" fontAlgn="auto" hangingPunct="0">
              <a:lnSpc>
                <a:spcPct val="90000"/>
              </a:lnSpc>
              <a:spcBef>
                <a:spcPts val="0"/>
              </a:spcBef>
              <a:spcAft>
                <a:spcPts val="600"/>
              </a:spcAft>
            </a:pPr>
            <a:r>
              <a:rPr lang="en-US" dirty="0">
                <a:solidFill>
                  <a:prstClr val="white"/>
                </a:solidFill>
                <a:latin typeface="Calibri Light" panose="020F0302020204030204" pitchFamily="34" charset="0"/>
                <a:ea typeface="Calibri" panose="020F0502020204030204" pitchFamily="34" charset="0"/>
                <a:sym typeface="Wingdings" panose="05000000000000000000" pitchFamily="2" charset="2"/>
              </a:rPr>
              <a:t>❶	</a:t>
            </a:r>
            <a:r>
              <a:rPr lang="en-US" sz="3800" dirty="0" smtClean="0">
                <a:solidFill>
                  <a:prstClr val="white"/>
                </a:solidFill>
                <a:latin typeface="Calibri Light" panose="020F0302020204030204" pitchFamily="34" charset="0"/>
                <a:ea typeface="Cambria" charset="0"/>
                <a:cs typeface="Cambria" charset="0"/>
              </a:rPr>
              <a:t>Nonconformity </a:t>
            </a:r>
            <a:r>
              <a:rPr lang="en-US" sz="3800" dirty="0">
                <a:solidFill>
                  <a:prstClr val="white"/>
                </a:solidFill>
                <a:latin typeface="Calibri Light" panose="020F0302020204030204" pitchFamily="34" charset="0"/>
                <a:ea typeface="Cambria" charset="0"/>
                <a:cs typeface="Cambria" charset="0"/>
              </a:rPr>
              <a:t>in Our Culture</a:t>
            </a:r>
            <a:endParaRPr lang="en-US" sz="3800" dirty="0" smtClean="0">
              <a:solidFill>
                <a:prstClr val="white"/>
              </a:solidFill>
              <a:latin typeface="Calibri Light" panose="020F0302020204030204" pitchFamily="34" charset="0"/>
              <a:ea typeface="Cambria" charset="0"/>
              <a:cs typeface="Cambria" charset="0"/>
            </a:endParaRPr>
          </a:p>
          <a:p>
            <a:pPr marL="571500" lvl="0" indent="-571500" eaLnBrk="0" fontAlgn="auto" hangingPunct="0">
              <a:lnSpc>
                <a:spcPct val="90000"/>
              </a:lnSpc>
              <a:spcBef>
                <a:spcPts val="0"/>
              </a:spcBef>
              <a:spcAft>
                <a:spcPts val="600"/>
              </a:spcAft>
            </a:pPr>
            <a:r>
              <a:rPr lang="en-US" dirty="0" smtClean="0">
                <a:solidFill>
                  <a:prstClr val="white"/>
                </a:solidFill>
                <a:latin typeface="Calibri Light" panose="020F0302020204030204" pitchFamily="34" charset="0"/>
                <a:ea typeface="Calibri" panose="020F0502020204030204" pitchFamily="34" charset="0"/>
                <a:sym typeface="Wingdings" panose="05000000000000000000" pitchFamily="2" charset="2"/>
              </a:rPr>
              <a:t>❷	</a:t>
            </a:r>
            <a:r>
              <a:rPr lang="en-US" sz="3800" dirty="0" smtClean="0">
                <a:solidFill>
                  <a:prstClr val="white"/>
                </a:solidFill>
                <a:latin typeface="Calibri Light" panose="020F0302020204030204" pitchFamily="34" charset="0"/>
                <a:ea typeface="Cambria" charset="0"/>
                <a:cs typeface="Cambria" charset="0"/>
              </a:rPr>
              <a:t>Daniel’s Stand</a:t>
            </a:r>
            <a:r>
              <a:rPr lang="en-US" sz="3800" dirty="0" smtClean="0">
                <a:solidFill>
                  <a:prstClr val="white"/>
                </a:solidFill>
                <a:latin typeface="Palatino Linotype" panose="02040502050505030304" pitchFamily="18" charset="0"/>
                <a:ea typeface="Cambria" charset="0"/>
                <a:cs typeface="Cambria" charset="0"/>
              </a:rPr>
              <a:t> </a:t>
            </a:r>
          </a:p>
          <a:p>
            <a:pPr marL="571500" lvl="0" indent="-571500" eaLnBrk="0" fontAlgn="auto" hangingPunct="0">
              <a:lnSpc>
                <a:spcPct val="90000"/>
              </a:lnSpc>
              <a:spcBef>
                <a:spcPts val="0"/>
              </a:spcBef>
              <a:spcAft>
                <a:spcPts val="0"/>
              </a:spcAft>
            </a:pPr>
            <a:r>
              <a:rPr lang="en-US" dirty="0">
                <a:solidFill>
                  <a:prstClr val="white"/>
                </a:solidFill>
                <a:latin typeface="Palatino Linotype" panose="02040502050505030304" pitchFamily="18" charset="0"/>
                <a:ea typeface="Calibri"/>
                <a:cs typeface="Courier New" panose="02070309020205020404" pitchFamily="49" charset="0"/>
              </a:rPr>
              <a:t>❸	</a:t>
            </a:r>
            <a:r>
              <a:rPr lang="en-US" sz="3800" dirty="0" smtClean="0">
                <a:solidFill>
                  <a:prstClr val="white"/>
                </a:solidFill>
                <a:latin typeface="Calibri Light" panose="020F0302020204030204" pitchFamily="34" charset="0"/>
                <a:ea typeface="Cambria" charset="0"/>
                <a:cs typeface="Cambria" charset="0"/>
              </a:rPr>
              <a:t>How </a:t>
            </a:r>
            <a:r>
              <a:rPr lang="en-US" sz="3800" dirty="0">
                <a:solidFill>
                  <a:prstClr val="white"/>
                </a:solidFill>
                <a:latin typeface="Calibri Light" panose="020F0302020204030204" pitchFamily="34" charset="0"/>
                <a:ea typeface="Cambria" charset="0"/>
                <a:cs typeface="Cambria" charset="0"/>
              </a:rPr>
              <a:t>do we maintain our faith in a hostile culture? </a:t>
            </a:r>
            <a:endParaRPr lang="en-US" sz="3800" dirty="0" smtClean="0">
              <a:solidFill>
                <a:prstClr val="white"/>
              </a:solidFill>
              <a:latin typeface="Palatino Linotype" panose="02040502050505030304" pitchFamily="18" charset="0"/>
              <a:ea typeface="Cambria" charset="0"/>
              <a:cs typeface="Cambria" charset="0"/>
            </a:endParaRPr>
          </a:p>
          <a:p>
            <a:pPr marL="1143000" lvl="0" indent="-571500" eaLnBrk="0" fontAlgn="auto" hangingPunct="0">
              <a:lnSpc>
                <a:spcPct val="90000"/>
              </a:lnSpc>
              <a:spcBef>
                <a:spcPts val="0"/>
              </a:spcBef>
              <a:spcAft>
                <a:spcPts val="0"/>
              </a:spcAft>
            </a:pP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a:t>
            </a:r>
            <a:r>
              <a:rPr lang="en-US" sz="4400" dirty="0" smtClean="0">
                <a:solidFill>
                  <a:prstClr val="white"/>
                </a:solidFill>
                <a:latin typeface="Palatino Linotype" panose="02040502050505030304" pitchFamily="18" charset="0"/>
                <a:ea typeface="Cambria" charset="0"/>
                <a:cs typeface="Courier New" panose="02070309020205020404" pitchFamily="49" charset="0"/>
                <a:sym typeface="Wingdings" panose="05000000000000000000" pitchFamily="2" charset="2"/>
              </a:rPr>
              <a:t>	</a:t>
            </a:r>
            <a:r>
              <a:rPr lang="en-US" sz="3600" dirty="0" smtClean="0">
                <a:solidFill>
                  <a:prstClr val="white"/>
                </a:solidFill>
                <a:latin typeface="Calibri Light" panose="020F0302020204030204" pitchFamily="34" charset="0"/>
                <a:ea typeface="Cambria" charset="0"/>
                <a:cs typeface="Courier New" panose="02070309020205020404" pitchFamily="49" charset="0"/>
                <a:sym typeface="Wingdings" panose="05000000000000000000" pitchFamily="2" charset="2"/>
              </a:rPr>
              <a:t>We go underground and subvert the system.</a:t>
            </a:r>
            <a:endParaRPr lang="en-US" sz="3800" dirty="0" smtClean="0">
              <a:solidFill>
                <a:prstClr val="white"/>
              </a:solidFill>
              <a:latin typeface="Palatino Linotype" panose="02040502050505030304" pitchFamily="18" charset="0"/>
              <a:ea typeface="Cambria" charset="0"/>
              <a:cs typeface="Cambria" charset="0"/>
            </a:endParaRPr>
          </a:p>
          <a:p>
            <a:pPr marL="571500" lvl="0" indent="-571500" eaLnBrk="0" fontAlgn="auto" hangingPunct="0">
              <a:lnSpc>
                <a:spcPct val="90000"/>
              </a:lnSpc>
              <a:spcBef>
                <a:spcPts val="0"/>
              </a:spcBef>
              <a:spcAft>
                <a:spcPts val="0"/>
              </a:spcAft>
            </a:pPr>
            <a:endParaRPr lang="en-US" sz="3800" dirty="0" smtClean="0">
              <a:solidFill>
                <a:prstClr val="white"/>
              </a:solidFill>
              <a:latin typeface="Palatino Linotype" panose="02040502050505030304" pitchFamily="18" charset="0"/>
              <a:ea typeface="Cambria" charset="0"/>
              <a:cs typeface="Cambria" charset="0"/>
            </a:endParaRPr>
          </a:p>
        </p:txBody>
      </p:sp>
      <p:sp>
        <p:nvSpPr>
          <p:cNvPr id="5" name="Rectangle 4"/>
          <p:cNvSpPr>
            <a:spLocks noChangeArrowheads="1"/>
          </p:cNvSpPr>
          <p:nvPr/>
        </p:nvSpPr>
        <p:spPr bwMode="auto">
          <a:xfrm>
            <a:off x="152400" y="44958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TextBox 5"/>
          <p:cNvSpPr txBox="1">
            <a:spLocks noChangeArrowheads="1"/>
          </p:cNvSpPr>
          <p:nvPr/>
        </p:nvSpPr>
        <p:spPr bwMode="auto">
          <a:xfrm>
            <a:off x="170328" y="4648200"/>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We </a:t>
            </a:r>
            <a:r>
              <a:rPr lang="en-US" sz="3800" dirty="0">
                <a:solidFill>
                  <a:schemeClr val="bg1"/>
                </a:solidFill>
                <a:latin typeface="Calibri Light" panose="020F0302020204030204" pitchFamily="34" charset="0"/>
                <a:ea typeface="Calibri" panose="020F0502020204030204" pitchFamily="34" charset="0"/>
              </a:rPr>
              <a:t>let our lives silence </a:t>
            </a:r>
            <a:r>
              <a:rPr lang="en-US" sz="3800" dirty="0" smtClean="0">
                <a:solidFill>
                  <a:schemeClr val="bg1"/>
                </a:solidFill>
                <a:latin typeface="Calibri Light" panose="020F0302020204030204" pitchFamily="34" charset="0"/>
                <a:ea typeface="Calibri" panose="020F0502020204030204" pitchFamily="34" charset="0"/>
              </a:rPr>
              <a:t>peoples’ </a:t>
            </a:r>
            <a:r>
              <a:rPr lang="en-US" sz="3800" dirty="0">
                <a:solidFill>
                  <a:schemeClr val="bg1"/>
                </a:solidFill>
                <a:latin typeface="Calibri Light" panose="020F0302020204030204" pitchFamily="34" charset="0"/>
                <a:ea typeface="Calibri" panose="020F0502020204030204" pitchFamily="34" charset="0"/>
              </a:rPr>
              <a:t>foolish </a:t>
            </a:r>
            <a:r>
              <a:rPr lang="en-US" sz="3800" dirty="0" smtClean="0">
                <a:solidFill>
                  <a:schemeClr val="bg1"/>
                </a:solidFill>
                <a:latin typeface="Calibri Light" panose="020F0302020204030204" pitchFamily="34" charset="0"/>
                <a:ea typeface="Calibri" panose="020F0502020204030204" pitchFamily="34" charset="0"/>
              </a:rPr>
              <a:t>accusations (1 Pet 2:15).</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50547098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15</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At the end of the ten days, Daniel and his three friends looked healthier and better nourished than the young men who had been eating the food assigned by the king.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So after that, the attendant fed them only vegetables instead of the food and wine provided for the others.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3583723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4829014"/>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17</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God gave these four young men an unusual aptitude for understanding every aspect of literature and wisdom. And God gave Daniel the special ability to interpret the meanings of visions and dreams.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When the training period ordered by the king was completed, the chief of staff brought all the young men to King Nebuchadnezzar.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18743327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2</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Lord gave him victory over King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Jehoiakim</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of Judah and permitted him to take some of the sacred objects from the Temple of God. So Nebuchadnezzar took them back to the land of Babylonia and placed them in the treasure-house of his god</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3962400"/>
            <a:ext cx="8839200" cy="18288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9" y="3998260"/>
            <a:ext cx="8686800" cy="1754326"/>
          </a:xfrm>
          <a:prstGeom prst="rect">
            <a:avLst/>
          </a:prstGeom>
          <a:noFill/>
          <a:ln w="38100">
            <a:noFill/>
            <a:miter lim="800000"/>
            <a:headEnd/>
            <a:tailEnd/>
          </a:ln>
        </p:spPr>
        <p:txBody>
          <a:bodyPr wrap="square">
            <a:spAutoFit/>
          </a:bodyPr>
          <a:lstStyle/>
          <a:p>
            <a:pPr algn="ctr">
              <a:spcAft>
                <a:spcPts val="600"/>
              </a:spcAft>
              <a:buSzPct val="100000"/>
            </a:pP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Daniel wanted to communicate more than </a:t>
            </a:r>
            <a:r>
              <a:rPr lang="en-US" sz="3600" i="1"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what </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happened; he wanted to communicate </a:t>
            </a:r>
            <a:r>
              <a:rPr lang="en-US" sz="3600" i="1"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why </a:t>
            </a:r>
            <a:r>
              <a:rPr lang="en-US" sz="3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it </a:t>
            </a:r>
            <a:r>
              <a:rPr lang="en-US" sz="36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happened.</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0661767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197525"/>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19</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king talked with them, and no one impressed him as much as Daniel,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Hananiah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Mishael</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and </a:t>
            </a:r>
            <a:r>
              <a:rPr lang="en-US" sz="3800" dirty="0" err="1">
                <a:solidFill>
                  <a:schemeClr val="bg1"/>
                </a:solidFill>
                <a:latin typeface="Calibri Light" panose="020F0302020204030204" pitchFamily="34" charset="0"/>
                <a:ea typeface="Calibri" panose="020F0502020204030204" pitchFamily="34" charset="0"/>
                <a:cs typeface="Calibri Light" panose="020F0302020204030204" pitchFamily="34" charset="0"/>
              </a:rPr>
              <a:t>Azariah</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So they entered the royal service.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Tree>
    <p:extLst>
      <p:ext uri="{BB962C8B-B14F-4D97-AF65-F5344CB8AC3E}">
        <p14:creationId xmlns:p14="http://schemas.microsoft.com/office/powerpoint/2010/main" xmlns="" val="40186058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20</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Whenever the king consulted them in any matter requiring wisdom and balanced judgment, he found them ten times more capable than any of the magicians and enchanters in his entire </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kingdom.</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
        <p:nvSpPr>
          <p:cNvPr id="4" name="Rectangle 3"/>
          <p:cNvSpPr>
            <a:spLocks noChangeArrowheads="1"/>
          </p:cNvSpPr>
          <p:nvPr/>
        </p:nvSpPr>
        <p:spPr bwMode="auto">
          <a:xfrm>
            <a:off x="152400" y="45720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4724400"/>
            <a:ext cx="8821272" cy="1200329"/>
          </a:xfrm>
          <a:prstGeom prst="rect">
            <a:avLst/>
          </a:prstGeom>
          <a:noFill/>
          <a:ln w="38100">
            <a:noFill/>
            <a:miter lim="800000"/>
            <a:headEnd/>
            <a:tailEnd/>
          </a:ln>
        </p:spPr>
        <p:txBody>
          <a:bodyPr wrap="square">
            <a:spAutoFit/>
          </a:bodyPr>
          <a:lstStyle/>
          <a:p>
            <a:pPr algn="ctr">
              <a:spcAft>
                <a:spcPts val="600"/>
              </a:spcAft>
              <a:buSzPct val="100000"/>
            </a:pPr>
            <a:r>
              <a:rPr lang="en-US" sz="3600" dirty="0" smtClean="0">
                <a:solidFill>
                  <a:schemeClr val="bg1"/>
                </a:solidFill>
                <a:latin typeface="Calibri Light" panose="020F0302020204030204" pitchFamily="34" charset="0"/>
                <a:ea typeface="Calibri" panose="020F0502020204030204" pitchFamily="34" charset="0"/>
              </a:rPr>
              <a:t>Daniel </a:t>
            </a:r>
            <a:r>
              <a:rPr lang="en-US" sz="3600" dirty="0">
                <a:solidFill>
                  <a:schemeClr val="bg1"/>
                </a:solidFill>
                <a:latin typeface="Calibri Light" panose="020F0302020204030204" pitchFamily="34" charset="0"/>
                <a:ea typeface="Calibri" panose="020F0502020204030204" pitchFamily="34" charset="0"/>
              </a:rPr>
              <a:t>took a huge risk and God still elevated him to the pinnacle of </a:t>
            </a:r>
            <a:r>
              <a:rPr lang="en-US" sz="3600" dirty="0" smtClean="0">
                <a:solidFill>
                  <a:schemeClr val="bg1"/>
                </a:solidFill>
                <a:latin typeface="Calibri Light" panose="020F0302020204030204" pitchFamily="34" charset="0"/>
                <a:ea typeface="Calibri" panose="020F0502020204030204" pitchFamily="34" charset="0"/>
              </a:rPr>
              <a:t>Babylonian society.</a:t>
            </a:r>
            <a:endParaRPr lang="en-US" sz="36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10567846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20</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Whenever the king consulted them in any matter requiring wisdom and balanced judgment, he found them ten times more capable than any of the magicians and enchanters in his entire </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kingdom.</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Arial" charset="0"/>
              </a:rPr>
              <a:t>Daniel 1</a:t>
            </a:r>
            <a:endParaRPr lang="en-US" sz="8000" cap="all" dirty="0">
              <a:solidFill>
                <a:prstClr val="white"/>
              </a:solidFill>
              <a:latin typeface="Calibri Light" panose="020F0302020204030204" pitchFamily="34" charset="0"/>
              <a:cs typeface="Arial" charset="0"/>
            </a:endParaRPr>
          </a:p>
        </p:txBody>
      </p:sp>
      <p:sp>
        <p:nvSpPr>
          <p:cNvPr id="4" name="Rectangle 3"/>
          <p:cNvSpPr>
            <a:spLocks noChangeArrowheads="1"/>
          </p:cNvSpPr>
          <p:nvPr/>
        </p:nvSpPr>
        <p:spPr bwMode="auto">
          <a:xfrm>
            <a:off x="152400" y="4572000"/>
            <a:ext cx="88392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TextBox 4"/>
          <p:cNvSpPr txBox="1">
            <a:spLocks noChangeArrowheads="1"/>
          </p:cNvSpPr>
          <p:nvPr/>
        </p:nvSpPr>
        <p:spPr bwMode="auto">
          <a:xfrm>
            <a:off x="170328" y="4724400"/>
            <a:ext cx="8821272" cy="1261884"/>
          </a:xfrm>
          <a:prstGeom prst="rect">
            <a:avLst/>
          </a:prstGeom>
          <a:noFill/>
          <a:ln w="38100">
            <a:noFill/>
            <a:miter lim="800000"/>
            <a:headEnd/>
            <a:tailEnd/>
          </a:ln>
        </p:spPr>
        <p:txBody>
          <a:bodyPr wrap="square">
            <a:spAutoFit/>
          </a:bodyPr>
          <a:lstStyle/>
          <a:p>
            <a:pPr algn="ctr">
              <a:spcAft>
                <a:spcPts val="600"/>
              </a:spcAft>
              <a:buSzPct val="100000"/>
            </a:pPr>
            <a:r>
              <a:rPr lang="en-US" sz="3800" dirty="0" smtClean="0">
                <a:solidFill>
                  <a:schemeClr val="bg1"/>
                </a:solidFill>
                <a:latin typeface="Calibri Light" panose="020F0302020204030204" pitchFamily="34" charset="0"/>
                <a:ea typeface="Calibri" panose="020F0502020204030204" pitchFamily="34" charset="0"/>
              </a:rPr>
              <a:t>Daniel started </a:t>
            </a:r>
            <a:r>
              <a:rPr lang="en-US" sz="3800" dirty="0">
                <a:solidFill>
                  <a:schemeClr val="bg1"/>
                </a:solidFill>
                <a:latin typeface="Calibri Light" panose="020F0302020204030204" pitchFamily="34" charset="0"/>
                <a:ea typeface="Calibri" panose="020F0502020204030204" pitchFamily="34" charset="0"/>
              </a:rPr>
              <a:t>a revolution that eventually turned the Babylonian Empire upside </a:t>
            </a:r>
            <a:r>
              <a:rPr lang="en-US" sz="3800" dirty="0" smtClean="0">
                <a:solidFill>
                  <a:schemeClr val="bg1"/>
                </a:solidFill>
                <a:latin typeface="Calibri Light" panose="020F0302020204030204" pitchFamily="34" charset="0"/>
                <a:ea typeface="Calibri" panose="020F0502020204030204" pitchFamily="34" charset="0"/>
              </a:rPr>
              <a:t>down.</a:t>
            </a:r>
            <a:endParaRPr lang="en-US" sz="38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xmlns="" val="13708150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2</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Lord gave him victory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over King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Jehoiakim</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of Judah and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permitted him to take</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some of the sacred objects from the Temple of God. So Nebuchadnezzar took them back to the land of Babylonia and placed them in the treasure-house of his god</a:t>
            </a:r>
            <a:r>
              <a:rPr lang="en-US" sz="38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53918221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3776418"/>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2</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 Lord gave him victory over King </a:t>
            </a:r>
            <a:r>
              <a:rPr lang="en-US" sz="3800" dirty="0" err="1">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Jehoiakim</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of Judah and permitted him to take some of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 sacred objects from the Temple of God</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So Nebuchadnezzar took them back to the land of Babylonia</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and placed them in the treasure-house of his god</a:t>
            </a:r>
            <a:r>
              <a:rPr lang="en-US" sz="38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7278322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3</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Then the king ordered Ashpenaz, his chief of staff, to bring to the palace some of the young men of Judah’s royal family and other noble families, who had been brought to Babylon as captives.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7006043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152400" y="1295402"/>
            <a:ext cx="8991600" cy="2723823"/>
          </a:xfrm>
          <a:prstGeom prst="rect">
            <a:avLst/>
          </a:prstGeom>
          <a:noFill/>
          <a:ln w="9525">
            <a:noFill/>
            <a:miter lim="800000"/>
            <a:headEnd/>
            <a:tailEnd/>
          </a:ln>
        </p:spPr>
        <p:txBody>
          <a:bodyPr>
            <a:spAutoFit/>
          </a:bodyPr>
          <a:lstStyle/>
          <a:p>
            <a:pPr marL="573088" marR="0" indent="-573088">
              <a:lnSpc>
                <a:spcPct val="90000"/>
              </a:lnSpc>
              <a:spcBef>
                <a:spcPts val="0"/>
              </a:spcBef>
              <a:spcAft>
                <a:spcPts val="0"/>
              </a:spcAft>
            </a:pPr>
            <a:r>
              <a:rPr lang="en-US" sz="3800" baseline="30000" dirty="0" smtClean="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3</a:t>
            </a:r>
            <a:r>
              <a:rPr lang="en-US" sz="3800" baseline="300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tx1">
                    <a:lumMod val="65000"/>
                    <a:lumOff val="35000"/>
                  </a:schemeClr>
                </a:solidFill>
                <a:latin typeface="Calibri Light" panose="020F0302020204030204" pitchFamily="34" charset="0"/>
                <a:ea typeface="Calibri" panose="020F0502020204030204" pitchFamily="34" charset="0"/>
                <a:cs typeface="Calibri Light" panose="020F0302020204030204" pitchFamily="34" charset="0"/>
              </a:rPr>
              <a:t>Then the king ordered Ashpenaz, his chief of staff, to bring to the palace some of the young men of Judah’s royal family and other noble families,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who had been brought to Babylon as captives.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0" y="2"/>
            <a:ext cx="9144000" cy="1323975"/>
          </a:xfrm>
          <a:prstGeom prst="rect">
            <a:avLst/>
          </a:prstGeom>
          <a:noFill/>
        </p:spPr>
        <p:txBody>
          <a:bodyPr>
            <a:spAutoFit/>
          </a:bodyPr>
          <a:lstStyle/>
          <a:p>
            <a:pPr>
              <a:defRPr/>
            </a:pPr>
            <a:r>
              <a:rPr lang="en-US" sz="8000" dirty="0" smtClean="0">
                <a:solidFill>
                  <a:prstClr val="white"/>
                </a:solidFill>
                <a:latin typeface="Calibri Light" panose="020F0302020204030204" pitchFamily="34" charset="0"/>
                <a:cs typeface="Calibri Light" panose="020F0302020204030204" pitchFamily="34" charset="0"/>
              </a:rPr>
              <a:t>Daniel 1</a:t>
            </a:r>
            <a:endParaRPr lang="en-US" sz="8000" cap="all" dirty="0">
              <a:solidFill>
                <a:prstClr val="white"/>
              </a:solidFill>
              <a:latin typeface="Calibri Light" panose="020F0302020204030204" pitchFamily="34" charset="0"/>
              <a:cs typeface="Calibri Light" panose="020F0302020204030204" pitchFamily="34" charset="0"/>
            </a:endParaRPr>
          </a:p>
        </p:txBody>
      </p:sp>
      <p:sp>
        <p:nvSpPr>
          <p:cNvPr id="4" name="Rectangle 3"/>
          <p:cNvSpPr>
            <a:spLocks noChangeArrowheads="1"/>
          </p:cNvSpPr>
          <p:nvPr/>
        </p:nvSpPr>
        <p:spPr bwMode="auto">
          <a:xfrm>
            <a:off x="152400" y="4572000"/>
            <a:ext cx="88392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Light" panose="020F0302020204030204" pitchFamily="34" charset="0"/>
              <a:cs typeface="Calibri Light" panose="020F0302020204030204" pitchFamily="34" charset="0"/>
            </a:endParaRPr>
          </a:p>
        </p:txBody>
      </p:sp>
      <p:sp>
        <p:nvSpPr>
          <p:cNvPr id="5" name="TextBox 4"/>
          <p:cNvSpPr txBox="1">
            <a:spLocks noChangeArrowheads="1"/>
          </p:cNvSpPr>
          <p:nvPr/>
        </p:nvSpPr>
        <p:spPr bwMode="auto">
          <a:xfrm>
            <a:off x="170328" y="4657165"/>
            <a:ext cx="8821271" cy="1138773"/>
          </a:xfrm>
          <a:prstGeom prst="rect">
            <a:avLst/>
          </a:prstGeom>
          <a:noFill/>
          <a:ln w="38100">
            <a:noFill/>
            <a:miter lim="800000"/>
            <a:headEnd/>
            <a:tailEnd/>
          </a:ln>
        </p:spPr>
        <p:txBody>
          <a:bodyPr wrap="square">
            <a:spAutoFit/>
          </a:bodyPr>
          <a:lstStyle/>
          <a:p>
            <a:pPr algn="ctr">
              <a:spcAft>
                <a:spcPts val="600"/>
              </a:spcAft>
              <a:buSzPct val="100000"/>
            </a:pPr>
            <a:r>
              <a:rPr lang="en-US" sz="34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Babylon’s </a:t>
            </a:r>
            <a:r>
              <a:rPr lang="en-US" sz="34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wonder and splendor confronted them as soon as they walked through the city </a:t>
            </a:r>
            <a:r>
              <a:rPr lang="en-US" sz="3400" dirty="0" smtClean="0">
                <a:solidFill>
                  <a:schemeClr val="bg1"/>
                </a:solidFill>
                <a:latin typeface="Calibri Light" panose="020F0302020204030204" pitchFamily="34" charset="0"/>
                <a:ea typeface="Calibri" panose="020F0502020204030204" pitchFamily="34" charset="0"/>
                <a:cs typeface="Calibri Light" panose="020F0302020204030204" pitchFamily="34" charset="0"/>
              </a:rPr>
              <a:t>gate.</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6851834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124638</TotalTime>
  <Words>640</Words>
  <Application>Microsoft Office PowerPoint</Application>
  <PresentationFormat>On-screen Show (4:3)</PresentationFormat>
  <Paragraphs>186</Paragraphs>
  <Slides>52</Slides>
  <Notes>0</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Office Theme</vt:lpstr>
      <vt:lpstr>1_Office Theme</vt:lpstr>
      <vt:lpstr>Daniel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Office 2004 Test Drive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samson</dc:title>
  <dc:creator>Conrad</dc:creator>
  <cp:lastModifiedBy>mcguired</cp:lastModifiedBy>
  <cp:revision>3919</cp:revision>
  <dcterms:created xsi:type="dcterms:W3CDTF">2012-09-06T20:51:19Z</dcterms:created>
  <dcterms:modified xsi:type="dcterms:W3CDTF">2017-11-14T21:24:29Z</dcterms:modified>
</cp:coreProperties>
</file>