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1" r:id="rId2"/>
    <p:sldId id="256" r:id="rId3"/>
    <p:sldId id="257" r:id="rId4"/>
    <p:sldId id="259" r:id="rId5"/>
    <p:sldId id="260" r:id="rId6"/>
    <p:sldId id="261" r:id="rId7"/>
    <p:sldId id="262" r:id="rId8"/>
    <p:sldId id="263" r:id="rId9"/>
    <p:sldId id="264" r:id="rId10"/>
    <p:sldId id="297" r:id="rId11"/>
    <p:sldId id="298" r:id="rId12"/>
    <p:sldId id="299" r:id="rId13"/>
    <p:sldId id="296" r:id="rId14"/>
    <p:sldId id="265" r:id="rId15"/>
    <p:sldId id="309" r:id="rId16"/>
    <p:sldId id="266" r:id="rId17"/>
    <p:sldId id="310" r:id="rId18"/>
    <p:sldId id="267" r:id="rId19"/>
    <p:sldId id="311" r:id="rId20"/>
    <p:sldId id="312" r:id="rId21"/>
    <p:sldId id="268" r:id="rId22"/>
    <p:sldId id="269" r:id="rId23"/>
    <p:sldId id="270" r:id="rId24"/>
    <p:sldId id="304" r:id="rId25"/>
    <p:sldId id="313" r:id="rId26"/>
    <p:sldId id="303" r:id="rId27"/>
    <p:sldId id="271" r:id="rId28"/>
    <p:sldId id="314" r:id="rId29"/>
    <p:sldId id="272" r:id="rId30"/>
    <p:sldId id="273" r:id="rId31"/>
    <p:sldId id="274" r:id="rId32"/>
    <p:sldId id="275" r:id="rId33"/>
    <p:sldId id="315" r:id="rId34"/>
    <p:sldId id="316" r:id="rId35"/>
    <p:sldId id="317" r:id="rId36"/>
    <p:sldId id="276" r:id="rId37"/>
    <p:sldId id="277" r:id="rId38"/>
    <p:sldId id="318" r:id="rId39"/>
    <p:sldId id="319" r:id="rId40"/>
    <p:sldId id="320" r:id="rId41"/>
    <p:sldId id="278" r:id="rId42"/>
    <p:sldId id="279" r:id="rId43"/>
    <p:sldId id="306" r:id="rId44"/>
    <p:sldId id="307" r:id="rId45"/>
    <p:sldId id="305" r:id="rId46"/>
    <p:sldId id="280" r:id="rId47"/>
    <p:sldId id="281" r:id="rId48"/>
    <p:sldId id="300" r:id="rId49"/>
    <p:sldId id="282" r:id="rId50"/>
    <p:sldId id="283" r:id="rId51"/>
    <p:sldId id="308" r:id="rId52"/>
    <p:sldId id="284" r:id="rId53"/>
    <p:sldId id="285" r:id="rId54"/>
    <p:sldId id="301" r:id="rId55"/>
    <p:sldId id="287" r:id="rId56"/>
    <p:sldId id="302" r:id="rId57"/>
    <p:sldId id="288" r:id="rId58"/>
    <p:sldId id="289" r:id="rId59"/>
    <p:sldId id="290" r:id="rId60"/>
    <p:sldId id="291" r:id="rId61"/>
    <p:sldId id="292" r:id="rId62"/>
    <p:sldId id="293" r:id="rId63"/>
    <p:sldId id="294" r:id="rId64"/>
    <p:sldId id="295" r:id="rId65"/>
    <p:sldId id="322"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54" autoAdjust="0"/>
    <p:restoredTop sz="94629" autoAdjust="0"/>
  </p:normalViewPr>
  <p:slideViewPr>
    <p:cSldViewPr>
      <p:cViewPr varScale="1">
        <p:scale>
          <a:sx n="73" d="100"/>
          <a:sy n="73" d="100"/>
        </p:scale>
        <p:origin x="-1140" y="-90"/>
      </p:cViewPr>
      <p:guideLst>
        <p:guide orient="horz" pos="2160"/>
        <p:guide pos="2880"/>
      </p:guideLst>
    </p:cSldViewPr>
  </p:slideViewPr>
  <p:outlineViewPr>
    <p:cViewPr>
      <p:scale>
        <a:sx n="33" d="100"/>
        <a:sy n="33" d="100"/>
      </p:scale>
      <p:origin x="0" y="42768"/>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990601"/>
            <a:ext cx="5715000" cy="2609850"/>
          </a:xfrm>
        </p:spPr>
        <p:txBody>
          <a:bodyPr anchor="b"/>
          <a:lstStyle>
            <a:lvl1pPr algn="l">
              <a:defRPr b="1">
                <a:effectLst/>
                <a:latin typeface="Times New Roman" panose="02020603050405020304" pitchFamily="18" charset="0"/>
                <a:cs typeface="Times New Roman" panose="02020603050405020304"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752165" y="3657600"/>
            <a:ext cx="5706035" cy="1752600"/>
          </a:xfrm>
        </p:spPr>
        <p:txBody>
          <a:bodyPr/>
          <a:lstStyle>
            <a:lvl1pPr marL="0" indent="0" algn="ctr">
              <a:buNone/>
              <a:defRPr>
                <a:solidFill>
                  <a:schemeClr val="tx1">
                    <a:tint val="75000"/>
                  </a:schemeClr>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a:xfrm>
            <a:off x="3657600" y="6324600"/>
            <a:ext cx="2895600" cy="365125"/>
          </a:xfrm>
        </p:spPr>
        <p:txBody>
          <a:bodyPr/>
          <a:lstStyle/>
          <a:p>
            <a:endParaRPr lang="en-US"/>
          </a:p>
        </p:txBody>
      </p:sp>
      <p:sp>
        <p:nvSpPr>
          <p:cNvPr id="6" name="Slide Number Placeholder 5"/>
          <p:cNvSpPr>
            <a:spLocks noGrp="1"/>
          </p:cNvSpPr>
          <p:nvPr>
            <p:ph type="sldNum" sz="quarter" idx="12"/>
          </p:nvPr>
        </p:nvSpPr>
        <p:spPr>
          <a:xfrm>
            <a:off x="6553200" y="6324600"/>
            <a:ext cx="2133600" cy="365125"/>
          </a:xfrm>
        </p:spPr>
        <p:txBody>
          <a:bodyPr/>
          <a:lstStyle/>
          <a:p>
            <a:fld id="{2172B1D5-717A-4596-B491-53FFE9BAEABD}" type="slidenum">
              <a:rPr lang="en-US" smtClean="0"/>
              <a:pPr/>
              <a:t>‹#›</a:t>
            </a:fld>
            <a:endParaRPr lang="en-US"/>
          </a:p>
        </p:txBody>
      </p:sp>
      <p:pic>
        <p:nvPicPr>
          <p:cNvPr id="7" name="Picture 2" descr="C:\Users\Rich Mendola\Pictures\openDoor.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1828800"/>
            <a:ext cx="1986978" cy="32004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xmlns="" val="1727791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B54B245-98EF-4EA5-873D-557E37EFC665}" type="datetimeFigureOut">
              <a:rPr lang="en-US" smtClean="0"/>
              <a:pPr/>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2B1D5-717A-4596-B491-53FFE9BAEABD}" type="slidenum">
              <a:rPr lang="en-US" smtClean="0"/>
              <a:pPr/>
              <a:t>‹#›</a:t>
            </a:fld>
            <a:endParaRPr lang="en-US"/>
          </a:p>
        </p:txBody>
      </p:sp>
    </p:spTree>
    <p:extLst>
      <p:ext uri="{BB962C8B-B14F-4D97-AF65-F5344CB8AC3E}">
        <p14:creationId xmlns:p14="http://schemas.microsoft.com/office/powerpoint/2010/main" xmlns="" val="1565410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B54B245-98EF-4EA5-873D-557E37EFC665}" type="datetimeFigureOut">
              <a:rPr lang="en-US" smtClean="0"/>
              <a:pPr/>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2B1D5-717A-4596-B491-53FFE9BAEABD}" type="slidenum">
              <a:rPr lang="en-US" smtClean="0"/>
              <a:pPr/>
              <a:t>‹#›</a:t>
            </a:fld>
            <a:endParaRPr lang="en-US"/>
          </a:p>
        </p:txBody>
      </p:sp>
    </p:spTree>
    <p:extLst>
      <p:ext uri="{BB962C8B-B14F-4D97-AF65-F5344CB8AC3E}">
        <p14:creationId xmlns:p14="http://schemas.microsoft.com/office/powerpoint/2010/main" xmlns="" val="3682887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descr="C:\Users\Rich Mendola\Pictures\openDoor.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43800" y="4365812"/>
            <a:ext cx="1466579" cy="2362200"/>
          </a:xfrm>
          <a:prstGeom prst="rect">
            <a:avLst/>
          </a:prstGeom>
          <a:solidFill>
            <a:srgbClr val="FFFFFF">
              <a:shade val="85000"/>
            </a:srgbClr>
          </a:solidFill>
          <a:ln w="190500" cap="sq">
            <a:noFill/>
            <a:miter lim="800000"/>
          </a:ln>
          <a:effectLst/>
          <a:extLst/>
        </p:spPr>
      </p:pic>
      <p:sp>
        <p:nvSpPr>
          <p:cNvPr id="2" name="Title 1"/>
          <p:cNvSpPr>
            <a:spLocks noGrp="1"/>
          </p:cNvSpPr>
          <p:nvPr>
            <p:ph type="title"/>
          </p:nvPr>
        </p:nvSpPr>
        <p:spPr>
          <a:xfrm>
            <a:off x="1752601" y="152400"/>
            <a:ext cx="7257778" cy="1143000"/>
          </a:xfrm>
        </p:spPr>
        <p:txBody>
          <a:bodyPr/>
          <a:lstStyle>
            <a:lvl1pPr algn="l">
              <a:defRPr sz="40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752600" y="1447800"/>
            <a:ext cx="5943600" cy="5257800"/>
          </a:xfrm>
        </p:spPr>
        <p:txBody>
          <a:bodyPr anchor="ctr"/>
          <a:lstStyle>
            <a:lvl1pPr>
              <a:defRPr>
                <a:effectLst/>
              </a:defRPr>
            </a:lvl1pPr>
            <a:lvl2pPr>
              <a:defRPr>
                <a:effectLst/>
              </a:defRPr>
            </a:lvl2pPr>
            <a:lvl3pPr>
              <a:defRPr>
                <a:effectLst/>
              </a:defRPr>
            </a:lvl3pPr>
            <a:lvl4pPr>
              <a:defRPr>
                <a:effectLst/>
              </a:defRPr>
            </a:lvl4pPr>
            <a:lvl5pPr>
              <a:defRPr>
                <a:effect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2" descr="C:\Users\Rich Mendola\Pictures\openDoor.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43800" y="4365812"/>
            <a:ext cx="1466579" cy="2362200"/>
          </a:xfrm>
          <a:prstGeom prst="rect">
            <a:avLst/>
          </a:prstGeom>
          <a:solidFill>
            <a:srgbClr val="FFFFFF">
              <a:shade val="85000"/>
            </a:srgbClr>
          </a:solidFill>
          <a:ln w="190500" cap="sq">
            <a:noFill/>
            <a:miter lim="800000"/>
          </a:ln>
          <a:effectLst/>
          <a:extLst/>
        </p:spPr>
      </p:pic>
      <p:cxnSp>
        <p:nvCxnSpPr>
          <p:cNvPr id="10" name="Straight Connector 9"/>
          <p:cNvCxnSpPr/>
          <p:nvPr userDrawn="1"/>
        </p:nvCxnSpPr>
        <p:spPr>
          <a:xfrm>
            <a:off x="1752600" y="1371600"/>
            <a:ext cx="7257779"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955691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04999" y="4406900"/>
            <a:ext cx="6589713"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904999" y="2906713"/>
            <a:ext cx="658971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B54B245-98EF-4EA5-873D-557E37EFC665}" type="datetimeFigureOut">
              <a:rPr lang="en-US" smtClean="0"/>
              <a:pPr/>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72B1D5-717A-4596-B491-53FFE9BAEABD}" type="slidenum">
              <a:rPr lang="en-US" smtClean="0"/>
              <a:pPr/>
              <a:t>‹#›</a:t>
            </a:fld>
            <a:endParaRPr lang="en-US"/>
          </a:p>
        </p:txBody>
      </p:sp>
    </p:spTree>
    <p:extLst>
      <p:ext uri="{BB962C8B-B14F-4D97-AF65-F5344CB8AC3E}">
        <p14:creationId xmlns:p14="http://schemas.microsoft.com/office/powerpoint/2010/main" xmlns="" val="6033432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05000" y="1600200"/>
            <a:ext cx="3276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410200" y="1600200"/>
            <a:ext cx="3276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B54B245-98EF-4EA5-873D-557E37EFC665}" type="datetimeFigureOut">
              <a:rPr lang="en-US" smtClean="0"/>
              <a:pPr/>
              <a:t>7/4/2016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72B1D5-717A-4596-B491-53FFE9BAEABD}" type="slidenum">
              <a:rPr lang="en-US" smtClean="0"/>
              <a:pPr/>
              <a:t>‹#›</a:t>
            </a:fld>
            <a:endParaRPr lang="en-US"/>
          </a:p>
        </p:txBody>
      </p:sp>
    </p:spTree>
    <p:extLst>
      <p:ext uri="{BB962C8B-B14F-4D97-AF65-F5344CB8AC3E}">
        <p14:creationId xmlns:p14="http://schemas.microsoft.com/office/powerpoint/2010/main" xmlns="" val="14543026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981200" y="1524000"/>
            <a:ext cx="32766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81200" y="2209800"/>
            <a:ext cx="327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86400" y="1535113"/>
            <a:ext cx="3200400"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86400" y="2220912"/>
            <a:ext cx="3200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B54B245-98EF-4EA5-873D-557E37EFC665}" type="datetimeFigureOut">
              <a:rPr lang="en-US" smtClean="0"/>
              <a:pPr/>
              <a:t>7/4/2016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72B1D5-717A-4596-B491-53FFE9BAEABD}" type="slidenum">
              <a:rPr lang="en-US" smtClean="0"/>
              <a:pPr/>
              <a:t>‹#›</a:t>
            </a:fld>
            <a:endParaRPr lang="en-US"/>
          </a:p>
        </p:txBody>
      </p:sp>
    </p:spTree>
    <p:extLst>
      <p:ext uri="{BB962C8B-B14F-4D97-AF65-F5344CB8AC3E}">
        <p14:creationId xmlns:p14="http://schemas.microsoft.com/office/powerpoint/2010/main" xmlns="" val="2069957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B54B245-98EF-4EA5-873D-557E37EFC665}" type="datetimeFigureOut">
              <a:rPr lang="en-US" smtClean="0"/>
              <a:pPr/>
              <a:t>7/4/2016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72B1D5-717A-4596-B491-53FFE9BAEABD}" type="slidenum">
              <a:rPr lang="en-US" smtClean="0"/>
              <a:pPr/>
              <a:t>‹#›</a:t>
            </a:fld>
            <a:endParaRPr lang="en-US"/>
          </a:p>
        </p:txBody>
      </p:sp>
    </p:spTree>
    <p:extLst>
      <p:ext uri="{BB962C8B-B14F-4D97-AF65-F5344CB8AC3E}">
        <p14:creationId xmlns:p14="http://schemas.microsoft.com/office/powerpoint/2010/main" xmlns="" val="226204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B54B245-98EF-4EA5-873D-557E37EFC665}" type="datetimeFigureOut">
              <a:rPr lang="en-US" smtClean="0"/>
              <a:pPr/>
              <a:t>7/4/2016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72B1D5-717A-4596-B491-53FFE9BAEABD}" type="slidenum">
              <a:rPr lang="en-US" smtClean="0"/>
              <a:pPr/>
              <a:t>‹#›</a:t>
            </a:fld>
            <a:endParaRPr lang="en-US"/>
          </a:p>
        </p:txBody>
      </p:sp>
    </p:spTree>
    <p:extLst>
      <p:ext uri="{BB962C8B-B14F-4D97-AF65-F5344CB8AC3E}">
        <p14:creationId xmlns:p14="http://schemas.microsoft.com/office/powerpoint/2010/main" xmlns="" val="146911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B54B245-98EF-4EA5-873D-557E37EFC665}" type="datetimeFigureOut">
              <a:rPr lang="en-US" smtClean="0"/>
              <a:pPr/>
              <a:t>7/4/2016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72B1D5-717A-4596-B491-53FFE9BAEABD}" type="slidenum">
              <a:rPr lang="en-US" smtClean="0"/>
              <a:pPr/>
              <a:t>‹#›</a:t>
            </a:fld>
            <a:endParaRPr lang="en-US"/>
          </a:p>
        </p:txBody>
      </p:sp>
    </p:spTree>
    <p:extLst>
      <p:ext uri="{BB962C8B-B14F-4D97-AF65-F5344CB8AC3E}">
        <p14:creationId xmlns:p14="http://schemas.microsoft.com/office/powerpoint/2010/main" xmlns="" val="825873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B54B245-98EF-4EA5-873D-557E37EFC665}" type="datetimeFigureOut">
              <a:rPr lang="en-US" smtClean="0"/>
              <a:pPr/>
              <a:t>7/4/2016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72B1D5-717A-4596-B491-53FFE9BAEABD}" type="slidenum">
              <a:rPr lang="en-US" smtClean="0"/>
              <a:pPr/>
              <a:t>‹#›</a:t>
            </a:fld>
            <a:endParaRPr lang="en-US"/>
          </a:p>
        </p:txBody>
      </p:sp>
    </p:spTree>
    <p:extLst>
      <p:ext uri="{BB962C8B-B14F-4D97-AF65-F5344CB8AC3E}">
        <p14:creationId xmlns:p14="http://schemas.microsoft.com/office/powerpoint/2010/main" xmlns="" val="394363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75">
          <a:fgClr>
            <a:schemeClr val="accent5">
              <a:lumMod val="60000"/>
              <a:lumOff val="40000"/>
            </a:schemeClr>
          </a:fgClr>
          <a:bgClr>
            <a:schemeClr val="accent5">
              <a:lumMod val="40000"/>
              <a:lumOff val="60000"/>
            </a:schemeClr>
          </a:bgClr>
        </a:pattFill>
        <a:effectLst/>
      </p:bgPr>
    </p:bg>
    <p:spTree>
      <p:nvGrpSpPr>
        <p:cNvPr id="1" name=""/>
        <p:cNvGrpSpPr/>
        <p:nvPr/>
      </p:nvGrpSpPr>
      <p:grpSpPr>
        <a:xfrm>
          <a:off x="0" y="0"/>
          <a:ext cx="0" cy="0"/>
          <a:chOff x="0" y="0"/>
          <a:chExt cx="0" cy="0"/>
        </a:xfrm>
      </p:grpSpPr>
      <p:sp>
        <p:nvSpPr>
          <p:cNvPr id="8" name="Rectangle 7"/>
          <p:cNvSpPr/>
          <p:nvPr/>
        </p:nvSpPr>
        <p:spPr>
          <a:xfrm>
            <a:off x="1600200" y="0"/>
            <a:ext cx="7543800" cy="6858000"/>
          </a:xfrm>
          <a:prstGeom prst="rect">
            <a:avLst/>
          </a:prstGeom>
          <a:solidFill>
            <a:schemeClr val="bg1"/>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828800" y="274638"/>
            <a:ext cx="6858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828800" y="1600200"/>
            <a:ext cx="68580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581400" y="63246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770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72B1D5-717A-4596-B491-53FFE9BAEABD}" type="slidenum">
              <a:rPr lang="en-US" smtClean="0"/>
              <a:pPr/>
              <a:t>‹#›</a:t>
            </a:fld>
            <a:endParaRPr lang="en-US"/>
          </a:p>
        </p:txBody>
      </p:sp>
      <p:sp>
        <p:nvSpPr>
          <p:cNvPr id="7" name="Rectangle 6"/>
          <p:cNvSpPr/>
          <p:nvPr/>
        </p:nvSpPr>
        <p:spPr>
          <a:xfrm>
            <a:off x="1600200" y="0"/>
            <a:ext cx="7543800" cy="6858000"/>
          </a:xfrm>
          <a:prstGeom prst="rect">
            <a:avLst/>
          </a:prstGeom>
          <a:solidFill>
            <a:schemeClr val="bg1"/>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0751079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3900" b="1" kern="1200">
          <a:solidFill>
            <a:srgbClr val="002060"/>
          </a:solidFill>
          <a:effectLst/>
          <a:latin typeface="Cambria" panose="020405030504060302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effectLst/>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effectLst/>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effectLst/>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effectLst/>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effectLst/>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visualbiblealive.com/image-bin/Public/014/01/014_01_0035_TH-Atlas_prev.jp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www.ifipartners.org/" TargetMode="External"/><Relationship Id="rId2" Type="http://schemas.openxmlformats.org/officeDocument/2006/relationships/hyperlink" Target="http://www.richmendola.org/"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endParaRPr lang="en-US" altLang="en-US" dirty="0"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smtClean="0"/>
          </a:p>
        </p:txBody>
      </p:sp>
      <p:pic>
        <p:nvPicPr>
          <p:cNvPr id="2052" name="Picture 3" descr="xsiCT2.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01052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III. Basic components of hospitality illustrated  in the story of Abraham &amp; the 3 visitors (Genesis 18:1-20)</a:t>
            </a:r>
            <a:endParaRPr lang="en-US" sz="3000" dirty="0"/>
          </a:p>
        </p:txBody>
      </p:sp>
      <p:sp>
        <p:nvSpPr>
          <p:cNvPr id="3" name="Content Placeholder 2"/>
          <p:cNvSpPr>
            <a:spLocks noGrp="1"/>
          </p:cNvSpPr>
          <p:nvPr>
            <p:ph idx="1"/>
          </p:nvPr>
        </p:nvSpPr>
        <p:spPr>
          <a:xfrm>
            <a:off x="1752600" y="1447800"/>
            <a:ext cx="5943600" cy="5257800"/>
          </a:xfrm>
        </p:spPr>
        <p:txBody>
          <a:bodyPr>
            <a:normAutofit fontScale="62500" lnSpcReduction="20000"/>
          </a:bodyPr>
          <a:lstStyle/>
          <a:p>
            <a:pPr marL="0" indent="0">
              <a:buNone/>
            </a:pPr>
            <a:r>
              <a:rPr lang="en-US" dirty="0" smtClean="0"/>
              <a:t>“So </a:t>
            </a:r>
            <a:r>
              <a:rPr lang="en-US" dirty="0"/>
              <a:t>Abraham hurried into the tent to Sarah. </a:t>
            </a:r>
            <a:r>
              <a:rPr lang="en-US" dirty="0" smtClean="0"/>
              <a:t>‘Quick,’ </a:t>
            </a:r>
            <a:r>
              <a:rPr lang="en-US" dirty="0"/>
              <a:t>he said, </a:t>
            </a:r>
            <a:r>
              <a:rPr lang="en-US" dirty="0" smtClean="0"/>
              <a:t>‘get </a:t>
            </a:r>
            <a:r>
              <a:rPr lang="en-US" dirty="0"/>
              <a:t>three </a:t>
            </a:r>
            <a:r>
              <a:rPr lang="en-US" dirty="0" err="1" smtClean="0"/>
              <a:t>seahs</a:t>
            </a:r>
            <a:r>
              <a:rPr lang="en-US" dirty="0"/>
              <a:t> of the finest flour and knead it and bake some bread</a:t>
            </a:r>
            <a:r>
              <a:rPr lang="en-US" dirty="0" smtClean="0"/>
              <a:t>.’</a:t>
            </a:r>
            <a:endParaRPr lang="en-US" dirty="0"/>
          </a:p>
          <a:p>
            <a:pPr marL="0" indent="0">
              <a:buNone/>
            </a:pPr>
            <a:endParaRPr lang="en-US" dirty="0" smtClean="0"/>
          </a:p>
          <a:p>
            <a:pPr marL="0" indent="0">
              <a:buNone/>
            </a:pPr>
            <a:r>
              <a:rPr lang="en-US" dirty="0" smtClean="0"/>
              <a:t>Then </a:t>
            </a:r>
            <a:r>
              <a:rPr lang="en-US" dirty="0"/>
              <a:t>he ran to the herd and selected a choice, tender calf and gave it to a servant, who hurried to prepare it. </a:t>
            </a:r>
            <a:r>
              <a:rPr lang="en-US" dirty="0" smtClean="0"/>
              <a:t>He </a:t>
            </a:r>
            <a:r>
              <a:rPr lang="en-US" dirty="0"/>
              <a:t>then brought some </a:t>
            </a:r>
            <a:r>
              <a:rPr lang="en-US" dirty="0" smtClean="0"/>
              <a:t>curds and </a:t>
            </a:r>
            <a:r>
              <a:rPr lang="en-US" dirty="0"/>
              <a:t>milk and the calf that had been prepared, and set these before them. While they ate, he stood near them under a tree.</a:t>
            </a:r>
          </a:p>
          <a:p>
            <a:pPr marL="0" indent="0">
              <a:buNone/>
            </a:pPr>
            <a:endParaRPr lang="en-US" dirty="0" smtClean="0"/>
          </a:p>
          <a:p>
            <a:pPr marL="0" indent="0">
              <a:buNone/>
            </a:pPr>
            <a:r>
              <a:rPr lang="en-US" dirty="0" smtClean="0"/>
              <a:t>‘Where </a:t>
            </a:r>
            <a:r>
              <a:rPr lang="en-US" dirty="0"/>
              <a:t>is your wife Sarah</a:t>
            </a:r>
            <a:r>
              <a:rPr lang="en-US" dirty="0" smtClean="0"/>
              <a:t>?’</a:t>
            </a:r>
            <a:r>
              <a:rPr lang="en-US" dirty="0"/>
              <a:t> they asked him.</a:t>
            </a:r>
          </a:p>
          <a:p>
            <a:pPr marL="0" indent="0">
              <a:buNone/>
            </a:pPr>
            <a:endParaRPr lang="en-US" dirty="0" smtClean="0"/>
          </a:p>
          <a:p>
            <a:pPr marL="0" indent="0">
              <a:buNone/>
            </a:pPr>
            <a:r>
              <a:rPr lang="en-US" dirty="0" smtClean="0"/>
              <a:t>‘There</a:t>
            </a:r>
            <a:r>
              <a:rPr lang="en-US" dirty="0"/>
              <a:t>, in the tent</a:t>
            </a:r>
            <a:r>
              <a:rPr lang="en-US" dirty="0" smtClean="0"/>
              <a:t>,’ </a:t>
            </a:r>
            <a:r>
              <a:rPr lang="en-US" dirty="0"/>
              <a:t>he said.</a:t>
            </a:r>
          </a:p>
          <a:p>
            <a:pPr marL="0" indent="0">
              <a:buNone/>
            </a:pPr>
            <a:endParaRPr lang="en-US" dirty="0" smtClean="0"/>
          </a:p>
          <a:p>
            <a:pPr marL="0" indent="0">
              <a:buNone/>
            </a:pPr>
            <a:r>
              <a:rPr lang="en-US" dirty="0" smtClean="0"/>
              <a:t>Then </a:t>
            </a:r>
            <a:r>
              <a:rPr lang="en-US" dirty="0"/>
              <a:t>one of them said, </a:t>
            </a:r>
            <a:r>
              <a:rPr lang="en-US" dirty="0" smtClean="0"/>
              <a:t>‘I </a:t>
            </a:r>
            <a:r>
              <a:rPr lang="en-US" dirty="0"/>
              <a:t>will surely return to you about this time next year, and Sarah your wife will have a son</a:t>
            </a:r>
            <a:r>
              <a:rPr lang="en-US" dirty="0" smtClean="0"/>
              <a:t>.’</a:t>
            </a:r>
          </a:p>
        </p:txBody>
      </p:sp>
    </p:spTree>
    <p:extLst>
      <p:ext uri="{BB962C8B-B14F-4D97-AF65-F5344CB8AC3E}">
        <p14:creationId xmlns:p14="http://schemas.microsoft.com/office/powerpoint/2010/main" xmlns="" val="336104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III. Basic components of hospitality illustrated  in the story of Abraham &amp; the 3 visitors (Genesis 18:1-20)</a:t>
            </a:r>
            <a:endParaRPr lang="en-US" sz="3000" dirty="0"/>
          </a:p>
        </p:txBody>
      </p:sp>
      <p:sp>
        <p:nvSpPr>
          <p:cNvPr id="3" name="Content Placeholder 2"/>
          <p:cNvSpPr>
            <a:spLocks noGrp="1"/>
          </p:cNvSpPr>
          <p:nvPr>
            <p:ph idx="1"/>
          </p:nvPr>
        </p:nvSpPr>
        <p:spPr>
          <a:xfrm>
            <a:off x="1752600" y="1447800"/>
            <a:ext cx="5943600" cy="5257800"/>
          </a:xfrm>
        </p:spPr>
        <p:txBody>
          <a:bodyPr>
            <a:normAutofit fontScale="70000" lnSpcReduction="20000"/>
          </a:bodyPr>
          <a:lstStyle/>
          <a:p>
            <a:pPr marL="0" indent="0">
              <a:buNone/>
            </a:pPr>
            <a:r>
              <a:rPr lang="en-US" dirty="0" smtClean="0"/>
              <a:t>“Now </a:t>
            </a:r>
            <a:r>
              <a:rPr lang="en-US" dirty="0"/>
              <a:t>Sarah was listening at the entrance to the tent, which was behind him. </a:t>
            </a:r>
            <a:r>
              <a:rPr lang="en-US" dirty="0" smtClean="0"/>
              <a:t>Abraham </a:t>
            </a:r>
            <a:r>
              <a:rPr lang="en-US" dirty="0"/>
              <a:t>and Sarah were already very old, and Sarah was past the age of childbearing. </a:t>
            </a:r>
            <a:r>
              <a:rPr lang="en-US" dirty="0" smtClean="0"/>
              <a:t>So </a:t>
            </a:r>
            <a:r>
              <a:rPr lang="en-US" dirty="0"/>
              <a:t>Sarah laughed to herself as she thought, </a:t>
            </a:r>
            <a:r>
              <a:rPr lang="en-US" dirty="0" smtClean="0"/>
              <a:t>‘After </a:t>
            </a:r>
            <a:r>
              <a:rPr lang="en-US" dirty="0"/>
              <a:t>I am worn out and my lord is old, will I now have this pleasure</a:t>
            </a:r>
            <a:r>
              <a:rPr lang="en-US" dirty="0" smtClean="0"/>
              <a:t>?’</a:t>
            </a:r>
            <a:endParaRPr lang="en-US" dirty="0"/>
          </a:p>
          <a:p>
            <a:pPr marL="0" indent="0">
              <a:buNone/>
            </a:pPr>
            <a:endParaRPr lang="en-US" dirty="0" smtClean="0"/>
          </a:p>
          <a:p>
            <a:pPr marL="0" indent="0">
              <a:buNone/>
            </a:pPr>
            <a:r>
              <a:rPr lang="en-US" dirty="0" smtClean="0"/>
              <a:t>Then </a:t>
            </a:r>
            <a:r>
              <a:rPr lang="en-US" dirty="0"/>
              <a:t>the </a:t>
            </a:r>
            <a:r>
              <a:rPr lang="en-US" cap="small" dirty="0"/>
              <a:t>Lord</a:t>
            </a:r>
            <a:r>
              <a:rPr lang="en-US" dirty="0"/>
              <a:t> said to Abraham, </a:t>
            </a:r>
            <a:r>
              <a:rPr lang="en-US" dirty="0" smtClean="0"/>
              <a:t>‘Why </a:t>
            </a:r>
            <a:r>
              <a:rPr lang="en-US" dirty="0"/>
              <a:t>did Sarah laugh and say, </a:t>
            </a:r>
            <a:r>
              <a:rPr lang="en-US" dirty="0" smtClean="0"/>
              <a:t>“Will </a:t>
            </a:r>
            <a:r>
              <a:rPr lang="en-US" dirty="0"/>
              <a:t>I really have a child, now that I am old</a:t>
            </a:r>
            <a:r>
              <a:rPr lang="en-US" dirty="0" smtClean="0"/>
              <a:t>?”</a:t>
            </a:r>
            <a:r>
              <a:rPr lang="en-US" b="1" baseline="30000" dirty="0"/>
              <a:t> </a:t>
            </a:r>
            <a:r>
              <a:rPr lang="en-US" dirty="0"/>
              <a:t>Is anything too hard for </a:t>
            </a:r>
            <a:r>
              <a:rPr lang="en-US" dirty="0" smtClean="0"/>
              <a:t>the </a:t>
            </a:r>
            <a:r>
              <a:rPr lang="en-US" cap="small" dirty="0" smtClean="0"/>
              <a:t>Lord</a:t>
            </a:r>
            <a:r>
              <a:rPr lang="en-US" dirty="0"/>
              <a:t>? I will return to you at the appointed time next year, and Sarah will have a son</a:t>
            </a:r>
            <a:r>
              <a:rPr lang="en-US" dirty="0" smtClean="0"/>
              <a:t>.’</a:t>
            </a:r>
            <a:endParaRPr lang="en-US" dirty="0"/>
          </a:p>
          <a:p>
            <a:pPr marL="0" indent="0">
              <a:buNone/>
            </a:pPr>
            <a:endParaRPr lang="en-US" dirty="0" smtClean="0"/>
          </a:p>
          <a:p>
            <a:pPr marL="0" indent="0">
              <a:buNone/>
            </a:pPr>
            <a:r>
              <a:rPr lang="en-US" dirty="0" smtClean="0"/>
              <a:t>Sarah </a:t>
            </a:r>
            <a:r>
              <a:rPr lang="en-US" dirty="0"/>
              <a:t>was afraid, so she lied and said, </a:t>
            </a:r>
            <a:r>
              <a:rPr lang="en-US" dirty="0" smtClean="0"/>
              <a:t>‘I </a:t>
            </a:r>
            <a:r>
              <a:rPr lang="en-US" dirty="0"/>
              <a:t>did not laugh</a:t>
            </a:r>
            <a:r>
              <a:rPr lang="en-US" dirty="0" smtClean="0"/>
              <a:t>.’</a:t>
            </a:r>
            <a:endParaRPr lang="en-US" dirty="0"/>
          </a:p>
          <a:p>
            <a:pPr marL="0" indent="0">
              <a:buNone/>
            </a:pPr>
            <a:endParaRPr lang="en-US" dirty="0" smtClean="0"/>
          </a:p>
          <a:p>
            <a:pPr marL="0" indent="0">
              <a:buNone/>
            </a:pPr>
            <a:r>
              <a:rPr lang="en-US" dirty="0" smtClean="0"/>
              <a:t>But </a:t>
            </a:r>
            <a:r>
              <a:rPr lang="en-US" dirty="0"/>
              <a:t>he said, </a:t>
            </a:r>
            <a:r>
              <a:rPr lang="en-US" dirty="0" smtClean="0"/>
              <a:t>‘Yes</a:t>
            </a:r>
            <a:r>
              <a:rPr lang="en-US" dirty="0"/>
              <a:t>, you did laugh</a:t>
            </a:r>
            <a:r>
              <a:rPr lang="en-US" dirty="0" smtClean="0"/>
              <a:t>.’</a:t>
            </a:r>
            <a:endParaRPr lang="en-US" dirty="0"/>
          </a:p>
        </p:txBody>
      </p:sp>
    </p:spTree>
    <p:extLst>
      <p:ext uri="{BB962C8B-B14F-4D97-AF65-F5344CB8AC3E}">
        <p14:creationId xmlns:p14="http://schemas.microsoft.com/office/powerpoint/2010/main" xmlns="" val="882487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III. Basic components of hospitality illustrated  in the story of Abraham &amp; the 3 visitors (Genesis 18:1-20)</a:t>
            </a:r>
            <a:endParaRPr lang="en-US" sz="3000" dirty="0"/>
          </a:p>
        </p:txBody>
      </p:sp>
      <p:sp>
        <p:nvSpPr>
          <p:cNvPr id="3" name="Content Placeholder 2"/>
          <p:cNvSpPr>
            <a:spLocks noGrp="1"/>
          </p:cNvSpPr>
          <p:nvPr>
            <p:ph idx="1"/>
          </p:nvPr>
        </p:nvSpPr>
        <p:spPr>
          <a:xfrm>
            <a:off x="1752600" y="1447800"/>
            <a:ext cx="5867400" cy="5257800"/>
          </a:xfrm>
        </p:spPr>
        <p:txBody>
          <a:bodyPr>
            <a:normAutofit fontScale="70000" lnSpcReduction="20000"/>
          </a:bodyPr>
          <a:lstStyle/>
          <a:p>
            <a:pPr marL="0" indent="0">
              <a:buNone/>
            </a:pPr>
            <a:r>
              <a:rPr lang="en-US" dirty="0" smtClean="0"/>
              <a:t>“When </a:t>
            </a:r>
            <a:r>
              <a:rPr lang="en-US" dirty="0"/>
              <a:t>the men got up to leave, they looked down toward Sodom, and Abraham walked along with them to see them on their way. </a:t>
            </a:r>
            <a:r>
              <a:rPr lang="en-US" dirty="0" smtClean="0"/>
              <a:t>Then the </a:t>
            </a:r>
            <a:r>
              <a:rPr lang="en-US" cap="small" dirty="0" smtClean="0"/>
              <a:t>Lord</a:t>
            </a:r>
            <a:r>
              <a:rPr lang="en-US" dirty="0"/>
              <a:t> said, </a:t>
            </a:r>
            <a:r>
              <a:rPr lang="en-US" dirty="0" smtClean="0"/>
              <a:t>‘Shall </a:t>
            </a:r>
            <a:r>
              <a:rPr lang="en-US" dirty="0"/>
              <a:t>I hide from Abraham what I am about to </a:t>
            </a:r>
            <a:r>
              <a:rPr lang="en-US" dirty="0" smtClean="0"/>
              <a:t>do?</a:t>
            </a:r>
            <a:r>
              <a:rPr lang="en-US" b="1" baseline="30000" dirty="0"/>
              <a:t> </a:t>
            </a:r>
            <a:r>
              <a:rPr lang="en-US" dirty="0"/>
              <a:t>Abraham will surely become a great and powerful nation, and all nations on earth will be blessed through </a:t>
            </a:r>
            <a:r>
              <a:rPr lang="en-US" dirty="0" smtClean="0"/>
              <a:t>him.</a:t>
            </a:r>
            <a:r>
              <a:rPr lang="en-US" b="1" baseline="30000" dirty="0"/>
              <a:t> </a:t>
            </a:r>
            <a:r>
              <a:rPr lang="en-US" dirty="0"/>
              <a:t>For I have chosen him, so that he will direct his children and his household after him to keep the way of the </a:t>
            </a:r>
            <a:r>
              <a:rPr lang="en-US" cap="small" dirty="0"/>
              <a:t>Lord</a:t>
            </a:r>
            <a:r>
              <a:rPr lang="en-US" dirty="0"/>
              <a:t> by doing what is right and just, so that the </a:t>
            </a:r>
            <a:r>
              <a:rPr lang="en-US" cap="small" dirty="0"/>
              <a:t>Lord</a:t>
            </a:r>
            <a:r>
              <a:rPr lang="en-US" dirty="0"/>
              <a:t> will bring about for Abraham what he has promised him</a:t>
            </a:r>
            <a:r>
              <a:rPr lang="en-US" dirty="0" smtClean="0"/>
              <a:t>.’</a:t>
            </a:r>
            <a:endParaRPr lang="en-US" dirty="0"/>
          </a:p>
          <a:p>
            <a:pPr marL="0" indent="0">
              <a:buNone/>
            </a:pPr>
            <a:endParaRPr lang="en-US" dirty="0" smtClean="0"/>
          </a:p>
          <a:p>
            <a:pPr marL="0" indent="0">
              <a:buNone/>
            </a:pPr>
            <a:r>
              <a:rPr lang="en-US" dirty="0" smtClean="0"/>
              <a:t>Then </a:t>
            </a:r>
            <a:r>
              <a:rPr lang="en-US" dirty="0"/>
              <a:t>the </a:t>
            </a:r>
            <a:r>
              <a:rPr lang="en-US" cap="small" dirty="0"/>
              <a:t>Lord</a:t>
            </a:r>
            <a:r>
              <a:rPr lang="en-US" dirty="0"/>
              <a:t> said, </a:t>
            </a:r>
            <a:r>
              <a:rPr lang="en-US" dirty="0" smtClean="0"/>
              <a:t>‘The </a:t>
            </a:r>
            <a:r>
              <a:rPr lang="en-US" dirty="0"/>
              <a:t>outcry against Sodom and Gomorrah is so great and their sin so </a:t>
            </a:r>
            <a:r>
              <a:rPr lang="en-US" dirty="0" smtClean="0"/>
              <a:t>grievous.’”</a:t>
            </a:r>
          </a:p>
          <a:p>
            <a:pPr marL="0" indent="0">
              <a:buNone/>
            </a:pPr>
            <a:endParaRPr lang="en-US" dirty="0"/>
          </a:p>
          <a:p>
            <a:pPr marL="0" indent="0">
              <a:buNone/>
            </a:pPr>
            <a:r>
              <a:rPr lang="en-US" i="1" dirty="0"/>
              <a:t>Genesis 18:1-20</a:t>
            </a:r>
          </a:p>
        </p:txBody>
      </p:sp>
    </p:spTree>
    <p:extLst>
      <p:ext uri="{BB962C8B-B14F-4D97-AF65-F5344CB8AC3E}">
        <p14:creationId xmlns:p14="http://schemas.microsoft.com/office/powerpoint/2010/main" xmlns="" val="142345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III. Basic components of hospitality illustrated  in the story of Abraham &amp; the 3 visitors (Genesis 18:1-20)</a:t>
            </a:r>
            <a:endParaRPr lang="en-US" sz="3000" dirty="0"/>
          </a:p>
        </p:txBody>
      </p:sp>
      <p:sp>
        <p:nvSpPr>
          <p:cNvPr id="3" name="Content Placeholder 2"/>
          <p:cNvSpPr>
            <a:spLocks noGrp="1"/>
          </p:cNvSpPr>
          <p:nvPr>
            <p:ph idx="1"/>
          </p:nvPr>
        </p:nvSpPr>
        <p:spPr>
          <a:xfrm>
            <a:off x="1752600" y="1447800"/>
            <a:ext cx="6629400" cy="5257800"/>
          </a:xfrm>
        </p:spPr>
        <p:txBody>
          <a:bodyPr>
            <a:normAutofit/>
          </a:bodyPr>
          <a:lstStyle/>
          <a:p>
            <a:pPr marL="0" indent="0">
              <a:buNone/>
            </a:pPr>
            <a:r>
              <a:rPr lang="en-US" dirty="0" smtClean="0"/>
              <a:t>a. This story is the foundational story of hospitality.</a:t>
            </a:r>
          </a:p>
          <a:p>
            <a:pPr marL="0" indent="0">
              <a:buNone/>
            </a:pPr>
            <a:endParaRPr lang="en-US" dirty="0" smtClean="0"/>
          </a:p>
          <a:p>
            <a:pPr marL="0" indent="0">
              <a:buNone/>
            </a:pPr>
            <a:r>
              <a:rPr lang="en-US" sz="2800" dirty="0" smtClean="0"/>
              <a:t>“Keep </a:t>
            </a:r>
            <a:r>
              <a:rPr lang="en-US" sz="2800" dirty="0"/>
              <a:t>on loving one another as brothers and sisters. </a:t>
            </a:r>
            <a:r>
              <a:rPr lang="en-US" sz="2800" dirty="0" smtClean="0"/>
              <a:t>Do </a:t>
            </a:r>
            <a:r>
              <a:rPr lang="en-US" sz="2800" dirty="0"/>
              <a:t>not forget to show hospitality to strangers, for by so doing some people have shown hospitality to angels without knowing it</a:t>
            </a:r>
            <a:r>
              <a:rPr lang="en-US" sz="2800" dirty="0" smtClean="0"/>
              <a:t>.”</a:t>
            </a:r>
          </a:p>
          <a:p>
            <a:pPr marL="0" indent="0">
              <a:buNone/>
            </a:pPr>
            <a:r>
              <a:rPr lang="en-US" sz="2800" i="1" dirty="0" smtClean="0"/>
              <a:t>Hebrews 13:1-2</a:t>
            </a:r>
          </a:p>
        </p:txBody>
      </p:sp>
    </p:spTree>
    <p:extLst>
      <p:ext uri="{BB962C8B-B14F-4D97-AF65-F5344CB8AC3E}">
        <p14:creationId xmlns:p14="http://schemas.microsoft.com/office/powerpoint/2010/main" xmlns="" val="2792068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III. Basic components of hospitality illustrated  in the story of Abraham &amp; the 3 visitors (Genesis 18:1-20)</a:t>
            </a:r>
            <a:endParaRPr lang="en-US" sz="3000" dirty="0"/>
          </a:p>
        </p:txBody>
      </p:sp>
      <p:sp>
        <p:nvSpPr>
          <p:cNvPr id="3" name="Content Placeholder 2"/>
          <p:cNvSpPr>
            <a:spLocks noGrp="1"/>
          </p:cNvSpPr>
          <p:nvPr>
            <p:ph idx="1"/>
          </p:nvPr>
        </p:nvSpPr>
        <p:spPr>
          <a:xfrm>
            <a:off x="1752600" y="1447800"/>
            <a:ext cx="7162800" cy="5257800"/>
          </a:xfrm>
        </p:spPr>
        <p:txBody>
          <a:bodyPr>
            <a:normAutofit/>
          </a:bodyPr>
          <a:lstStyle/>
          <a:p>
            <a:pPr marL="0" indent="0">
              <a:buNone/>
            </a:pPr>
            <a:r>
              <a:rPr lang="en-US" dirty="0" smtClean="0"/>
              <a:t>b. Hospitality includes a warm welcome.</a:t>
            </a:r>
          </a:p>
        </p:txBody>
      </p:sp>
    </p:spTree>
    <p:extLst>
      <p:ext uri="{BB962C8B-B14F-4D97-AF65-F5344CB8AC3E}">
        <p14:creationId xmlns:p14="http://schemas.microsoft.com/office/powerpoint/2010/main" xmlns="" val="2118923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III. Basic components of hospitality illustrated  in the story of Abraham &amp; the 3 visitors (Genesis 18:1-20)</a:t>
            </a:r>
            <a:endParaRPr lang="en-US" sz="3000" dirty="0"/>
          </a:p>
        </p:txBody>
      </p:sp>
      <p:sp>
        <p:nvSpPr>
          <p:cNvPr id="3" name="Content Placeholder 2"/>
          <p:cNvSpPr>
            <a:spLocks noGrp="1"/>
          </p:cNvSpPr>
          <p:nvPr>
            <p:ph idx="1"/>
          </p:nvPr>
        </p:nvSpPr>
        <p:spPr>
          <a:xfrm>
            <a:off x="1752600" y="1447800"/>
            <a:ext cx="6248400" cy="5257800"/>
          </a:xfrm>
        </p:spPr>
        <p:txBody>
          <a:bodyPr>
            <a:normAutofit fontScale="70000" lnSpcReduction="20000"/>
          </a:bodyPr>
          <a:lstStyle/>
          <a:p>
            <a:pPr marL="0" indent="0">
              <a:buNone/>
            </a:pPr>
            <a:r>
              <a:rPr lang="en-US" dirty="0" smtClean="0"/>
              <a:t>“The</a:t>
            </a:r>
            <a:r>
              <a:rPr lang="en-US" dirty="0"/>
              <a:t> </a:t>
            </a:r>
            <a:r>
              <a:rPr lang="en-US" cap="small" dirty="0"/>
              <a:t>Lord</a:t>
            </a:r>
            <a:r>
              <a:rPr lang="en-US" dirty="0"/>
              <a:t> appeared to Abraham near the great trees of </a:t>
            </a:r>
            <a:r>
              <a:rPr lang="en-US" dirty="0" err="1"/>
              <a:t>Mamre</a:t>
            </a:r>
            <a:r>
              <a:rPr lang="en-US" dirty="0"/>
              <a:t> while he was sitting at the entrance to his tent in the heat of the </a:t>
            </a:r>
            <a:r>
              <a:rPr lang="en-US" dirty="0" smtClean="0"/>
              <a:t>day.</a:t>
            </a:r>
            <a:r>
              <a:rPr lang="en-US" b="1" baseline="30000" dirty="0"/>
              <a:t> </a:t>
            </a:r>
            <a:r>
              <a:rPr lang="en-US" dirty="0" smtClean="0"/>
              <a:t>Abraham </a:t>
            </a:r>
            <a:r>
              <a:rPr lang="en-US" dirty="0"/>
              <a:t>looked up and saw three men standing nearby. When he saw them, he hurried from the entrance of his tent to meet them and bowed low to the ground.</a:t>
            </a:r>
          </a:p>
          <a:p>
            <a:pPr marL="0" indent="0">
              <a:buNone/>
            </a:pPr>
            <a:endParaRPr lang="en-US" dirty="0" smtClean="0"/>
          </a:p>
          <a:p>
            <a:pPr marL="0" indent="0">
              <a:buNone/>
            </a:pPr>
            <a:r>
              <a:rPr lang="en-US" dirty="0" smtClean="0"/>
              <a:t>He </a:t>
            </a:r>
            <a:r>
              <a:rPr lang="en-US" dirty="0"/>
              <a:t>said, </a:t>
            </a:r>
            <a:r>
              <a:rPr lang="en-US" dirty="0" smtClean="0"/>
              <a:t>‘If </a:t>
            </a:r>
            <a:r>
              <a:rPr lang="en-US" dirty="0"/>
              <a:t>I have found favor in your eyes, my </a:t>
            </a:r>
            <a:r>
              <a:rPr lang="en-US" dirty="0" smtClean="0"/>
              <a:t>lord,</a:t>
            </a:r>
            <a:r>
              <a:rPr lang="en-US" baseline="30000" dirty="0"/>
              <a:t> </a:t>
            </a:r>
            <a:r>
              <a:rPr lang="en-US" dirty="0" smtClean="0"/>
              <a:t>do </a:t>
            </a:r>
            <a:r>
              <a:rPr lang="en-US" dirty="0"/>
              <a:t>not pass your servant by. </a:t>
            </a:r>
            <a:r>
              <a:rPr lang="en-US" dirty="0" smtClean="0"/>
              <a:t>Let </a:t>
            </a:r>
            <a:r>
              <a:rPr lang="en-US" dirty="0"/>
              <a:t>a little water be brought, and then you may all wash your feet and rest under this tree. </a:t>
            </a:r>
            <a:r>
              <a:rPr lang="en-US" dirty="0" smtClean="0"/>
              <a:t>Let </a:t>
            </a:r>
            <a:r>
              <a:rPr lang="en-US" dirty="0"/>
              <a:t>me get you something to eat, so you can be refreshed and then go on your way—now that you have come to your servant</a:t>
            </a:r>
            <a:r>
              <a:rPr lang="en-US" dirty="0" smtClean="0"/>
              <a:t>.’</a:t>
            </a:r>
            <a:endParaRPr lang="en-US" dirty="0"/>
          </a:p>
          <a:p>
            <a:pPr marL="0" indent="0">
              <a:buNone/>
            </a:pPr>
            <a:endParaRPr lang="en-US" dirty="0" smtClean="0"/>
          </a:p>
          <a:p>
            <a:pPr marL="0" indent="0">
              <a:buNone/>
            </a:pPr>
            <a:r>
              <a:rPr lang="en-US" dirty="0" smtClean="0"/>
              <a:t>‘Very </a:t>
            </a:r>
            <a:r>
              <a:rPr lang="en-US" dirty="0"/>
              <a:t>well</a:t>
            </a:r>
            <a:r>
              <a:rPr lang="en-US" dirty="0" smtClean="0"/>
              <a:t>,’ </a:t>
            </a:r>
            <a:r>
              <a:rPr lang="en-US" dirty="0"/>
              <a:t>they answered, </a:t>
            </a:r>
            <a:r>
              <a:rPr lang="en-US" dirty="0" smtClean="0"/>
              <a:t>‘do </a:t>
            </a:r>
            <a:r>
              <a:rPr lang="en-US" dirty="0"/>
              <a:t>as you say</a:t>
            </a:r>
            <a:r>
              <a:rPr lang="en-US" dirty="0" smtClean="0"/>
              <a:t>.’</a:t>
            </a:r>
            <a:endParaRPr lang="en-US" dirty="0"/>
          </a:p>
          <a:p>
            <a:pPr marL="0" indent="0">
              <a:buNone/>
            </a:pPr>
            <a:r>
              <a:rPr lang="en-US" i="1" dirty="0" smtClean="0"/>
              <a:t>Genesis 18:1-5</a:t>
            </a:r>
          </a:p>
        </p:txBody>
      </p:sp>
    </p:spTree>
    <p:extLst>
      <p:ext uri="{BB962C8B-B14F-4D97-AF65-F5344CB8AC3E}">
        <p14:creationId xmlns:p14="http://schemas.microsoft.com/office/powerpoint/2010/main" xmlns="" val="2695765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III. Basic components of hospitality illustrated  in the story of Abraham &amp; the 3 visitors (Genesis 18:1-20)</a:t>
            </a:r>
            <a:endParaRPr lang="en-US" sz="3000" dirty="0"/>
          </a:p>
        </p:txBody>
      </p:sp>
      <p:sp>
        <p:nvSpPr>
          <p:cNvPr id="3" name="Content Placeholder 2"/>
          <p:cNvSpPr>
            <a:spLocks noGrp="1"/>
          </p:cNvSpPr>
          <p:nvPr>
            <p:ph idx="1"/>
          </p:nvPr>
        </p:nvSpPr>
        <p:spPr>
          <a:xfrm>
            <a:off x="1752600" y="1447800"/>
            <a:ext cx="6705600" cy="5257800"/>
          </a:xfrm>
        </p:spPr>
        <p:txBody>
          <a:bodyPr>
            <a:normAutofit/>
          </a:bodyPr>
          <a:lstStyle/>
          <a:p>
            <a:pPr marL="0" indent="0">
              <a:buNone/>
            </a:pPr>
            <a:r>
              <a:rPr lang="en-US" dirty="0" smtClean="0"/>
              <a:t>c. Hospitality involves sharing food and drink.</a:t>
            </a:r>
          </a:p>
        </p:txBody>
      </p:sp>
    </p:spTree>
    <p:extLst>
      <p:ext uri="{BB962C8B-B14F-4D97-AF65-F5344CB8AC3E}">
        <p14:creationId xmlns:p14="http://schemas.microsoft.com/office/powerpoint/2010/main" xmlns="" val="1747849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III. Basic components of hospitality illustrated  in the story of Abraham &amp; the 3 visitors (Genesis 18:1-20)</a:t>
            </a:r>
            <a:endParaRPr lang="en-US" sz="3000" dirty="0"/>
          </a:p>
        </p:txBody>
      </p:sp>
      <p:sp>
        <p:nvSpPr>
          <p:cNvPr id="3" name="Content Placeholder 2"/>
          <p:cNvSpPr>
            <a:spLocks noGrp="1"/>
          </p:cNvSpPr>
          <p:nvPr>
            <p:ph idx="1"/>
          </p:nvPr>
        </p:nvSpPr>
        <p:spPr>
          <a:xfrm>
            <a:off x="1752600" y="1447800"/>
            <a:ext cx="5943600" cy="5257800"/>
          </a:xfrm>
        </p:spPr>
        <p:txBody>
          <a:bodyPr>
            <a:normAutofit fontScale="85000" lnSpcReduction="20000"/>
          </a:bodyPr>
          <a:lstStyle/>
          <a:p>
            <a:pPr marL="0" indent="0">
              <a:buNone/>
            </a:pPr>
            <a:r>
              <a:rPr lang="en-US" dirty="0" smtClean="0"/>
              <a:t>“So </a:t>
            </a:r>
            <a:r>
              <a:rPr lang="en-US" dirty="0"/>
              <a:t>Abraham hurried into the tent to Sarah. </a:t>
            </a:r>
            <a:r>
              <a:rPr lang="en-US" dirty="0" smtClean="0"/>
              <a:t>‘Quick,’ </a:t>
            </a:r>
            <a:r>
              <a:rPr lang="en-US" dirty="0"/>
              <a:t>he said, </a:t>
            </a:r>
            <a:r>
              <a:rPr lang="en-US" dirty="0" smtClean="0"/>
              <a:t>‘get </a:t>
            </a:r>
            <a:r>
              <a:rPr lang="en-US" dirty="0"/>
              <a:t>three </a:t>
            </a:r>
            <a:r>
              <a:rPr lang="en-US" dirty="0" err="1" smtClean="0"/>
              <a:t>seahs</a:t>
            </a:r>
            <a:r>
              <a:rPr lang="en-US" dirty="0"/>
              <a:t> of the finest flour and knead it and bake some bread</a:t>
            </a:r>
            <a:r>
              <a:rPr lang="en-US" dirty="0" smtClean="0"/>
              <a:t>.’</a:t>
            </a:r>
            <a:endParaRPr lang="en-US" dirty="0"/>
          </a:p>
          <a:p>
            <a:pPr marL="0" indent="0">
              <a:buNone/>
            </a:pPr>
            <a:endParaRPr lang="en-US" dirty="0" smtClean="0"/>
          </a:p>
          <a:p>
            <a:pPr marL="0" indent="0">
              <a:buNone/>
            </a:pPr>
            <a:r>
              <a:rPr lang="en-US" dirty="0" smtClean="0"/>
              <a:t>Then </a:t>
            </a:r>
            <a:r>
              <a:rPr lang="en-US" dirty="0"/>
              <a:t>he ran to the herd and selected a choice, tender calf and gave it to a servant, who hurried to prepare it</a:t>
            </a:r>
            <a:r>
              <a:rPr lang="en-US" dirty="0" smtClean="0"/>
              <a:t>.</a:t>
            </a:r>
            <a:r>
              <a:rPr lang="en-US" b="1" baseline="30000" dirty="0"/>
              <a:t> </a:t>
            </a:r>
            <a:r>
              <a:rPr lang="en-US" dirty="0"/>
              <a:t>He then brought some </a:t>
            </a:r>
            <a:r>
              <a:rPr lang="en-US" dirty="0" err="1"/>
              <a:t>curdsand</a:t>
            </a:r>
            <a:r>
              <a:rPr lang="en-US" dirty="0"/>
              <a:t> milk and the calf that had been prepared, and set these before them. While they ate, he stood near them under a tree</a:t>
            </a:r>
            <a:r>
              <a:rPr lang="en-US" dirty="0" smtClean="0"/>
              <a:t>.”</a:t>
            </a:r>
            <a:endParaRPr lang="en-US" dirty="0"/>
          </a:p>
          <a:p>
            <a:pPr marL="0" indent="0">
              <a:buNone/>
            </a:pPr>
            <a:endParaRPr lang="en-US" i="1" dirty="0" smtClean="0"/>
          </a:p>
          <a:p>
            <a:pPr marL="0" indent="0">
              <a:buNone/>
            </a:pPr>
            <a:r>
              <a:rPr lang="en-US" i="1" dirty="0" smtClean="0"/>
              <a:t>Genesis 18:6-8</a:t>
            </a:r>
          </a:p>
        </p:txBody>
      </p:sp>
    </p:spTree>
    <p:extLst>
      <p:ext uri="{BB962C8B-B14F-4D97-AF65-F5344CB8AC3E}">
        <p14:creationId xmlns:p14="http://schemas.microsoft.com/office/powerpoint/2010/main" xmlns="" val="3740447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III. Basic components of hospitality illustrated  in the story of Abraham &amp; the 3 visitors (Genesis 18:1-20)</a:t>
            </a:r>
            <a:endParaRPr lang="en-US" sz="3000" dirty="0"/>
          </a:p>
        </p:txBody>
      </p:sp>
      <p:sp>
        <p:nvSpPr>
          <p:cNvPr id="3" name="Content Placeholder 2"/>
          <p:cNvSpPr>
            <a:spLocks noGrp="1"/>
          </p:cNvSpPr>
          <p:nvPr>
            <p:ph idx="1"/>
          </p:nvPr>
        </p:nvSpPr>
        <p:spPr>
          <a:xfrm>
            <a:off x="1752600" y="1447800"/>
            <a:ext cx="6781800" cy="5257800"/>
          </a:xfrm>
        </p:spPr>
        <p:txBody>
          <a:bodyPr>
            <a:normAutofit/>
          </a:bodyPr>
          <a:lstStyle/>
          <a:p>
            <a:pPr marL="0" indent="0">
              <a:buNone/>
            </a:pPr>
            <a:r>
              <a:rPr lang="en-US" dirty="0" smtClean="0"/>
              <a:t>d. Hospitality involves sharing from the heart.</a:t>
            </a:r>
          </a:p>
        </p:txBody>
      </p:sp>
    </p:spTree>
    <p:extLst>
      <p:ext uri="{BB962C8B-B14F-4D97-AF65-F5344CB8AC3E}">
        <p14:creationId xmlns:p14="http://schemas.microsoft.com/office/powerpoint/2010/main" xmlns="" val="4233576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III. Basic components of hospitality illustrated  in the story of Abraham &amp; the 3 visitors (Genesis 18:1-20)</a:t>
            </a:r>
            <a:endParaRPr lang="en-US" sz="3000" dirty="0"/>
          </a:p>
        </p:txBody>
      </p:sp>
      <p:sp>
        <p:nvSpPr>
          <p:cNvPr id="3" name="Content Placeholder 2"/>
          <p:cNvSpPr>
            <a:spLocks noGrp="1"/>
          </p:cNvSpPr>
          <p:nvPr>
            <p:ph idx="1"/>
          </p:nvPr>
        </p:nvSpPr>
        <p:spPr>
          <a:xfrm>
            <a:off x="1752600" y="1447800"/>
            <a:ext cx="5867400" cy="5334000"/>
          </a:xfrm>
        </p:spPr>
        <p:txBody>
          <a:bodyPr>
            <a:normAutofit fontScale="55000" lnSpcReduction="20000"/>
          </a:bodyPr>
          <a:lstStyle/>
          <a:p>
            <a:pPr marL="0" indent="0">
              <a:buNone/>
            </a:pPr>
            <a:r>
              <a:rPr lang="en-US" dirty="0" smtClean="0"/>
              <a:t>“Then </a:t>
            </a:r>
            <a:r>
              <a:rPr lang="en-US" dirty="0"/>
              <a:t>one of them said, </a:t>
            </a:r>
            <a:r>
              <a:rPr lang="en-US" dirty="0" smtClean="0"/>
              <a:t>‘I </a:t>
            </a:r>
            <a:r>
              <a:rPr lang="en-US" dirty="0"/>
              <a:t>will surely return to you about this time next year, and Sarah your wife will have a son</a:t>
            </a:r>
            <a:r>
              <a:rPr lang="en-US" dirty="0" smtClean="0"/>
              <a:t>.’</a:t>
            </a:r>
            <a:endParaRPr lang="en-US" dirty="0"/>
          </a:p>
          <a:p>
            <a:pPr marL="0" indent="0">
              <a:buNone/>
            </a:pPr>
            <a:endParaRPr lang="en-US" dirty="0"/>
          </a:p>
          <a:p>
            <a:pPr marL="0" indent="0">
              <a:buNone/>
            </a:pPr>
            <a:r>
              <a:rPr lang="en-US" dirty="0"/>
              <a:t>Now Sarah was listening at the entrance to the tent, which was behind him. </a:t>
            </a:r>
            <a:r>
              <a:rPr lang="en-US" dirty="0" smtClean="0"/>
              <a:t>Abraham </a:t>
            </a:r>
            <a:r>
              <a:rPr lang="en-US" dirty="0"/>
              <a:t>and Sarah were already very old, and Sarah was past the age of childbearing. </a:t>
            </a:r>
            <a:r>
              <a:rPr lang="en-US" dirty="0" smtClean="0"/>
              <a:t>So </a:t>
            </a:r>
            <a:r>
              <a:rPr lang="en-US" dirty="0"/>
              <a:t>Sarah laughed to herself as she thought, </a:t>
            </a:r>
            <a:r>
              <a:rPr lang="en-US" dirty="0" smtClean="0"/>
              <a:t>‘After </a:t>
            </a:r>
            <a:r>
              <a:rPr lang="en-US" dirty="0"/>
              <a:t>I am worn out and my lord is old, will I now have this pleasure</a:t>
            </a:r>
            <a:r>
              <a:rPr lang="en-US" dirty="0" smtClean="0"/>
              <a:t>?’</a:t>
            </a:r>
            <a:endParaRPr lang="en-US" dirty="0"/>
          </a:p>
          <a:p>
            <a:pPr marL="0" indent="0">
              <a:buNone/>
            </a:pPr>
            <a:endParaRPr lang="en-US" dirty="0"/>
          </a:p>
          <a:p>
            <a:pPr marL="0" indent="0">
              <a:buNone/>
            </a:pPr>
            <a:r>
              <a:rPr lang="en-US" dirty="0" smtClean="0"/>
              <a:t>Then </a:t>
            </a:r>
            <a:r>
              <a:rPr lang="en-US" dirty="0"/>
              <a:t>the Lord said to Abraham, </a:t>
            </a:r>
            <a:r>
              <a:rPr lang="en-US" dirty="0" smtClean="0"/>
              <a:t>‘Why </a:t>
            </a:r>
            <a:r>
              <a:rPr lang="en-US" dirty="0"/>
              <a:t>did Sarah laugh and say, </a:t>
            </a:r>
            <a:r>
              <a:rPr lang="en-US" dirty="0" smtClean="0"/>
              <a:t>“Will </a:t>
            </a:r>
            <a:r>
              <a:rPr lang="en-US" dirty="0"/>
              <a:t>I really have a child, now that I am old</a:t>
            </a:r>
            <a:r>
              <a:rPr lang="en-US" dirty="0" smtClean="0"/>
              <a:t>?” Is </a:t>
            </a:r>
            <a:r>
              <a:rPr lang="en-US" dirty="0"/>
              <a:t>anything too hard for the Lord? I will return to you at the appointed time next year, and Sarah will have a son</a:t>
            </a:r>
            <a:r>
              <a:rPr lang="en-US" dirty="0" smtClean="0"/>
              <a:t>.’</a:t>
            </a:r>
            <a:endParaRPr lang="en-US" dirty="0"/>
          </a:p>
          <a:p>
            <a:pPr marL="0" indent="0">
              <a:buNone/>
            </a:pPr>
            <a:endParaRPr lang="en-US" dirty="0"/>
          </a:p>
          <a:p>
            <a:pPr marL="0" indent="0">
              <a:buNone/>
            </a:pPr>
            <a:r>
              <a:rPr lang="en-US" dirty="0" smtClean="0"/>
              <a:t>Sarah </a:t>
            </a:r>
            <a:r>
              <a:rPr lang="en-US" dirty="0"/>
              <a:t>was afraid, so she lied and said, </a:t>
            </a:r>
            <a:r>
              <a:rPr lang="en-US" dirty="0" smtClean="0"/>
              <a:t>‘I </a:t>
            </a:r>
            <a:r>
              <a:rPr lang="en-US" dirty="0"/>
              <a:t>did not laugh</a:t>
            </a:r>
            <a:r>
              <a:rPr lang="en-US" dirty="0" smtClean="0"/>
              <a:t>.’</a:t>
            </a:r>
            <a:endParaRPr lang="en-US" dirty="0"/>
          </a:p>
          <a:p>
            <a:pPr marL="0" indent="0">
              <a:buNone/>
            </a:pPr>
            <a:endParaRPr lang="en-US" dirty="0"/>
          </a:p>
          <a:p>
            <a:pPr marL="0" indent="0">
              <a:buNone/>
            </a:pPr>
            <a:r>
              <a:rPr lang="en-US" dirty="0"/>
              <a:t>But he said, </a:t>
            </a:r>
            <a:r>
              <a:rPr lang="en-US" dirty="0" smtClean="0"/>
              <a:t>‘Yes</a:t>
            </a:r>
            <a:r>
              <a:rPr lang="en-US" dirty="0"/>
              <a:t>, you did laugh</a:t>
            </a:r>
            <a:r>
              <a:rPr lang="en-US" dirty="0" smtClean="0"/>
              <a:t>.’</a:t>
            </a:r>
            <a:endParaRPr lang="en-US" dirty="0"/>
          </a:p>
        </p:txBody>
      </p:sp>
    </p:spTree>
    <p:extLst>
      <p:ext uri="{BB962C8B-B14F-4D97-AF65-F5344CB8AC3E}">
        <p14:creationId xmlns:p14="http://schemas.microsoft.com/office/powerpoint/2010/main" xmlns="" val="3464028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1524000"/>
            <a:ext cx="6096000" cy="1543051"/>
          </a:xfrm>
        </p:spPr>
        <p:txBody>
          <a:bodyPr/>
          <a:lstStyle/>
          <a:p>
            <a:r>
              <a:rPr lang="en-US" sz="4700" dirty="0" smtClean="0"/>
              <a:t>Portraits of Love:</a:t>
            </a:r>
            <a:r>
              <a:rPr lang="en-US" dirty="0" smtClean="0"/>
              <a:t/>
            </a:r>
            <a:br>
              <a:rPr lang="en-US" dirty="0" smtClean="0"/>
            </a:br>
            <a:r>
              <a:rPr lang="en-US" sz="3400" dirty="0" smtClean="0"/>
              <a:t>Scriptural Stories of Hospitality</a:t>
            </a:r>
            <a:endParaRPr lang="en-US" sz="3400" dirty="0"/>
          </a:p>
        </p:txBody>
      </p:sp>
      <p:sp>
        <p:nvSpPr>
          <p:cNvPr id="3" name="Subtitle 2"/>
          <p:cNvSpPr>
            <a:spLocks noGrp="1"/>
          </p:cNvSpPr>
          <p:nvPr>
            <p:ph type="subTitle" idx="1"/>
          </p:nvPr>
        </p:nvSpPr>
        <p:spPr>
          <a:xfrm>
            <a:off x="2743200" y="3429000"/>
            <a:ext cx="5706035" cy="1752600"/>
          </a:xfrm>
        </p:spPr>
        <p:txBody>
          <a:bodyPr/>
          <a:lstStyle/>
          <a:p>
            <a:pPr algn="l">
              <a:spcBef>
                <a:spcPts val="0"/>
              </a:spcBef>
            </a:pPr>
            <a:r>
              <a:rPr lang="en-US" dirty="0" smtClean="0"/>
              <a:t>Rich Mendola</a:t>
            </a:r>
          </a:p>
          <a:p>
            <a:pPr algn="l">
              <a:spcBef>
                <a:spcPts val="0"/>
              </a:spcBef>
            </a:pPr>
            <a:r>
              <a:rPr lang="en-US" dirty="0" smtClean="0"/>
              <a:t>International Friendships, Inc</a:t>
            </a:r>
            <a:r>
              <a:rPr lang="en-US" dirty="0"/>
              <a:t>.</a:t>
            </a:r>
            <a:endParaRPr lang="en-US" dirty="0" smtClean="0"/>
          </a:p>
          <a:p>
            <a:pPr algn="l">
              <a:spcBef>
                <a:spcPts val="0"/>
              </a:spcBef>
            </a:pPr>
            <a:r>
              <a:rPr lang="en-US" dirty="0" smtClean="0"/>
              <a:t>July 14, 2016</a:t>
            </a:r>
            <a:endParaRPr lang="en-US" dirty="0"/>
          </a:p>
        </p:txBody>
      </p:sp>
      <p:cxnSp>
        <p:nvCxnSpPr>
          <p:cNvPr id="4" name="Straight Connector 3"/>
          <p:cNvCxnSpPr/>
          <p:nvPr/>
        </p:nvCxnSpPr>
        <p:spPr>
          <a:xfrm>
            <a:off x="2819400" y="3276600"/>
            <a:ext cx="60198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752600" y="6096000"/>
            <a:ext cx="6934200" cy="646331"/>
          </a:xfrm>
          <a:prstGeom prst="rect">
            <a:avLst/>
          </a:prstGeom>
          <a:noFill/>
        </p:spPr>
        <p:txBody>
          <a:bodyPr wrap="square" rtlCol="0">
            <a:spAutoFit/>
          </a:bodyPr>
          <a:lstStyle/>
          <a:p>
            <a:r>
              <a:rPr lang="en-US" dirty="0" smtClean="0">
                <a:solidFill>
                  <a:schemeClr val="bg1">
                    <a:lumMod val="50000"/>
                  </a:schemeClr>
                </a:solidFill>
              </a:rPr>
              <a:t>© International Friendships, Inc.</a:t>
            </a:r>
          </a:p>
          <a:p>
            <a:r>
              <a:rPr lang="en-US" dirty="0" smtClean="0">
                <a:solidFill>
                  <a:schemeClr val="bg1">
                    <a:lumMod val="50000"/>
                  </a:schemeClr>
                </a:solidFill>
              </a:rPr>
              <a:t>No part of this presentation may be used without permission.</a:t>
            </a:r>
            <a:endParaRPr lang="en-US" dirty="0">
              <a:solidFill>
                <a:schemeClr val="bg1">
                  <a:lumMod val="50000"/>
                </a:schemeClr>
              </a:solidFill>
            </a:endParaRPr>
          </a:p>
        </p:txBody>
      </p:sp>
    </p:spTree>
    <p:extLst>
      <p:ext uri="{BB962C8B-B14F-4D97-AF65-F5344CB8AC3E}">
        <p14:creationId xmlns:p14="http://schemas.microsoft.com/office/powerpoint/2010/main" xmlns="" val="3279259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III. Basic components of hospitality illustrated  in the story of Abraham &amp; the 3 visitors (Genesis 18:1-20)</a:t>
            </a:r>
            <a:endParaRPr lang="en-US" sz="3000" dirty="0"/>
          </a:p>
        </p:txBody>
      </p:sp>
      <p:sp>
        <p:nvSpPr>
          <p:cNvPr id="3" name="Content Placeholder 2"/>
          <p:cNvSpPr>
            <a:spLocks noGrp="1"/>
          </p:cNvSpPr>
          <p:nvPr>
            <p:ph idx="1"/>
          </p:nvPr>
        </p:nvSpPr>
        <p:spPr>
          <a:xfrm>
            <a:off x="1752600" y="1447800"/>
            <a:ext cx="5943600" cy="5257800"/>
          </a:xfrm>
        </p:spPr>
        <p:txBody>
          <a:bodyPr>
            <a:normAutofit fontScale="70000" lnSpcReduction="20000"/>
          </a:bodyPr>
          <a:lstStyle/>
          <a:p>
            <a:pPr marL="0" indent="0">
              <a:buNone/>
            </a:pPr>
            <a:r>
              <a:rPr lang="en-US" dirty="0" smtClean="0"/>
              <a:t>“When </a:t>
            </a:r>
            <a:r>
              <a:rPr lang="en-US" dirty="0"/>
              <a:t>the men got up to leave, they looked down toward Sodom, and Abraham walked along with them to see them on their way. </a:t>
            </a:r>
            <a:r>
              <a:rPr lang="en-US" dirty="0" smtClean="0"/>
              <a:t>Then </a:t>
            </a:r>
            <a:r>
              <a:rPr lang="en-US" dirty="0"/>
              <a:t>the Lord said, </a:t>
            </a:r>
            <a:r>
              <a:rPr lang="en-US" dirty="0" smtClean="0"/>
              <a:t>‘Shall </a:t>
            </a:r>
            <a:r>
              <a:rPr lang="en-US" dirty="0"/>
              <a:t>I hide from Abraham what I am about to do? </a:t>
            </a:r>
            <a:r>
              <a:rPr lang="en-US" dirty="0" smtClean="0"/>
              <a:t>Abraham </a:t>
            </a:r>
            <a:r>
              <a:rPr lang="en-US" dirty="0"/>
              <a:t>will surely become a great and powerful nation, and all nations on earth will be blessed through him</a:t>
            </a:r>
            <a:r>
              <a:rPr lang="en-US" dirty="0" smtClean="0"/>
              <a:t>. For </a:t>
            </a:r>
            <a:r>
              <a:rPr lang="en-US" dirty="0"/>
              <a:t>I have chosen him, so that he will direct his children and his household after him to keep the way of the Lord by doing what is right and just, so that the Lord will bring about for Abraham what he has promised him</a:t>
            </a:r>
            <a:r>
              <a:rPr lang="en-US" dirty="0" smtClean="0"/>
              <a:t>.’</a:t>
            </a:r>
            <a:endParaRPr lang="en-US" dirty="0"/>
          </a:p>
          <a:p>
            <a:pPr marL="0" indent="0">
              <a:buNone/>
            </a:pPr>
            <a:endParaRPr lang="en-US" dirty="0"/>
          </a:p>
          <a:p>
            <a:pPr marL="0" indent="0">
              <a:buNone/>
            </a:pPr>
            <a:r>
              <a:rPr lang="en-US" dirty="0" smtClean="0"/>
              <a:t>Then </a:t>
            </a:r>
            <a:r>
              <a:rPr lang="en-US" dirty="0"/>
              <a:t>the Lord said, </a:t>
            </a:r>
            <a:r>
              <a:rPr lang="en-US" dirty="0" smtClean="0"/>
              <a:t>‘The </a:t>
            </a:r>
            <a:r>
              <a:rPr lang="en-US" dirty="0"/>
              <a:t>outcry against Sodom and Gomorrah is so great and their sin so </a:t>
            </a:r>
            <a:r>
              <a:rPr lang="en-US" dirty="0" smtClean="0"/>
              <a:t>grievous.’”</a:t>
            </a:r>
          </a:p>
          <a:p>
            <a:pPr marL="0" indent="0">
              <a:buNone/>
            </a:pPr>
            <a:endParaRPr lang="en-US" dirty="0" smtClean="0"/>
          </a:p>
          <a:p>
            <a:pPr marL="0" indent="0">
              <a:buNone/>
            </a:pPr>
            <a:r>
              <a:rPr lang="en-US" i="1" dirty="0" smtClean="0"/>
              <a:t>Genesis 18:10-20</a:t>
            </a:r>
          </a:p>
        </p:txBody>
      </p:sp>
    </p:spTree>
    <p:extLst>
      <p:ext uri="{BB962C8B-B14F-4D97-AF65-F5344CB8AC3E}">
        <p14:creationId xmlns:p14="http://schemas.microsoft.com/office/powerpoint/2010/main" xmlns="" val="2905888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III. Basic components of hospitality illustrated  in the story of Abraham &amp; the 3 visitors (Genesis 18:1-20)</a:t>
            </a:r>
            <a:endParaRPr lang="en-US" sz="3000" dirty="0"/>
          </a:p>
        </p:txBody>
      </p:sp>
      <p:sp>
        <p:nvSpPr>
          <p:cNvPr id="3" name="Content Placeholder 2"/>
          <p:cNvSpPr>
            <a:spLocks noGrp="1"/>
          </p:cNvSpPr>
          <p:nvPr>
            <p:ph idx="1"/>
          </p:nvPr>
        </p:nvSpPr>
        <p:spPr>
          <a:xfrm>
            <a:off x="1752600" y="1447800"/>
            <a:ext cx="5943600" cy="5257800"/>
          </a:xfrm>
        </p:spPr>
        <p:txBody>
          <a:bodyPr>
            <a:normAutofit/>
          </a:bodyPr>
          <a:lstStyle/>
          <a:p>
            <a:pPr marL="0" indent="0">
              <a:buNone/>
            </a:pPr>
            <a:r>
              <a:rPr lang="en-US" dirty="0" smtClean="0"/>
              <a:t>e. Outcomes:</a:t>
            </a:r>
          </a:p>
          <a:p>
            <a:endParaRPr lang="en-US" dirty="0" smtClean="0"/>
          </a:p>
          <a:p>
            <a:r>
              <a:rPr lang="en-US" dirty="0" smtClean="0"/>
              <a:t>hearing the Word of God</a:t>
            </a:r>
            <a:endParaRPr lang="en-US" dirty="0"/>
          </a:p>
          <a:p>
            <a:r>
              <a:rPr lang="en-US" dirty="0" smtClean="0"/>
              <a:t>a son</a:t>
            </a:r>
          </a:p>
          <a:p>
            <a:r>
              <a:rPr lang="en-US" dirty="0"/>
              <a:t>a</a:t>
            </a:r>
            <a:r>
              <a:rPr lang="en-US" dirty="0" smtClean="0"/>
              <a:t> resurrection</a:t>
            </a:r>
          </a:p>
        </p:txBody>
      </p:sp>
    </p:spTree>
    <p:extLst>
      <p:ext uri="{BB962C8B-B14F-4D97-AF65-F5344CB8AC3E}">
        <p14:creationId xmlns:p14="http://schemas.microsoft.com/office/powerpoint/2010/main" xmlns="" val="2127943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III. Basic components of hospitality illustrated  in the story of Abraham &amp; the 3 visitors (Genesis 18:1-20)</a:t>
            </a:r>
            <a:endParaRPr lang="en-US" sz="3000" dirty="0"/>
          </a:p>
        </p:txBody>
      </p:sp>
      <p:sp>
        <p:nvSpPr>
          <p:cNvPr id="3" name="Content Placeholder 2"/>
          <p:cNvSpPr>
            <a:spLocks noGrp="1"/>
          </p:cNvSpPr>
          <p:nvPr>
            <p:ph idx="1"/>
          </p:nvPr>
        </p:nvSpPr>
        <p:spPr>
          <a:xfrm>
            <a:off x="1752600" y="1447800"/>
            <a:ext cx="5943600" cy="5257800"/>
          </a:xfrm>
        </p:spPr>
        <p:txBody>
          <a:bodyPr>
            <a:normAutofit/>
          </a:bodyPr>
          <a:lstStyle/>
          <a:p>
            <a:pPr marL="0" indent="0">
              <a:buNone/>
            </a:pPr>
            <a:r>
              <a:rPr lang="en-US" dirty="0" smtClean="0"/>
              <a:t>f. Application:</a:t>
            </a:r>
          </a:p>
          <a:p>
            <a:pPr marL="0" indent="0">
              <a:buNone/>
            </a:pPr>
            <a:endParaRPr lang="en-US" dirty="0"/>
          </a:p>
          <a:p>
            <a:r>
              <a:rPr lang="en-US" sz="2800" dirty="0" smtClean="0"/>
              <a:t>Which aspect of hospitality is easiest for you?</a:t>
            </a:r>
          </a:p>
          <a:p>
            <a:endParaRPr lang="en-US" sz="2800" dirty="0" smtClean="0"/>
          </a:p>
          <a:p>
            <a:r>
              <a:rPr lang="en-US" sz="2800" dirty="0" smtClean="0"/>
              <a:t>Which is most difficult?</a:t>
            </a:r>
          </a:p>
          <a:p>
            <a:endParaRPr lang="en-US" sz="2800" dirty="0" smtClean="0"/>
          </a:p>
          <a:p>
            <a:r>
              <a:rPr lang="en-US" sz="2800" dirty="0" smtClean="0"/>
              <a:t>What lifestyle changes would you need to make to practice hospitality?</a:t>
            </a:r>
          </a:p>
        </p:txBody>
      </p:sp>
    </p:spTree>
    <p:extLst>
      <p:ext uri="{BB962C8B-B14F-4D97-AF65-F5344CB8AC3E}">
        <p14:creationId xmlns:p14="http://schemas.microsoft.com/office/powerpoint/2010/main" xmlns="" val="126492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200" dirty="0" smtClean="0"/>
              <a:t>IV. Planned hospitality – story of the </a:t>
            </a:r>
            <a:r>
              <a:rPr lang="en-US" sz="3200" dirty="0" err="1" smtClean="0"/>
              <a:t>Shunammite</a:t>
            </a:r>
            <a:r>
              <a:rPr lang="en-US" sz="3200" dirty="0" smtClean="0"/>
              <a:t> woman (2 Kings 4:8-17)</a:t>
            </a:r>
            <a:endParaRPr lang="en-US" sz="3200" dirty="0"/>
          </a:p>
        </p:txBody>
      </p:sp>
      <p:sp>
        <p:nvSpPr>
          <p:cNvPr id="3" name="Content Placeholder 2"/>
          <p:cNvSpPr>
            <a:spLocks noGrp="1"/>
          </p:cNvSpPr>
          <p:nvPr>
            <p:ph idx="1"/>
          </p:nvPr>
        </p:nvSpPr>
        <p:spPr>
          <a:xfrm>
            <a:off x="1752600" y="1447800"/>
            <a:ext cx="6019800" cy="5257800"/>
          </a:xfrm>
        </p:spPr>
        <p:txBody>
          <a:bodyPr>
            <a:normAutofit fontScale="62500" lnSpcReduction="20000"/>
          </a:bodyPr>
          <a:lstStyle/>
          <a:p>
            <a:pPr marL="0" indent="0">
              <a:buNone/>
            </a:pPr>
            <a:r>
              <a:rPr lang="en-US" dirty="0" smtClean="0"/>
              <a:t>“One </a:t>
            </a:r>
            <a:r>
              <a:rPr lang="en-US" dirty="0"/>
              <a:t>day Elisha went to </a:t>
            </a:r>
            <a:r>
              <a:rPr lang="en-US" dirty="0" err="1"/>
              <a:t>Shunem</a:t>
            </a:r>
            <a:r>
              <a:rPr lang="en-US" dirty="0"/>
              <a:t>. And a well-to-do woman was there, who urged him to stay for a meal. So whenever he came by, he stopped there to eat. </a:t>
            </a:r>
            <a:r>
              <a:rPr lang="en-US" dirty="0" smtClean="0"/>
              <a:t>She </a:t>
            </a:r>
            <a:r>
              <a:rPr lang="en-US" dirty="0"/>
              <a:t>said to her husband, </a:t>
            </a:r>
            <a:r>
              <a:rPr lang="en-US" dirty="0" smtClean="0"/>
              <a:t>‘I </a:t>
            </a:r>
            <a:r>
              <a:rPr lang="en-US" dirty="0"/>
              <a:t>know that this man who often comes our way is a holy man of God. </a:t>
            </a:r>
            <a:r>
              <a:rPr lang="en-US" dirty="0" smtClean="0"/>
              <a:t>Let’s </a:t>
            </a:r>
            <a:r>
              <a:rPr lang="en-US" dirty="0"/>
              <a:t>make a small room on the roof and put in it a bed and a table, a chair and a lamp for him. Then he can stay there whenever he comes to us</a:t>
            </a:r>
            <a:r>
              <a:rPr lang="en-US" dirty="0" smtClean="0"/>
              <a:t>.’</a:t>
            </a:r>
            <a:endParaRPr lang="en-US" dirty="0"/>
          </a:p>
          <a:p>
            <a:pPr marL="0" indent="0">
              <a:buNone/>
            </a:pPr>
            <a:endParaRPr lang="en-US" dirty="0"/>
          </a:p>
          <a:p>
            <a:pPr marL="0" indent="0">
              <a:buNone/>
            </a:pPr>
            <a:r>
              <a:rPr lang="en-US" dirty="0" smtClean="0"/>
              <a:t>One </a:t>
            </a:r>
            <a:r>
              <a:rPr lang="en-US" dirty="0"/>
              <a:t>day when Elisha came, he went up to his room and lay down there. </a:t>
            </a:r>
            <a:r>
              <a:rPr lang="en-US" dirty="0" smtClean="0"/>
              <a:t>He </a:t>
            </a:r>
            <a:r>
              <a:rPr lang="en-US" dirty="0"/>
              <a:t>said to his servant </a:t>
            </a:r>
            <a:r>
              <a:rPr lang="en-US" dirty="0" err="1"/>
              <a:t>Gehazi</a:t>
            </a:r>
            <a:r>
              <a:rPr lang="en-US" dirty="0"/>
              <a:t>, </a:t>
            </a:r>
            <a:r>
              <a:rPr lang="en-US" dirty="0" smtClean="0"/>
              <a:t>‘Call </a:t>
            </a:r>
            <a:r>
              <a:rPr lang="en-US" dirty="0"/>
              <a:t>the </a:t>
            </a:r>
            <a:r>
              <a:rPr lang="en-US" dirty="0" err="1"/>
              <a:t>Shunammite</a:t>
            </a:r>
            <a:r>
              <a:rPr lang="en-US" dirty="0" smtClean="0"/>
              <a:t>.’ </a:t>
            </a:r>
            <a:r>
              <a:rPr lang="en-US" dirty="0"/>
              <a:t>So he called her, and she stood before him. </a:t>
            </a:r>
            <a:r>
              <a:rPr lang="en-US" dirty="0" smtClean="0"/>
              <a:t>Elisha </a:t>
            </a:r>
            <a:r>
              <a:rPr lang="en-US" dirty="0"/>
              <a:t>said to him, </a:t>
            </a:r>
            <a:r>
              <a:rPr lang="en-US" dirty="0" smtClean="0"/>
              <a:t>‘Tell </a:t>
            </a:r>
            <a:r>
              <a:rPr lang="en-US" dirty="0"/>
              <a:t>her, </a:t>
            </a:r>
            <a:r>
              <a:rPr lang="en-US" dirty="0" smtClean="0"/>
              <a:t>“You </a:t>
            </a:r>
            <a:r>
              <a:rPr lang="en-US" dirty="0"/>
              <a:t>have gone to all this trouble for us. Now what can be done for you? Can we speak on your behalf to the king or the commander of the army</a:t>
            </a:r>
            <a:r>
              <a:rPr lang="en-US" dirty="0" smtClean="0"/>
              <a:t>?”’</a:t>
            </a:r>
            <a:endParaRPr lang="en-US" dirty="0"/>
          </a:p>
          <a:p>
            <a:pPr marL="0" indent="0">
              <a:buNone/>
            </a:pPr>
            <a:endParaRPr lang="en-US" dirty="0"/>
          </a:p>
          <a:p>
            <a:pPr marL="0" indent="0">
              <a:buNone/>
            </a:pPr>
            <a:r>
              <a:rPr lang="en-US" dirty="0"/>
              <a:t>She replied, </a:t>
            </a:r>
            <a:r>
              <a:rPr lang="en-US" dirty="0" smtClean="0"/>
              <a:t>‘I </a:t>
            </a:r>
            <a:r>
              <a:rPr lang="en-US" dirty="0"/>
              <a:t>have a home among my own people</a:t>
            </a:r>
            <a:r>
              <a:rPr lang="en-US" dirty="0" smtClean="0"/>
              <a:t>.’</a:t>
            </a:r>
            <a:endParaRPr lang="en-US" dirty="0"/>
          </a:p>
        </p:txBody>
      </p:sp>
    </p:spTree>
    <p:extLst>
      <p:ext uri="{BB962C8B-B14F-4D97-AF65-F5344CB8AC3E}">
        <p14:creationId xmlns:p14="http://schemas.microsoft.com/office/powerpoint/2010/main" xmlns="" val="2554815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200" dirty="0" smtClean="0"/>
              <a:t>IV. Planned hospitality – story of the </a:t>
            </a:r>
            <a:r>
              <a:rPr lang="en-US" sz="3200" dirty="0" err="1" smtClean="0"/>
              <a:t>Shunammite</a:t>
            </a:r>
            <a:r>
              <a:rPr lang="en-US" sz="3200" dirty="0" smtClean="0"/>
              <a:t> woman (2 Kings 4:8-17)</a:t>
            </a:r>
            <a:endParaRPr lang="en-US" sz="3200" dirty="0"/>
          </a:p>
        </p:txBody>
      </p:sp>
      <p:sp>
        <p:nvSpPr>
          <p:cNvPr id="3" name="Content Placeholder 2"/>
          <p:cNvSpPr>
            <a:spLocks noGrp="1"/>
          </p:cNvSpPr>
          <p:nvPr>
            <p:ph idx="1"/>
          </p:nvPr>
        </p:nvSpPr>
        <p:spPr>
          <a:xfrm>
            <a:off x="1752600" y="1447800"/>
            <a:ext cx="6172200" cy="5257800"/>
          </a:xfrm>
        </p:spPr>
        <p:txBody>
          <a:bodyPr>
            <a:normAutofit fontScale="62500" lnSpcReduction="20000"/>
          </a:bodyPr>
          <a:lstStyle/>
          <a:p>
            <a:pPr marL="0" indent="0">
              <a:buNone/>
            </a:pPr>
            <a:r>
              <a:rPr lang="en-US" dirty="0" smtClean="0"/>
              <a:t>“‘What </a:t>
            </a:r>
            <a:r>
              <a:rPr lang="en-US" dirty="0"/>
              <a:t>can be done for her</a:t>
            </a:r>
            <a:r>
              <a:rPr lang="en-US" dirty="0" smtClean="0"/>
              <a:t>?’ </a:t>
            </a:r>
            <a:r>
              <a:rPr lang="en-US" dirty="0"/>
              <a:t>Elisha asked.</a:t>
            </a:r>
          </a:p>
          <a:p>
            <a:pPr marL="0" indent="0">
              <a:buNone/>
            </a:pPr>
            <a:endParaRPr lang="en-US" dirty="0"/>
          </a:p>
          <a:p>
            <a:pPr marL="0" indent="0">
              <a:buNone/>
            </a:pPr>
            <a:r>
              <a:rPr lang="en-US" dirty="0" err="1"/>
              <a:t>Gehazi</a:t>
            </a:r>
            <a:r>
              <a:rPr lang="en-US" dirty="0"/>
              <a:t> said, </a:t>
            </a:r>
            <a:r>
              <a:rPr lang="en-US" dirty="0" smtClean="0"/>
              <a:t>‘She </a:t>
            </a:r>
            <a:r>
              <a:rPr lang="en-US" dirty="0"/>
              <a:t>has no son, and her husband is old</a:t>
            </a:r>
            <a:r>
              <a:rPr lang="en-US" dirty="0" smtClean="0"/>
              <a:t>.’</a:t>
            </a:r>
            <a:endParaRPr lang="en-US" dirty="0"/>
          </a:p>
          <a:p>
            <a:pPr marL="0" indent="0">
              <a:buNone/>
            </a:pPr>
            <a:endParaRPr lang="en-US" dirty="0"/>
          </a:p>
          <a:p>
            <a:pPr marL="0" indent="0">
              <a:buNone/>
            </a:pPr>
            <a:r>
              <a:rPr lang="en-US" dirty="0" smtClean="0"/>
              <a:t>Then </a:t>
            </a:r>
            <a:r>
              <a:rPr lang="en-US" dirty="0"/>
              <a:t>Elisha said, </a:t>
            </a:r>
            <a:r>
              <a:rPr lang="en-US" dirty="0" smtClean="0"/>
              <a:t>‘Call </a:t>
            </a:r>
            <a:r>
              <a:rPr lang="en-US" dirty="0"/>
              <a:t>her</a:t>
            </a:r>
            <a:r>
              <a:rPr lang="en-US" dirty="0" smtClean="0"/>
              <a:t>.’ </a:t>
            </a:r>
            <a:r>
              <a:rPr lang="en-US" dirty="0"/>
              <a:t>So he called her, and she stood in the doorway. </a:t>
            </a:r>
            <a:r>
              <a:rPr lang="en-US" dirty="0" smtClean="0"/>
              <a:t>‘About </a:t>
            </a:r>
            <a:r>
              <a:rPr lang="en-US" dirty="0"/>
              <a:t>this time next year</a:t>
            </a:r>
            <a:r>
              <a:rPr lang="en-US" dirty="0" smtClean="0"/>
              <a:t>,’ </a:t>
            </a:r>
            <a:r>
              <a:rPr lang="en-US" dirty="0"/>
              <a:t>Elisha said, </a:t>
            </a:r>
            <a:r>
              <a:rPr lang="en-US" dirty="0" smtClean="0"/>
              <a:t>‘you </a:t>
            </a:r>
            <a:r>
              <a:rPr lang="en-US" dirty="0"/>
              <a:t>will hold a son in your arms</a:t>
            </a:r>
            <a:r>
              <a:rPr lang="en-US" dirty="0" smtClean="0"/>
              <a:t>.’</a:t>
            </a:r>
            <a:endParaRPr lang="en-US" dirty="0"/>
          </a:p>
          <a:p>
            <a:pPr marL="0" indent="0">
              <a:buNone/>
            </a:pPr>
            <a:endParaRPr lang="en-US" dirty="0"/>
          </a:p>
          <a:p>
            <a:pPr marL="0" indent="0">
              <a:buNone/>
            </a:pPr>
            <a:r>
              <a:rPr lang="en-US" dirty="0" smtClean="0"/>
              <a:t>‘No</a:t>
            </a:r>
            <a:r>
              <a:rPr lang="en-US" dirty="0"/>
              <a:t>, my lord</a:t>
            </a:r>
            <a:r>
              <a:rPr lang="en-US" dirty="0" smtClean="0"/>
              <a:t>!’ </a:t>
            </a:r>
            <a:r>
              <a:rPr lang="en-US" dirty="0"/>
              <a:t>she objected. </a:t>
            </a:r>
            <a:r>
              <a:rPr lang="en-US" dirty="0" smtClean="0"/>
              <a:t>‘Please</a:t>
            </a:r>
            <a:r>
              <a:rPr lang="en-US" dirty="0"/>
              <a:t>, man of God, don’t mislead your servant</a:t>
            </a:r>
            <a:r>
              <a:rPr lang="en-US" dirty="0" smtClean="0"/>
              <a:t>!’</a:t>
            </a:r>
            <a:endParaRPr lang="en-US" dirty="0"/>
          </a:p>
          <a:p>
            <a:pPr marL="0" indent="0">
              <a:buNone/>
            </a:pPr>
            <a:endParaRPr lang="en-US" dirty="0"/>
          </a:p>
          <a:p>
            <a:pPr marL="0" indent="0">
              <a:buNone/>
            </a:pPr>
            <a:r>
              <a:rPr lang="en-US" dirty="0" smtClean="0"/>
              <a:t>But </a:t>
            </a:r>
            <a:r>
              <a:rPr lang="en-US" dirty="0"/>
              <a:t>the woman became pregnant, and the next year about that same time she gave birth to a son, just as Elisha had told her</a:t>
            </a:r>
            <a:r>
              <a:rPr lang="en-US" dirty="0" smtClean="0"/>
              <a:t>.”</a:t>
            </a:r>
          </a:p>
          <a:p>
            <a:pPr marL="0" indent="0">
              <a:buNone/>
            </a:pPr>
            <a:endParaRPr lang="en-US" dirty="0" smtClean="0"/>
          </a:p>
          <a:p>
            <a:pPr marL="0" indent="0">
              <a:buNone/>
            </a:pPr>
            <a:r>
              <a:rPr lang="en-US" i="1" dirty="0" smtClean="0"/>
              <a:t>2 </a:t>
            </a:r>
            <a:r>
              <a:rPr lang="en-US" i="1" dirty="0"/>
              <a:t>Kings 4:8-17</a:t>
            </a:r>
            <a:endParaRPr lang="en-US" i="1" dirty="0" smtClean="0"/>
          </a:p>
        </p:txBody>
      </p:sp>
    </p:spTree>
    <p:extLst>
      <p:ext uri="{BB962C8B-B14F-4D97-AF65-F5344CB8AC3E}">
        <p14:creationId xmlns:p14="http://schemas.microsoft.com/office/powerpoint/2010/main" xmlns="" val="1292482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2600" y="1447800"/>
            <a:ext cx="7315200" cy="533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52600" y="152400"/>
            <a:ext cx="7315200" cy="1143000"/>
          </a:xfrm>
        </p:spPr>
        <p:txBody>
          <a:bodyPr/>
          <a:lstStyle/>
          <a:p>
            <a:pPr algn="ctr"/>
            <a:r>
              <a:rPr lang="en-US" dirty="0" smtClean="0"/>
              <a:t>Map of </a:t>
            </a:r>
            <a:r>
              <a:rPr lang="en-US" dirty="0" err="1" smtClean="0"/>
              <a:t>Shunem</a:t>
            </a:r>
            <a:endParaRPr lang="en-US" dirty="0"/>
          </a:p>
        </p:txBody>
      </p:sp>
      <p:pic>
        <p:nvPicPr>
          <p:cNvPr id="4" name="Picture 3" descr="http://www.visualbiblealive.com/image-bin/Public/014/01/014_01_0035_TH-Atlas_prev.jpg">
            <a:hlinkClick r:id="rId2"/>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733800" y="1676400"/>
            <a:ext cx="3234690" cy="4560570"/>
          </a:xfrm>
          <a:prstGeom prst="rect">
            <a:avLst/>
          </a:prstGeom>
          <a:noFill/>
          <a:ln>
            <a:noFill/>
          </a:ln>
        </p:spPr>
      </p:pic>
    </p:spTree>
    <p:extLst>
      <p:ext uri="{BB962C8B-B14F-4D97-AF65-F5344CB8AC3E}">
        <p14:creationId xmlns:p14="http://schemas.microsoft.com/office/powerpoint/2010/main" xmlns="" val="21321072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200" dirty="0" smtClean="0"/>
              <a:t>IV. Planned hospitality – story of the </a:t>
            </a:r>
            <a:r>
              <a:rPr lang="en-US" sz="3200" dirty="0" err="1" smtClean="0"/>
              <a:t>Shunammite</a:t>
            </a:r>
            <a:r>
              <a:rPr lang="en-US" sz="3200" dirty="0" smtClean="0"/>
              <a:t> woman (2 Kings 4:8-17)</a:t>
            </a:r>
            <a:endParaRPr lang="en-US" sz="3200" dirty="0"/>
          </a:p>
        </p:txBody>
      </p:sp>
      <p:sp>
        <p:nvSpPr>
          <p:cNvPr id="3" name="Content Placeholder 2"/>
          <p:cNvSpPr>
            <a:spLocks noGrp="1"/>
          </p:cNvSpPr>
          <p:nvPr>
            <p:ph idx="1"/>
          </p:nvPr>
        </p:nvSpPr>
        <p:spPr>
          <a:xfrm>
            <a:off x="1752600" y="1447800"/>
            <a:ext cx="7086600" cy="5257800"/>
          </a:xfrm>
        </p:spPr>
        <p:txBody>
          <a:bodyPr/>
          <a:lstStyle/>
          <a:p>
            <a:pPr marL="0" indent="0">
              <a:buNone/>
            </a:pPr>
            <a:r>
              <a:rPr lang="en-US" dirty="0" smtClean="0"/>
              <a:t>a. There are two kinds of hospitality: spontaneous and planned.  We need to practice both.</a:t>
            </a:r>
          </a:p>
        </p:txBody>
      </p:sp>
    </p:spTree>
    <p:extLst>
      <p:ext uri="{BB962C8B-B14F-4D97-AF65-F5344CB8AC3E}">
        <p14:creationId xmlns:p14="http://schemas.microsoft.com/office/powerpoint/2010/main" xmlns="" val="4051529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200" dirty="0" smtClean="0"/>
              <a:t>IV. Planned hospitality – story of the </a:t>
            </a:r>
            <a:r>
              <a:rPr lang="en-US" sz="3200" dirty="0" err="1" smtClean="0"/>
              <a:t>Shunammite</a:t>
            </a:r>
            <a:r>
              <a:rPr lang="en-US" sz="3200" dirty="0" smtClean="0"/>
              <a:t> woman (2 Kings 4:8-17)</a:t>
            </a:r>
            <a:endParaRPr lang="en-US" sz="3200" dirty="0"/>
          </a:p>
        </p:txBody>
      </p:sp>
      <p:sp>
        <p:nvSpPr>
          <p:cNvPr id="3" name="Content Placeholder 2"/>
          <p:cNvSpPr>
            <a:spLocks noGrp="1"/>
          </p:cNvSpPr>
          <p:nvPr>
            <p:ph idx="1"/>
          </p:nvPr>
        </p:nvSpPr>
        <p:spPr>
          <a:xfrm>
            <a:off x="1752600" y="1447800"/>
            <a:ext cx="6096000" cy="5257800"/>
          </a:xfrm>
        </p:spPr>
        <p:txBody>
          <a:bodyPr/>
          <a:lstStyle/>
          <a:p>
            <a:pPr marL="0" indent="0">
              <a:buNone/>
            </a:pPr>
            <a:r>
              <a:rPr lang="en-US" dirty="0" smtClean="0"/>
              <a:t>b. Spontaneous hospitality.</a:t>
            </a:r>
          </a:p>
          <a:p>
            <a:pPr marL="0" indent="0">
              <a:buNone/>
            </a:pPr>
            <a:endParaRPr lang="en-US" dirty="0"/>
          </a:p>
          <a:p>
            <a:pPr marL="0" indent="0">
              <a:buNone/>
            </a:pPr>
            <a:r>
              <a:rPr lang="en-US" sz="2800" dirty="0" smtClean="0"/>
              <a:t>“</a:t>
            </a:r>
            <a:r>
              <a:rPr lang="en-US" sz="2800" u="sng" dirty="0" smtClean="0"/>
              <a:t>One </a:t>
            </a:r>
            <a:r>
              <a:rPr lang="en-US" sz="2800" u="sng" dirty="0"/>
              <a:t>day</a:t>
            </a:r>
            <a:r>
              <a:rPr lang="en-US" sz="2800" dirty="0"/>
              <a:t> Elisha went to </a:t>
            </a:r>
            <a:r>
              <a:rPr lang="en-US" sz="2800" dirty="0" err="1"/>
              <a:t>Shunem</a:t>
            </a:r>
            <a:r>
              <a:rPr lang="en-US" sz="2800" dirty="0"/>
              <a:t>. And a well-to-do woman was there, who urged him to stay for a meal. So whenever he came by, he stopped there to eat</a:t>
            </a:r>
            <a:r>
              <a:rPr lang="en-US" sz="2800" dirty="0" smtClean="0"/>
              <a:t>.”</a:t>
            </a:r>
          </a:p>
          <a:p>
            <a:pPr marL="0" indent="0">
              <a:buNone/>
            </a:pPr>
            <a:r>
              <a:rPr lang="en-US" sz="2800" i="1" dirty="0" smtClean="0"/>
              <a:t>2 Kings 4:8</a:t>
            </a:r>
          </a:p>
        </p:txBody>
      </p:sp>
    </p:spTree>
    <p:extLst>
      <p:ext uri="{BB962C8B-B14F-4D97-AF65-F5344CB8AC3E}">
        <p14:creationId xmlns:p14="http://schemas.microsoft.com/office/powerpoint/2010/main" xmlns="" val="40630790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http://realmoney.thestreet.com/sites/realmoney.thestreet.com/files/imagecache/content_large/article_inline_images/PresidentXi-FamilyPhoto.jpg"/>
          <p:cNvPicPr>
            <a:picLocks/>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19200" y="1066800"/>
            <a:ext cx="6629400" cy="5029200"/>
          </a:xfrm>
          <a:prstGeom prst="rect">
            <a:avLst/>
          </a:prstGeom>
          <a:noFill/>
          <a:ln>
            <a:noFill/>
          </a:ln>
        </p:spPr>
      </p:pic>
    </p:spTree>
    <p:extLst>
      <p:ext uri="{BB962C8B-B14F-4D97-AF65-F5344CB8AC3E}">
        <p14:creationId xmlns:p14="http://schemas.microsoft.com/office/powerpoint/2010/main" xmlns="" val="3009959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200" dirty="0" smtClean="0"/>
              <a:t>IV. Planned hospitality – story of the </a:t>
            </a:r>
            <a:r>
              <a:rPr lang="en-US" sz="3200" dirty="0" err="1" smtClean="0"/>
              <a:t>Shunammite</a:t>
            </a:r>
            <a:r>
              <a:rPr lang="en-US" sz="3200" dirty="0" smtClean="0"/>
              <a:t> woman (2 Kings 4:8-17)</a:t>
            </a:r>
            <a:endParaRPr lang="en-US" sz="3200" dirty="0"/>
          </a:p>
        </p:txBody>
      </p:sp>
      <p:sp>
        <p:nvSpPr>
          <p:cNvPr id="3" name="Content Placeholder 2"/>
          <p:cNvSpPr>
            <a:spLocks noGrp="1"/>
          </p:cNvSpPr>
          <p:nvPr>
            <p:ph idx="1"/>
          </p:nvPr>
        </p:nvSpPr>
        <p:spPr>
          <a:xfrm>
            <a:off x="1752600" y="1447800"/>
            <a:ext cx="5943600" cy="5257800"/>
          </a:xfrm>
        </p:spPr>
        <p:txBody>
          <a:bodyPr/>
          <a:lstStyle/>
          <a:p>
            <a:pPr marL="0" indent="0">
              <a:buNone/>
            </a:pPr>
            <a:r>
              <a:rPr lang="en-US" dirty="0" smtClean="0"/>
              <a:t>c. Enthusiastic hospitality (a warm welcome)</a:t>
            </a:r>
          </a:p>
          <a:p>
            <a:pPr marL="0" indent="0">
              <a:buNone/>
            </a:pPr>
            <a:endParaRPr lang="en-US" dirty="0"/>
          </a:p>
          <a:p>
            <a:pPr marL="0" indent="0">
              <a:buNone/>
            </a:pPr>
            <a:r>
              <a:rPr lang="en-US" sz="2800" dirty="0"/>
              <a:t>“One day Elisha went to </a:t>
            </a:r>
            <a:r>
              <a:rPr lang="en-US" sz="2800" dirty="0" err="1"/>
              <a:t>Shunem</a:t>
            </a:r>
            <a:r>
              <a:rPr lang="en-US" sz="2800" dirty="0"/>
              <a:t>. And a well-to-do woman was there, who </a:t>
            </a:r>
            <a:r>
              <a:rPr lang="en-US" sz="2800" u="sng" dirty="0"/>
              <a:t>urged </a:t>
            </a:r>
            <a:r>
              <a:rPr lang="en-US" sz="2800" dirty="0"/>
              <a:t>him to stay for a meal. So whenever he came by, he stopped there to eat.”</a:t>
            </a:r>
          </a:p>
          <a:p>
            <a:pPr marL="0" indent="0">
              <a:buNone/>
            </a:pPr>
            <a:r>
              <a:rPr lang="en-US" sz="2800" i="1" dirty="0"/>
              <a:t>2 Kings </a:t>
            </a:r>
            <a:r>
              <a:rPr lang="en-US" sz="2800" i="1" dirty="0" smtClean="0"/>
              <a:t>4:8</a:t>
            </a:r>
            <a:endParaRPr lang="en-US" sz="2800" i="1" dirty="0"/>
          </a:p>
        </p:txBody>
      </p:sp>
    </p:spTree>
    <p:extLst>
      <p:ext uri="{BB962C8B-B14F-4D97-AF65-F5344CB8AC3E}">
        <p14:creationId xmlns:p14="http://schemas.microsoft.com/office/powerpoint/2010/main" xmlns="" val="2059597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dirty="0" smtClean="0"/>
              <a:t>I. The link between hospitality and love</a:t>
            </a:r>
            <a:endParaRPr lang="en-US" dirty="0"/>
          </a:p>
        </p:txBody>
      </p:sp>
      <p:sp>
        <p:nvSpPr>
          <p:cNvPr id="3" name="Content Placeholder 2"/>
          <p:cNvSpPr>
            <a:spLocks noGrp="1"/>
          </p:cNvSpPr>
          <p:nvPr>
            <p:ph idx="1"/>
          </p:nvPr>
        </p:nvSpPr>
        <p:spPr>
          <a:xfrm>
            <a:off x="1752600" y="1447800"/>
            <a:ext cx="7086600" cy="5257800"/>
          </a:xfrm>
        </p:spPr>
        <p:txBody>
          <a:bodyPr/>
          <a:lstStyle/>
          <a:p>
            <a:pPr marL="0" indent="0">
              <a:buNone/>
            </a:pPr>
            <a:r>
              <a:rPr lang="en-US" dirty="0" smtClean="0"/>
              <a:t>a. Hospitality is one of the primary ways that outsiders (strangers) experience love.</a:t>
            </a:r>
            <a:endParaRPr lang="en-US" dirty="0"/>
          </a:p>
        </p:txBody>
      </p:sp>
    </p:spTree>
    <p:extLst>
      <p:ext uri="{BB962C8B-B14F-4D97-AF65-F5344CB8AC3E}">
        <p14:creationId xmlns:p14="http://schemas.microsoft.com/office/powerpoint/2010/main" xmlns="" val="1624676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200" dirty="0" smtClean="0"/>
              <a:t>IV. Planned hospitality – story of the </a:t>
            </a:r>
            <a:r>
              <a:rPr lang="en-US" sz="3200" dirty="0" err="1" smtClean="0"/>
              <a:t>Shunammite</a:t>
            </a:r>
            <a:r>
              <a:rPr lang="en-US" sz="3200" dirty="0" smtClean="0"/>
              <a:t> woman (2 Kings 4:8-17)</a:t>
            </a:r>
            <a:endParaRPr lang="en-US" sz="3200" dirty="0"/>
          </a:p>
        </p:txBody>
      </p:sp>
      <p:sp>
        <p:nvSpPr>
          <p:cNvPr id="3" name="Content Placeholder 2"/>
          <p:cNvSpPr>
            <a:spLocks noGrp="1"/>
          </p:cNvSpPr>
          <p:nvPr>
            <p:ph idx="1"/>
          </p:nvPr>
        </p:nvSpPr>
        <p:spPr>
          <a:xfrm>
            <a:off x="1752600" y="1447800"/>
            <a:ext cx="5943600" cy="5257800"/>
          </a:xfrm>
        </p:spPr>
        <p:txBody>
          <a:bodyPr/>
          <a:lstStyle/>
          <a:p>
            <a:pPr marL="0" indent="0">
              <a:buNone/>
            </a:pPr>
            <a:r>
              <a:rPr lang="en-US" dirty="0" smtClean="0"/>
              <a:t>d. Consistent hospitality</a:t>
            </a:r>
          </a:p>
          <a:p>
            <a:pPr marL="0" indent="0">
              <a:buNone/>
            </a:pPr>
            <a:endParaRPr lang="en-US" dirty="0" smtClean="0"/>
          </a:p>
          <a:p>
            <a:pPr marL="0" indent="0">
              <a:buNone/>
            </a:pPr>
            <a:r>
              <a:rPr lang="en-US" sz="2800" dirty="0"/>
              <a:t>“One day Elisha went to </a:t>
            </a:r>
            <a:r>
              <a:rPr lang="en-US" sz="2800" dirty="0" err="1"/>
              <a:t>Shunem</a:t>
            </a:r>
            <a:r>
              <a:rPr lang="en-US" sz="2800" dirty="0"/>
              <a:t>. And a well-to-do woman was there, who urged</a:t>
            </a:r>
            <a:r>
              <a:rPr lang="en-US" sz="2800" u="sng" dirty="0"/>
              <a:t> </a:t>
            </a:r>
            <a:r>
              <a:rPr lang="en-US" sz="2800" dirty="0"/>
              <a:t>him to stay for a meal. So </a:t>
            </a:r>
            <a:r>
              <a:rPr lang="en-US" sz="2800" u="sng" dirty="0"/>
              <a:t>whenever</a:t>
            </a:r>
            <a:r>
              <a:rPr lang="en-US" sz="2800" dirty="0"/>
              <a:t> he came by, he stopped there to eat.”</a:t>
            </a:r>
          </a:p>
          <a:p>
            <a:pPr marL="0" indent="0">
              <a:buNone/>
            </a:pPr>
            <a:r>
              <a:rPr lang="en-US" sz="2800" i="1" dirty="0"/>
              <a:t>2 Kings </a:t>
            </a:r>
            <a:r>
              <a:rPr lang="en-US" sz="2800" i="1" dirty="0" smtClean="0"/>
              <a:t>4:8</a:t>
            </a:r>
            <a:endParaRPr lang="en-US" sz="2800" i="1" dirty="0"/>
          </a:p>
        </p:txBody>
      </p:sp>
    </p:spTree>
    <p:extLst>
      <p:ext uri="{BB962C8B-B14F-4D97-AF65-F5344CB8AC3E}">
        <p14:creationId xmlns:p14="http://schemas.microsoft.com/office/powerpoint/2010/main" xmlns="" val="15066042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200" dirty="0" smtClean="0"/>
              <a:t>IV. Planned hospitality – story of the </a:t>
            </a:r>
            <a:r>
              <a:rPr lang="en-US" sz="3200" dirty="0" err="1" smtClean="0"/>
              <a:t>Shunammite</a:t>
            </a:r>
            <a:r>
              <a:rPr lang="en-US" sz="3200" dirty="0" smtClean="0"/>
              <a:t> woman (2 Kings 4:8-17)</a:t>
            </a:r>
            <a:endParaRPr lang="en-US" sz="3200" dirty="0"/>
          </a:p>
        </p:txBody>
      </p:sp>
      <p:sp>
        <p:nvSpPr>
          <p:cNvPr id="3" name="Content Placeholder 2"/>
          <p:cNvSpPr>
            <a:spLocks noGrp="1"/>
          </p:cNvSpPr>
          <p:nvPr>
            <p:ph idx="1"/>
          </p:nvPr>
        </p:nvSpPr>
        <p:spPr>
          <a:xfrm>
            <a:off x="1752600" y="1447800"/>
            <a:ext cx="6019800" cy="5257800"/>
          </a:xfrm>
        </p:spPr>
        <p:txBody>
          <a:bodyPr/>
          <a:lstStyle/>
          <a:p>
            <a:pPr marL="0" indent="0">
              <a:buNone/>
            </a:pPr>
            <a:r>
              <a:rPr lang="en-US" dirty="0" smtClean="0"/>
              <a:t>e. Planned hospitality</a:t>
            </a:r>
          </a:p>
          <a:p>
            <a:pPr marL="0" indent="0">
              <a:buNone/>
            </a:pPr>
            <a:endParaRPr lang="en-US" dirty="0"/>
          </a:p>
          <a:p>
            <a:pPr marL="0" indent="0">
              <a:buNone/>
            </a:pPr>
            <a:r>
              <a:rPr lang="en-US" sz="2800" dirty="0" smtClean="0"/>
              <a:t>“Let’s </a:t>
            </a:r>
            <a:r>
              <a:rPr lang="en-US" sz="2800" dirty="0"/>
              <a:t>make a small room on the roof and put in it a bed and a table, a chair and a lamp for him. Then he can stay there </a:t>
            </a:r>
            <a:r>
              <a:rPr lang="en-US" sz="2800" u="sng" dirty="0"/>
              <a:t>whenever</a:t>
            </a:r>
            <a:r>
              <a:rPr lang="en-US" sz="2800" dirty="0"/>
              <a:t> he comes to us</a:t>
            </a:r>
            <a:r>
              <a:rPr lang="en-US" sz="2800" dirty="0" smtClean="0"/>
              <a:t>.”</a:t>
            </a:r>
          </a:p>
          <a:p>
            <a:pPr marL="0" indent="0">
              <a:buNone/>
            </a:pPr>
            <a:r>
              <a:rPr lang="en-US" sz="2800" i="1" dirty="0"/>
              <a:t>2 Kings 4:10</a:t>
            </a:r>
            <a:endParaRPr lang="en-US" sz="2800" i="1" dirty="0" smtClean="0"/>
          </a:p>
        </p:txBody>
      </p:sp>
    </p:spTree>
    <p:extLst>
      <p:ext uri="{BB962C8B-B14F-4D97-AF65-F5344CB8AC3E}">
        <p14:creationId xmlns:p14="http://schemas.microsoft.com/office/powerpoint/2010/main" xmlns="" val="26365571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200" dirty="0" smtClean="0"/>
              <a:t>IV. Planned hospitality – story of the </a:t>
            </a:r>
            <a:r>
              <a:rPr lang="en-US" sz="3200" dirty="0" err="1" smtClean="0"/>
              <a:t>Shunammite</a:t>
            </a:r>
            <a:r>
              <a:rPr lang="en-US" sz="3200" dirty="0" smtClean="0"/>
              <a:t> woman (2 Kings 4:8-17)</a:t>
            </a:r>
            <a:endParaRPr lang="en-US" sz="3200" dirty="0"/>
          </a:p>
        </p:txBody>
      </p:sp>
      <p:sp>
        <p:nvSpPr>
          <p:cNvPr id="3" name="Content Placeholder 2"/>
          <p:cNvSpPr>
            <a:spLocks noGrp="1"/>
          </p:cNvSpPr>
          <p:nvPr>
            <p:ph idx="1"/>
          </p:nvPr>
        </p:nvSpPr>
        <p:spPr>
          <a:xfrm>
            <a:off x="1752600" y="1447800"/>
            <a:ext cx="6019800" cy="5257800"/>
          </a:xfrm>
        </p:spPr>
        <p:txBody>
          <a:bodyPr/>
          <a:lstStyle/>
          <a:p>
            <a:pPr marL="0" indent="0">
              <a:buNone/>
            </a:pPr>
            <a:r>
              <a:rPr lang="en-US" dirty="0" smtClean="0"/>
              <a:t>f. Generous hospitality – the use of our resources to practice hospitality.</a:t>
            </a:r>
          </a:p>
          <a:p>
            <a:pPr marL="0" indent="0">
              <a:buNone/>
            </a:pPr>
            <a:endParaRPr lang="en-US" dirty="0"/>
          </a:p>
          <a:p>
            <a:pPr marL="0" indent="0">
              <a:buNone/>
            </a:pPr>
            <a:r>
              <a:rPr lang="en-US" sz="2800" dirty="0"/>
              <a:t>“</a:t>
            </a:r>
            <a:r>
              <a:rPr lang="en-US" sz="2800" u="sng" dirty="0"/>
              <a:t>Let’s make a small room on the roof and put in it a bed and a table, a chair and a lamp for him.</a:t>
            </a:r>
            <a:r>
              <a:rPr lang="en-US" sz="2800" dirty="0"/>
              <a:t> Then he can stay there whenever he comes to us.”</a:t>
            </a:r>
          </a:p>
          <a:p>
            <a:pPr marL="0" indent="0">
              <a:buNone/>
            </a:pPr>
            <a:r>
              <a:rPr lang="en-US" sz="2800" i="1" dirty="0"/>
              <a:t>2 Kings </a:t>
            </a:r>
            <a:r>
              <a:rPr lang="en-US" sz="2800" i="1" dirty="0" smtClean="0"/>
              <a:t>4:10</a:t>
            </a:r>
            <a:endParaRPr lang="en-US" sz="2800" i="1" dirty="0"/>
          </a:p>
        </p:txBody>
      </p:sp>
    </p:spTree>
    <p:extLst>
      <p:ext uri="{BB962C8B-B14F-4D97-AF65-F5344CB8AC3E}">
        <p14:creationId xmlns:p14="http://schemas.microsoft.com/office/powerpoint/2010/main" xmlns="" val="41026633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https://fbcdn-sphotos-c-a.akamaihd.net/hphotos-ak-xap1/v/t1.0-9/1526310_10202627941213848_1054967973_n.jpg?oh=578d194ec615a57bfab23183a55c2481&amp;oe=55856FFA&amp;__gda__=1434441760_b4f8b083e5a6fb123373e17fd132ba2d"/>
          <p:cNvPicPr>
            <a:picLocks/>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8200" y="838200"/>
            <a:ext cx="7785682" cy="5334000"/>
          </a:xfrm>
          <a:prstGeom prst="rect">
            <a:avLst/>
          </a:prstGeom>
          <a:noFill/>
          <a:ln>
            <a:noFill/>
          </a:ln>
        </p:spPr>
      </p:pic>
    </p:spTree>
    <p:extLst>
      <p:ext uri="{BB962C8B-B14F-4D97-AF65-F5344CB8AC3E}">
        <p14:creationId xmlns:p14="http://schemas.microsoft.com/office/powerpoint/2010/main" xmlns="" val="5826098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3" descr="https://scontent-iad3-1.xx.fbcdn.net/hphotos-xlf1/v/t1.0-9/11222298_10153470970958885_8660154981400320570_n.jpg?oh=1d510117f8f9748007c89fa76b758797&amp;oe=57090E53"/>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09600"/>
            <a:ext cx="8686800" cy="5638800"/>
          </a:xfrm>
          <a:prstGeom prst="rect">
            <a:avLst/>
          </a:prstGeom>
          <a:noFill/>
          <a:ln>
            <a:noFill/>
          </a:ln>
        </p:spPr>
      </p:pic>
    </p:spTree>
    <p:extLst>
      <p:ext uri="{BB962C8B-B14F-4D97-AF65-F5344CB8AC3E}">
        <p14:creationId xmlns:p14="http://schemas.microsoft.com/office/powerpoint/2010/main" xmlns="" val="34053370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3" descr="https://scontent-iad3-1.xx.fbcdn.net/hphotos-xfa1/v/t1.0-9/11800475_881133538632386_6175271261511758089_n.jpg?oh=c2a98f4b3d86f389bf8457bdfc6cc1bf&amp;oe=570D2837"/>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 y="274637"/>
            <a:ext cx="8153400" cy="6354763"/>
          </a:xfrm>
          <a:prstGeom prst="rect">
            <a:avLst/>
          </a:prstGeom>
          <a:noFill/>
          <a:ln>
            <a:noFill/>
          </a:ln>
        </p:spPr>
      </p:pic>
    </p:spTree>
    <p:extLst>
      <p:ext uri="{BB962C8B-B14F-4D97-AF65-F5344CB8AC3E}">
        <p14:creationId xmlns:p14="http://schemas.microsoft.com/office/powerpoint/2010/main" xmlns="" val="34053370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200" dirty="0" smtClean="0"/>
              <a:t>IV. Planned hospitality – story of the </a:t>
            </a:r>
            <a:r>
              <a:rPr lang="en-US" sz="3200" dirty="0" err="1" smtClean="0"/>
              <a:t>Shunammite</a:t>
            </a:r>
            <a:r>
              <a:rPr lang="en-US" sz="3200" dirty="0" smtClean="0"/>
              <a:t> woman (2 Kings 4:8-17)</a:t>
            </a:r>
            <a:endParaRPr lang="en-US" sz="3200" dirty="0"/>
          </a:p>
        </p:txBody>
      </p:sp>
      <p:sp>
        <p:nvSpPr>
          <p:cNvPr id="3" name="Content Placeholder 2"/>
          <p:cNvSpPr>
            <a:spLocks noGrp="1"/>
          </p:cNvSpPr>
          <p:nvPr>
            <p:ph idx="1"/>
          </p:nvPr>
        </p:nvSpPr>
        <p:spPr>
          <a:xfrm>
            <a:off x="1752600" y="1447800"/>
            <a:ext cx="5791200" cy="5257800"/>
          </a:xfrm>
        </p:spPr>
        <p:txBody>
          <a:bodyPr>
            <a:normAutofit fontScale="92500" lnSpcReduction="20000"/>
          </a:bodyPr>
          <a:lstStyle/>
          <a:p>
            <a:pPr marL="0" indent="0">
              <a:buNone/>
            </a:pPr>
            <a:r>
              <a:rPr lang="en-US" dirty="0" smtClean="0"/>
              <a:t>g. Unconditional hospitality</a:t>
            </a:r>
          </a:p>
          <a:p>
            <a:pPr marL="0" indent="0">
              <a:buNone/>
            </a:pPr>
            <a:endParaRPr lang="en-US" dirty="0"/>
          </a:p>
          <a:p>
            <a:pPr marL="0" indent="0" algn="just">
              <a:buNone/>
            </a:pPr>
            <a:r>
              <a:rPr lang="en-US" sz="3000" dirty="0" smtClean="0"/>
              <a:t>“One </a:t>
            </a:r>
            <a:r>
              <a:rPr lang="en-US" sz="3000" dirty="0"/>
              <a:t>day when Elisha came, he went up to his room and lay down there. </a:t>
            </a:r>
            <a:r>
              <a:rPr lang="en-US" sz="3000" dirty="0" smtClean="0"/>
              <a:t>He </a:t>
            </a:r>
            <a:r>
              <a:rPr lang="en-US" sz="3000" dirty="0"/>
              <a:t>said to his servant </a:t>
            </a:r>
            <a:r>
              <a:rPr lang="en-US" sz="3000" dirty="0" err="1"/>
              <a:t>Gehazi</a:t>
            </a:r>
            <a:r>
              <a:rPr lang="en-US" sz="3000" dirty="0"/>
              <a:t>, </a:t>
            </a:r>
            <a:r>
              <a:rPr lang="en-US" sz="3000" dirty="0" smtClean="0"/>
              <a:t>‘Call </a:t>
            </a:r>
            <a:r>
              <a:rPr lang="en-US" sz="3000" dirty="0"/>
              <a:t>the </a:t>
            </a:r>
            <a:r>
              <a:rPr lang="en-US" sz="3000" dirty="0" err="1"/>
              <a:t>Shunammite</a:t>
            </a:r>
            <a:r>
              <a:rPr lang="en-US" sz="3000" dirty="0" smtClean="0"/>
              <a:t>.’</a:t>
            </a:r>
            <a:r>
              <a:rPr lang="en-US" sz="3000" dirty="0"/>
              <a:t> So he called her, and she stood before him. </a:t>
            </a:r>
            <a:r>
              <a:rPr lang="en-US" sz="3000" dirty="0" smtClean="0"/>
              <a:t>Elisha </a:t>
            </a:r>
            <a:r>
              <a:rPr lang="en-US" sz="3000" dirty="0"/>
              <a:t>said to him, </a:t>
            </a:r>
            <a:r>
              <a:rPr lang="en-US" sz="3000" dirty="0" smtClean="0"/>
              <a:t>‘Tell </a:t>
            </a:r>
            <a:r>
              <a:rPr lang="en-US" sz="3000" dirty="0"/>
              <a:t>her, </a:t>
            </a:r>
            <a:r>
              <a:rPr lang="en-US" sz="3000" dirty="0" smtClean="0"/>
              <a:t>“You </a:t>
            </a:r>
            <a:r>
              <a:rPr lang="en-US" sz="3000" dirty="0"/>
              <a:t>have gone to all this trouble for us. Now what can be done for you? Can we speak on your behalf to the king or the commander of the army</a:t>
            </a:r>
            <a:r>
              <a:rPr lang="en-US" sz="3000" dirty="0" smtClean="0"/>
              <a:t>?”’</a:t>
            </a:r>
            <a:r>
              <a:rPr lang="en-US" sz="3000" dirty="0"/>
              <a:t> </a:t>
            </a:r>
            <a:r>
              <a:rPr lang="en-US" sz="3000" dirty="0" smtClean="0"/>
              <a:t>She </a:t>
            </a:r>
            <a:r>
              <a:rPr lang="en-US" sz="3000" dirty="0"/>
              <a:t>replied, </a:t>
            </a:r>
            <a:r>
              <a:rPr lang="en-US" sz="3000" dirty="0" smtClean="0"/>
              <a:t>‘I </a:t>
            </a:r>
            <a:r>
              <a:rPr lang="en-US" sz="3000" dirty="0"/>
              <a:t>have a home among my own people</a:t>
            </a:r>
            <a:r>
              <a:rPr lang="en-US" sz="3000" dirty="0" smtClean="0"/>
              <a:t>.’”</a:t>
            </a:r>
            <a:endParaRPr lang="en-US" sz="3000" dirty="0"/>
          </a:p>
          <a:p>
            <a:pPr marL="0" indent="0" algn="just">
              <a:buNone/>
            </a:pPr>
            <a:r>
              <a:rPr lang="en-US" sz="3000" i="1" dirty="0" smtClean="0"/>
              <a:t>2 Kings 4:11-13</a:t>
            </a:r>
          </a:p>
        </p:txBody>
      </p:sp>
    </p:spTree>
    <p:extLst>
      <p:ext uri="{BB962C8B-B14F-4D97-AF65-F5344CB8AC3E}">
        <p14:creationId xmlns:p14="http://schemas.microsoft.com/office/powerpoint/2010/main" xmlns="" val="30230902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200" dirty="0" smtClean="0"/>
              <a:t>IV. Planned hospitality – story of the </a:t>
            </a:r>
            <a:r>
              <a:rPr lang="en-US" sz="3200" dirty="0" err="1" smtClean="0"/>
              <a:t>Shunammite</a:t>
            </a:r>
            <a:r>
              <a:rPr lang="en-US" sz="3200" dirty="0" smtClean="0"/>
              <a:t> woman (2 Kings 4:8-17)</a:t>
            </a:r>
            <a:endParaRPr lang="en-US" sz="3200" dirty="0"/>
          </a:p>
        </p:txBody>
      </p:sp>
      <p:sp>
        <p:nvSpPr>
          <p:cNvPr id="3" name="Content Placeholder 2"/>
          <p:cNvSpPr>
            <a:spLocks noGrp="1"/>
          </p:cNvSpPr>
          <p:nvPr>
            <p:ph idx="1"/>
          </p:nvPr>
        </p:nvSpPr>
        <p:spPr>
          <a:xfrm>
            <a:off x="1752600" y="1447800"/>
            <a:ext cx="7086600" cy="5257800"/>
          </a:xfrm>
        </p:spPr>
        <p:txBody>
          <a:bodyPr/>
          <a:lstStyle/>
          <a:p>
            <a:pPr marL="0" indent="0">
              <a:buNone/>
            </a:pPr>
            <a:r>
              <a:rPr lang="en-US" dirty="0" smtClean="0"/>
              <a:t>h. Outcomes:</a:t>
            </a:r>
          </a:p>
          <a:p>
            <a:pPr marL="0" indent="0">
              <a:buNone/>
            </a:pPr>
            <a:endParaRPr lang="en-US" dirty="0"/>
          </a:p>
          <a:p>
            <a:r>
              <a:rPr lang="en-US" dirty="0" smtClean="0"/>
              <a:t>hearing the Word of God</a:t>
            </a:r>
          </a:p>
          <a:p>
            <a:r>
              <a:rPr lang="en-US" dirty="0" smtClean="0"/>
              <a:t>a son</a:t>
            </a:r>
          </a:p>
          <a:p>
            <a:r>
              <a:rPr lang="en-US" dirty="0" smtClean="0"/>
              <a:t>a resurrection</a:t>
            </a:r>
          </a:p>
        </p:txBody>
      </p:sp>
    </p:spTree>
    <p:extLst>
      <p:ext uri="{BB962C8B-B14F-4D97-AF65-F5344CB8AC3E}">
        <p14:creationId xmlns:p14="http://schemas.microsoft.com/office/powerpoint/2010/main" xmlns="" val="30750775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134636185_1}" descr="http://news.xinhuanet.com/english/photo/2015-09/18/134636212_14425402083601n.jpg"/>
          <p:cNvPicPr>
            <a:picLocks/>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457200"/>
            <a:ext cx="8665128" cy="6019800"/>
          </a:xfrm>
          <a:prstGeom prst="rect">
            <a:avLst/>
          </a:prstGeom>
          <a:noFill/>
          <a:ln>
            <a:noFill/>
          </a:ln>
        </p:spPr>
      </p:pic>
    </p:spTree>
    <p:extLst>
      <p:ext uri="{BB962C8B-B14F-4D97-AF65-F5344CB8AC3E}">
        <p14:creationId xmlns:p14="http://schemas.microsoft.com/office/powerpoint/2010/main" xmlns="" val="24145457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134636182_1}" descr="http://news.xinhuanet.com/english/photo/2015-09/18/134636212_14425402084351n.jpg"/>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76200"/>
            <a:ext cx="8839200" cy="6583363"/>
          </a:xfrm>
          <a:prstGeom prst="rect">
            <a:avLst/>
          </a:prstGeom>
          <a:noFill/>
          <a:ln>
            <a:noFill/>
          </a:ln>
        </p:spPr>
      </p:pic>
    </p:spTree>
    <p:extLst>
      <p:ext uri="{BB962C8B-B14F-4D97-AF65-F5344CB8AC3E}">
        <p14:creationId xmlns:p14="http://schemas.microsoft.com/office/powerpoint/2010/main" xmlns="" val="1184268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dirty="0" smtClean="0"/>
              <a:t>I. The link between hospitality and love</a:t>
            </a:r>
            <a:endParaRPr lang="en-US" dirty="0"/>
          </a:p>
        </p:txBody>
      </p:sp>
      <p:sp>
        <p:nvSpPr>
          <p:cNvPr id="3" name="Content Placeholder 2"/>
          <p:cNvSpPr>
            <a:spLocks noGrp="1"/>
          </p:cNvSpPr>
          <p:nvPr>
            <p:ph idx="1"/>
          </p:nvPr>
        </p:nvSpPr>
        <p:spPr>
          <a:xfrm>
            <a:off x="1752600" y="1447800"/>
            <a:ext cx="7086600" cy="5257800"/>
          </a:xfrm>
        </p:spPr>
        <p:txBody>
          <a:bodyPr/>
          <a:lstStyle/>
          <a:p>
            <a:pPr marL="0" indent="0">
              <a:buNone/>
            </a:pPr>
            <a:r>
              <a:rPr lang="en-US" dirty="0"/>
              <a:t>“Keep on </a:t>
            </a:r>
            <a:r>
              <a:rPr lang="en-US" u="sng" dirty="0"/>
              <a:t>loving</a:t>
            </a:r>
            <a:r>
              <a:rPr lang="en-US" dirty="0"/>
              <a:t> one another as brothers and sisters. </a:t>
            </a:r>
            <a:r>
              <a:rPr lang="en-US" dirty="0" smtClean="0"/>
              <a:t>Do </a:t>
            </a:r>
            <a:r>
              <a:rPr lang="en-US" dirty="0"/>
              <a:t>not forget to show hospitality to strangers, for by so doing some people have shown </a:t>
            </a:r>
            <a:r>
              <a:rPr lang="en-US" u="sng" dirty="0"/>
              <a:t>hospitality</a:t>
            </a:r>
            <a:r>
              <a:rPr lang="en-US" dirty="0"/>
              <a:t> to angels without knowing it</a:t>
            </a:r>
            <a:r>
              <a:rPr lang="en-US" dirty="0" smtClean="0"/>
              <a:t>.”</a:t>
            </a:r>
          </a:p>
          <a:p>
            <a:pPr marL="0" indent="0">
              <a:buNone/>
            </a:pPr>
            <a:endParaRPr lang="en-US" i="1" dirty="0" smtClean="0"/>
          </a:p>
          <a:p>
            <a:pPr marL="0" indent="0">
              <a:buNone/>
            </a:pPr>
            <a:r>
              <a:rPr lang="en-US" i="1" dirty="0" smtClean="0"/>
              <a:t>Hebrews 13:1-2</a:t>
            </a:r>
          </a:p>
        </p:txBody>
      </p:sp>
    </p:spTree>
    <p:extLst>
      <p:ext uri="{BB962C8B-B14F-4D97-AF65-F5344CB8AC3E}">
        <p14:creationId xmlns:p14="http://schemas.microsoft.com/office/powerpoint/2010/main" xmlns="" val="36528472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http://realmoney.thestreet.com/sites/realmoney.thestreet.com/files/imagecache/content_large/article_inline_images/PresidentXi-9.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91819" y="263903"/>
            <a:ext cx="4160361" cy="6330193"/>
          </a:xfrm>
          <a:prstGeom prst="rect">
            <a:avLst/>
          </a:prstGeom>
          <a:noFill/>
          <a:ln>
            <a:noFill/>
          </a:ln>
        </p:spPr>
      </p:pic>
    </p:spTree>
    <p:extLst>
      <p:ext uri="{BB962C8B-B14F-4D97-AF65-F5344CB8AC3E}">
        <p14:creationId xmlns:p14="http://schemas.microsoft.com/office/powerpoint/2010/main" xmlns="" val="28361165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200" dirty="0" smtClean="0"/>
              <a:t>IV. Planned hospitality – story of the </a:t>
            </a:r>
            <a:r>
              <a:rPr lang="en-US" sz="3200" dirty="0" err="1" smtClean="0"/>
              <a:t>Shunammite</a:t>
            </a:r>
            <a:r>
              <a:rPr lang="en-US" sz="3200" dirty="0" smtClean="0"/>
              <a:t> woman (2 Kings 4:8-17)</a:t>
            </a:r>
            <a:endParaRPr lang="en-US" sz="3200" dirty="0"/>
          </a:p>
        </p:txBody>
      </p:sp>
      <p:sp>
        <p:nvSpPr>
          <p:cNvPr id="3" name="Content Placeholder 2"/>
          <p:cNvSpPr>
            <a:spLocks noGrp="1"/>
          </p:cNvSpPr>
          <p:nvPr>
            <p:ph idx="1"/>
          </p:nvPr>
        </p:nvSpPr>
        <p:spPr>
          <a:xfrm>
            <a:off x="1752600" y="1447800"/>
            <a:ext cx="6172200" cy="5257800"/>
          </a:xfrm>
        </p:spPr>
        <p:txBody>
          <a:bodyPr>
            <a:normAutofit fontScale="92500"/>
          </a:bodyPr>
          <a:lstStyle/>
          <a:p>
            <a:pPr marL="0" indent="0">
              <a:buNone/>
            </a:pPr>
            <a:r>
              <a:rPr lang="en-US" dirty="0" err="1" smtClean="0"/>
              <a:t>i</a:t>
            </a:r>
            <a:r>
              <a:rPr lang="en-US" dirty="0" smtClean="0"/>
              <a:t>. Application:</a:t>
            </a:r>
          </a:p>
          <a:p>
            <a:pPr marL="0" indent="0">
              <a:buNone/>
            </a:pPr>
            <a:endParaRPr lang="en-US" dirty="0" smtClean="0"/>
          </a:p>
          <a:p>
            <a:r>
              <a:rPr lang="en-US" sz="2800" dirty="0" smtClean="0"/>
              <a:t>What step(s) can you take to practice hospitality regularly?</a:t>
            </a:r>
          </a:p>
          <a:p>
            <a:endParaRPr lang="en-US" sz="2800" dirty="0" smtClean="0"/>
          </a:p>
          <a:p>
            <a:r>
              <a:rPr lang="en-US" sz="2800" dirty="0" smtClean="0"/>
              <a:t>Will you ask the Lord for His plan for you in this area?</a:t>
            </a:r>
          </a:p>
          <a:p>
            <a:endParaRPr lang="en-US" sz="2800" dirty="0" smtClean="0"/>
          </a:p>
          <a:p>
            <a:r>
              <a:rPr lang="en-US" sz="2800" dirty="0" smtClean="0"/>
              <a:t>What resources has God given you that you can use to practice hospitality?  Will you offer them to God?</a:t>
            </a:r>
          </a:p>
        </p:txBody>
      </p:sp>
    </p:spTree>
    <p:extLst>
      <p:ext uri="{BB962C8B-B14F-4D97-AF65-F5344CB8AC3E}">
        <p14:creationId xmlns:p14="http://schemas.microsoft.com/office/powerpoint/2010/main" xmlns="" val="6585128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400" dirty="0" smtClean="0"/>
              <a:t>V. Sacrificial hospitality – the widow </a:t>
            </a:r>
            <a:r>
              <a:rPr lang="en-US" sz="3400" dirty="0"/>
              <a:t>at </a:t>
            </a:r>
            <a:r>
              <a:rPr lang="en-US" sz="3400" dirty="0" err="1" smtClean="0"/>
              <a:t>Zarephath</a:t>
            </a:r>
            <a:r>
              <a:rPr lang="en-US" sz="3400" dirty="0" smtClean="0"/>
              <a:t> (1 Kings 17:7-24)</a:t>
            </a:r>
            <a:endParaRPr lang="en-US" sz="3400" dirty="0"/>
          </a:p>
        </p:txBody>
      </p:sp>
      <p:sp>
        <p:nvSpPr>
          <p:cNvPr id="3" name="Content Placeholder 2"/>
          <p:cNvSpPr>
            <a:spLocks noGrp="1"/>
          </p:cNvSpPr>
          <p:nvPr>
            <p:ph idx="1"/>
          </p:nvPr>
        </p:nvSpPr>
        <p:spPr>
          <a:xfrm>
            <a:off x="1752600" y="1447800"/>
            <a:ext cx="5943600" cy="5257800"/>
          </a:xfrm>
        </p:spPr>
        <p:txBody>
          <a:bodyPr>
            <a:normAutofit fontScale="77500" lnSpcReduction="20000"/>
          </a:bodyPr>
          <a:lstStyle/>
          <a:p>
            <a:pPr marL="0" indent="0">
              <a:buNone/>
            </a:pPr>
            <a:r>
              <a:rPr lang="en-US" sz="2800" dirty="0" smtClean="0"/>
              <a:t>“Some </a:t>
            </a:r>
            <a:r>
              <a:rPr lang="en-US" sz="2800" dirty="0"/>
              <a:t>time later the brook dried up because there had been no rain in the land. </a:t>
            </a:r>
            <a:r>
              <a:rPr lang="en-US" sz="2800" b="1" baseline="30000" dirty="0"/>
              <a:t>8 </a:t>
            </a:r>
            <a:r>
              <a:rPr lang="en-US" sz="2800" dirty="0"/>
              <a:t>Then the word of the </a:t>
            </a:r>
            <a:r>
              <a:rPr lang="en-US" sz="2800" cap="small" dirty="0"/>
              <a:t>Lord</a:t>
            </a:r>
            <a:r>
              <a:rPr lang="en-US" sz="2800" dirty="0"/>
              <a:t> came to him: </a:t>
            </a:r>
            <a:r>
              <a:rPr lang="en-US" sz="2800" b="1" baseline="30000" dirty="0" smtClean="0"/>
              <a:t>’</a:t>
            </a:r>
            <a:r>
              <a:rPr lang="en-US" sz="2800" dirty="0" smtClean="0"/>
              <a:t>Go </a:t>
            </a:r>
            <a:r>
              <a:rPr lang="en-US" sz="2800" dirty="0"/>
              <a:t>at once to </a:t>
            </a:r>
            <a:r>
              <a:rPr lang="en-US" sz="2800" dirty="0" err="1"/>
              <a:t>Zarephath</a:t>
            </a:r>
            <a:r>
              <a:rPr lang="en-US" sz="2800" dirty="0"/>
              <a:t> in the region of Sidon and stay there. I have directed a </a:t>
            </a:r>
            <a:r>
              <a:rPr lang="en-US" sz="2800" dirty="0" smtClean="0"/>
              <a:t>widow there </a:t>
            </a:r>
            <a:r>
              <a:rPr lang="en-US" sz="2800" dirty="0"/>
              <a:t>to supply you with food</a:t>
            </a:r>
            <a:r>
              <a:rPr lang="en-US" sz="2800" dirty="0" smtClean="0"/>
              <a:t>.’</a:t>
            </a:r>
            <a:r>
              <a:rPr lang="en-US" sz="2800" dirty="0"/>
              <a:t> </a:t>
            </a:r>
            <a:r>
              <a:rPr lang="en-US" sz="2800" dirty="0" smtClean="0"/>
              <a:t>So </a:t>
            </a:r>
            <a:r>
              <a:rPr lang="en-US" sz="2800" dirty="0"/>
              <a:t>he went to </a:t>
            </a:r>
            <a:r>
              <a:rPr lang="en-US" sz="2800" dirty="0" err="1"/>
              <a:t>Zarephath</a:t>
            </a:r>
            <a:r>
              <a:rPr lang="en-US" sz="2800" dirty="0"/>
              <a:t>. When he came to the town gate, a widow was there gathering sticks. He called to her and asked, </a:t>
            </a:r>
            <a:r>
              <a:rPr lang="en-US" sz="2800" dirty="0" smtClean="0"/>
              <a:t>‘Would </a:t>
            </a:r>
            <a:r>
              <a:rPr lang="en-US" sz="2800" dirty="0"/>
              <a:t>you bring me a little water in a jar so I may have a drink</a:t>
            </a:r>
            <a:r>
              <a:rPr lang="en-US" sz="2800" dirty="0" smtClean="0"/>
              <a:t>?’</a:t>
            </a:r>
            <a:r>
              <a:rPr lang="en-US" sz="2800" dirty="0"/>
              <a:t> </a:t>
            </a:r>
            <a:r>
              <a:rPr lang="en-US" sz="2800" dirty="0" smtClean="0"/>
              <a:t>As </a:t>
            </a:r>
            <a:r>
              <a:rPr lang="en-US" sz="2800" dirty="0"/>
              <a:t>she was going to get it, he called, </a:t>
            </a:r>
            <a:r>
              <a:rPr lang="en-US" sz="2800" dirty="0" smtClean="0"/>
              <a:t>‘And </a:t>
            </a:r>
            <a:r>
              <a:rPr lang="en-US" sz="2800" dirty="0"/>
              <a:t>bring me, please, a piece of bread</a:t>
            </a:r>
            <a:r>
              <a:rPr lang="en-US" sz="2800" dirty="0" smtClean="0"/>
              <a:t>.’</a:t>
            </a:r>
            <a:endParaRPr lang="en-US" sz="2800" dirty="0"/>
          </a:p>
          <a:p>
            <a:pPr marL="0" indent="0">
              <a:buNone/>
            </a:pPr>
            <a:endParaRPr lang="en-US" sz="2800" dirty="0" smtClean="0"/>
          </a:p>
          <a:p>
            <a:pPr marL="0" indent="0">
              <a:buNone/>
            </a:pPr>
            <a:r>
              <a:rPr lang="en-US" sz="2800" dirty="0" smtClean="0"/>
              <a:t>‘As </a:t>
            </a:r>
            <a:r>
              <a:rPr lang="en-US" sz="2800" dirty="0"/>
              <a:t>surely as the </a:t>
            </a:r>
            <a:r>
              <a:rPr lang="en-US" sz="2800" cap="small" dirty="0"/>
              <a:t>Lord</a:t>
            </a:r>
            <a:r>
              <a:rPr lang="en-US" sz="2800" dirty="0"/>
              <a:t> your God </a:t>
            </a:r>
            <a:r>
              <a:rPr lang="en-US" sz="2800" dirty="0" smtClean="0"/>
              <a:t>lives,’ she </a:t>
            </a:r>
            <a:r>
              <a:rPr lang="en-US" sz="2800" dirty="0"/>
              <a:t>replied, </a:t>
            </a:r>
            <a:r>
              <a:rPr lang="en-US" sz="2800" dirty="0" smtClean="0"/>
              <a:t>‘I </a:t>
            </a:r>
            <a:r>
              <a:rPr lang="en-US" sz="2800" dirty="0"/>
              <a:t>don’t have any bread—only a handful of flour in a jar and a little olive oil in a jug. I am gathering a few sticks to take home and make a meal for myself and my son, that we may eat it—and die</a:t>
            </a:r>
            <a:r>
              <a:rPr lang="en-US" sz="2800" dirty="0" smtClean="0"/>
              <a:t>.’</a:t>
            </a:r>
            <a:endParaRPr lang="en-US" sz="2800" dirty="0"/>
          </a:p>
        </p:txBody>
      </p:sp>
    </p:spTree>
    <p:extLst>
      <p:ext uri="{BB962C8B-B14F-4D97-AF65-F5344CB8AC3E}">
        <p14:creationId xmlns:p14="http://schemas.microsoft.com/office/powerpoint/2010/main" xmlns="" val="11454487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400" dirty="0" smtClean="0"/>
              <a:t>V. Sacrificial hospitality – the widow </a:t>
            </a:r>
            <a:r>
              <a:rPr lang="en-US" sz="3400" dirty="0"/>
              <a:t>at </a:t>
            </a:r>
            <a:r>
              <a:rPr lang="en-US" sz="3400" dirty="0" err="1" smtClean="0"/>
              <a:t>Zarephath</a:t>
            </a:r>
            <a:r>
              <a:rPr lang="en-US" sz="3400" dirty="0" smtClean="0"/>
              <a:t> (1 Kings 17:7-24)</a:t>
            </a:r>
            <a:endParaRPr lang="en-US" sz="3400" dirty="0"/>
          </a:p>
        </p:txBody>
      </p:sp>
      <p:sp>
        <p:nvSpPr>
          <p:cNvPr id="3" name="Content Placeholder 2"/>
          <p:cNvSpPr>
            <a:spLocks noGrp="1"/>
          </p:cNvSpPr>
          <p:nvPr>
            <p:ph idx="1"/>
          </p:nvPr>
        </p:nvSpPr>
        <p:spPr>
          <a:xfrm>
            <a:off x="1752600" y="1447800"/>
            <a:ext cx="5943600" cy="5257800"/>
          </a:xfrm>
        </p:spPr>
        <p:txBody>
          <a:bodyPr>
            <a:normAutofit fontScale="70000" lnSpcReduction="20000"/>
          </a:bodyPr>
          <a:lstStyle/>
          <a:p>
            <a:pPr marL="0" indent="0">
              <a:buNone/>
            </a:pPr>
            <a:r>
              <a:rPr lang="en-US" sz="2800" dirty="0"/>
              <a:t>Elijah said to her, ‘Don’t be afraid. Go home and do as you have said. But first make a small loaf of bread for me from what you have and bring it to me, and then make something for yourself and your son. For this is what the </a:t>
            </a:r>
            <a:r>
              <a:rPr lang="en-US" sz="2800" cap="small" dirty="0"/>
              <a:t>Lord</a:t>
            </a:r>
            <a:r>
              <a:rPr lang="en-US" sz="2800" dirty="0"/>
              <a:t>, the God of Israel, says: “The jar of flour will not be used up and the jug of oil will not run dry until the day the </a:t>
            </a:r>
            <a:r>
              <a:rPr lang="en-US" sz="2800" cap="small" dirty="0"/>
              <a:t>Lord </a:t>
            </a:r>
            <a:r>
              <a:rPr lang="en-US" sz="2800" dirty="0"/>
              <a:t>sends rain on the land.”’</a:t>
            </a:r>
            <a:endParaRPr lang="en-US" sz="2800" i="1" dirty="0"/>
          </a:p>
          <a:p>
            <a:pPr marL="0" indent="0">
              <a:buNone/>
            </a:pPr>
            <a:endParaRPr lang="en-US" sz="2800" dirty="0"/>
          </a:p>
          <a:p>
            <a:pPr marL="0" indent="0">
              <a:buNone/>
            </a:pPr>
            <a:r>
              <a:rPr lang="en-US" sz="2800" dirty="0" smtClean="0"/>
              <a:t>She </a:t>
            </a:r>
            <a:r>
              <a:rPr lang="en-US" sz="2800" dirty="0"/>
              <a:t>went away and did as Elijah had told her. So there was food every day for Elijah and for the woman and her family. </a:t>
            </a:r>
            <a:r>
              <a:rPr lang="en-US" sz="2800" dirty="0" smtClean="0"/>
              <a:t>For </a:t>
            </a:r>
            <a:r>
              <a:rPr lang="en-US" sz="2800" dirty="0"/>
              <a:t>the jar of flour was not used up and the jug of oil did not run dry, in keeping with the word of the </a:t>
            </a:r>
            <a:r>
              <a:rPr lang="en-US" sz="2800" cap="small" dirty="0"/>
              <a:t>Lord</a:t>
            </a:r>
            <a:r>
              <a:rPr lang="en-US" sz="2800" dirty="0"/>
              <a:t> spoken by Elijah.</a:t>
            </a:r>
          </a:p>
          <a:p>
            <a:pPr marL="0" indent="0">
              <a:buNone/>
            </a:pPr>
            <a:endParaRPr lang="en-US" sz="2800" dirty="0" smtClean="0"/>
          </a:p>
          <a:p>
            <a:pPr marL="0" indent="0">
              <a:buNone/>
            </a:pPr>
            <a:r>
              <a:rPr lang="en-US" sz="2800" dirty="0" smtClean="0"/>
              <a:t>Some </a:t>
            </a:r>
            <a:r>
              <a:rPr lang="en-US" sz="2800" dirty="0"/>
              <a:t>time later the son of the woman who owned the house became ill. He grew worse and worse, and finally stopped breathing. </a:t>
            </a:r>
            <a:r>
              <a:rPr lang="en-US" sz="2800" dirty="0" smtClean="0"/>
              <a:t>She </a:t>
            </a:r>
            <a:r>
              <a:rPr lang="en-US" sz="2800" dirty="0"/>
              <a:t>said to Elijah, </a:t>
            </a:r>
            <a:r>
              <a:rPr lang="en-US" sz="2800" dirty="0" smtClean="0"/>
              <a:t>‘What </a:t>
            </a:r>
            <a:r>
              <a:rPr lang="en-US" sz="2800" dirty="0"/>
              <a:t>do you have against me, man of God? Did you come to remind me of my sin and kill my son</a:t>
            </a:r>
            <a:r>
              <a:rPr lang="en-US" sz="2800" dirty="0" smtClean="0"/>
              <a:t>?’</a:t>
            </a:r>
            <a:endParaRPr lang="en-US" sz="2800" i="1" dirty="0"/>
          </a:p>
        </p:txBody>
      </p:sp>
    </p:spTree>
    <p:extLst>
      <p:ext uri="{BB962C8B-B14F-4D97-AF65-F5344CB8AC3E}">
        <p14:creationId xmlns:p14="http://schemas.microsoft.com/office/powerpoint/2010/main" xmlns="" val="38310135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400" dirty="0" smtClean="0"/>
              <a:t>V. Sacrificial hospitality – the widow </a:t>
            </a:r>
            <a:r>
              <a:rPr lang="en-US" sz="3400" dirty="0"/>
              <a:t>at </a:t>
            </a:r>
            <a:r>
              <a:rPr lang="en-US" sz="3400" dirty="0" err="1" smtClean="0"/>
              <a:t>Zarephath</a:t>
            </a:r>
            <a:r>
              <a:rPr lang="en-US" sz="3400" dirty="0" smtClean="0"/>
              <a:t> (1 Kings 17:7-24)</a:t>
            </a:r>
            <a:endParaRPr lang="en-US" sz="3400" dirty="0"/>
          </a:p>
        </p:txBody>
      </p:sp>
      <p:sp>
        <p:nvSpPr>
          <p:cNvPr id="3" name="Content Placeholder 2"/>
          <p:cNvSpPr>
            <a:spLocks noGrp="1"/>
          </p:cNvSpPr>
          <p:nvPr>
            <p:ph idx="1"/>
          </p:nvPr>
        </p:nvSpPr>
        <p:spPr>
          <a:xfrm>
            <a:off x="1752600" y="1447800"/>
            <a:ext cx="5943600" cy="5334000"/>
          </a:xfrm>
        </p:spPr>
        <p:txBody>
          <a:bodyPr>
            <a:normAutofit fontScale="70000" lnSpcReduction="20000"/>
          </a:bodyPr>
          <a:lstStyle/>
          <a:p>
            <a:pPr marL="0" indent="0">
              <a:buNone/>
            </a:pPr>
            <a:r>
              <a:rPr lang="en-US" sz="2800" dirty="0" smtClean="0"/>
              <a:t>‘Give </a:t>
            </a:r>
            <a:r>
              <a:rPr lang="en-US" sz="2800" dirty="0"/>
              <a:t>me your son</a:t>
            </a:r>
            <a:r>
              <a:rPr lang="en-US" sz="2800" dirty="0" smtClean="0"/>
              <a:t>,’ </a:t>
            </a:r>
            <a:r>
              <a:rPr lang="en-US" sz="2800" dirty="0"/>
              <a:t>Elijah replied. He took him from her arms, carried him to the upper room where he was staying, and laid him on his </a:t>
            </a:r>
            <a:r>
              <a:rPr lang="en-US" sz="2800" dirty="0" smtClean="0"/>
              <a:t>bed.</a:t>
            </a:r>
            <a:r>
              <a:rPr lang="en-US" sz="2800" b="1" baseline="30000" dirty="0"/>
              <a:t> </a:t>
            </a:r>
            <a:r>
              <a:rPr lang="en-US" sz="2800" dirty="0"/>
              <a:t>Then he cried out to the </a:t>
            </a:r>
            <a:r>
              <a:rPr lang="en-US" sz="2800" cap="small" dirty="0"/>
              <a:t>Lord</a:t>
            </a:r>
            <a:r>
              <a:rPr lang="en-US" sz="2800" dirty="0"/>
              <a:t>, </a:t>
            </a:r>
            <a:r>
              <a:rPr lang="en-US" sz="2800" dirty="0" smtClean="0"/>
              <a:t>‘</a:t>
            </a:r>
            <a:r>
              <a:rPr lang="en-US" sz="2800" cap="small" dirty="0" smtClean="0"/>
              <a:t>Lord</a:t>
            </a:r>
            <a:r>
              <a:rPr lang="en-US" sz="2800" dirty="0"/>
              <a:t> my God, have you brought tragedy even on this widow I am staying with, by causing her son to die</a:t>
            </a:r>
            <a:r>
              <a:rPr lang="en-US" sz="2800" dirty="0" smtClean="0"/>
              <a:t>?’</a:t>
            </a:r>
            <a:r>
              <a:rPr lang="en-US" sz="2800" dirty="0"/>
              <a:t> </a:t>
            </a:r>
            <a:r>
              <a:rPr lang="en-US" sz="2800" dirty="0" smtClean="0"/>
              <a:t>Then </a:t>
            </a:r>
            <a:r>
              <a:rPr lang="en-US" sz="2800" dirty="0"/>
              <a:t>he stretched himself out on the boy three times and cried out to the </a:t>
            </a:r>
            <a:r>
              <a:rPr lang="en-US" sz="2800" cap="small" dirty="0"/>
              <a:t>Lord</a:t>
            </a:r>
            <a:r>
              <a:rPr lang="en-US" sz="2800" dirty="0"/>
              <a:t>, </a:t>
            </a:r>
            <a:r>
              <a:rPr lang="en-US" sz="2800" dirty="0" smtClean="0"/>
              <a:t>‘</a:t>
            </a:r>
            <a:r>
              <a:rPr lang="en-US" sz="2800" cap="small" dirty="0" smtClean="0"/>
              <a:t>Lord</a:t>
            </a:r>
            <a:r>
              <a:rPr lang="en-US" sz="2800" dirty="0"/>
              <a:t> my God, let this boy’s life return to him</a:t>
            </a:r>
            <a:r>
              <a:rPr lang="en-US" sz="2800" dirty="0" smtClean="0"/>
              <a:t>!’</a:t>
            </a:r>
            <a:endParaRPr lang="en-US" sz="2800" dirty="0"/>
          </a:p>
          <a:p>
            <a:pPr marL="0" indent="0">
              <a:buNone/>
            </a:pPr>
            <a:endParaRPr lang="en-US" sz="2800" dirty="0" smtClean="0"/>
          </a:p>
          <a:p>
            <a:pPr marL="0" indent="0">
              <a:buNone/>
            </a:pPr>
            <a:r>
              <a:rPr lang="en-US" sz="2800" dirty="0" smtClean="0"/>
              <a:t>The</a:t>
            </a:r>
            <a:r>
              <a:rPr lang="en-US" sz="2800" dirty="0"/>
              <a:t> </a:t>
            </a:r>
            <a:r>
              <a:rPr lang="en-US" sz="2800" cap="small" dirty="0"/>
              <a:t>Lord</a:t>
            </a:r>
            <a:r>
              <a:rPr lang="en-US" sz="2800" dirty="0"/>
              <a:t> heard Elijah’s cry, and the boy’s life returned to him, and he lived. </a:t>
            </a:r>
            <a:r>
              <a:rPr lang="en-US" sz="2800" dirty="0" smtClean="0"/>
              <a:t>Elijah </a:t>
            </a:r>
            <a:r>
              <a:rPr lang="en-US" sz="2800" dirty="0"/>
              <a:t>picked up the child and carried him down from the room into the house. He gave him to his mother and said, </a:t>
            </a:r>
            <a:r>
              <a:rPr lang="en-US" sz="2800" dirty="0" smtClean="0"/>
              <a:t>‘Look</a:t>
            </a:r>
            <a:r>
              <a:rPr lang="en-US" sz="2800" dirty="0"/>
              <a:t>, your son is alive</a:t>
            </a:r>
            <a:r>
              <a:rPr lang="en-US" sz="2800" dirty="0" smtClean="0"/>
              <a:t>!’</a:t>
            </a:r>
            <a:endParaRPr lang="en-US" sz="2800" dirty="0"/>
          </a:p>
          <a:p>
            <a:pPr marL="0" indent="0">
              <a:buNone/>
            </a:pPr>
            <a:endParaRPr lang="en-US" sz="2800" dirty="0" smtClean="0"/>
          </a:p>
          <a:p>
            <a:pPr marL="0" indent="0">
              <a:buNone/>
            </a:pPr>
            <a:r>
              <a:rPr lang="en-US" sz="2800" dirty="0" smtClean="0"/>
              <a:t>Then </a:t>
            </a:r>
            <a:r>
              <a:rPr lang="en-US" sz="2800" dirty="0"/>
              <a:t>the woman said to Elijah, </a:t>
            </a:r>
            <a:r>
              <a:rPr lang="en-US" sz="2800" dirty="0" smtClean="0"/>
              <a:t>‘Now </a:t>
            </a:r>
            <a:r>
              <a:rPr lang="en-US" sz="2800" dirty="0"/>
              <a:t>I know that you are a man of God and that the word of the </a:t>
            </a:r>
            <a:r>
              <a:rPr lang="en-US" sz="2800" cap="small" dirty="0"/>
              <a:t>Lord</a:t>
            </a:r>
            <a:r>
              <a:rPr lang="en-US" sz="2800" dirty="0"/>
              <a:t> from your mouth is the truth</a:t>
            </a:r>
            <a:r>
              <a:rPr lang="en-US" sz="2800" dirty="0" smtClean="0"/>
              <a:t>.’”</a:t>
            </a:r>
            <a:endParaRPr lang="en-US" sz="2800" dirty="0"/>
          </a:p>
          <a:p>
            <a:pPr marL="0" indent="0">
              <a:buNone/>
            </a:pPr>
            <a:endParaRPr lang="en-US" sz="2800" dirty="0" smtClean="0"/>
          </a:p>
          <a:p>
            <a:pPr marL="0" indent="0">
              <a:buNone/>
            </a:pPr>
            <a:r>
              <a:rPr lang="en-US" sz="2800" i="1" dirty="0" smtClean="0"/>
              <a:t>1 </a:t>
            </a:r>
            <a:r>
              <a:rPr lang="en-US" sz="2800" i="1" dirty="0"/>
              <a:t>Kings 17:7-24</a:t>
            </a:r>
          </a:p>
        </p:txBody>
      </p:sp>
    </p:spTree>
    <p:extLst>
      <p:ext uri="{BB962C8B-B14F-4D97-AF65-F5344CB8AC3E}">
        <p14:creationId xmlns:p14="http://schemas.microsoft.com/office/powerpoint/2010/main" xmlns="" val="39549177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400" dirty="0" smtClean="0"/>
              <a:t>V. Sacrificial hospitality – the widow </a:t>
            </a:r>
            <a:r>
              <a:rPr lang="en-US" sz="3400" dirty="0"/>
              <a:t>at </a:t>
            </a:r>
            <a:r>
              <a:rPr lang="en-US" sz="3400" dirty="0" err="1" smtClean="0"/>
              <a:t>Zarephath</a:t>
            </a:r>
            <a:r>
              <a:rPr lang="en-US" sz="3400" dirty="0" smtClean="0"/>
              <a:t> (1 Kings 17:7-24)</a:t>
            </a:r>
            <a:endParaRPr lang="en-US" sz="3400" dirty="0"/>
          </a:p>
        </p:txBody>
      </p:sp>
      <p:sp>
        <p:nvSpPr>
          <p:cNvPr id="3" name="Content Placeholder 2"/>
          <p:cNvSpPr>
            <a:spLocks noGrp="1"/>
          </p:cNvSpPr>
          <p:nvPr>
            <p:ph idx="1"/>
          </p:nvPr>
        </p:nvSpPr>
        <p:spPr>
          <a:xfrm>
            <a:off x="1752600" y="1447800"/>
            <a:ext cx="5943600" cy="5257800"/>
          </a:xfrm>
        </p:spPr>
        <p:txBody>
          <a:bodyPr/>
          <a:lstStyle/>
          <a:p>
            <a:pPr marL="0" indent="0">
              <a:buNone/>
            </a:pPr>
            <a:r>
              <a:rPr lang="en-US" dirty="0" smtClean="0"/>
              <a:t>a. The widow was a person with little to give and seemed an unlikely person to practice hospitality.</a:t>
            </a:r>
          </a:p>
          <a:p>
            <a:pPr marL="0" indent="0">
              <a:buNone/>
            </a:pPr>
            <a:endParaRPr lang="en-US" dirty="0" smtClean="0"/>
          </a:p>
          <a:p>
            <a:pPr marL="0" indent="0">
              <a:buNone/>
            </a:pPr>
            <a:r>
              <a:rPr lang="en-US" sz="2800" dirty="0"/>
              <a:t>“Go at once to </a:t>
            </a:r>
            <a:r>
              <a:rPr lang="en-US" sz="2800" dirty="0" err="1"/>
              <a:t>Zarephath</a:t>
            </a:r>
            <a:r>
              <a:rPr lang="en-US" sz="2800" dirty="0"/>
              <a:t> in the region of Sidon and stay there. I have directed a </a:t>
            </a:r>
            <a:r>
              <a:rPr lang="en-US" sz="2800" u="sng" dirty="0"/>
              <a:t>widow</a:t>
            </a:r>
            <a:r>
              <a:rPr lang="en-US" sz="2800" dirty="0"/>
              <a:t> there to supply you with food.” </a:t>
            </a:r>
            <a:endParaRPr lang="en-US" sz="2800" dirty="0" smtClean="0"/>
          </a:p>
          <a:p>
            <a:pPr marL="0" indent="0">
              <a:buNone/>
            </a:pPr>
            <a:r>
              <a:rPr lang="en-US" sz="2800" i="1" dirty="0" smtClean="0"/>
              <a:t>1 Kings 17:9</a:t>
            </a:r>
            <a:endParaRPr lang="en-US" sz="2800" i="1" dirty="0"/>
          </a:p>
        </p:txBody>
      </p:sp>
    </p:spTree>
    <p:extLst>
      <p:ext uri="{BB962C8B-B14F-4D97-AF65-F5344CB8AC3E}">
        <p14:creationId xmlns:p14="http://schemas.microsoft.com/office/powerpoint/2010/main" xmlns="" val="14334875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400" dirty="0" smtClean="0"/>
              <a:t>V. Sacrificial hospitality – the widow </a:t>
            </a:r>
            <a:r>
              <a:rPr lang="en-US" sz="3400" dirty="0"/>
              <a:t>at </a:t>
            </a:r>
            <a:r>
              <a:rPr lang="en-US" sz="3400" dirty="0" err="1" smtClean="0"/>
              <a:t>Zarephath</a:t>
            </a:r>
            <a:r>
              <a:rPr lang="en-US" sz="3400" dirty="0" smtClean="0"/>
              <a:t> (1 Kings 17:7-24)</a:t>
            </a:r>
            <a:endParaRPr lang="en-US" sz="3400" dirty="0"/>
          </a:p>
        </p:txBody>
      </p:sp>
      <p:sp>
        <p:nvSpPr>
          <p:cNvPr id="3" name="Content Placeholder 2"/>
          <p:cNvSpPr>
            <a:spLocks noGrp="1"/>
          </p:cNvSpPr>
          <p:nvPr>
            <p:ph idx="1"/>
          </p:nvPr>
        </p:nvSpPr>
        <p:spPr>
          <a:xfrm>
            <a:off x="1752600" y="1447800"/>
            <a:ext cx="5943600" cy="5257800"/>
          </a:xfrm>
        </p:spPr>
        <p:txBody>
          <a:bodyPr/>
          <a:lstStyle/>
          <a:p>
            <a:pPr marL="0" indent="0">
              <a:buNone/>
            </a:pPr>
            <a:r>
              <a:rPr lang="en-US" dirty="0" smtClean="0"/>
              <a:t>b. God wants to use hospitality as the means to supply the needs of strangers.</a:t>
            </a:r>
          </a:p>
          <a:p>
            <a:pPr marL="0" indent="0">
              <a:buNone/>
            </a:pPr>
            <a:endParaRPr lang="en-US" dirty="0"/>
          </a:p>
          <a:p>
            <a:pPr marL="0" indent="0">
              <a:buNone/>
            </a:pPr>
            <a:r>
              <a:rPr lang="en-US" sz="2800" dirty="0"/>
              <a:t>“Go at once to </a:t>
            </a:r>
            <a:r>
              <a:rPr lang="en-US" sz="2800" dirty="0" err="1"/>
              <a:t>Zarephath</a:t>
            </a:r>
            <a:r>
              <a:rPr lang="en-US" sz="2800" dirty="0"/>
              <a:t> in the region of Sidon and stay there. I have directed a widow there to </a:t>
            </a:r>
            <a:r>
              <a:rPr lang="en-US" sz="2800" u="sng" dirty="0"/>
              <a:t>supply you with food</a:t>
            </a:r>
            <a:r>
              <a:rPr lang="en-US" sz="2800" dirty="0"/>
              <a:t>.” </a:t>
            </a:r>
          </a:p>
          <a:p>
            <a:pPr marL="0" indent="0">
              <a:buNone/>
            </a:pPr>
            <a:r>
              <a:rPr lang="en-US" sz="2800" i="1" dirty="0"/>
              <a:t>1 Kings </a:t>
            </a:r>
            <a:r>
              <a:rPr lang="en-US" sz="2800" i="1" dirty="0" smtClean="0"/>
              <a:t>17:9</a:t>
            </a:r>
            <a:endParaRPr lang="en-US" sz="2800" i="1" dirty="0"/>
          </a:p>
        </p:txBody>
      </p:sp>
    </p:spTree>
    <p:extLst>
      <p:ext uri="{BB962C8B-B14F-4D97-AF65-F5344CB8AC3E}">
        <p14:creationId xmlns:p14="http://schemas.microsoft.com/office/powerpoint/2010/main" xmlns="" val="6798889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400" dirty="0" smtClean="0"/>
              <a:t>V. Sacrificial hospitality – the widow </a:t>
            </a:r>
            <a:r>
              <a:rPr lang="en-US" sz="3400" dirty="0"/>
              <a:t>at </a:t>
            </a:r>
            <a:r>
              <a:rPr lang="en-US" sz="3400" dirty="0" err="1" smtClean="0"/>
              <a:t>Zarephath</a:t>
            </a:r>
            <a:r>
              <a:rPr lang="en-US" sz="3400" dirty="0" smtClean="0"/>
              <a:t> (1 Kings 17:7-24)</a:t>
            </a:r>
            <a:endParaRPr lang="en-US" sz="3400" dirty="0"/>
          </a:p>
        </p:txBody>
      </p:sp>
      <p:sp>
        <p:nvSpPr>
          <p:cNvPr id="3" name="Content Placeholder 2"/>
          <p:cNvSpPr>
            <a:spLocks noGrp="1"/>
          </p:cNvSpPr>
          <p:nvPr>
            <p:ph idx="1"/>
          </p:nvPr>
        </p:nvSpPr>
        <p:spPr>
          <a:xfrm>
            <a:off x="1752600" y="1447800"/>
            <a:ext cx="7086600" cy="5257800"/>
          </a:xfrm>
        </p:spPr>
        <p:txBody>
          <a:bodyPr>
            <a:normAutofit/>
          </a:bodyPr>
          <a:lstStyle/>
          <a:p>
            <a:pPr marL="0" indent="0">
              <a:buNone/>
            </a:pPr>
            <a:r>
              <a:rPr lang="en-US" dirty="0" smtClean="0"/>
              <a:t>c. When God calls us to practice hospitality and meet the needs of others, we either react with fear or faith.</a:t>
            </a:r>
          </a:p>
        </p:txBody>
      </p:sp>
    </p:spTree>
    <p:extLst>
      <p:ext uri="{BB962C8B-B14F-4D97-AF65-F5344CB8AC3E}">
        <p14:creationId xmlns:p14="http://schemas.microsoft.com/office/powerpoint/2010/main" xmlns="" val="5764691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400" dirty="0" smtClean="0"/>
              <a:t>V. Sacrificial hospitality – the widow </a:t>
            </a:r>
            <a:r>
              <a:rPr lang="en-US" sz="3400" dirty="0"/>
              <a:t>at </a:t>
            </a:r>
            <a:r>
              <a:rPr lang="en-US" sz="3400" dirty="0" err="1" smtClean="0"/>
              <a:t>Zarephath</a:t>
            </a:r>
            <a:r>
              <a:rPr lang="en-US" sz="3400" dirty="0" smtClean="0"/>
              <a:t> (1 Kings 17:7-24)</a:t>
            </a:r>
            <a:endParaRPr lang="en-US" sz="3400" dirty="0"/>
          </a:p>
        </p:txBody>
      </p:sp>
      <p:sp>
        <p:nvSpPr>
          <p:cNvPr id="3" name="Content Placeholder 2"/>
          <p:cNvSpPr>
            <a:spLocks noGrp="1"/>
          </p:cNvSpPr>
          <p:nvPr>
            <p:ph idx="1"/>
          </p:nvPr>
        </p:nvSpPr>
        <p:spPr>
          <a:xfrm>
            <a:off x="1752600" y="1447800"/>
            <a:ext cx="6019800" cy="5257800"/>
          </a:xfrm>
        </p:spPr>
        <p:txBody>
          <a:bodyPr>
            <a:normAutofit fontScale="70000" lnSpcReduction="20000"/>
          </a:bodyPr>
          <a:lstStyle/>
          <a:p>
            <a:pPr marL="0" indent="0">
              <a:buNone/>
            </a:pPr>
            <a:r>
              <a:rPr lang="en-US" dirty="0" smtClean="0"/>
              <a:t>“‘As </a:t>
            </a:r>
            <a:r>
              <a:rPr lang="en-US" dirty="0"/>
              <a:t>surely as the </a:t>
            </a:r>
            <a:r>
              <a:rPr lang="en-US" cap="small" dirty="0"/>
              <a:t>Lord</a:t>
            </a:r>
            <a:r>
              <a:rPr lang="en-US" dirty="0"/>
              <a:t> your God lives</a:t>
            </a:r>
            <a:r>
              <a:rPr lang="en-US" dirty="0" smtClean="0"/>
              <a:t>,’ </a:t>
            </a:r>
            <a:r>
              <a:rPr lang="en-US" dirty="0"/>
              <a:t>she replied, </a:t>
            </a:r>
            <a:r>
              <a:rPr lang="en-US" dirty="0" smtClean="0"/>
              <a:t>‘I </a:t>
            </a:r>
            <a:r>
              <a:rPr lang="en-US" dirty="0"/>
              <a:t>don’t have any bread—only a handful of flour in a jar and a little olive oil in a jug. I am gathering a few sticks to take home and make a meal for myself and my son, that we may eat it—and die</a:t>
            </a:r>
            <a:r>
              <a:rPr lang="en-US" dirty="0" smtClean="0"/>
              <a:t>.’</a:t>
            </a:r>
          </a:p>
          <a:p>
            <a:pPr marL="0" indent="0">
              <a:buNone/>
            </a:pPr>
            <a:endParaRPr lang="en-US" dirty="0" smtClean="0"/>
          </a:p>
          <a:p>
            <a:pPr marL="0" indent="0">
              <a:buNone/>
            </a:pPr>
            <a:r>
              <a:rPr lang="en-US" dirty="0" smtClean="0"/>
              <a:t>Elijah said to her, ‘Don’t be afraid. Go home and do as you have said. But first make a small loaf of bread for me from what you have and bring it to me, and then make something for yourself and your son. For this is what the </a:t>
            </a:r>
            <a:r>
              <a:rPr lang="en-US" cap="small" dirty="0" smtClean="0"/>
              <a:t>Lord</a:t>
            </a:r>
            <a:r>
              <a:rPr lang="en-US" dirty="0" smtClean="0"/>
              <a:t>, the God of Israel, says: “The jar of flour will not be used up and the jug of oil will not run dry until the day the </a:t>
            </a:r>
            <a:r>
              <a:rPr lang="en-US" cap="small" dirty="0" smtClean="0"/>
              <a:t>Lord </a:t>
            </a:r>
            <a:r>
              <a:rPr lang="en-US" dirty="0" smtClean="0"/>
              <a:t>sends rain on the land.”’”</a:t>
            </a:r>
          </a:p>
          <a:p>
            <a:pPr marL="0" indent="0">
              <a:buNone/>
            </a:pPr>
            <a:endParaRPr lang="en-US" dirty="0" smtClean="0"/>
          </a:p>
          <a:p>
            <a:pPr marL="0" indent="0">
              <a:buNone/>
            </a:pPr>
            <a:r>
              <a:rPr lang="en-US" i="1" dirty="0" smtClean="0"/>
              <a:t>1 Kings 17:12-14</a:t>
            </a:r>
            <a:endParaRPr lang="en-US" i="1" dirty="0"/>
          </a:p>
        </p:txBody>
      </p:sp>
    </p:spTree>
    <p:extLst>
      <p:ext uri="{BB962C8B-B14F-4D97-AF65-F5344CB8AC3E}">
        <p14:creationId xmlns:p14="http://schemas.microsoft.com/office/powerpoint/2010/main" xmlns="" val="33997824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400" dirty="0" smtClean="0"/>
              <a:t>V. Sacrificial hospitality – the widow </a:t>
            </a:r>
            <a:r>
              <a:rPr lang="en-US" sz="3400" dirty="0"/>
              <a:t>at </a:t>
            </a:r>
            <a:r>
              <a:rPr lang="en-US" sz="3400" dirty="0" err="1" smtClean="0"/>
              <a:t>Zarephath</a:t>
            </a:r>
            <a:r>
              <a:rPr lang="en-US" sz="3400" dirty="0" smtClean="0"/>
              <a:t> (1 Kings 17:7-24)</a:t>
            </a:r>
            <a:endParaRPr lang="en-US" sz="3400" dirty="0"/>
          </a:p>
        </p:txBody>
      </p:sp>
      <p:sp>
        <p:nvSpPr>
          <p:cNvPr id="3" name="Content Placeholder 2"/>
          <p:cNvSpPr>
            <a:spLocks noGrp="1"/>
          </p:cNvSpPr>
          <p:nvPr>
            <p:ph idx="1"/>
          </p:nvPr>
        </p:nvSpPr>
        <p:spPr>
          <a:xfrm>
            <a:off x="1752600" y="1447800"/>
            <a:ext cx="7086600" cy="5257800"/>
          </a:xfrm>
        </p:spPr>
        <p:txBody>
          <a:bodyPr/>
          <a:lstStyle/>
          <a:p>
            <a:pPr marL="0" indent="0">
              <a:buNone/>
            </a:pPr>
            <a:r>
              <a:rPr lang="en-US" dirty="0" smtClean="0"/>
              <a:t>d. Outcomes:</a:t>
            </a:r>
          </a:p>
          <a:p>
            <a:pPr marL="0" indent="0">
              <a:buNone/>
            </a:pPr>
            <a:endParaRPr lang="en-US" dirty="0"/>
          </a:p>
          <a:p>
            <a:r>
              <a:rPr lang="en-US" dirty="0"/>
              <a:t>hearing the Word of God</a:t>
            </a:r>
          </a:p>
          <a:p>
            <a:r>
              <a:rPr lang="en-US" dirty="0"/>
              <a:t>a son</a:t>
            </a:r>
          </a:p>
          <a:p>
            <a:r>
              <a:rPr lang="en-US" dirty="0"/>
              <a:t>a resurrection</a:t>
            </a:r>
          </a:p>
        </p:txBody>
      </p:sp>
    </p:spTree>
    <p:extLst>
      <p:ext uri="{BB962C8B-B14F-4D97-AF65-F5344CB8AC3E}">
        <p14:creationId xmlns:p14="http://schemas.microsoft.com/office/powerpoint/2010/main" xmlns="" val="664696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dirty="0" smtClean="0"/>
              <a:t>I. The link between hospitality and love</a:t>
            </a:r>
            <a:endParaRPr lang="en-US" dirty="0"/>
          </a:p>
        </p:txBody>
      </p:sp>
      <p:sp>
        <p:nvSpPr>
          <p:cNvPr id="3" name="Content Placeholder 2"/>
          <p:cNvSpPr>
            <a:spLocks noGrp="1"/>
          </p:cNvSpPr>
          <p:nvPr>
            <p:ph idx="1"/>
          </p:nvPr>
        </p:nvSpPr>
        <p:spPr>
          <a:xfrm>
            <a:off x="1752600" y="1447800"/>
            <a:ext cx="6324600" cy="5257800"/>
          </a:xfrm>
        </p:spPr>
        <p:txBody>
          <a:bodyPr/>
          <a:lstStyle/>
          <a:p>
            <a:pPr marL="0" indent="0">
              <a:buNone/>
            </a:pPr>
            <a:r>
              <a:rPr lang="en-US" dirty="0"/>
              <a:t>“</a:t>
            </a:r>
            <a:r>
              <a:rPr lang="en-US" u="sng" dirty="0"/>
              <a:t>Love</a:t>
            </a:r>
            <a:r>
              <a:rPr lang="en-US" dirty="0"/>
              <a:t> must be sincere. Hate what is evil; cling to what is good.”</a:t>
            </a:r>
            <a:endParaRPr lang="en-US" i="1" dirty="0" smtClean="0"/>
          </a:p>
          <a:p>
            <a:pPr marL="0" indent="0">
              <a:buNone/>
            </a:pPr>
            <a:r>
              <a:rPr lang="en-US" i="1" dirty="0" smtClean="0"/>
              <a:t>Romans 12:9</a:t>
            </a:r>
          </a:p>
          <a:p>
            <a:pPr marL="0" indent="0">
              <a:buNone/>
            </a:pPr>
            <a:endParaRPr lang="en-US" i="1" dirty="0" smtClean="0"/>
          </a:p>
          <a:p>
            <a:pPr marL="0" indent="0">
              <a:buNone/>
            </a:pPr>
            <a:r>
              <a:rPr lang="en-US" dirty="0"/>
              <a:t>“Share with the Lord’s people who are in need. Practice </a:t>
            </a:r>
            <a:r>
              <a:rPr lang="en-US" u="sng" dirty="0"/>
              <a:t>hospitality</a:t>
            </a:r>
            <a:r>
              <a:rPr lang="en-US" dirty="0"/>
              <a:t>.</a:t>
            </a:r>
            <a:endParaRPr lang="en-US" i="1" dirty="0"/>
          </a:p>
          <a:p>
            <a:pPr marL="0" indent="0">
              <a:buNone/>
            </a:pPr>
            <a:r>
              <a:rPr lang="en-US" i="1" dirty="0"/>
              <a:t>Romans </a:t>
            </a:r>
            <a:r>
              <a:rPr lang="en-US" i="1" dirty="0" smtClean="0"/>
              <a:t>12:13</a:t>
            </a:r>
            <a:endParaRPr lang="en-US" i="1" dirty="0"/>
          </a:p>
        </p:txBody>
      </p:sp>
    </p:spTree>
    <p:extLst>
      <p:ext uri="{BB962C8B-B14F-4D97-AF65-F5344CB8AC3E}">
        <p14:creationId xmlns:p14="http://schemas.microsoft.com/office/powerpoint/2010/main" xmlns="" val="17871065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400" dirty="0" smtClean="0"/>
              <a:t>V. Sacrificial hospitality – the widow </a:t>
            </a:r>
            <a:r>
              <a:rPr lang="en-US" sz="3400" dirty="0"/>
              <a:t>at </a:t>
            </a:r>
            <a:r>
              <a:rPr lang="en-US" sz="3400" dirty="0" err="1" smtClean="0"/>
              <a:t>Zarephath</a:t>
            </a:r>
            <a:r>
              <a:rPr lang="en-US" sz="3400" dirty="0" smtClean="0"/>
              <a:t> (1 Kings 17:7-24)</a:t>
            </a:r>
            <a:endParaRPr lang="en-US" sz="3400" dirty="0"/>
          </a:p>
        </p:txBody>
      </p:sp>
      <p:sp>
        <p:nvSpPr>
          <p:cNvPr id="3" name="Content Placeholder 2"/>
          <p:cNvSpPr>
            <a:spLocks noGrp="1"/>
          </p:cNvSpPr>
          <p:nvPr>
            <p:ph idx="1"/>
          </p:nvPr>
        </p:nvSpPr>
        <p:spPr>
          <a:xfrm>
            <a:off x="1752600" y="1371600"/>
            <a:ext cx="6096000" cy="5410200"/>
          </a:xfrm>
        </p:spPr>
        <p:txBody>
          <a:bodyPr>
            <a:noAutofit/>
          </a:bodyPr>
          <a:lstStyle/>
          <a:p>
            <a:pPr marL="0" indent="0">
              <a:buNone/>
            </a:pPr>
            <a:r>
              <a:rPr lang="en-US" sz="3000" dirty="0" smtClean="0"/>
              <a:t>e. Application:</a:t>
            </a:r>
          </a:p>
          <a:p>
            <a:pPr marL="0" indent="0">
              <a:buNone/>
            </a:pPr>
            <a:endParaRPr lang="en-US" sz="1000" dirty="0"/>
          </a:p>
          <a:p>
            <a:r>
              <a:rPr lang="en-US" sz="2600" dirty="0" smtClean="0"/>
              <a:t>Will you be obedient to ask those to whom God sends you for provision?</a:t>
            </a:r>
          </a:p>
          <a:p>
            <a:endParaRPr lang="en-US" sz="700" dirty="0"/>
          </a:p>
          <a:p>
            <a:r>
              <a:rPr lang="en-US" sz="2600" dirty="0" smtClean="0"/>
              <a:t>Will you share what you have (resources, time, experiences) believing that God will meet all your needs out of His glorious riches?</a:t>
            </a:r>
          </a:p>
          <a:p>
            <a:endParaRPr lang="en-US" sz="700" dirty="0"/>
          </a:p>
          <a:p>
            <a:r>
              <a:rPr lang="en-US" sz="2600" dirty="0" smtClean="0"/>
              <a:t>Will you overcome your fears to obey and give?</a:t>
            </a:r>
          </a:p>
          <a:p>
            <a:endParaRPr lang="en-US" sz="700" dirty="0"/>
          </a:p>
          <a:p>
            <a:r>
              <a:rPr lang="en-US" sz="2600" dirty="0" smtClean="0"/>
              <a:t>Will you be hospitable to the stranger God sends you?</a:t>
            </a:r>
          </a:p>
        </p:txBody>
      </p:sp>
    </p:spTree>
    <p:extLst>
      <p:ext uri="{BB962C8B-B14F-4D97-AF65-F5344CB8AC3E}">
        <p14:creationId xmlns:p14="http://schemas.microsoft.com/office/powerpoint/2010/main" xmlns="" val="33459736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VI. Burdensome hospitality: how not to practice hospitality – the story of Martha &amp; Mary (Luke 10:38-42)</a:t>
            </a:r>
            <a:endParaRPr lang="en-US" sz="3000" dirty="0"/>
          </a:p>
        </p:txBody>
      </p:sp>
      <p:sp>
        <p:nvSpPr>
          <p:cNvPr id="3" name="Content Placeholder 2"/>
          <p:cNvSpPr>
            <a:spLocks noGrp="1"/>
          </p:cNvSpPr>
          <p:nvPr>
            <p:ph idx="1"/>
          </p:nvPr>
        </p:nvSpPr>
        <p:spPr>
          <a:xfrm>
            <a:off x="1752600" y="1447800"/>
            <a:ext cx="5943600" cy="5257800"/>
          </a:xfrm>
        </p:spPr>
        <p:txBody>
          <a:bodyPr>
            <a:normAutofit fontScale="70000" lnSpcReduction="20000"/>
          </a:bodyPr>
          <a:lstStyle/>
          <a:p>
            <a:pPr marL="0" indent="0">
              <a:buNone/>
            </a:pPr>
            <a:r>
              <a:rPr lang="en-US" dirty="0" smtClean="0"/>
              <a:t>“As </a:t>
            </a:r>
            <a:r>
              <a:rPr lang="en-US" dirty="0"/>
              <a:t>Jesus and his disciples were on their way, he came to a village where a woman named Martha opened her home to him. </a:t>
            </a:r>
            <a:r>
              <a:rPr lang="en-US" dirty="0" smtClean="0"/>
              <a:t>She </a:t>
            </a:r>
            <a:r>
              <a:rPr lang="en-US" dirty="0"/>
              <a:t>had a sister called Mary, who sat at the Lord’s feet listening to what he </a:t>
            </a:r>
            <a:r>
              <a:rPr lang="en-US" dirty="0" smtClean="0"/>
              <a:t>said. But </a:t>
            </a:r>
            <a:r>
              <a:rPr lang="en-US" dirty="0"/>
              <a:t>Martha was distracted by all the preparations that had to be made. She came to him and asked, </a:t>
            </a:r>
            <a:r>
              <a:rPr lang="en-US" dirty="0" smtClean="0"/>
              <a:t>‘Lord</a:t>
            </a:r>
            <a:r>
              <a:rPr lang="en-US" dirty="0"/>
              <a:t>, don’t you care that my sister has left me to do the work by myself? Tell her to help me</a:t>
            </a:r>
            <a:r>
              <a:rPr lang="en-US" dirty="0" smtClean="0"/>
              <a:t>!’</a:t>
            </a:r>
            <a:endParaRPr lang="en-US" dirty="0"/>
          </a:p>
          <a:p>
            <a:pPr marL="0" indent="0">
              <a:buNone/>
            </a:pPr>
            <a:endParaRPr lang="en-US" dirty="0" smtClean="0"/>
          </a:p>
          <a:p>
            <a:pPr marL="0" indent="0">
              <a:buNone/>
            </a:pPr>
            <a:r>
              <a:rPr lang="en-US" dirty="0" smtClean="0"/>
              <a:t>‘Martha</a:t>
            </a:r>
            <a:r>
              <a:rPr lang="en-US" dirty="0"/>
              <a:t>, Martha</a:t>
            </a:r>
            <a:r>
              <a:rPr lang="en-US" dirty="0" smtClean="0"/>
              <a:t>,’</a:t>
            </a:r>
            <a:r>
              <a:rPr lang="en-US" dirty="0"/>
              <a:t> the Lord answered, </a:t>
            </a:r>
            <a:r>
              <a:rPr lang="en-US" dirty="0" smtClean="0"/>
              <a:t>‘you </a:t>
            </a:r>
            <a:r>
              <a:rPr lang="en-US" dirty="0"/>
              <a:t>are worried and upset about many things, </a:t>
            </a:r>
            <a:r>
              <a:rPr lang="en-US" dirty="0" smtClean="0"/>
              <a:t>but </a:t>
            </a:r>
            <a:r>
              <a:rPr lang="en-US" dirty="0"/>
              <a:t>few things are needed—or indeed only </a:t>
            </a:r>
            <a:r>
              <a:rPr lang="en-US" dirty="0" smtClean="0"/>
              <a:t>one. Mary </a:t>
            </a:r>
            <a:r>
              <a:rPr lang="en-US" dirty="0"/>
              <a:t>has chosen what is better, and it will not be taken away from her</a:t>
            </a:r>
            <a:r>
              <a:rPr lang="en-US" dirty="0" smtClean="0"/>
              <a:t>.’”</a:t>
            </a:r>
            <a:endParaRPr lang="en-US" dirty="0"/>
          </a:p>
          <a:p>
            <a:pPr marL="0" indent="0">
              <a:buNone/>
            </a:pPr>
            <a:endParaRPr lang="en-US" dirty="0" smtClean="0"/>
          </a:p>
          <a:p>
            <a:pPr marL="0" indent="0">
              <a:buNone/>
            </a:pPr>
            <a:r>
              <a:rPr lang="en-US" i="1" dirty="0" smtClean="0"/>
              <a:t>Luke </a:t>
            </a:r>
            <a:r>
              <a:rPr lang="en-US" i="1" dirty="0"/>
              <a:t>10:38-42</a:t>
            </a:r>
            <a:endParaRPr lang="en-US" sz="2800" i="1" dirty="0"/>
          </a:p>
        </p:txBody>
      </p:sp>
    </p:spTree>
    <p:extLst>
      <p:ext uri="{BB962C8B-B14F-4D97-AF65-F5344CB8AC3E}">
        <p14:creationId xmlns:p14="http://schemas.microsoft.com/office/powerpoint/2010/main" xmlns="" val="26817690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VI. Burdensome hospitality: how not to practice hospitality – the story of Martha &amp; Mary (Luke 10:38-42)</a:t>
            </a:r>
            <a:endParaRPr lang="en-US" sz="3000" dirty="0"/>
          </a:p>
        </p:txBody>
      </p:sp>
      <p:sp>
        <p:nvSpPr>
          <p:cNvPr id="3" name="Content Placeholder 2"/>
          <p:cNvSpPr>
            <a:spLocks noGrp="1"/>
          </p:cNvSpPr>
          <p:nvPr>
            <p:ph idx="1"/>
          </p:nvPr>
        </p:nvSpPr>
        <p:spPr>
          <a:xfrm>
            <a:off x="1752600" y="1447800"/>
            <a:ext cx="6096000" cy="5257800"/>
          </a:xfrm>
        </p:spPr>
        <p:txBody>
          <a:bodyPr/>
          <a:lstStyle/>
          <a:p>
            <a:pPr marL="0" indent="0">
              <a:buNone/>
            </a:pPr>
            <a:r>
              <a:rPr lang="en-US" dirty="0" smtClean="0"/>
              <a:t>a. Martha has the desire to be hospitable.</a:t>
            </a:r>
          </a:p>
          <a:p>
            <a:pPr marL="0" indent="0">
              <a:buNone/>
            </a:pPr>
            <a:endParaRPr lang="en-US" dirty="0" smtClean="0"/>
          </a:p>
          <a:p>
            <a:pPr marL="0" indent="0">
              <a:buNone/>
            </a:pPr>
            <a:r>
              <a:rPr lang="en-US" sz="2800" dirty="0" smtClean="0"/>
              <a:t>“As </a:t>
            </a:r>
            <a:r>
              <a:rPr lang="en-US" sz="2800" dirty="0"/>
              <a:t>Jesus and his disciples were on their way, he came to a village where a woman named Martha opened her home to him</a:t>
            </a:r>
            <a:r>
              <a:rPr lang="en-US" sz="2800" dirty="0" smtClean="0"/>
              <a:t>.”</a:t>
            </a:r>
          </a:p>
          <a:p>
            <a:pPr marL="0" indent="0">
              <a:buNone/>
            </a:pPr>
            <a:r>
              <a:rPr lang="en-US" sz="2800" i="1" dirty="0" smtClean="0"/>
              <a:t>Luke 10:38</a:t>
            </a:r>
            <a:endParaRPr lang="en-US" sz="2800" i="1" dirty="0"/>
          </a:p>
        </p:txBody>
      </p:sp>
    </p:spTree>
    <p:extLst>
      <p:ext uri="{BB962C8B-B14F-4D97-AF65-F5344CB8AC3E}">
        <p14:creationId xmlns:p14="http://schemas.microsoft.com/office/powerpoint/2010/main" xmlns="" val="1494560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VI. Burdensome hospitality: how not to practice hospitality – the story of Martha &amp; Mary (Luke 10:38-42)</a:t>
            </a:r>
            <a:endParaRPr lang="en-US" sz="3000" dirty="0"/>
          </a:p>
        </p:txBody>
      </p:sp>
      <p:sp>
        <p:nvSpPr>
          <p:cNvPr id="3" name="Content Placeholder 2"/>
          <p:cNvSpPr>
            <a:spLocks noGrp="1"/>
          </p:cNvSpPr>
          <p:nvPr>
            <p:ph idx="1"/>
          </p:nvPr>
        </p:nvSpPr>
        <p:spPr>
          <a:xfrm>
            <a:off x="1752600" y="1447800"/>
            <a:ext cx="5943600" cy="5257800"/>
          </a:xfrm>
        </p:spPr>
        <p:txBody>
          <a:bodyPr/>
          <a:lstStyle/>
          <a:p>
            <a:pPr marL="0" indent="0">
              <a:buNone/>
            </a:pPr>
            <a:r>
              <a:rPr lang="en-US" dirty="0" smtClean="0"/>
              <a:t>b. Mary understands the heart of hospitality: relationships.</a:t>
            </a:r>
          </a:p>
          <a:p>
            <a:pPr marL="0" indent="0">
              <a:buNone/>
            </a:pPr>
            <a:endParaRPr lang="en-US" dirty="0" smtClean="0"/>
          </a:p>
          <a:p>
            <a:pPr marL="0" indent="0">
              <a:buNone/>
            </a:pPr>
            <a:r>
              <a:rPr lang="en-US" sz="2800" dirty="0" smtClean="0"/>
              <a:t>“She </a:t>
            </a:r>
            <a:r>
              <a:rPr lang="en-US" sz="2800" dirty="0"/>
              <a:t>had a sister called Mary, who sat at the Lord’s feet listening to what he said</a:t>
            </a:r>
            <a:r>
              <a:rPr lang="en-US" sz="2800" dirty="0" smtClean="0"/>
              <a:t>.”</a:t>
            </a:r>
          </a:p>
          <a:p>
            <a:pPr marL="0" indent="0">
              <a:buNone/>
            </a:pPr>
            <a:r>
              <a:rPr lang="en-US" sz="2800" i="1" dirty="0" smtClean="0"/>
              <a:t>Luke 10:39</a:t>
            </a:r>
            <a:endParaRPr lang="en-US" sz="2800" i="1" dirty="0"/>
          </a:p>
        </p:txBody>
      </p:sp>
    </p:spTree>
    <p:extLst>
      <p:ext uri="{BB962C8B-B14F-4D97-AF65-F5344CB8AC3E}">
        <p14:creationId xmlns:p14="http://schemas.microsoft.com/office/powerpoint/2010/main" xmlns="" val="15519630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VI. Burdensome hospitality: how not to practice hospitality – the story of Martha &amp; Mary (Luke 10:38-42)</a:t>
            </a:r>
            <a:endParaRPr lang="en-US" sz="3000" dirty="0"/>
          </a:p>
        </p:txBody>
      </p:sp>
      <p:sp>
        <p:nvSpPr>
          <p:cNvPr id="3" name="Content Placeholder 2"/>
          <p:cNvSpPr>
            <a:spLocks noGrp="1"/>
          </p:cNvSpPr>
          <p:nvPr>
            <p:ph idx="1"/>
          </p:nvPr>
        </p:nvSpPr>
        <p:spPr>
          <a:xfrm>
            <a:off x="1752600" y="1447800"/>
            <a:ext cx="6019800" cy="5257800"/>
          </a:xfrm>
        </p:spPr>
        <p:txBody>
          <a:bodyPr/>
          <a:lstStyle/>
          <a:p>
            <a:pPr marL="0" indent="0">
              <a:buNone/>
            </a:pPr>
            <a:r>
              <a:rPr lang="en-US" dirty="0" smtClean="0"/>
              <a:t>b. Mary understands the heart of hospitality: relationships.</a:t>
            </a:r>
          </a:p>
          <a:p>
            <a:pPr marL="0" indent="0">
              <a:buNone/>
            </a:pPr>
            <a:endParaRPr lang="en-US" sz="1500" dirty="0"/>
          </a:p>
          <a:p>
            <a:r>
              <a:rPr lang="en-US" sz="2800" dirty="0" smtClean="0"/>
              <a:t>Honoring through attention</a:t>
            </a:r>
          </a:p>
          <a:p>
            <a:endParaRPr lang="en-US" sz="1500" dirty="0" smtClean="0"/>
          </a:p>
          <a:p>
            <a:r>
              <a:rPr lang="en-US" sz="2800" dirty="0" smtClean="0"/>
              <a:t>Honoring through receiving, not just giving</a:t>
            </a:r>
          </a:p>
          <a:p>
            <a:endParaRPr lang="en-US" sz="1500" dirty="0" smtClean="0"/>
          </a:p>
          <a:p>
            <a:r>
              <a:rPr lang="en-US" sz="2800" dirty="0" smtClean="0"/>
              <a:t>Honoring through treasuring</a:t>
            </a:r>
          </a:p>
        </p:txBody>
      </p:sp>
    </p:spTree>
    <p:extLst>
      <p:ext uri="{BB962C8B-B14F-4D97-AF65-F5344CB8AC3E}">
        <p14:creationId xmlns:p14="http://schemas.microsoft.com/office/powerpoint/2010/main" xmlns="" val="19136854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VI. Burdensome hospitality: how not to practice hospitality – the story of Martha &amp; Mary (Luke 10:38-42)</a:t>
            </a:r>
            <a:endParaRPr lang="en-US" sz="3000" dirty="0"/>
          </a:p>
        </p:txBody>
      </p:sp>
      <p:sp>
        <p:nvSpPr>
          <p:cNvPr id="3" name="Content Placeholder 2"/>
          <p:cNvSpPr>
            <a:spLocks noGrp="1"/>
          </p:cNvSpPr>
          <p:nvPr>
            <p:ph idx="1"/>
          </p:nvPr>
        </p:nvSpPr>
        <p:spPr>
          <a:xfrm>
            <a:off x="1752600" y="1447800"/>
            <a:ext cx="6477000" cy="5257800"/>
          </a:xfrm>
        </p:spPr>
        <p:txBody>
          <a:bodyPr/>
          <a:lstStyle/>
          <a:p>
            <a:pPr marL="0" indent="0">
              <a:buNone/>
            </a:pPr>
            <a:r>
              <a:rPr lang="en-US" dirty="0" smtClean="0"/>
              <a:t>c. Martha experienced hospitality as a burden.</a:t>
            </a:r>
          </a:p>
          <a:p>
            <a:pPr marL="0" indent="0">
              <a:buNone/>
            </a:pPr>
            <a:endParaRPr lang="en-US" dirty="0" smtClean="0"/>
          </a:p>
          <a:p>
            <a:pPr marL="0" indent="0">
              <a:buNone/>
            </a:pPr>
            <a:r>
              <a:rPr lang="en-US" sz="2800" dirty="0" smtClean="0"/>
              <a:t>“But </a:t>
            </a:r>
            <a:r>
              <a:rPr lang="en-US" sz="2800" dirty="0"/>
              <a:t>Martha was distracted by all the preparations that had to be made. She came to him and asked, </a:t>
            </a:r>
            <a:r>
              <a:rPr lang="en-US" sz="2800" dirty="0" smtClean="0"/>
              <a:t>‘Lord</a:t>
            </a:r>
            <a:r>
              <a:rPr lang="en-US" sz="2800" dirty="0"/>
              <a:t>, don’t you care that my sister has left me to do the work by myself? Tell her to help me</a:t>
            </a:r>
            <a:r>
              <a:rPr lang="en-US" sz="2800" dirty="0" smtClean="0"/>
              <a:t>!’”</a:t>
            </a:r>
            <a:endParaRPr lang="en-US" sz="2800" dirty="0"/>
          </a:p>
          <a:p>
            <a:pPr marL="0" indent="0">
              <a:buNone/>
            </a:pPr>
            <a:r>
              <a:rPr lang="en-US" sz="2800" i="1" dirty="0" smtClean="0"/>
              <a:t>Luke 10:40</a:t>
            </a:r>
          </a:p>
        </p:txBody>
      </p:sp>
    </p:spTree>
    <p:extLst>
      <p:ext uri="{BB962C8B-B14F-4D97-AF65-F5344CB8AC3E}">
        <p14:creationId xmlns:p14="http://schemas.microsoft.com/office/powerpoint/2010/main" xmlns="" val="36410596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VI. Burdensome hospitality: how not to practice hospitality – the story of Martha &amp; Mary (Luke 10:38-42)</a:t>
            </a:r>
            <a:endParaRPr lang="en-US" sz="3000" dirty="0"/>
          </a:p>
        </p:txBody>
      </p:sp>
      <p:sp>
        <p:nvSpPr>
          <p:cNvPr id="3" name="Content Placeholder 2"/>
          <p:cNvSpPr>
            <a:spLocks noGrp="1"/>
          </p:cNvSpPr>
          <p:nvPr>
            <p:ph idx="1"/>
          </p:nvPr>
        </p:nvSpPr>
        <p:spPr>
          <a:xfrm>
            <a:off x="1752600" y="1447800"/>
            <a:ext cx="6096000" cy="5257800"/>
          </a:xfrm>
        </p:spPr>
        <p:txBody>
          <a:bodyPr/>
          <a:lstStyle/>
          <a:p>
            <a:pPr marL="0" indent="0">
              <a:buNone/>
            </a:pPr>
            <a:r>
              <a:rPr lang="en-US" dirty="0" smtClean="0"/>
              <a:t>c. Martha experienced hospitality as a burden.</a:t>
            </a:r>
          </a:p>
          <a:p>
            <a:pPr marL="0" indent="0">
              <a:buNone/>
            </a:pPr>
            <a:endParaRPr lang="en-US" dirty="0" smtClean="0"/>
          </a:p>
          <a:p>
            <a:r>
              <a:rPr lang="en-US" sz="2800" dirty="0" smtClean="0"/>
              <a:t>Too much to do, not enough help</a:t>
            </a:r>
          </a:p>
          <a:p>
            <a:endParaRPr lang="en-US" sz="1000" dirty="0" smtClean="0"/>
          </a:p>
          <a:p>
            <a:r>
              <a:rPr lang="en-US" sz="2800" dirty="0" smtClean="0"/>
              <a:t>Results: anger, frustration, self-pity, and resentment</a:t>
            </a:r>
            <a:endParaRPr lang="en-US" sz="2800" dirty="0"/>
          </a:p>
          <a:p>
            <a:endParaRPr lang="en-US" dirty="0" smtClean="0"/>
          </a:p>
        </p:txBody>
      </p:sp>
    </p:spTree>
    <p:extLst>
      <p:ext uri="{BB962C8B-B14F-4D97-AF65-F5344CB8AC3E}">
        <p14:creationId xmlns:p14="http://schemas.microsoft.com/office/powerpoint/2010/main" xmlns="" val="1315393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VI. Burdensome hospitality: how not to practice hospitality – the story of Martha &amp; Mary (Luke 10:38-42)</a:t>
            </a:r>
            <a:endParaRPr lang="en-US" sz="3000" dirty="0"/>
          </a:p>
        </p:txBody>
      </p:sp>
      <p:sp>
        <p:nvSpPr>
          <p:cNvPr id="3" name="Content Placeholder 2"/>
          <p:cNvSpPr>
            <a:spLocks noGrp="1"/>
          </p:cNvSpPr>
          <p:nvPr>
            <p:ph idx="1"/>
          </p:nvPr>
        </p:nvSpPr>
        <p:spPr>
          <a:xfrm>
            <a:off x="1752600" y="1447800"/>
            <a:ext cx="6096000" cy="5257800"/>
          </a:xfrm>
        </p:spPr>
        <p:txBody>
          <a:bodyPr>
            <a:normAutofit/>
          </a:bodyPr>
          <a:lstStyle/>
          <a:p>
            <a:pPr marL="0" indent="0">
              <a:buNone/>
            </a:pPr>
            <a:r>
              <a:rPr lang="en-US" dirty="0" smtClean="0"/>
              <a:t>d. Jesus rebukes her and calls her to true hospitality.</a:t>
            </a:r>
          </a:p>
          <a:p>
            <a:pPr marL="0" indent="0">
              <a:buNone/>
            </a:pPr>
            <a:endParaRPr lang="en-US" dirty="0"/>
          </a:p>
          <a:p>
            <a:pPr marL="0" indent="0">
              <a:buNone/>
            </a:pPr>
            <a:r>
              <a:rPr lang="en-US" sz="2800" dirty="0" smtClean="0"/>
              <a:t>“‘Martha</a:t>
            </a:r>
            <a:r>
              <a:rPr lang="en-US" sz="2800" dirty="0"/>
              <a:t>, Martha</a:t>
            </a:r>
            <a:r>
              <a:rPr lang="en-US" sz="2800" dirty="0" smtClean="0"/>
              <a:t>,’</a:t>
            </a:r>
            <a:r>
              <a:rPr lang="en-US" sz="2800" dirty="0"/>
              <a:t> the Lord answered, </a:t>
            </a:r>
            <a:r>
              <a:rPr lang="en-US" sz="2800" dirty="0" smtClean="0"/>
              <a:t>‘you </a:t>
            </a:r>
            <a:r>
              <a:rPr lang="en-US" sz="2800" dirty="0"/>
              <a:t>are worried and upset about many things, </a:t>
            </a:r>
            <a:r>
              <a:rPr lang="en-US" sz="2800" dirty="0" smtClean="0"/>
              <a:t>but </a:t>
            </a:r>
            <a:r>
              <a:rPr lang="en-US" sz="2800" dirty="0"/>
              <a:t>few things are needed—or indeed only </a:t>
            </a:r>
            <a:r>
              <a:rPr lang="en-US" sz="2800" dirty="0" smtClean="0"/>
              <a:t>one.</a:t>
            </a:r>
            <a:r>
              <a:rPr lang="en-US" sz="2800" baseline="30000" dirty="0"/>
              <a:t> </a:t>
            </a:r>
            <a:r>
              <a:rPr lang="en-US" sz="2800" dirty="0" smtClean="0"/>
              <a:t>Mary </a:t>
            </a:r>
            <a:r>
              <a:rPr lang="en-US" sz="2800" dirty="0"/>
              <a:t>has chosen what is better, and it will not be taken away from her</a:t>
            </a:r>
            <a:r>
              <a:rPr lang="en-US" sz="2800" dirty="0" smtClean="0"/>
              <a:t>.’”</a:t>
            </a:r>
          </a:p>
          <a:p>
            <a:pPr marL="0" indent="0">
              <a:buNone/>
            </a:pPr>
            <a:r>
              <a:rPr lang="en-US" sz="2800" i="1" dirty="0" smtClean="0"/>
              <a:t>Luke 10:41-42</a:t>
            </a:r>
          </a:p>
        </p:txBody>
      </p:sp>
    </p:spTree>
    <p:extLst>
      <p:ext uri="{BB962C8B-B14F-4D97-AF65-F5344CB8AC3E}">
        <p14:creationId xmlns:p14="http://schemas.microsoft.com/office/powerpoint/2010/main" xmlns="" val="373712310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199" cy="1219200"/>
          </a:xfrm>
        </p:spPr>
        <p:txBody>
          <a:bodyPr/>
          <a:lstStyle/>
          <a:p>
            <a:r>
              <a:rPr lang="en-US" sz="3000" dirty="0"/>
              <a:t>VI. Burdensome hospitality: how not to practice hospitality – the story of Martha &amp; Mary (Luke 10:38-42)</a:t>
            </a:r>
          </a:p>
        </p:txBody>
      </p:sp>
      <p:sp>
        <p:nvSpPr>
          <p:cNvPr id="3" name="Content Placeholder 2"/>
          <p:cNvSpPr>
            <a:spLocks noGrp="1"/>
          </p:cNvSpPr>
          <p:nvPr>
            <p:ph idx="1"/>
          </p:nvPr>
        </p:nvSpPr>
        <p:spPr>
          <a:xfrm>
            <a:off x="1752600" y="1447800"/>
            <a:ext cx="6324600" cy="5257800"/>
          </a:xfrm>
        </p:spPr>
        <p:txBody>
          <a:bodyPr/>
          <a:lstStyle/>
          <a:p>
            <a:pPr marL="0" indent="0">
              <a:buNone/>
            </a:pPr>
            <a:r>
              <a:rPr lang="en-US" dirty="0" smtClean="0"/>
              <a:t>e. Outcomes</a:t>
            </a:r>
            <a:r>
              <a:rPr lang="en-US" dirty="0"/>
              <a:t>:</a:t>
            </a:r>
          </a:p>
          <a:p>
            <a:pPr marL="0" indent="0">
              <a:buNone/>
            </a:pPr>
            <a:endParaRPr lang="en-US" dirty="0"/>
          </a:p>
          <a:p>
            <a:r>
              <a:rPr lang="en-US" dirty="0"/>
              <a:t>hearing the Word of God</a:t>
            </a:r>
          </a:p>
          <a:p>
            <a:r>
              <a:rPr lang="en-US" dirty="0" smtClean="0"/>
              <a:t>the resurrection of Lazarus from the dead</a:t>
            </a:r>
            <a:endParaRPr lang="en-US" dirty="0"/>
          </a:p>
          <a:p>
            <a:endParaRPr lang="en-US" dirty="0"/>
          </a:p>
        </p:txBody>
      </p:sp>
    </p:spTree>
    <p:extLst>
      <p:ext uri="{BB962C8B-B14F-4D97-AF65-F5344CB8AC3E}">
        <p14:creationId xmlns:p14="http://schemas.microsoft.com/office/powerpoint/2010/main" xmlns="" val="16059925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199" cy="1219200"/>
          </a:xfrm>
        </p:spPr>
        <p:txBody>
          <a:bodyPr/>
          <a:lstStyle/>
          <a:p>
            <a:r>
              <a:rPr lang="en-US" sz="3000" dirty="0"/>
              <a:t>VI. Burdensome hospitality: how not to practice hospitality – the story of Martha &amp; Mary (Luke 10:38-42)</a:t>
            </a:r>
          </a:p>
        </p:txBody>
      </p:sp>
      <p:sp>
        <p:nvSpPr>
          <p:cNvPr id="3" name="Content Placeholder 2"/>
          <p:cNvSpPr>
            <a:spLocks noGrp="1"/>
          </p:cNvSpPr>
          <p:nvPr>
            <p:ph idx="1"/>
          </p:nvPr>
        </p:nvSpPr>
        <p:spPr>
          <a:xfrm>
            <a:off x="1752600" y="1447800"/>
            <a:ext cx="6324600" cy="5257800"/>
          </a:xfrm>
        </p:spPr>
        <p:txBody>
          <a:bodyPr>
            <a:normAutofit fontScale="92500" lnSpcReduction="10000"/>
          </a:bodyPr>
          <a:lstStyle/>
          <a:p>
            <a:pPr marL="0" indent="0">
              <a:buNone/>
            </a:pPr>
            <a:r>
              <a:rPr lang="en-US" dirty="0" smtClean="0"/>
              <a:t>f. Application:</a:t>
            </a:r>
          </a:p>
          <a:p>
            <a:pPr marL="0" indent="0">
              <a:buNone/>
            </a:pPr>
            <a:endParaRPr lang="en-US" dirty="0"/>
          </a:p>
          <a:p>
            <a:r>
              <a:rPr lang="en-US" sz="2800" dirty="0" smtClean="0"/>
              <a:t>Do we practice hospitality out of communion with Jesus or obligation to Jesus?</a:t>
            </a:r>
          </a:p>
          <a:p>
            <a:endParaRPr lang="en-US" sz="2800" dirty="0" smtClean="0"/>
          </a:p>
          <a:p>
            <a:r>
              <a:rPr lang="en-US" sz="2800" dirty="0" smtClean="0"/>
              <a:t>Do we need the rebuke of Jesus regarding how we practice or don’t practice hospitality?</a:t>
            </a:r>
          </a:p>
          <a:p>
            <a:endParaRPr lang="en-US" sz="2800" dirty="0" smtClean="0"/>
          </a:p>
          <a:p>
            <a:r>
              <a:rPr lang="en-US" sz="2800" dirty="0" smtClean="0"/>
              <a:t>How can you overcome busyness to practice hospitality?</a:t>
            </a:r>
          </a:p>
          <a:p>
            <a:pPr marL="0" indent="0">
              <a:buNone/>
            </a:pPr>
            <a:endParaRPr lang="en-US" dirty="0"/>
          </a:p>
          <a:p>
            <a:endParaRPr lang="en-US" dirty="0" smtClean="0"/>
          </a:p>
        </p:txBody>
      </p:sp>
    </p:spTree>
    <p:extLst>
      <p:ext uri="{BB962C8B-B14F-4D97-AF65-F5344CB8AC3E}">
        <p14:creationId xmlns:p14="http://schemas.microsoft.com/office/powerpoint/2010/main" xmlns="" val="3608252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dirty="0" smtClean="0"/>
              <a:t>I. The link between hospitality and love</a:t>
            </a:r>
            <a:endParaRPr lang="en-US" dirty="0"/>
          </a:p>
        </p:txBody>
      </p:sp>
      <p:sp>
        <p:nvSpPr>
          <p:cNvPr id="3" name="Content Placeholder 2"/>
          <p:cNvSpPr>
            <a:spLocks noGrp="1"/>
          </p:cNvSpPr>
          <p:nvPr>
            <p:ph idx="1"/>
          </p:nvPr>
        </p:nvSpPr>
        <p:spPr>
          <a:xfrm>
            <a:off x="1752600" y="1447800"/>
            <a:ext cx="7086600" cy="5257800"/>
          </a:xfrm>
        </p:spPr>
        <p:txBody>
          <a:bodyPr/>
          <a:lstStyle/>
          <a:p>
            <a:pPr marL="0" indent="0">
              <a:buNone/>
            </a:pPr>
            <a:r>
              <a:rPr lang="en-US" dirty="0"/>
              <a:t>“Above all, </a:t>
            </a:r>
            <a:r>
              <a:rPr lang="en-US" u="sng" dirty="0"/>
              <a:t>love</a:t>
            </a:r>
            <a:r>
              <a:rPr lang="en-US" dirty="0"/>
              <a:t> each other deeply, because love covers over a multitude of sins. </a:t>
            </a:r>
            <a:r>
              <a:rPr lang="en-US" dirty="0" smtClean="0"/>
              <a:t>Offer </a:t>
            </a:r>
            <a:r>
              <a:rPr lang="en-US" u="sng" dirty="0"/>
              <a:t>hospitality</a:t>
            </a:r>
            <a:r>
              <a:rPr lang="en-US" dirty="0"/>
              <a:t> to one another without grumbling</a:t>
            </a:r>
            <a:r>
              <a:rPr lang="en-US" dirty="0" smtClean="0"/>
              <a:t>.”</a:t>
            </a:r>
            <a:endParaRPr lang="en-US" i="1" dirty="0" smtClean="0"/>
          </a:p>
          <a:p>
            <a:pPr marL="0" indent="0">
              <a:buNone/>
            </a:pPr>
            <a:endParaRPr lang="en-US" i="1" dirty="0" smtClean="0"/>
          </a:p>
          <a:p>
            <a:pPr marL="0" indent="0">
              <a:buNone/>
            </a:pPr>
            <a:r>
              <a:rPr lang="en-US" i="1" dirty="0" smtClean="0"/>
              <a:t>1 Peter 4:8-9</a:t>
            </a:r>
            <a:endParaRPr lang="en-US" i="1" dirty="0"/>
          </a:p>
        </p:txBody>
      </p:sp>
    </p:spTree>
    <p:extLst>
      <p:ext uri="{BB962C8B-B14F-4D97-AF65-F5344CB8AC3E}">
        <p14:creationId xmlns:p14="http://schemas.microsoft.com/office/powerpoint/2010/main" xmlns="" val="9735254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900" dirty="0" smtClean="0"/>
              <a:t>VII. The blessings of hospitality</a:t>
            </a:r>
            <a:endParaRPr lang="en-US" sz="3900" dirty="0"/>
          </a:p>
        </p:txBody>
      </p:sp>
      <p:sp>
        <p:nvSpPr>
          <p:cNvPr id="3" name="Content Placeholder 2"/>
          <p:cNvSpPr>
            <a:spLocks noGrp="1"/>
          </p:cNvSpPr>
          <p:nvPr>
            <p:ph idx="1"/>
          </p:nvPr>
        </p:nvSpPr>
        <p:spPr>
          <a:xfrm>
            <a:off x="1752600" y="1447800"/>
            <a:ext cx="5791200" cy="5257800"/>
          </a:xfrm>
        </p:spPr>
        <p:txBody>
          <a:bodyPr/>
          <a:lstStyle/>
          <a:p>
            <a:pPr marL="514350" indent="-514350">
              <a:buAutoNum type="alphaLcPeriod"/>
            </a:pPr>
            <a:r>
              <a:rPr lang="en-US" dirty="0" smtClean="0"/>
              <a:t>Relationships</a:t>
            </a:r>
          </a:p>
          <a:p>
            <a:pPr marL="514350" indent="-514350">
              <a:buAutoNum type="alphaLcPeriod"/>
            </a:pPr>
            <a:r>
              <a:rPr lang="en-US" dirty="0" smtClean="0"/>
              <a:t>The Word of God</a:t>
            </a:r>
          </a:p>
          <a:p>
            <a:pPr marL="514350" indent="-514350">
              <a:buAutoNum type="alphaLcPeriod"/>
            </a:pPr>
            <a:r>
              <a:rPr lang="en-US" dirty="0" smtClean="0"/>
              <a:t>Supernatural provision</a:t>
            </a:r>
          </a:p>
          <a:p>
            <a:pPr marL="514350" indent="-514350">
              <a:buAutoNum type="alphaLcPeriod"/>
            </a:pPr>
            <a:r>
              <a:rPr lang="en-US" dirty="0" smtClean="0"/>
              <a:t>Supernatural power (resurrection)</a:t>
            </a:r>
            <a:endParaRPr lang="en-US" dirty="0"/>
          </a:p>
        </p:txBody>
      </p:sp>
    </p:spTree>
    <p:extLst>
      <p:ext uri="{BB962C8B-B14F-4D97-AF65-F5344CB8AC3E}">
        <p14:creationId xmlns:p14="http://schemas.microsoft.com/office/powerpoint/2010/main" xmlns="" val="15727228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sz="3900" dirty="0" smtClean="0"/>
              <a:t>VII. The blessings of hospitality</a:t>
            </a:r>
            <a:endParaRPr lang="en-US" sz="3900" dirty="0"/>
          </a:p>
        </p:txBody>
      </p:sp>
      <p:sp>
        <p:nvSpPr>
          <p:cNvPr id="3" name="Content Placeholder 2"/>
          <p:cNvSpPr>
            <a:spLocks noGrp="1"/>
          </p:cNvSpPr>
          <p:nvPr>
            <p:ph idx="1"/>
          </p:nvPr>
        </p:nvSpPr>
        <p:spPr>
          <a:xfrm>
            <a:off x="1752600" y="1447800"/>
            <a:ext cx="7086600" cy="5257800"/>
          </a:xfrm>
        </p:spPr>
        <p:txBody>
          <a:bodyPr/>
          <a:lstStyle/>
          <a:p>
            <a:pPr marL="0" indent="0">
              <a:buNone/>
            </a:pPr>
            <a:r>
              <a:rPr lang="en-US" dirty="0" smtClean="0"/>
              <a:t>e. Why do you think that hospitality is linked to resurrection power?</a:t>
            </a:r>
            <a:endParaRPr lang="en-US" dirty="0"/>
          </a:p>
        </p:txBody>
      </p:sp>
    </p:spTree>
    <p:extLst>
      <p:ext uri="{BB962C8B-B14F-4D97-AF65-F5344CB8AC3E}">
        <p14:creationId xmlns:p14="http://schemas.microsoft.com/office/powerpoint/2010/main" xmlns="" val="230684593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199" cy="1143000"/>
          </a:xfrm>
        </p:spPr>
        <p:txBody>
          <a:bodyPr/>
          <a:lstStyle/>
          <a:p>
            <a:r>
              <a:rPr lang="en-US" sz="3900" dirty="0"/>
              <a:t>VII. The blessings of hospitality</a:t>
            </a:r>
          </a:p>
        </p:txBody>
      </p:sp>
      <p:sp>
        <p:nvSpPr>
          <p:cNvPr id="3" name="Content Placeholder 2"/>
          <p:cNvSpPr>
            <a:spLocks noGrp="1"/>
          </p:cNvSpPr>
          <p:nvPr>
            <p:ph idx="1"/>
          </p:nvPr>
        </p:nvSpPr>
        <p:spPr>
          <a:xfrm>
            <a:off x="1752600" y="1447800"/>
            <a:ext cx="6019800" cy="5257800"/>
          </a:xfrm>
        </p:spPr>
        <p:txBody>
          <a:bodyPr/>
          <a:lstStyle/>
          <a:p>
            <a:pPr marL="0" indent="0">
              <a:buNone/>
            </a:pPr>
            <a:r>
              <a:rPr lang="en-US" dirty="0" smtClean="0"/>
              <a:t>f. With such clear commandments to practice hospitality, stories that illustrate hospitality, and such powerful blessings associated with hospitality, why do we hesitate to practice Biblical hospitality?</a:t>
            </a:r>
            <a:endParaRPr lang="en-US" dirty="0"/>
          </a:p>
        </p:txBody>
      </p:sp>
    </p:spTree>
    <p:extLst>
      <p:ext uri="{BB962C8B-B14F-4D97-AF65-F5344CB8AC3E}">
        <p14:creationId xmlns:p14="http://schemas.microsoft.com/office/powerpoint/2010/main" xmlns="" val="4971742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199" cy="1143000"/>
          </a:xfrm>
        </p:spPr>
        <p:txBody>
          <a:bodyPr/>
          <a:lstStyle/>
          <a:p>
            <a:r>
              <a:rPr lang="en-US" sz="3900" dirty="0"/>
              <a:t>VII. The blessings of hospitality</a:t>
            </a:r>
          </a:p>
        </p:txBody>
      </p:sp>
      <p:sp>
        <p:nvSpPr>
          <p:cNvPr id="3" name="Content Placeholder 2"/>
          <p:cNvSpPr>
            <a:spLocks noGrp="1"/>
          </p:cNvSpPr>
          <p:nvPr>
            <p:ph idx="1"/>
          </p:nvPr>
        </p:nvSpPr>
        <p:spPr>
          <a:xfrm>
            <a:off x="1752600" y="1447800"/>
            <a:ext cx="7239000" cy="5257800"/>
          </a:xfrm>
        </p:spPr>
        <p:txBody>
          <a:bodyPr/>
          <a:lstStyle/>
          <a:p>
            <a:pPr marL="0" indent="0">
              <a:buNone/>
            </a:pPr>
            <a:r>
              <a:rPr lang="en-US" dirty="0" smtClean="0"/>
              <a:t>g. Applications:</a:t>
            </a:r>
          </a:p>
          <a:p>
            <a:pPr marL="0" indent="0">
              <a:buNone/>
            </a:pPr>
            <a:endParaRPr lang="en-US" dirty="0"/>
          </a:p>
          <a:p>
            <a:r>
              <a:rPr lang="en-US" sz="2800" dirty="0" smtClean="0"/>
              <a:t>What steps can you take to develop a lifestyle of hospitality?</a:t>
            </a:r>
          </a:p>
          <a:p>
            <a:endParaRPr lang="en-US" sz="2800" dirty="0"/>
          </a:p>
          <a:p>
            <a:r>
              <a:rPr lang="en-US" sz="2800" dirty="0" smtClean="0"/>
              <a:t>When will you get started?</a:t>
            </a:r>
          </a:p>
        </p:txBody>
      </p:sp>
    </p:spTree>
    <p:extLst>
      <p:ext uri="{BB962C8B-B14F-4D97-AF65-F5344CB8AC3E}">
        <p14:creationId xmlns:p14="http://schemas.microsoft.com/office/powerpoint/2010/main" xmlns="" val="356220835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For more information about hospitality with international students:</a:t>
            </a:r>
            <a:endParaRPr lang="en-US" sz="3000" dirty="0"/>
          </a:p>
        </p:txBody>
      </p:sp>
      <p:sp>
        <p:nvSpPr>
          <p:cNvPr id="3" name="Content Placeholder 2"/>
          <p:cNvSpPr>
            <a:spLocks noGrp="1"/>
          </p:cNvSpPr>
          <p:nvPr>
            <p:ph idx="1"/>
          </p:nvPr>
        </p:nvSpPr>
        <p:spPr>
          <a:xfrm>
            <a:off x="1752600" y="1447800"/>
            <a:ext cx="7239000" cy="5257800"/>
          </a:xfrm>
        </p:spPr>
        <p:txBody>
          <a:bodyPr anchor="ctr">
            <a:normAutofit/>
          </a:bodyPr>
          <a:lstStyle/>
          <a:p>
            <a:pPr marL="0" indent="0">
              <a:buNone/>
            </a:pPr>
            <a:r>
              <a:rPr lang="en-US" sz="3000" dirty="0" smtClean="0">
                <a:latin typeface="+mj-lt"/>
                <a:cs typeface="Times New Roman" panose="02020603050405020304" pitchFamily="18" charset="0"/>
              </a:rPr>
              <a:t>	</a:t>
            </a:r>
            <a:r>
              <a:rPr lang="en-US" sz="3000" b="1" dirty="0" smtClean="0">
                <a:latin typeface="+mj-lt"/>
                <a:cs typeface="Times New Roman" panose="02020603050405020304" pitchFamily="18" charset="0"/>
              </a:rPr>
              <a:t>Rich Mendola</a:t>
            </a:r>
          </a:p>
          <a:p>
            <a:pPr marL="0" indent="0">
              <a:buNone/>
            </a:pPr>
            <a:r>
              <a:rPr lang="en-US" sz="3000" b="1" dirty="0" smtClean="0">
                <a:latin typeface="+mj-lt"/>
                <a:cs typeface="Times New Roman" panose="02020603050405020304" pitchFamily="18" charset="0"/>
              </a:rPr>
              <a:t>	</a:t>
            </a:r>
            <a:r>
              <a:rPr lang="en-US" sz="3000" dirty="0" smtClean="0">
                <a:latin typeface="+mj-lt"/>
                <a:cs typeface="Times New Roman" panose="02020603050405020304" pitchFamily="18" charset="0"/>
              </a:rPr>
              <a:t>International Friendships, Inc.</a:t>
            </a:r>
          </a:p>
          <a:p>
            <a:pPr marL="0" indent="0">
              <a:buNone/>
            </a:pPr>
            <a:r>
              <a:rPr lang="en-US" sz="3000" dirty="0" smtClean="0">
                <a:latin typeface="+mj-lt"/>
                <a:cs typeface="Times New Roman" panose="02020603050405020304" pitchFamily="18" charset="0"/>
              </a:rPr>
              <a:t>	</a:t>
            </a:r>
            <a:r>
              <a:rPr lang="en-US" sz="3000" dirty="0" smtClean="0">
                <a:latin typeface="+mj-lt"/>
                <a:cs typeface="Times New Roman" panose="02020603050405020304" pitchFamily="18" charset="0"/>
                <a:hlinkClick r:id="rId2"/>
              </a:rPr>
              <a:t>www.richmendola.org</a:t>
            </a:r>
            <a:endParaRPr lang="en-US" sz="3000" dirty="0" smtClean="0">
              <a:latin typeface="+mj-lt"/>
              <a:cs typeface="Times New Roman" panose="02020603050405020304" pitchFamily="18" charset="0"/>
            </a:endParaRPr>
          </a:p>
          <a:p>
            <a:pPr marL="0" indent="0">
              <a:buNone/>
            </a:pPr>
            <a:r>
              <a:rPr lang="en-US" sz="3000" dirty="0">
                <a:latin typeface="+mj-lt"/>
                <a:cs typeface="Times New Roman" panose="02020603050405020304" pitchFamily="18" charset="0"/>
              </a:rPr>
              <a:t>	</a:t>
            </a:r>
            <a:r>
              <a:rPr lang="en-US" sz="3000" dirty="0" smtClean="0">
                <a:latin typeface="+mj-lt"/>
                <a:cs typeface="Times New Roman" panose="02020603050405020304" pitchFamily="18" charset="0"/>
                <a:hlinkClick r:id="rId3"/>
              </a:rPr>
              <a:t>www.ifipartners.org</a:t>
            </a:r>
            <a:endParaRPr lang="en-US" sz="3000" dirty="0" smtClean="0">
              <a:latin typeface="+mj-lt"/>
              <a:cs typeface="Times New Roman" panose="02020603050405020304" pitchFamily="18" charset="0"/>
            </a:endParaRPr>
          </a:p>
          <a:p>
            <a:pPr marL="0" indent="0">
              <a:buNone/>
            </a:pPr>
            <a:endParaRPr lang="en-US" sz="2800" dirty="0" smtClean="0"/>
          </a:p>
          <a:p>
            <a:pPr marL="0" indent="0">
              <a:buNone/>
            </a:pPr>
            <a:endParaRPr lang="en-US" sz="2800" dirty="0"/>
          </a:p>
        </p:txBody>
      </p:sp>
    </p:spTree>
    <p:extLst>
      <p:ext uri="{BB962C8B-B14F-4D97-AF65-F5344CB8AC3E}">
        <p14:creationId xmlns:p14="http://schemas.microsoft.com/office/powerpoint/2010/main" xmlns="" val="9716287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1524000"/>
            <a:ext cx="6096000" cy="1543051"/>
          </a:xfrm>
        </p:spPr>
        <p:txBody>
          <a:bodyPr/>
          <a:lstStyle/>
          <a:p>
            <a:r>
              <a:rPr lang="en-US" sz="4700" dirty="0" smtClean="0"/>
              <a:t>Portraits of Love:</a:t>
            </a:r>
            <a:r>
              <a:rPr lang="en-US" dirty="0" smtClean="0"/>
              <a:t/>
            </a:r>
            <a:br>
              <a:rPr lang="en-US" dirty="0" smtClean="0"/>
            </a:br>
            <a:r>
              <a:rPr lang="en-US" sz="3400" dirty="0" smtClean="0"/>
              <a:t>Scriptural Stories of Hospitality</a:t>
            </a:r>
            <a:endParaRPr lang="en-US" sz="3400" dirty="0"/>
          </a:p>
        </p:txBody>
      </p:sp>
      <p:sp>
        <p:nvSpPr>
          <p:cNvPr id="3" name="Subtitle 2"/>
          <p:cNvSpPr>
            <a:spLocks noGrp="1"/>
          </p:cNvSpPr>
          <p:nvPr>
            <p:ph type="subTitle" idx="1"/>
          </p:nvPr>
        </p:nvSpPr>
        <p:spPr>
          <a:xfrm>
            <a:off x="2743200" y="3429000"/>
            <a:ext cx="5706035" cy="1752600"/>
          </a:xfrm>
        </p:spPr>
        <p:txBody>
          <a:bodyPr/>
          <a:lstStyle/>
          <a:p>
            <a:pPr algn="l">
              <a:spcBef>
                <a:spcPts val="0"/>
              </a:spcBef>
            </a:pPr>
            <a:r>
              <a:rPr lang="en-US" dirty="0" smtClean="0"/>
              <a:t>Rich Mendola</a:t>
            </a:r>
          </a:p>
          <a:p>
            <a:pPr algn="l">
              <a:spcBef>
                <a:spcPts val="0"/>
              </a:spcBef>
            </a:pPr>
            <a:r>
              <a:rPr lang="en-US" dirty="0" smtClean="0"/>
              <a:t>International Friendships, Inc</a:t>
            </a:r>
            <a:r>
              <a:rPr lang="en-US" dirty="0"/>
              <a:t>.</a:t>
            </a:r>
            <a:endParaRPr lang="en-US" dirty="0" smtClean="0"/>
          </a:p>
          <a:p>
            <a:pPr algn="l">
              <a:spcBef>
                <a:spcPts val="0"/>
              </a:spcBef>
            </a:pPr>
            <a:r>
              <a:rPr lang="en-US" dirty="0" smtClean="0"/>
              <a:t>July 14, 2016</a:t>
            </a:r>
            <a:endParaRPr lang="en-US" dirty="0"/>
          </a:p>
        </p:txBody>
      </p:sp>
      <p:cxnSp>
        <p:nvCxnSpPr>
          <p:cNvPr id="4" name="Straight Connector 3"/>
          <p:cNvCxnSpPr/>
          <p:nvPr/>
        </p:nvCxnSpPr>
        <p:spPr>
          <a:xfrm>
            <a:off x="2819400" y="3276600"/>
            <a:ext cx="60198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752600" y="6096000"/>
            <a:ext cx="6934200" cy="646331"/>
          </a:xfrm>
          <a:prstGeom prst="rect">
            <a:avLst/>
          </a:prstGeom>
          <a:noFill/>
        </p:spPr>
        <p:txBody>
          <a:bodyPr wrap="square" rtlCol="0">
            <a:spAutoFit/>
          </a:bodyPr>
          <a:lstStyle/>
          <a:p>
            <a:r>
              <a:rPr lang="en-US" dirty="0" smtClean="0">
                <a:solidFill>
                  <a:schemeClr val="bg1">
                    <a:lumMod val="50000"/>
                  </a:schemeClr>
                </a:solidFill>
              </a:rPr>
              <a:t>© International Friendships, Inc.</a:t>
            </a:r>
          </a:p>
          <a:p>
            <a:r>
              <a:rPr lang="en-US" dirty="0" smtClean="0">
                <a:solidFill>
                  <a:schemeClr val="bg1">
                    <a:lumMod val="50000"/>
                  </a:schemeClr>
                </a:solidFill>
              </a:rPr>
              <a:t>No part of this presentation may be used without permission.</a:t>
            </a:r>
            <a:endParaRPr lang="en-US" dirty="0">
              <a:solidFill>
                <a:schemeClr val="bg1">
                  <a:lumMod val="50000"/>
                </a:schemeClr>
              </a:solidFill>
            </a:endParaRPr>
          </a:p>
        </p:txBody>
      </p:sp>
    </p:spTree>
    <p:extLst>
      <p:ext uri="{BB962C8B-B14F-4D97-AF65-F5344CB8AC3E}">
        <p14:creationId xmlns:p14="http://schemas.microsoft.com/office/powerpoint/2010/main" xmlns="" val="4077187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dirty="0" smtClean="0"/>
              <a:t>I. The link between hospitality and love</a:t>
            </a:r>
            <a:endParaRPr lang="en-US" dirty="0"/>
          </a:p>
        </p:txBody>
      </p:sp>
      <p:sp>
        <p:nvSpPr>
          <p:cNvPr id="3" name="Content Placeholder 2"/>
          <p:cNvSpPr>
            <a:spLocks noGrp="1"/>
          </p:cNvSpPr>
          <p:nvPr>
            <p:ph idx="1"/>
          </p:nvPr>
        </p:nvSpPr>
        <p:spPr>
          <a:xfrm>
            <a:off x="1752600" y="1447800"/>
            <a:ext cx="7086600" cy="5257800"/>
          </a:xfrm>
        </p:spPr>
        <p:txBody>
          <a:bodyPr/>
          <a:lstStyle/>
          <a:p>
            <a:pPr marL="0" indent="0">
              <a:buNone/>
            </a:pPr>
            <a:r>
              <a:rPr lang="en-US" dirty="0" smtClean="0"/>
              <a:t>b. Love through hospitality is the pattern of teaching in the Word of God.</a:t>
            </a:r>
            <a:endParaRPr lang="en-US" dirty="0"/>
          </a:p>
        </p:txBody>
      </p:sp>
    </p:spTree>
    <p:extLst>
      <p:ext uri="{BB962C8B-B14F-4D97-AF65-F5344CB8AC3E}">
        <p14:creationId xmlns:p14="http://schemas.microsoft.com/office/powerpoint/2010/main" xmlns="" val="4060008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7315200" cy="1143000"/>
          </a:xfrm>
        </p:spPr>
        <p:txBody>
          <a:bodyPr/>
          <a:lstStyle/>
          <a:p>
            <a:r>
              <a:rPr lang="en-US" dirty="0" smtClean="0"/>
              <a:t>II. Hospitality is commanded, but also illustrated.</a:t>
            </a:r>
            <a:endParaRPr lang="en-US" dirty="0"/>
          </a:p>
        </p:txBody>
      </p:sp>
      <p:sp>
        <p:nvSpPr>
          <p:cNvPr id="3" name="Content Placeholder 2"/>
          <p:cNvSpPr>
            <a:spLocks noGrp="1"/>
          </p:cNvSpPr>
          <p:nvPr>
            <p:ph idx="1"/>
          </p:nvPr>
        </p:nvSpPr>
        <p:spPr>
          <a:xfrm>
            <a:off x="1752600" y="1447800"/>
            <a:ext cx="7086600" cy="5257800"/>
          </a:xfrm>
        </p:spPr>
        <p:txBody>
          <a:bodyPr/>
          <a:lstStyle/>
          <a:p>
            <a:pPr marL="0" indent="0">
              <a:buNone/>
            </a:pPr>
            <a:r>
              <a:rPr lang="en-US" dirty="0" smtClean="0"/>
              <a:t>We need not only to be told to practice hospitality, but we need to know what that practice looks like.</a:t>
            </a:r>
            <a:endParaRPr lang="en-US" dirty="0"/>
          </a:p>
        </p:txBody>
      </p:sp>
    </p:spTree>
    <p:extLst>
      <p:ext uri="{BB962C8B-B14F-4D97-AF65-F5344CB8AC3E}">
        <p14:creationId xmlns:p14="http://schemas.microsoft.com/office/powerpoint/2010/main" xmlns="" val="627617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
            <a:ext cx="7315200" cy="1219200"/>
          </a:xfrm>
        </p:spPr>
        <p:txBody>
          <a:bodyPr/>
          <a:lstStyle/>
          <a:p>
            <a:r>
              <a:rPr lang="en-US" sz="3000" dirty="0" smtClean="0"/>
              <a:t>III. Basic components of hospitality illustrated  in the story of Abraham &amp; the 3 visitors (Genesis 18:1-20)</a:t>
            </a:r>
            <a:endParaRPr lang="en-US" sz="3000" dirty="0"/>
          </a:p>
        </p:txBody>
      </p:sp>
      <p:sp>
        <p:nvSpPr>
          <p:cNvPr id="3" name="Content Placeholder 2"/>
          <p:cNvSpPr>
            <a:spLocks noGrp="1"/>
          </p:cNvSpPr>
          <p:nvPr>
            <p:ph idx="1"/>
          </p:nvPr>
        </p:nvSpPr>
        <p:spPr>
          <a:xfrm>
            <a:off x="1752600" y="1447800"/>
            <a:ext cx="6096000" cy="5257800"/>
          </a:xfrm>
        </p:spPr>
        <p:txBody>
          <a:bodyPr>
            <a:normAutofit fontScale="70000" lnSpcReduction="20000"/>
          </a:bodyPr>
          <a:lstStyle/>
          <a:p>
            <a:pPr marL="0" indent="0">
              <a:buNone/>
            </a:pPr>
            <a:r>
              <a:rPr lang="en-US" dirty="0" smtClean="0"/>
              <a:t>“The</a:t>
            </a:r>
            <a:r>
              <a:rPr lang="en-US" dirty="0"/>
              <a:t> </a:t>
            </a:r>
            <a:r>
              <a:rPr lang="en-US" cap="small" dirty="0"/>
              <a:t>Lord</a:t>
            </a:r>
            <a:r>
              <a:rPr lang="en-US" dirty="0"/>
              <a:t> appeared to Abraham near the great trees of </a:t>
            </a:r>
            <a:r>
              <a:rPr lang="en-US" dirty="0" err="1"/>
              <a:t>Mamre</a:t>
            </a:r>
            <a:r>
              <a:rPr lang="en-US" dirty="0"/>
              <a:t> while he was sitting at the entrance to his tent in the heat of the </a:t>
            </a:r>
            <a:r>
              <a:rPr lang="en-US" dirty="0" smtClean="0"/>
              <a:t>day. Abraham </a:t>
            </a:r>
            <a:r>
              <a:rPr lang="en-US" dirty="0"/>
              <a:t>looked up and saw three men standing nearby. When he saw them, he hurried from the entrance of his tent to meet them and bowed low to the </a:t>
            </a:r>
            <a:r>
              <a:rPr lang="en-US" dirty="0" smtClean="0"/>
              <a:t>ground.</a:t>
            </a:r>
          </a:p>
          <a:p>
            <a:pPr marL="0" indent="0">
              <a:buNone/>
            </a:pPr>
            <a:endParaRPr lang="en-US" dirty="0"/>
          </a:p>
          <a:p>
            <a:pPr marL="0" indent="0">
              <a:buNone/>
            </a:pPr>
            <a:r>
              <a:rPr lang="en-US" dirty="0" smtClean="0"/>
              <a:t>He </a:t>
            </a:r>
            <a:r>
              <a:rPr lang="en-US" dirty="0"/>
              <a:t>said, </a:t>
            </a:r>
            <a:r>
              <a:rPr lang="en-US" dirty="0" smtClean="0"/>
              <a:t>‘If </a:t>
            </a:r>
            <a:r>
              <a:rPr lang="en-US" dirty="0"/>
              <a:t>I have found favor in your eyes, my </a:t>
            </a:r>
            <a:r>
              <a:rPr lang="en-US" dirty="0" smtClean="0"/>
              <a:t>lord,</a:t>
            </a:r>
            <a:r>
              <a:rPr lang="en-US" baseline="30000" dirty="0"/>
              <a:t> </a:t>
            </a:r>
            <a:r>
              <a:rPr lang="en-US" dirty="0" smtClean="0"/>
              <a:t>do </a:t>
            </a:r>
            <a:r>
              <a:rPr lang="en-US" dirty="0"/>
              <a:t>not pass your servant by. </a:t>
            </a:r>
            <a:r>
              <a:rPr lang="en-US" dirty="0" smtClean="0"/>
              <a:t>Let </a:t>
            </a:r>
            <a:r>
              <a:rPr lang="en-US" dirty="0"/>
              <a:t>a little water be brought, and then you may all wash your feet and rest under this tree. </a:t>
            </a:r>
            <a:r>
              <a:rPr lang="en-US" dirty="0" smtClean="0"/>
              <a:t>Let </a:t>
            </a:r>
            <a:r>
              <a:rPr lang="en-US" dirty="0"/>
              <a:t>me get you something to eat, so you can be refreshed and then go on your way—now that you have come to your servant</a:t>
            </a:r>
            <a:r>
              <a:rPr lang="en-US" dirty="0" smtClean="0"/>
              <a:t>.’</a:t>
            </a:r>
            <a:endParaRPr lang="en-US" dirty="0"/>
          </a:p>
          <a:p>
            <a:pPr marL="0" indent="0">
              <a:buNone/>
            </a:pPr>
            <a:endParaRPr lang="en-US" dirty="0" smtClean="0"/>
          </a:p>
          <a:p>
            <a:pPr marL="0" indent="0">
              <a:buNone/>
            </a:pPr>
            <a:r>
              <a:rPr lang="en-US" dirty="0" smtClean="0"/>
              <a:t>‘Very </a:t>
            </a:r>
            <a:r>
              <a:rPr lang="en-US" dirty="0"/>
              <a:t>well</a:t>
            </a:r>
            <a:r>
              <a:rPr lang="en-US" dirty="0" smtClean="0"/>
              <a:t>,’ </a:t>
            </a:r>
            <a:r>
              <a:rPr lang="en-US" dirty="0"/>
              <a:t>they answered, </a:t>
            </a:r>
            <a:r>
              <a:rPr lang="en-US" dirty="0" smtClean="0"/>
              <a:t>‘do </a:t>
            </a:r>
            <a:r>
              <a:rPr lang="en-US" dirty="0"/>
              <a:t>as you say</a:t>
            </a:r>
            <a:r>
              <a:rPr lang="en-US" dirty="0" smtClean="0"/>
              <a:t>.’</a:t>
            </a:r>
            <a:endParaRPr lang="en-US" dirty="0"/>
          </a:p>
        </p:txBody>
      </p:sp>
    </p:spTree>
    <p:extLst>
      <p:ext uri="{BB962C8B-B14F-4D97-AF65-F5344CB8AC3E}">
        <p14:creationId xmlns:p14="http://schemas.microsoft.com/office/powerpoint/2010/main" xmlns="" val="2069007108"/>
      </p:ext>
    </p:extLst>
  </p:cSld>
  <p:clrMapOvr>
    <a:masterClrMapping/>
  </p:clrMapOvr>
</p:sld>
</file>

<file path=ppt/theme/theme1.xml><?xml version="1.0" encoding="utf-8"?>
<a:theme xmlns:a="http://schemas.openxmlformats.org/drawingml/2006/main" name="Hospitality 1">
  <a:themeElements>
    <a:clrScheme name="Elsa">
      <a:dk1>
        <a:sysClr val="windowText" lastClr="000000"/>
      </a:dk1>
      <a:lt1>
        <a:sysClr val="window" lastClr="FFFFFF"/>
      </a:lt1>
      <a:dk2>
        <a:srgbClr val="1F497D"/>
      </a:dk2>
      <a:lt2>
        <a:srgbClr val="EEECE1"/>
      </a:lt2>
      <a:accent1>
        <a:srgbClr val="4F81BD"/>
      </a:accent1>
      <a:accent2>
        <a:srgbClr val="76923C"/>
      </a:accent2>
      <a:accent3>
        <a:srgbClr val="9BBB59"/>
      </a:accent3>
      <a:accent4>
        <a:srgbClr val="4F6128"/>
      </a:accent4>
      <a:accent5>
        <a:srgbClr val="4BACC6"/>
      </a:accent5>
      <a:accent6>
        <a:srgbClr val="7E542A"/>
      </a:accent6>
      <a:hlink>
        <a:srgbClr val="1F497D"/>
      </a:hlink>
      <a:folHlink>
        <a:srgbClr val="1F497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Hospitality 1</Template>
  <TotalTime>205</TotalTime>
  <Words>2757</Words>
  <Application>Microsoft Office PowerPoint</Application>
  <PresentationFormat>On-screen Show (4:3)</PresentationFormat>
  <Paragraphs>306</Paragraphs>
  <Slides>65</Slides>
  <Notes>0</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Hospitality 1</vt:lpstr>
      <vt:lpstr>Slide 1</vt:lpstr>
      <vt:lpstr>Portraits of Love: Scriptural Stories of Hospitality</vt:lpstr>
      <vt:lpstr>I. The link between hospitality and love</vt:lpstr>
      <vt:lpstr>I. The link between hospitality and love</vt:lpstr>
      <vt:lpstr>I. The link between hospitality and love</vt:lpstr>
      <vt:lpstr>I. The link between hospitality and love</vt:lpstr>
      <vt:lpstr>I. The link between hospitality and love</vt:lpstr>
      <vt:lpstr>II. Hospitality is commanded, but also illustrated.</vt:lpstr>
      <vt:lpstr>III. Basic components of hospitality illustrated  in the story of Abraham &amp; the 3 visitors (Genesis 18:1-20)</vt:lpstr>
      <vt:lpstr>III. Basic components of hospitality illustrated  in the story of Abraham &amp; the 3 visitors (Genesis 18:1-20)</vt:lpstr>
      <vt:lpstr>III. Basic components of hospitality illustrated  in the story of Abraham &amp; the 3 visitors (Genesis 18:1-20)</vt:lpstr>
      <vt:lpstr>III. Basic components of hospitality illustrated  in the story of Abraham &amp; the 3 visitors (Genesis 18:1-20)</vt:lpstr>
      <vt:lpstr>III. Basic components of hospitality illustrated  in the story of Abraham &amp; the 3 visitors (Genesis 18:1-20)</vt:lpstr>
      <vt:lpstr>III. Basic components of hospitality illustrated  in the story of Abraham &amp; the 3 visitors (Genesis 18:1-20)</vt:lpstr>
      <vt:lpstr>III. Basic components of hospitality illustrated  in the story of Abraham &amp; the 3 visitors (Genesis 18:1-20)</vt:lpstr>
      <vt:lpstr>III. Basic components of hospitality illustrated  in the story of Abraham &amp; the 3 visitors (Genesis 18:1-20)</vt:lpstr>
      <vt:lpstr>III. Basic components of hospitality illustrated  in the story of Abraham &amp; the 3 visitors (Genesis 18:1-20)</vt:lpstr>
      <vt:lpstr>III. Basic components of hospitality illustrated  in the story of Abraham &amp; the 3 visitors (Genesis 18:1-20)</vt:lpstr>
      <vt:lpstr>III. Basic components of hospitality illustrated  in the story of Abraham &amp; the 3 visitors (Genesis 18:1-20)</vt:lpstr>
      <vt:lpstr>III. Basic components of hospitality illustrated  in the story of Abraham &amp; the 3 visitors (Genesis 18:1-20)</vt:lpstr>
      <vt:lpstr>III. Basic components of hospitality illustrated  in the story of Abraham &amp; the 3 visitors (Genesis 18:1-20)</vt:lpstr>
      <vt:lpstr>III. Basic components of hospitality illustrated  in the story of Abraham &amp; the 3 visitors (Genesis 18:1-20)</vt:lpstr>
      <vt:lpstr>IV. Planned hospitality – story of the Shunammite woman (2 Kings 4:8-17)</vt:lpstr>
      <vt:lpstr>IV. Planned hospitality – story of the Shunammite woman (2 Kings 4:8-17)</vt:lpstr>
      <vt:lpstr>Map of Shunem</vt:lpstr>
      <vt:lpstr>IV. Planned hospitality – story of the Shunammite woman (2 Kings 4:8-17)</vt:lpstr>
      <vt:lpstr>IV. Planned hospitality – story of the Shunammite woman (2 Kings 4:8-17)</vt:lpstr>
      <vt:lpstr>Slide 28</vt:lpstr>
      <vt:lpstr>IV. Planned hospitality – story of the Shunammite woman (2 Kings 4:8-17)</vt:lpstr>
      <vt:lpstr>IV. Planned hospitality – story of the Shunammite woman (2 Kings 4:8-17)</vt:lpstr>
      <vt:lpstr>IV. Planned hospitality – story of the Shunammite woman (2 Kings 4:8-17)</vt:lpstr>
      <vt:lpstr>IV. Planned hospitality – story of the Shunammite woman (2 Kings 4:8-17)</vt:lpstr>
      <vt:lpstr>Slide 33</vt:lpstr>
      <vt:lpstr>Slide 34</vt:lpstr>
      <vt:lpstr>Slide 35</vt:lpstr>
      <vt:lpstr>IV. Planned hospitality – story of the Shunammite woman (2 Kings 4:8-17)</vt:lpstr>
      <vt:lpstr>IV. Planned hospitality – story of the Shunammite woman (2 Kings 4:8-17)</vt:lpstr>
      <vt:lpstr>Slide 38</vt:lpstr>
      <vt:lpstr>Slide 39</vt:lpstr>
      <vt:lpstr>Slide 40</vt:lpstr>
      <vt:lpstr>IV. Planned hospitality – story of the Shunammite woman (2 Kings 4:8-17)</vt:lpstr>
      <vt:lpstr>V. Sacrificial hospitality – the widow at Zarephath (1 Kings 17:7-24)</vt:lpstr>
      <vt:lpstr>V. Sacrificial hospitality – the widow at Zarephath (1 Kings 17:7-24)</vt:lpstr>
      <vt:lpstr>V. Sacrificial hospitality – the widow at Zarephath (1 Kings 17:7-24)</vt:lpstr>
      <vt:lpstr>V. Sacrificial hospitality – the widow at Zarephath (1 Kings 17:7-24)</vt:lpstr>
      <vt:lpstr>V. Sacrificial hospitality – the widow at Zarephath (1 Kings 17:7-24)</vt:lpstr>
      <vt:lpstr>V. Sacrificial hospitality – the widow at Zarephath (1 Kings 17:7-24)</vt:lpstr>
      <vt:lpstr>V. Sacrificial hospitality – the widow at Zarephath (1 Kings 17:7-24)</vt:lpstr>
      <vt:lpstr>V. Sacrificial hospitality – the widow at Zarephath (1 Kings 17:7-24)</vt:lpstr>
      <vt:lpstr>V. Sacrificial hospitality – the widow at Zarephath (1 Kings 17:7-24)</vt:lpstr>
      <vt:lpstr>VI. Burdensome hospitality: how not to practice hospitality – the story of Martha &amp; Mary (Luke 10:38-42)</vt:lpstr>
      <vt:lpstr>VI. Burdensome hospitality: how not to practice hospitality – the story of Martha &amp; Mary (Luke 10:38-42)</vt:lpstr>
      <vt:lpstr>VI. Burdensome hospitality: how not to practice hospitality – the story of Martha &amp; Mary (Luke 10:38-42)</vt:lpstr>
      <vt:lpstr>VI. Burdensome hospitality: how not to practice hospitality – the story of Martha &amp; Mary (Luke 10:38-42)</vt:lpstr>
      <vt:lpstr>VI. Burdensome hospitality: how not to practice hospitality – the story of Martha &amp; Mary (Luke 10:38-42)</vt:lpstr>
      <vt:lpstr>VI. Burdensome hospitality: how not to practice hospitality – the story of Martha &amp; Mary (Luke 10:38-42)</vt:lpstr>
      <vt:lpstr>VI. Burdensome hospitality: how not to practice hospitality – the story of Martha &amp; Mary (Luke 10:38-42)</vt:lpstr>
      <vt:lpstr>VI. Burdensome hospitality: how not to practice hospitality – the story of Martha &amp; Mary (Luke 10:38-42)</vt:lpstr>
      <vt:lpstr>VI. Burdensome hospitality: how not to practice hospitality – the story of Martha &amp; Mary (Luke 10:38-42)</vt:lpstr>
      <vt:lpstr>VII. The blessings of hospitality</vt:lpstr>
      <vt:lpstr>VII. The blessings of hospitality</vt:lpstr>
      <vt:lpstr>VII. The blessings of hospitality</vt:lpstr>
      <vt:lpstr>VII. The blessings of hospitality</vt:lpstr>
      <vt:lpstr>For more information about hospitality with international students:</vt:lpstr>
      <vt:lpstr>Portraits of Love: Scriptural Stories of Hospitality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Portraits of Love: 4 Short Stories of Hospitality</dc:title>
  <dc:creator>Executive Assistant</dc:creator>
  <cp:lastModifiedBy>williamsonk</cp:lastModifiedBy>
  <cp:revision>55</cp:revision>
  <dcterms:created xsi:type="dcterms:W3CDTF">2016-07-01T15:41:32Z</dcterms:created>
  <dcterms:modified xsi:type="dcterms:W3CDTF">2016-07-04T14:32:36Z</dcterms:modified>
</cp:coreProperties>
</file>