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8" r:id="rId2"/>
    <p:sldId id="309" r:id="rId3"/>
    <p:sldId id="310" r:id="rId4"/>
    <p:sldId id="348" r:id="rId5"/>
    <p:sldId id="349" r:id="rId6"/>
    <p:sldId id="311" r:id="rId7"/>
    <p:sldId id="312" r:id="rId8"/>
    <p:sldId id="313" r:id="rId9"/>
    <p:sldId id="314" r:id="rId10"/>
    <p:sldId id="315" r:id="rId11"/>
    <p:sldId id="316" r:id="rId12"/>
    <p:sldId id="317" r:id="rId13"/>
    <p:sldId id="318" r:id="rId14"/>
    <p:sldId id="319" r:id="rId15"/>
    <p:sldId id="320" r:id="rId16"/>
    <p:sldId id="350" r:id="rId17"/>
    <p:sldId id="321" r:id="rId18"/>
    <p:sldId id="322" r:id="rId19"/>
    <p:sldId id="323" r:id="rId20"/>
    <p:sldId id="324" r:id="rId21"/>
    <p:sldId id="325" r:id="rId22"/>
    <p:sldId id="326" r:id="rId23"/>
    <p:sldId id="327" r:id="rId24"/>
    <p:sldId id="328" r:id="rId25"/>
    <p:sldId id="335" r:id="rId26"/>
    <p:sldId id="339" r:id="rId27"/>
    <p:sldId id="343" r:id="rId28"/>
    <p:sldId id="340" r:id="rId29"/>
    <p:sldId id="344" r:id="rId30"/>
    <p:sldId id="345" r:id="rId31"/>
    <p:sldId id="341" r:id="rId32"/>
    <p:sldId id="346" r:id="rId33"/>
    <p:sldId id="330" r:id="rId34"/>
    <p:sldId id="331" r:id="rId35"/>
    <p:sldId id="333" r:id="rId36"/>
    <p:sldId id="332" r:id="rId37"/>
    <p:sldId id="338"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103" d="100"/>
          <a:sy n="103" d="100"/>
        </p:scale>
        <p:origin x="200" y="232"/>
      </p:cViewPr>
      <p:guideLst/>
    </p:cSldViewPr>
  </p:slideViewPr>
  <p:notesTextViewPr>
    <p:cViewPr>
      <p:scale>
        <a:sx n="1" d="1"/>
        <a:sy n="1" d="1"/>
      </p:scale>
      <p:origin x="0" y="0"/>
    </p:cViewPr>
  </p:notesTextViewPr>
  <p:sorterViewPr>
    <p:cViewPr>
      <p:scale>
        <a:sx n="125" d="100"/>
        <a:sy n="125"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31D0AA2-F4FA-499F-A738-F08541316514}" type="slidenum">
              <a:rPr lang="en-US" altLang="en-US"/>
              <a:pPr/>
              <a:t>‹#›</a:t>
            </a:fld>
            <a:endParaRPr lang="en-US" altLang="en-US" dirty="0"/>
          </a:p>
        </p:txBody>
      </p:sp>
    </p:spTree>
    <p:extLst>
      <p:ext uri="{BB962C8B-B14F-4D97-AF65-F5344CB8AC3E}">
        <p14:creationId xmlns:p14="http://schemas.microsoft.com/office/powerpoint/2010/main" val="1451866419"/>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18A37CC-6666-4508-A466-006D4401CBF7}" type="slidenum">
              <a:rPr lang="en-US" altLang="en-US"/>
              <a:pPr/>
              <a:t>‹#›</a:t>
            </a:fld>
            <a:endParaRPr lang="en-US" altLang="en-US" dirty="0"/>
          </a:p>
        </p:txBody>
      </p:sp>
    </p:spTree>
    <p:extLst>
      <p:ext uri="{BB962C8B-B14F-4D97-AF65-F5344CB8AC3E}">
        <p14:creationId xmlns:p14="http://schemas.microsoft.com/office/powerpoint/2010/main" val="2606106895"/>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098BB40-330C-4DD4-83BF-D7E7DD1994B7}" type="slidenum">
              <a:rPr lang="en-US" altLang="en-US"/>
              <a:pPr/>
              <a:t>‹#›</a:t>
            </a:fld>
            <a:endParaRPr lang="en-US" altLang="en-US" dirty="0"/>
          </a:p>
        </p:txBody>
      </p:sp>
    </p:spTree>
    <p:extLst>
      <p:ext uri="{BB962C8B-B14F-4D97-AF65-F5344CB8AC3E}">
        <p14:creationId xmlns:p14="http://schemas.microsoft.com/office/powerpoint/2010/main" val="864927401"/>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B410D6E-DEE6-434E-8A5C-36AF544EB629}" type="slidenum">
              <a:rPr lang="en-US" altLang="en-US"/>
              <a:pPr/>
              <a:t>‹#›</a:t>
            </a:fld>
            <a:endParaRPr lang="en-US" altLang="en-US" dirty="0"/>
          </a:p>
        </p:txBody>
      </p:sp>
    </p:spTree>
    <p:extLst>
      <p:ext uri="{BB962C8B-B14F-4D97-AF65-F5344CB8AC3E}">
        <p14:creationId xmlns:p14="http://schemas.microsoft.com/office/powerpoint/2010/main" val="3650067522"/>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616A811-ED26-457D-8223-6EBA10C6E2E4}" type="slidenum">
              <a:rPr lang="en-US" altLang="en-US"/>
              <a:pPr/>
              <a:t>‹#›</a:t>
            </a:fld>
            <a:endParaRPr lang="en-US" altLang="en-US" dirty="0"/>
          </a:p>
        </p:txBody>
      </p:sp>
    </p:spTree>
    <p:extLst>
      <p:ext uri="{BB962C8B-B14F-4D97-AF65-F5344CB8AC3E}">
        <p14:creationId xmlns:p14="http://schemas.microsoft.com/office/powerpoint/2010/main" val="2877598773"/>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8F3ED38-B590-4FE0-AD16-75B8BB948341}" type="slidenum">
              <a:rPr lang="en-US" altLang="en-US"/>
              <a:pPr/>
              <a:t>‹#›</a:t>
            </a:fld>
            <a:endParaRPr lang="en-US" altLang="en-US" dirty="0"/>
          </a:p>
        </p:txBody>
      </p:sp>
    </p:spTree>
    <p:extLst>
      <p:ext uri="{BB962C8B-B14F-4D97-AF65-F5344CB8AC3E}">
        <p14:creationId xmlns:p14="http://schemas.microsoft.com/office/powerpoint/2010/main" val="1568817881"/>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8"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9"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38A72CC-0545-493C-A18E-8B6DAA65703E}" type="slidenum">
              <a:rPr lang="en-US" altLang="en-US"/>
              <a:pPr/>
              <a:t>‹#›</a:t>
            </a:fld>
            <a:endParaRPr lang="en-US" altLang="en-US" dirty="0"/>
          </a:p>
        </p:txBody>
      </p:sp>
    </p:spTree>
    <p:extLst>
      <p:ext uri="{BB962C8B-B14F-4D97-AF65-F5344CB8AC3E}">
        <p14:creationId xmlns:p14="http://schemas.microsoft.com/office/powerpoint/2010/main" val="2001953600"/>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2E0CC90-5724-4D22-8245-F2C1A36EE25A}" type="slidenum">
              <a:rPr lang="en-US" altLang="en-US"/>
              <a:pPr/>
              <a:t>‹#›</a:t>
            </a:fld>
            <a:endParaRPr lang="en-US" altLang="en-US" dirty="0"/>
          </a:p>
        </p:txBody>
      </p:sp>
    </p:spTree>
    <p:extLst>
      <p:ext uri="{BB962C8B-B14F-4D97-AF65-F5344CB8AC3E}">
        <p14:creationId xmlns:p14="http://schemas.microsoft.com/office/powerpoint/2010/main" val="1164330968"/>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3"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BCE3E13C-1E37-4BE7-831B-68A49B62E094}" type="slidenum">
              <a:rPr lang="en-US" altLang="en-US"/>
              <a:pPr/>
              <a:t>‹#›</a:t>
            </a:fld>
            <a:endParaRPr lang="en-US" altLang="en-US" dirty="0"/>
          </a:p>
        </p:txBody>
      </p:sp>
    </p:spTree>
    <p:extLst>
      <p:ext uri="{BB962C8B-B14F-4D97-AF65-F5344CB8AC3E}">
        <p14:creationId xmlns:p14="http://schemas.microsoft.com/office/powerpoint/2010/main" val="3462696857"/>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AA9D254-92B9-46D3-88F6-D0BE456B05A5}" type="slidenum">
              <a:rPr lang="en-US" altLang="en-US"/>
              <a:pPr/>
              <a:t>‹#›</a:t>
            </a:fld>
            <a:endParaRPr lang="en-US" altLang="en-US" dirty="0"/>
          </a:p>
        </p:txBody>
      </p:sp>
    </p:spTree>
    <p:extLst>
      <p:ext uri="{BB962C8B-B14F-4D97-AF65-F5344CB8AC3E}">
        <p14:creationId xmlns:p14="http://schemas.microsoft.com/office/powerpoint/2010/main" val="2728443884"/>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0585815C-196A-4621-A778-E68AA8E65C70}" type="slidenum">
              <a:rPr lang="en-US" altLang="en-US"/>
              <a:pPr/>
              <a:t>‹#›</a:t>
            </a:fld>
            <a:endParaRPr lang="en-US" altLang="en-US" dirty="0"/>
          </a:p>
        </p:txBody>
      </p:sp>
    </p:spTree>
    <p:extLst>
      <p:ext uri="{BB962C8B-B14F-4D97-AF65-F5344CB8AC3E}">
        <p14:creationId xmlns:p14="http://schemas.microsoft.com/office/powerpoint/2010/main" val="2267339845"/>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09600" y="274638"/>
            <a:ext cx="109728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5" name="Rectangle 3"/>
          <p:cNvSpPr>
            <a:spLocks noGrp="1" noChangeArrowheads="1"/>
          </p:cNvSpPr>
          <p:nvPr>
            <p:ph type="body" idx="1"/>
          </p:nvPr>
        </p:nvSpPr>
        <p:spPr bwMode="auto">
          <a:xfrm>
            <a:off x="609600" y="1752601"/>
            <a:ext cx="10972800" cy="4373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6"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7"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8"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fontAlgn="base">
              <a:spcBef>
                <a:spcPct val="0"/>
              </a:spcBef>
              <a:spcAft>
                <a:spcPct val="0"/>
              </a:spcAft>
            </a:pPr>
            <a:fld id="{9B339B3B-227A-4E1D-9DAC-D8A3C6F475A3}" type="slidenum">
              <a:rPr lang="en-US" altLang="en-US">
                <a:latin typeface="Arial" panose="020B0604020202020204" pitchFamily="34" charset="0"/>
                <a:cs typeface="Arial" panose="020B0604020202020204" pitchFamily="34" charset="0"/>
              </a:rPr>
              <a:pPr fontAlgn="base">
                <a:spcBef>
                  <a:spcPct val="0"/>
                </a:spcBef>
                <a:spcAft>
                  <a:spcPct val="0"/>
                </a:spcAft>
              </a:pPr>
              <a:t>‹#›</a:t>
            </a:fld>
            <a:endParaRPr lang="en-US" altLang="en-US" dirty="0">
              <a:latin typeface="Arial" panose="020B0604020202020204" pitchFamily="34" charset="0"/>
              <a:cs typeface="Arial" panose="020B0604020202020204" pitchFamily="34" charset="0"/>
            </a:endParaRPr>
          </a:p>
        </p:txBody>
      </p:sp>
      <p:grpSp>
        <p:nvGrpSpPr>
          <p:cNvPr id="1031" name="Group 7"/>
          <p:cNvGrpSpPr>
            <a:grpSpLocks/>
          </p:cNvGrpSpPr>
          <p:nvPr userDrawn="1"/>
        </p:nvGrpSpPr>
        <p:grpSpPr bwMode="auto">
          <a:xfrm>
            <a:off x="0" y="1447800"/>
            <a:ext cx="12192000" cy="228600"/>
            <a:chOff x="0" y="864"/>
            <a:chExt cx="5760" cy="192"/>
          </a:xfrm>
        </p:grpSpPr>
        <p:sp>
          <p:nvSpPr>
            <p:cNvPr id="8200" name="Rectangle 8"/>
            <p:cNvSpPr>
              <a:spLocks noChangeArrowheads="1"/>
            </p:cNvSpPr>
            <p:nvPr userDrawn="1"/>
          </p:nvSpPr>
          <p:spPr bwMode="auto">
            <a:xfrm>
              <a:off x="0" y="864"/>
              <a:ext cx="5760" cy="192"/>
            </a:xfrm>
            <a:prstGeom prst="rect">
              <a:avLst/>
            </a:prstGeom>
            <a:solidFill>
              <a:srgbClr val="0066FF"/>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1" name="Rectangle 9"/>
            <p:cNvSpPr>
              <a:spLocks noChangeArrowheads="1"/>
            </p:cNvSpPr>
            <p:nvPr userDrawn="1"/>
          </p:nvSpPr>
          <p:spPr bwMode="auto">
            <a:xfrm>
              <a:off x="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2" name="Rectangle 10"/>
            <p:cNvSpPr>
              <a:spLocks noChangeArrowheads="1"/>
            </p:cNvSpPr>
            <p:nvPr userDrawn="1"/>
          </p:nvSpPr>
          <p:spPr bwMode="auto">
            <a:xfrm>
              <a:off x="528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grpSp>
        <p:nvGrpSpPr>
          <p:cNvPr id="1032" name="Group 11"/>
          <p:cNvGrpSpPr>
            <a:grpSpLocks/>
          </p:cNvGrpSpPr>
          <p:nvPr userDrawn="1"/>
        </p:nvGrpSpPr>
        <p:grpSpPr bwMode="auto">
          <a:xfrm>
            <a:off x="0" y="6858000"/>
            <a:ext cx="12192000" cy="76200"/>
            <a:chOff x="0" y="4176"/>
            <a:chExt cx="5760" cy="144"/>
          </a:xfrm>
        </p:grpSpPr>
        <p:sp>
          <p:nvSpPr>
            <p:cNvPr id="8204" name="Rectangle 12"/>
            <p:cNvSpPr>
              <a:spLocks noChangeArrowheads="1"/>
            </p:cNvSpPr>
            <p:nvPr userDrawn="1"/>
          </p:nvSpPr>
          <p:spPr bwMode="auto">
            <a:xfrm>
              <a:off x="0" y="4176"/>
              <a:ext cx="5328" cy="144"/>
            </a:xfrm>
            <a:prstGeom prst="rect">
              <a:avLst/>
            </a:prstGeom>
            <a:solidFill>
              <a:srgbClr val="0066FF"/>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5" name="Rectangle 13"/>
            <p:cNvSpPr>
              <a:spLocks noChangeArrowheads="1"/>
            </p:cNvSpPr>
            <p:nvPr userDrawn="1"/>
          </p:nvSpPr>
          <p:spPr bwMode="auto">
            <a:xfrm>
              <a:off x="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6" name="Rectangle 14"/>
            <p:cNvSpPr>
              <a:spLocks noChangeArrowheads="1"/>
            </p:cNvSpPr>
            <p:nvPr userDrawn="1"/>
          </p:nvSpPr>
          <p:spPr bwMode="auto">
            <a:xfrm>
              <a:off x="532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spTree>
    <p:extLst>
      <p:ext uri="{BB962C8B-B14F-4D97-AF65-F5344CB8AC3E}">
        <p14:creationId xmlns:p14="http://schemas.microsoft.com/office/powerpoint/2010/main" val="20736119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p:titleStyle>
    <p:bodyStyle>
      <a:lvl1pPr marL="342900" indent="-342900" algn="l" rtl="0" eaLnBrk="0" fontAlgn="base" hangingPunct="0">
        <a:spcBef>
          <a:spcPct val="20000"/>
        </a:spcBef>
        <a:spcAft>
          <a:spcPct val="0"/>
        </a:spcAft>
        <a:defRPr sz="3200" b="1">
          <a:solidFill>
            <a:schemeClr val="bg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defRPr sz="2800">
          <a:solidFill>
            <a:schemeClr val="bg1"/>
          </a:solidFill>
          <a:latin typeface="+mn-lt"/>
        </a:defRPr>
      </a:lvl2pPr>
      <a:lvl3pPr marL="1143000" indent="-228600" algn="l" rtl="0" eaLnBrk="0" fontAlgn="base" hangingPunct="0">
        <a:spcBef>
          <a:spcPct val="20000"/>
        </a:spcBef>
        <a:spcAft>
          <a:spcPct val="0"/>
        </a:spcAft>
        <a:defRPr sz="2400">
          <a:solidFill>
            <a:schemeClr val="bg1"/>
          </a:solidFill>
          <a:latin typeface="+mn-lt"/>
        </a:defRPr>
      </a:lvl3pPr>
      <a:lvl4pPr marL="1600200" indent="-228600" algn="l" rtl="0" eaLnBrk="0" fontAlgn="base" hangingPunct="0">
        <a:spcBef>
          <a:spcPct val="20000"/>
        </a:spcBef>
        <a:spcAft>
          <a:spcPct val="0"/>
        </a:spcAft>
        <a:defRPr sz="2000">
          <a:solidFill>
            <a:schemeClr val="bg1"/>
          </a:solidFill>
          <a:latin typeface="+mn-lt"/>
        </a:defRPr>
      </a:lvl4pPr>
      <a:lvl5pPr marL="2057400" indent="-228600" algn="l" rtl="0" eaLnBrk="0" fontAlgn="base" hangingPunct="0">
        <a:spcBef>
          <a:spcPct val="20000"/>
        </a:spcBef>
        <a:spcAft>
          <a:spcPct val="0"/>
        </a:spcAft>
        <a:defRPr sz="2000">
          <a:solidFill>
            <a:schemeClr val="bg1"/>
          </a:solidFill>
          <a:latin typeface="+mn-lt"/>
        </a:defRPr>
      </a:lvl5pPr>
      <a:lvl6pPr marL="2514600" indent="-228600" algn="l" rtl="0" fontAlgn="base">
        <a:spcBef>
          <a:spcPct val="20000"/>
        </a:spcBef>
        <a:spcAft>
          <a:spcPct val="0"/>
        </a:spcAft>
        <a:defRPr sz="2000">
          <a:solidFill>
            <a:schemeClr val="bg1"/>
          </a:solidFill>
          <a:latin typeface="+mn-lt"/>
        </a:defRPr>
      </a:lvl6pPr>
      <a:lvl7pPr marL="2971800" indent="-228600" algn="l" rtl="0" fontAlgn="base">
        <a:spcBef>
          <a:spcPct val="20000"/>
        </a:spcBef>
        <a:spcAft>
          <a:spcPct val="0"/>
        </a:spcAft>
        <a:defRPr sz="2000">
          <a:solidFill>
            <a:schemeClr val="bg1"/>
          </a:solidFill>
          <a:latin typeface="+mn-lt"/>
        </a:defRPr>
      </a:lvl7pPr>
      <a:lvl8pPr marL="3429000" indent="-228600" algn="l" rtl="0" fontAlgn="base">
        <a:spcBef>
          <a:spcPct val="20000"/>
        </a:spcBef>
        <a:spcAft>
          <a:spcPct val="0"/>
        </a:spcAft>
        <a:defRPr sz="2000">
          <a:solidFill>
            <a:schemeClr val="bg1"/>
          </a:solidFill>
          <a:latin typeface="+mn-lt"/>
        </a:defRPr>
      </a:lvl8pPr>
      <a:lvl9pPr marL="3886200" indent="-228600" algn="l" rtl="0" fontAlgn="base">
        <a:spcBef>
          <a:spcPct val="20000"/>
        </a:spcBef>
        <a:spcAft>
          <a:spcPct val="0"/>
        </a:spcAft>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523813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“AS FOR ME &amp; MY HOUSE, WE WILL SERVE </a:t>
            </a:r>
            <a:r>
              <a:rPr lang="en-US" sz="4000" i="1" u="sng" dirty="0"/>
              <a:t>THE LORD</a:t>
            </a:r>
            <a:r>
              <a:rPr lang="en-US" sz="4000" dirty="0"/>
              <a:t>”</a:t>
            </a:r>
          </a:p>
          <a:p>
            <a:pPr marL="1028700" lvl="1" indent="-571500">
              <a:lnSpc>
                <a:spcPts val="4000"/>
              </a:lnSpc>
              <a:spcBef>
                <a:spcPts val="600"/>
              </a:spcBef>
              <a:buFont typeface="Arial" panose="020B0604020202020204" pitchFamily="34" charset="0"/>
              <a:buChar char="•"/>
            </a:pPr>
            <a:r>
              <a:rPr lang="en-US" sz="4000" dirty="0"/>
              <a:t>The God who is far greater than all His enemies</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sz="7200" kern="0" dirty="0"/>
              <a:t>Joshua 24:15</a:t>
            </a:r>
          </a:p>
        </p:txBody>
      </p:sp>
      <p:sp>
        <p:nvSpPr>
          <p:cNvPr id="8" name="Text Box 4"/>
          <p:cNvSpPr txBox="1">
            <a:spLocks noChangeArrowheads="1"/>
          </p:cNvSpPr>
          <p:nvPr/>
        </p:nvSpPr>
        <p:spPr bwMode="auto">
          <a:xfrm>
            <a:off x="202392" y="3924146"/>
            <a:ext cx="11785600" cy="255454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8</a:t>
            </a:r>
            <a:r>
              <a:rPr lang="en-US" sz="3200" dirty="0"/>
              <a:t> Then I brought you into the land of the Amorites . . . and I gave them into your hand, and you took possession of their land . . . </a:t>
            </a:r>
            <a:r>
              <a:rPr lang="en-US" sz="3200" baseline="30000" dirty="0"/>
              <a:t>9</a:t>
            </a:r>
            <a:r>
              <a:rPr lang="en-US" sz="3200" dirty="0"/>
              <a:t> Then Balak . . . arose and fought against Israel, and he sent and summoned Balaam the son of Beor to curse you</a:t>
            </a:r>
            <a:r>
              <a:rPr lang="en-US" sz="3200"/>
              <a:t>. </a:t>
            </a:r>
            <a:br>
              <a:rPr lang="en-US" sz="3200"/>
            </a:br>
            <a:r>
              <a:rPr lang="en-US" sz="3200" baseline="30000"/>
              <a:t>10</a:t>
            </a:r>
            <a:r>
              <a:rPr lang="en-US" sz="3200"/>
              <a:t> </a:t>
            </a:r>
            <a:r>
              <a:rPr lang="en-US" sz="3200" dirty="0"/>
              <a:t>But I was not willing to listen to Balaam. So he had to bless you, and I delivered you from his hand. </a:t>
            </a:r>
          </a:p>
        </p:txBody>
      </p:sp>
    </p:spTree>
    <p:extLst>
      <p:ext uri="{BB962C8B-B14F-4D97-AF65-F5344CB8AC3E}">
        <p14:creationId xmlns:p14="http://schemas.microsoft.com/office/powerpoint/2010/main" val="2822314297"/>
      </p:ext>
    </p:extLst>
  </p:cSld>
  <p:clrMapOvr>
    <a:masterClrMapping/>
  </p:clrMapOvr>
  <p:transition spd="med">
    <p:split orient="vert" dir="in"/>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“AS FOR ME &amp; MY HOUSE, WE WILL SERVE </a:t>
            </a:r>
            <a:r>
              <a:rPr lang="en-US" sz="4000" i="1" u="sng" dirty="0"/>
              <a:t>THE LORD</a:t>
            </a:r>
            <a:r>
              <a:rPr lang="en-US" sz="4000" dirty="0"/>
              <a:t>”</a:t>
            </a:r>
          </a:p>
          <a:p>
            <a:pPr marL="1028700" lvl="1" indent="-571500">
              <a:lnSpc>
                <a:spcPts val="4000"/>
              </a:lnSpc>
              <a:spcBef>
                <a:spcPts val="600"/>
              </a:spcBef>
              <a:buFont typeface="Arial" panose="020B0604020202020204" pitchFamily="34" charset="0"/>
              <a:buChar char="•"/>
            </a:pPr>
            <a:r>
              <a:rPr lang="en-US" sz="4000" dirty="0"/>
              <a:t>The God who is far greater than all His enemies</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sz="7200" kern="0" dirty="0"/>
              <a:t>Joshua 24:15</a:t>
            </a:r>
          </a:p>
        </p:txBody>
      </p:sp>
      <p:sp>
        <p:nvSpPr>
          <p:cNvPr id="8" name="Text Box 4"/>
          <p:cNvSpPr txBox="1">
            <a:spLocks noChangeArrowheads="1"/>
          </p:cNvSpPr>
          <p:nvPr/>
        </p:nvSpPr>
        <p:spPr bwMode="auto">
          <a:xfrm>
            <a:off x="202392" y="3924146"/>
            <a:ext cx="11785600"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11</a:t>
            </a:r>
            <a:r>
              <a:rPr lang="en-US" sz="3200" dirty="0"/>
              <a:t> . . . the citizens of Jericho fought against you . . . Thus I gave them into your hand. </a:t>
            </a:r>
            <a:r>
              <a:rPr lang="en-US" sz="3200" baseline="30000" dirty="0"/>
              <a:t>12</a:t>
            </a:r>
            <a:r>
              <a:rPr lang="en-US" sz="3200" dirty="0"/>
              <a:t> Then I sent the hornet before you and it drove out the two kings of the Amorites from before you, but not by your sword or your bow. </a:t>
            </a:r>
          </a:p>
        </p:txBody>
      </p:sp>
    </p:spTree>
    <p:extLst>
      <p:ext uri="{BB962C8B-B14F-4D97-AF65-F5344CB8AC3E}">
        <p14:creationId xmlns:p14="http://schemas.microsoft.com/office/powerpoint/2010/main" val="1348503202"/>
      </p:ext>
    </p:extLst>
  </p:cSld>
  <p:clrMapOvr>
    <a:masterClrMapping/>
  </p:clrMapOvr>
  <p:transition spd="med">
    <p:split orient="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“AS FOR ME &amp; MY HOUSE, WE WILL SERVE </a:t>
            </a:r>
            <a:r>
              <a:rPr lang="en-US" sz="4000" i="1" u="sng" dirty="0"/>
              <a:t>THE LORD</a:t>
            </a:r>
            <a:r>
              <a:rPr lang="en-US" sz="4000" dirty="0"/>
              <a:t>”</a:t>
            </a:r>
          </a:p>
          <a:p>
            <a:pPr marL="1028700" lvl="1" indent="-571500">
              <a:lnSpc>
                <a:spcPts val="4000"/>
              </a:lnSpc>
              <a:spcBef>
                <a:spcPts val="600"/>
              </a:spcBef>
              <a:buFont typeface="Arial" panose="020B0604020202020204" pitchFamily="34" charset="0"/>
              <a:buChar char="•"/>
            </a:pPr>
            <a:r>
              <a:rPr lang="en-US" sz="4000" dirty="0"/>
              <a:t>The God who is far greater than all His enemies</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sz="7200" kern="0" dirty="0"/>
              <a:t>Joshua 24:15</a:t>
            </a:r>
          </a:p>
        </p:txBody>
      </p:sp>
      <p:sp>
        <p:nvSpPr>
          <p:cNvPr id="8" name="Text Box 4"/>
          <p:cNvSpPr txBox="1">
            <a:spLocks noChangeArrowheads="1"/>
          </p:cNvSpPr>
          <p:nvPr/>
        </p:nvSpPr>
        <p:spPr bwMode="auto">
          <a:xfrm>
            <a:off x="202392" y="3924146"/>
            <a:ext cx="11785600"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Romans 8:31</a:t>
            </a:r>
            <a:r>
              <a:rPr lang="en-US" sz="3200" dirty="0"/>
              <a:t> What then shall we say to these things? If God is for us, who is against us? </a:t>
            </a:r>
          </a:p>
        </p:txBody>
      </p:sp>
    </p:spTree>
    <p:extLst>
      <p:ext uri="{BB962C8B-B14F-4D97-AF65-F5344CB8AC3E}">
        <p14:creationId xmlns:p14="http://schemas.microsoft.com/office/powerpoint/2010/main" val="941653695"/>
      </p:ext>
    </p:extLst>
  </p:cSld>
  <p:clrMapOvr>
    <a:masterClrMapping/>
  </p:clrMapOvr>
  <p:transition spd="med">
    <p:split orient="vert" dir="in"/>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“AS FOR ME &amp; MY HOUSE, WE WILL SERVE </a:t>
            </a:r>
            <a:r>
              <a:rPr lang="en-US" sz="4000" i="1" u="sng" dirty="0"/>
              <a:t>THE LORD</a:t>
            </a:r>
            <a:r>
              <a:rPr lang="en-US" sz="4000" dirty="0"/>
              <a:t>”</a:t>
            </a:r>
          </a:p>
          <a:p>
            <a:pPr marL="1028700" lvl="1" indent="-571500">
              <a:lnSpc>
                <a:spcPts val="4000"/>
              </a:lnSpc>
              <a:spcBef>
                <a:spcPts val="600"/>
              </a:spcBef>
              <a:buFont typeface="Arial" panose="020B0604020202020204" pitchFamily="34" charset="0"/>
              <a:buChar char="•"/>
            </a:pPr>
            <a:r>
              <a:rPr lang="en-US" sz="4000" dirty="0"/>
              <a:t>The God who gives us roles in His plan – </a:t>
            </a:r>
            <a:br>
              <a:rPr lang="en-US" sz="4000" dirty="0"/>
            </a:br>
            <a:r>
              <a:rPr lang="en-US" sz="4000" dirty="0"/>
              <a:t>by His grace, not by our merit or power</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sz="7200" kern="0" dirty="0"/>
              <a:t>Joshua 24:15</a:t>
            </a:r>
          </a:p>
        </p:txBody>
      </p:sp>
      <p:sp>
        <p:nvSpPr>
          <p:cNvPr id="8" name="Text Box 4"/>
          <p:cNvSpPr txBox="1">
            <a:spLocks noChangeArrowheads="1"/>
          </p:cNvSpPr>
          <p:nvPr/>
        </p:nvSpPr>
        <p:spPr bwMode="auto">
          <a:xfrm>
            <a:off x="202392" y="4015587"/>
            <a:ext cx="11785600"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solidFill>
                  <a:srgbClr val="000000"/>
                </a:solidFill>
              </a:rPr>
              <a:t>Joshua 24:2</a:t>
            </a:r>
            <a:r>
              <a:rPr lang="en-US" sz="3200" dirty="0"/>
              <a:t> “Thus says the </a:t>
            </a:r>
            <a:r>
              <a:rPr lang="en-US" sz="3200" cap="small" dirty="0"/>
              <a:t>Lord</a:t>
            </a:r>
            <a:r>
              <a:rPr lang="en-US" sz="3200" dirty="0"/>
              <a:t>, the God of Israel, ‘From ancient times your fathers lived beyond the River . . . and they served other gods. </a:t>
            </a:r>
            <a:r>
              <a:rPr lang="en-US" sz="3200" baseline="30000" dirty="0"/>
              <a:t>3</a:t>
            </a:r>
            <a:r>
              <a:rPr lang="en-US" sz="3200" dirty="0"/>
              <a:t> Then I took your father Abraham from beyond the River . . . and multiplied his descendants and gave him Isaac. </a:t>
            </a:r>
            <a:br>
              <a:rPr lang="en-US" sz="3200" dirty="0"/>
            </a:br>
            <a:r>
              <a:rPr lang="en-US" sz="3200" baseline="30000" dirty="0"/>
              <a:t>4</a:t>
            </a:r>
            <a:r>
              <a:rPr lang="en-US" sz="3200" dirty="0"/>
              <a:t> To Isaac I gave Jacob . . . </a:t>
            </a:r>
            <a:r>
              <a:rPr lang="en-US" sz="3200" baseline="30000" dirty="0"/>
              <a:t>5</a:t>
            </a:r>
            <a:r>
              <a:rPr lang="en-US" sz="3200" dirty="0"/>
              <a:t> Then I sent Moses and Aaron . . .’” </a:t>
            </a:r>
          </a:p>
        </p:txBody>
      </p:sp>
    </p:spTree>
    <p:extLst>
      <p:ext uri="{BB962C8B-B14F-4D97-AF65-F5344CB8AC3E}">
        <p14:creationId xmlns:p14="http://schemas.microsoft.com/office/powerpoint/2010/main" val="3260477531"/>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2000"/>
                                  </p:stCondLst>
                                  <p:childTnLst>
                                    <p:set>
                                      <p:cBhvr>
                                        <p:cTn id="6" dur="1" fill="hold">
                                          <p:stCondLst>
                                            <p:cond delay="0"/>
                                          </p:stCondLst>
                                        </p:cTn>
                                        <p:tgtEl>
                                          <p:spTgt spid="8"/>
                                        </p:tgtEl>
                                        <p:attrNameLst>
                                          <p:attrName>style.visibility</p:attrName>
                                        </p:attrNameLst>
                                      </p:cBhvr>
                                      <p:to>
                                        <p:strVal val="visible"/>
                                      </p:to>
                                    </p:set>
                                    <p:animEffect transition="in" filter="box(ou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“AS FOR ME &amp; MY HOUSE, WE WILL SERVE </a:t>
            </a:r>
            <a:r>
              <a:rPr lang="en-US" sz="4000" i="1" u="sng" dirty="0"/>
              <a:t>THE LORD</a:t>
            </a:r>
            <a:r>
              <a:rPr lang="en-US" sz="4000" dirty="0"/>
              <a:t>”</a:t>
            </a:r>
          </a:p>
          <a:p>
            <a:pPr marL="1028700" lvl="1" indent="-571500">
              <a:lnSpc>
                <a:spcPts val="4000"/>
              </a:lnSpc>
              <a:spcBef>
                <a:spcPts val="600"/>
              </a:spcBef>
              <a:buFont typeface="Arial" panose="020B0604020202020204" pitchFamily="34" charset="0"/>
              <a:buChar char="•"/>
            </a:pPr>
            <a:r>
              <a:rPr lang="en-US" sz="4000" dirty="0"/>
              <a:t>The God who gives us roles in His plan – </a:t>
            </a:r>
            <a:br>
              <a:rPr lang="en-US" sz="4000" dirty="0"/>
            </a:br>
            <a:r>
              <a:rPr lang="en-US" sz="4000" dirty="0"/>
              <a:t>by His grace, not by our merit or power</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sz="7200" kern="0" dirty="0"/>
              <a:t>Joshua 24:15</a:t>
            </a:r>
          </a:p>
        </p:txBody>
      </p:sp>
      <p:sp>
        <p:nvSpPr>
          <p:cNvPr id="8" name="Text Box 4"/>
          <p:cNvSpPr txBox="1">
            <a:spLocks noChangeArrowheads="1"/>
          </p:cNvSpPr>
          <p:nvPr/>
        </p:nvSpPr>
        <p:spPr bwMode="auto">
          <a:xfrm>
            <a:off x="202392" y="4002524"/>
            <a:ext cx="11785600"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solidFill>
                  <a:srgbClr val="000000"/>
                </a:solidFill>
              </a:rPr>
              <a:t>Joshua 24:13</a:t>
            </a:r>
            <a:r>
              <a:rPr lang="en-US" sz="3200" dirty="0"/>
              <a:t> “I gave you a land on which you had not labored, and cities which you had not built, and you have lived in them; you are eating of vineyards and olive groves which you did not plant.”</a:t>
            </a:r>
          </a:p>
        </p:txBody>
      </p:sp>
    </p:spTree>
    <p:extLst>
      <p:ext uri="{BB962C8B-B14F-4D97-AF65-F5344CB8AC3E}">
        <p14:creationId xmlns:p14="http://schemas.microsoft.com/office/powerpoint/2010/main" val="607409663"/>
      </p:ext>
    </p:extLst>
  </p:cSld>
  <p:clrMapOvr>
    <a:masterClrMapping/>
  </p:clrMapOvr>
  <p:transition spd="med">
    <p:split orient="vert" dir="in"/>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“AS FOR ME &amp; MY HOUSE, WE WILL SERVE </a:t>
            </a:r>
            <a:r>
              <a:rPr lang="en-US" sz="4000" i="1" u="sng" dirty="0"/>
              <a:t>THE LORD</a:t>
            </a:r>
            <a:r>
              <a:rPr lang="en-US" sz="4000" dirty="0"/>
              <a:t>”</a:t>
            </a:r>
          </a:p>
          <a:p>
            <a:pPr marL="1028700" lvl="1" indent="-571500">
              <a:lnSpc>
                <a:spcPts val="4000"/>
              </a:lnSpc>
              <a:spcBef>
                <a:spcPts val="600"/>
              </a:spcBef>
              <a:buFont typeface="Arial" panose="020B0604020202020204" pitchFamily="34" charset="0"/>
              <a:buChar char="•"/>
            </a:pPr>
            <a:r>
              <a:rPr lang="en-US" sz="4000" dirty="0"/>
              <a:t>The God who gives us roles in His plan – </a:t>
            </a:r>
            <a:br>
              <a:rPr lang="en-US" sz="4000" dirty="0"/>
            </a:br>
            <a:r>
              <a:rPr lang="en-US" sz="4000" dirty="0"/>
              <a:t>by His grace, not by our merit or power</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sz="7200" kern="0" dirty="0"/>
              <a:t>Joshua 24:15</a:t>
            </a:r>
          </a:p>
        </p:txBody>
      </p:sp>
      <p:sp>
        <p:nvSpPr>
          <p:cNvPr id="8" name="Text Box 4"/>
          <p:cNvSpPr txBox="1">
            <a:spLocks noChangeArrowheads="1"/>
          </p:cNvSpPr>
          <p:nvPr/>
        </p:nvSpPr>
        <p:spPr bwMode="auto">
          <a:xfrm>
            <a:off x="202392" y="4002524"/>
            <a:ext cx="11785600" cy="255454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solidFill>
                  <a:srgbClr val="000000"/>
                </a:solidFill>
              </a:rPr>
              <a:t>Ephesians 2:8</a:t>
            </a:r>
            <a:r>
              <a:rPr lang="en-US" sz="3200" dirty="0"/>
              <a:t> For by grace you have been saved through faith; and that (salvation is) not of yourselves, it is the gift of God; </a:t>
            </a:r>
            <a:r>
              <a:rPr lang="en-US" sz="3200" baseline="30000" dirty="0"/>
              <a:t>9</a:t>
            </a:r>
            <a:r>
              <a:rPr lang="en-US" sz="3200" dirty="0"/>
              <a:t> not as a result of works, so that no one may boast. </a:t>
            </a:r>
            <a:r>
              <a:rPr lang="en-US" sz="3200" baseline="30000" dirty="0">
                <a:solidFill>
                  <a:schemeClr val="bg1"/>
                </a:solidFill>
              </a:rPr>
              <a:t>10</a:t>
            </a:r>
            <a:r>
              <a:rPr lang="en-US" sz="3200" dirty="0">
                <a:solidFill>
                  <a:schemeClr val="bg1"/>
                </a:solidFill>
              </a:rPr>
              <a:t> For we are His workmanship, created in Christ Jesus for significant accomplishments, which God prepared beforehand so that we would walk in them. </a:t>
            </a:r>
          </a:p>
        </p:txBody>
      </p:sp>
    </p:spTree>
    <p:extLst>
      <p:ext uri="{BB962C8B-B14F-4D97-AF65-F5344CB8AC3E}">
        <p14:creationId xmlns:p14="http://schemas.microsoft.com/office/powerpoint/2010/main" val="2617753943"/>
      </p:ext>
    </p:extLst>
  </p:cSld>
  <p:clrMapOvr>
    <a:masterClrMapping/>
  </p:clrMapOvr>
  <p:transition spd="med">
    <p:split orient="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“AS FOR ME &amp; MY HOUSE, WE WILL SERVE </a:t>
            </a:r>
            <a:r>
              <a:rPr lang="en-US" sz="4000" i="1" u="sng" dirty="0"/>
              <a:t>THE LORD</a:t>
            </a:r>
            <a:r>
              <a:rPr lang="en-US" sz="4000" dirty="0"/>
              <a:t>”</a:t>
            </a:r>
          </a:p>
          <a:p>
            <a:pPr marL="1028700" lvl="1" indent="-571500">
              <a:lnSpc>
                <a:spcPts val="4000"/>
              </a:lnSpc>
              <a:spcBef>
                <a:spcPts val="600"/>
              </a:spcBef>
              <a:buFont typeface="Arial" panose="020B0604020202020204" pitchFamily="34" charset="0"/>
              <a:buChar char="•"/>
            </a:pPr>
            <a:r>
              <a:rPr lang="en-US" sz="4000" dirty="0"/>
              <a:t>The God who gives us roles in His plan – </a:t>
            </a:r>
            <a:br>
              <a:rPr lang="en-US" sz="4000" dirty="0"/>
            </a:br>
            <a:r>
              <a:rPr lang="en-US" sz="4000" dirty="0"/>
              <a:t>by His grace, not by our merit or power</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sz="7200" kern="0" dirty="0"/>
              <a:t>Joshua 24:15</a:t>
            </a:r>
          </a:p>
        </p:txBody>
      </p:sp>
      <p:sp>
        <p:nvSpPr>
          <p:cNvPr id="8" name="Text Box 4"/>
          <p:cNvSpPr txBox="1">
            <a:spLocks noChangeArrowheads="1"/>
          </p:cNvSpPr>
          <p:nvPr/>
        </p:nvSpPr>
        <p:spPr bwMode="auto">
          <a:xfrm>
            <a:off x="202392" y="4002524"/>
            <a:ext cx="11785600" cy="255454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solidFill>
                  <a:srgbClr val="000000"/>
                </a:solidFill>
              </a:rPr>
              <a:t>Ephesians 2:8</a:t>
            </a:r>
            <a:r>
              <a:rPr lang="en-US" sz="3200" dirty="0"/>
              <a:t> For by grace you have been saved through faith; and that (salvation is) not of yourselves, it is the gift of God; </a:t>
            </a:r>
            <a:r>
              <a:rPr lang="en-US" sz="3200" baseline="30000" dirty="0"/>
              <a:t>9</a:t>
            </a:r>
            <a:r>
              <a:rPr lang="en-US" sz="3200" dirty="0"/>
              <a:t> not as a result of works, so that no one may boast. </a:t>
            </a:r>
            <a:r>
              <a:rPr lang="en-US" sz="3200" baseline="30000" dirty="0"/>
              <a:t>10</a:t>
            </a:r>
            <a:r>
              <a:rPr lang="en-US" sz="3200" dirty="0"/>
              <a:t> For we are His workmanship, created in Christ Jesus for significant accomplishments, which God prepared beforehand so that we would walk in them. </a:t>
            </a:r>
          </a:p>
        </p:txBody>
      </p:sp>
    </p:spTree>
    <p:extLst>
      <p:ext uri="{BB962C8B-B14F-4D97-AF65-F5344CB8AC3E}">
        <p14:creationId xmlns:p14="http://schemas.microsoft.com/office/powerpoint/2010/main" val="3934160291"/>
      </p:ext>
    </p:extLst>
  </p:cSld>
  <p:clrMapOvr>
    <a:masterClrMapping/>
  </p:clrMapOvr>
  <p:transition spd="med">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“AS FOR ME &amp; MY HOUSE, WE WILL SERVE </a:t>
            </a:r>
            <a:r>
              <a:rPr lang="en-US" sz="4000" i="1" u="sng" dirty="0"/>
              <a:t>THE LORD</a:t>
            </a:r>
            <a:r>
              <a:rPr lang="en-US" sz="4000" dirty="0"/>
              <a:t>”</a:t>
            </a:r>
          </a:p>
          <a:p>
            <a:pPr marL="1028700" lvl="1" indent="-571500">
              <a:lnSpc>
                <a:spcPts val="4000"/>
              </a:lnSpc>
              <a:spcBef>
                <a:spcPts val="600"/>
              </a:spcBef>
              <a:buFont typeface="Arial" panose="020B0604020202020204" pitchFamily="34" charset="0"/>
              <a:buChar char="•"/>
            </a:pPr>
            <a:r>
              <a:rPr lang="en-US" sz="4000" dirty="0"/>
              <a:t>The God who always keeps His promises</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sz="7200" kern="0" dirty="0"/>
              <a:t>Joshua 24:15</a:t>
            </a:r>
          </a:p>
        </p:txBody>
      </p:sp>
      <p:sp>
        <p:nvSpPr>
          <p:cNvPr id="8" name="Text Box 4"/>
          <p:cNvSpPr txBox="1">
            <a:spLocks noChangeArrowheads="1"/>
          </p:cNvSpPr>
          <p:nvPr/>
        </p:nvSpPr>
        <p:spPr bwMode="auto">
          <a:xfrm>
            <a:off x="202392" y="3480005"/>
            <a:ext cx="11785600"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solidFill>
                  <a:srgbClr val="000000"/>
                </a:solidFill>
              </a:rPr>
              <a:t>Joshua 23:14</a:t>
            </a:r>
            <a:r>
              <a:rPr lang="en-US" sz="3200" dirty="0"/>
              <a:t> “Now behold, today I am going the way of all the earth, and you know in all your hearts and in all your souls that not one word of all the good words which the </a:t>
            </a:r>
            <a:r>
              <a:rPr lang="en-US" sz="3200" cap="small" dirty="0"/>
              <a:t>Lord</a:t>
            </a:r>
            <a:r>
              <a:rPr lang="en-US" sz="3200" dirty="0"/>
              <a:t> your God spoke concerning you has failed; all have been fulfilled for you, not one of them has failed.”</a:t>
            </a:r>
          </a:p>
        </p:txBody>
      </p:sp>
    </p:spTree>
    <p:extLst>
      <p:ext uri="{BB962C8B-B14F-4D97-AF65-F5344CB8AC3E}">
        <p14:creationId xmlns:p14="http://schemas.microsoft.com/office/powerpoint/2010/main" val="2179686270"/>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8"/>
                                        </p:tgtEl>
                                        <p:attrNameLst>
                                          <p:attrName>style.visibility</p:attrName>
                                        </p:attrNameLst>
                                      </p:cBhvr>
                                      <p:to>
                                        <p:strVal val="visible"/>
                                      </p:to>
                                    </p:set>
                                    <p:animEffect transition="in" filter="box(ou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“AS FOR ME &amp; MY HOUSE, WE WILL SERVE </a:t>
            </a:r>
            <a:r>
              <a:rPr lang="en-US" sz="4000" i="1" u="sng" dirty="0"/>
              <a:t>THE LORD</a:t>
            </a:r>
            <a:r>
              <a:rPr lang="en-US" sz="4000" dirty="0"/>
              <a:t>”</a:t>
            </a:r>
          </a:p>
          <a:p>
            <a:pPr marL="1028700" lvl="1" indent="-571500">
              <a:lnSpc>
                <a:spcPts val="4000"/>
              </a:lnSpc>
              <a:spcBef>
                <a:spcPts val="600"/>
              </a:spcBef>
              <a:buFont typeface="Arial" panose="020B0604020202020204" pitchFamily="34" charset="0"/>
              <a:buChar char="•"/>
            </a:pPr>
            <a:r>
              <a:rPr lang="en-US" sz="4000" dirty="0"/>
              <a:t>The God who always keeps His promises</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sz="7200" kern="0" dirty="0"/>
              <a:t>Joshua 24:15</a:t>
            </a:r>
          </a:p>
        </p:txBody>
      </p:sp>
      <p:sp>
        <p:nvSpPr>
          <p:cNvPr id="8" name="Text Box 4"/>
          <p:cNvSpPr txBox="1">
            <a:spLocks noChangeArrowheads="1"/>
          </p:cNvSpPr>
          <p:nvPr/>
        </p:nvSpPr>
        <p:spPr bwMode="auto">
          <a:xfrm>
            <a:off x="202392" y="3480005"/>
            <a:ext cx="11785600"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solidFill>
                  <a:srgbClr val="000000"/>
                </a:solidFill>
              </a:rPr>
              <a:t>Hebrews 6:18</a:t>
            </a:r>
            <a:r>
              <a:rPr lang="en-US" sz="3200" dirty="0"/>
              <a:t> . . . it is impossible for God to lie, (so) we who have taken refuge (in Him) have strong encouragement to take hold of the hope set before us. </a:t>
            </a:r>
            <a:r>
              <a:rPr lang="en-US" sz="3200" baseline="30000" dirty="0"/>
              <a:t>19</a:t>
            </a:r>
            <a:r>
              <a:rPr lang="en-US" sz="3200" dirty="0"/>
              <a:t> This hope we have as an anchor of the soul, a hope both sure and steadfast . . .</a:t>
            </a:r>
          </a:p>
        </p:txBody>
      </p:sp>
    </p:spTree>
    <p:extLst>
      <p:ext uri="{BB962C8B-B14F-4D97-AF65-F5344CB8AC3E}">
        <p14:creationId xmlns:p14="http://schemas.microsoft.com/office/powerpoint/2010/main" val="695278829"/>
      </p:ext>
    </p:extLst>
  </p:cSld>
  <p:clrMapOvr>
    <a:masterClrMapping/>
  </p:clrMapOvr>
  <p:transition spd="med">
    <p:split orient="vert" dir="in"/>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“AS FOR ME &amp; MY HOUSE, WE WILL SERVE </a:t>
            </a:r>
            <a:r>
              <a:rPr lang="en-US" sz="4000" i="1" u="sng" dirty="0"/>
              <a:t>THE LORD</a:t>
            </a:r>
            <a:r>
              <a:rPr lang="en-US" sz="4000" dirty="0"/>
              <a:t>”</a:t>
            </a:r>
          </a:p>
          <a:p>
            <a:pPr marL="1028700" lvl="1" indent="-571500">
              <a:lnSpc>
                <a:spcPts val="4000"/>
              </a:lnSpc>
              <a:spcBef>
                <a:spcPts val="600"/>
              </a:spcBef>
              <a:buFont typeface="Arial" panose="020B0604020202020204" pitchFamily="34" charset="0"/>
              <a:buChar char="•"/>
            </a:pPr>
            <a:r>
              <a:rPr lang="en-US" sz="4000" dirty="0"/>
              <a:t>The God who is jealous for our exclusive devotion</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sz="7200" kern="0" dirty="0"/>
              <a:t>Joshua 24:15</a:t>
            </a:r>
          </a:p>
        </p:txBody>
      </p:sp>
      <p:sp>
        <p:nvSpPr>
          <p:cNvPr id="8" name="Text Box 4"/>
          <p:cNvSpPr txBox="1">
            <a:spLocks noChangeArrowheads="1"/>
          </p:cNvSpPr>
          <p:nvPr/>
        </p:nvSpPr>
        <p:spPr bwMode="auto">
          <a:xfrm>
            <a:off x="202392" y="3937210"/>
            <a:ext cx="11785600"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solidFill>
                  <a:srgbClr val="000000"/>
                </a:solidFill>
              </a:rPr>
              <a:t>Joshua 24:19</a:t>
            </a:r>
            <a:r>
              <a:rPr lang="en-US" sz="3200" dirty="0"/>
              <a:t> “. . . He is a jealous God . . . </a:t>
            </a:r>
            <a:r>
              <a:rPr lang="en-US" sz="3200" baseline="30000" dirty="0"/>
              <a:t>23</a:t>
            </a:r>
            <a:r>
              <a:rPr lang="en-US" sz="3200" dirty="0"/>
              <a:t> Now therefore, put away the foreign gods which are in your midst, and incline your hearts to the </a:t>
            </a:r>
            <a:r>
              <a:rPr lang="en-US" sz="3200" cap="small" dirty="0"/>
              <a:t>Lord</a:t>
            </a:r>
            <a:r>
              <a:rPr lang="en-US" sz="3200" dirty="0"/>
              <a:t>, the God of Israel.”</a:t>
            </a:r>
          </a:p>
        </p:txBody>
      </p:sp>
    </p:spTree>
    <p:extLst>
      <p:ext uri="{BB962C8B-B14F-4D97-AF65-F5344CB8AC3E}">
        <p14:creationId xmlns:p14="http://schemas.microsoft.com/office/powerpoint/2010/main" val="456188510"/>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8"/>
                                        </p:tgtEl>
                                        <p:attrNameLst>
                                          <p:attrName>style.visibility</p:attrName>
                                        </p:attrNameLst>
                                      </p:cBhvr>
                                      <p:to>
                                        <p:strVal val="visible"/>
                                      </p:to>
                                    </p:set>
                                    <p:animEffect transition="in" filter="box(ou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80622" y="1803400"/>
            <a:ext cx="11785600" cy="4876800"/>
          </a:xfrm>
        </p:spPr>
        <p:txBody>
          <a:bodyPr/>
          <a:lstStyle/>
          <a:p>
            <a:pPr marL="571500" indent="-571500">
              <a:lnSpc>
                <a:spcPts val="4000"/>
              </a:lnSpc>
              <a:spcBef>
                <a:spcPts val="1200"/>
              </a:spcBef>
              <a:buFont typeface="Wingdings" panose="05000000000000000000" pitchFamily="2" charset="2"/>
              <a:buChar char="q"/>
            </a:pPr>
            <a:r>
              <a:rPr lang="en-US" sz="4000" dirty="0"/>
              <a:t>THE CONQUEST IS NOT COMPLETE – ENEMIES REMAIN IN THE LAND</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sz="7200" kern="0" dirty="0"/>
              <a:t>THE SETTING</a:t>
            </a:r>
          </a:p>
        </p:txBody>
      </p:sp>
    </p:spTree>
    <p:extLst>
      <p:ext uri="{BB962C8B-B14F-4D97-AF65-F5344CB8AC3E}">
        <p14:creationId xmlns:p14="http://schemas.microsoft.com/office/powerpoint/2010/main" val="3370089156"/>
      </p:ext>
    </p:extLst>
  </p:cSld>
  <p:clrMapOvr>
    <a:masterClrMapping/>
  </p:clrMapOvr>
  <p:transition spd="slow">
    <p:push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“AS FOR ME &amp; MY HOUSE, WE WILL SERVE </a:t>
            </a:r>
            <a:r>
              <a:rPr lang="en-US" sz="4000" i="1" u="sng" dirty="0"/>
              <a:t>THE LORD</a:t>
            </a:r>
            <a:r>
              <a:rPr lang="en-US" sz="4000" dirty="0"/>
              <a:t>”</a:t>
            </a:r>
          </a:p>
          <a:p>
            <a:pPr marL="1028700" lvl="1" indent="-571500">
              <a:lnSpc>
                <a:spcPts val="4000"/>
              </a:lnSpc>
              <a:spcBef>
                <a:spcPts val="600"/>
              </a:spcBef>
              <a:buFont typeface="Arial" panose="020B0604020202020204" pitchFamily="34" charset="0"/>
              <a:buChar char="•"/>
            </a:pPr>
            <a:r>
              <a:rPr lang="en-US" sz="4000" dirty="0"/>
              <a:t>The God who is jealous for our exclusive devotion</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sz="7200" kern="0" dirty="0"/>
              <a:t>Joshua 24:15</a:t>
            </a:r>
          </a:p>
        </p:txBody>
      </p:sp>
      <p:sp>
        <p:nvSpPr>
          <p:cNvPr id="8" name="Text Box 4"/>
          <p:cNvSpPr txBox="1">
            <a:spLocks noChangeArrowheads="1"/>
          </p:cNvSpPr>
          <p:nvPr/>
        </p:nvSpPr>
        <p:spPr bwMode="auto">
          <a:xfrm>
            <a:off x="202392" y="3937210"/>
            <a:ext cx="11785600"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solidFill>
                  <a:srgbClr val="000000"/>
                </a:solidFill>
              </a:rPr>
              <a:t>James 4:4</a:t>
            </a:r>
            <a:r>
              <a:rPr lang="en-US" sz="3200" dirty="0"/>
              <a:t> Do you not know that friendship with the world is hostility toward God? Therefore whoever wishes to be a friend of the world makes himself an enemy of God. </a:t>
            </a:r>
            <a:r>
              <a:rPr lang="en-US" sz="3200" baseline="30000" dirty="0"/>
              <a:t>5</a:t>
            </a:r>
            <a:r>
              <a:rPr lang="en-US" sz="3200" dirty="0"/>
              <a:t> Or do you think that the Scripture speaks to no purpose: “He jealously desires the Spirit which He has made to dwell in us?” </a:t>
            </a:r>
          </a:p>
        </p:txBody>
      </p:sp>
    </p:spTree>
    <p:extLst>
      <p:ext uri="{BB962C8B-B14F-4D97-AF65-F5344CB8AC3E}">
        <p14:creationId xmlns:p14="http://schemas.microsoft.com/office/powerpoint/2010/main" val="3522155821"/>
      </p:ext>
    </p:extLst>
  </p:cSld>
  <p:clrMapOvr>
    <a:masterClrMapping/>
  </p:clrMapOvr>
  <p:transition spd="med">
    <p:split orient="vert" dir="in"/>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“AS FOR ME &amp; MY HOUSE, WE WILL SERVE </a:t>
            </a:r>
            <a:r>
              <a:rPr lang="en-US" sz="4000" i="1" u="sng" dirty="0"/>
              <a:t>THE LORD</a:t>
            </a:r>
            <a:r>
              <a:rPr lang="en-US" sz="4000" dirty="0"/>
              <a:t>”</a:t>
            </a:r>
          </a:p>
          <a:p>
            <a:pPr marL="1028700" lvl="1" indent="-571500">
              <a:lnSpc>
                <a:spcPts val="4000"/>
              </a:lnSpc>
              <a:spcBef>
                <a:spcPts val="600"/>
              </a:spcBef>
              <a:buFont typeface="Arial" panose="020B0604020202020204" pitchFamily="34" charset="0"/>
              <a:buChar char="•"/>
            </a:pPr>
            <a:r>
              <a:rPr lang="en-US" sz="4000" dirty="0"/>
              <a:t>The God who is far greater than all His enemies</a:t>
            </a:r>
          </a:p>
          <a:p>
            <a:pPr marL="1028700" lvl="1" indent="-571500">
              <a:lnSpc>
                <a:spcPts val="4000"/>
              </a:lnSpc>
              <a:spcBef>
                <a:spcPts val="600"/>
              </a:spcBef>
              <a:buFont typeface="Arial" panose="020B0604020202020204" pitchFamily="34" charset="0"/>
              <a:buChar char="•"/>
            </a:pPr>
            <a:r>
              <a:rPr lang="en-US" sz="4000" dirty="0"/>
              <a:t>The God who gives us roles in His plan by His grace – not by our merit or power</a:t>
            </a:r>
          </a:p>
          <a:p>
            <a:pPr marL="1028700" lvl="1" indent="-571500">
              <a:lnSpc>
                <a:spcPts val="4000"/>
              </a:lnSpc>
              <a:spcBef>
                <a:spcPts val="600"/>
              </a:spcBef>
              <a:buFont typeface="Arial" panose="020B0604020202020204" pitchFamily="34" charset="0"/>
              <a:buChar char="•"/>
            </a:pPr>
            <a:r>
              <a:rPr lang="en-US" sz="4000" dirty="0"/>
              <a:t>The God who always keeps His promises</a:t>
            </a:r>
          </a:p>
          <a:p>
            <a:pPr marL="1028700" lvl="1" indent="-571500">
              <a:lnSpc>
                <a:spcPts val="4000"/>
              </a:lnSpc>
              <a:spcBef>
                <a:spcPts val="600"/>
              </a:spcBef>
              <a:buFont typeface="Arial" panose="020B0604020202020204" pitchFamily="34" charset="0"/>
              <a:buChar char="•"/>
            </a:pPr>
            <a:r>
              <a:rPr lang="en-US" sz="4000" dirty="0"/>
              <a:t>The God who is jealous for our exclusive devotion</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sz="7200" kern="0" dirty="0"/>
              <a:t>Joshua 24:15</a:t>
            </a:r>
          </a:p>
        </p:txBody>
      </p:sp>
    </p:spTree>
    <p:extLst>
      <p:ext uri="{BB962C8B-B14F-4D97-AF65-F5344CB8AC3E}">
        <p14:creationId xmlns:p14="http://schemas.microsoft.com/office/powerpoint/2010/main" val="1914059536"/>
      </p:ext>
    </p:extLst>
  </p:cSld>
  <p:clrMapOvr>
    <a:masterClrMapping/>
  </p:clrMapOvr>
  <p:transition spd="med">
    <p:randomBar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“AS FOR </a:t>
            </a:r>
            <a:r>
              <a:rPr lang="en-US" sz="4000" i="1" u="sng" dirty="0"/>
              <a:t>ME</a:t>
            </a:r>
            <a:r>
              <a:rPr lang="en-US" sz="4000" dirty="0"/>
              <a:t> &amp; MY HOUSE, WE WILL </a:t>
            </a:r>
            <a:r>
              <a:rPr lang="en-US" sz="4000" i="1" u="sng" dirty="0"/>
              <a:t>SERVE</a:t>
            </a:r>
            <a:r>
              <a:rPr lang="en-US" sz="4000" dirty="0"/>
              <a:t> THE LORD”</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sz="7200" kern="0" dirty="0"/>
              <a:t>Joshua 24:15</a:t>
            </a:r>
          </a:p>
        </p:txBody>
      </p:sp>
    </p:spTree>
    <p:extLst>
      <p:ext uri="{BB962C8B-B14F-4D97-AF65-F5344CB8AC3E}">
        <p14:creationId xmlns:p14="http://schemas.microsoft.com/office/powerpoint/2010/main" val="52750286"/>
      </p:ext>
    </p:extLst>
  </p:cSld>
  <p:clrMapOvr>
    <a:masterClrMapping/>
  </p:clrMapOvr>
  <p:transition spd="med">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“AS FOR </a:t>
            </a:r>
            <a:r>
              <a:rPr lang="en-US" sz="4000" i="1" u="sng" dirty="0"/>
              <a:t>ME</a:t>
            </a:r>
            <a:r>
              <a:rPr lang="en-US" sz="4000" dirty="0"/>
              <a:t> &amp; MY HOUSE, WE WILL </a:t>
            </a:r>
            <a:r>
              <a:rPr lang="en-US" sz="4000" i="1" u="sng" dirty="0"/>
              <a:t>SERVE</a:t>
            </a:r>
            <a:r>
              <a:rPr lang="en-US" sz="4000" dirty="0"/>
              <a:t> THE LORD”</a:t>
            </a:r>
          </a:p>
          <a:p>
            <a:pPr marL="1028700" lvl="1" indent="-571500">
              <a:lnSpc>
                <a:spcPts val="4000"/>
              </a:lnSpc>
              <a:spcBef>
                <a:spcPts val="1200"/>
              </a:spcBef>
              <a:buFont typeface="Arial" panose="020B0604020202020204" pitchFamily="34" charset="0"/>
              <a:buChar char="•"/>
            </a:pPr>
            <a:r>
              <a:rPr lang="en-US" sz="4000" dirty="0"/>
              <a:t>This is different from the decision to receive Christ &amp; His free gift of salvation</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sz="7200" kern="0" dirty="0"/>
              <a:t>Joshua 24:15</a:t>
            </a:r>
          </a:p>
        </p:txBody>
      </p:sp>
      <p:sp>
        <p:nvSpPr>
          <p:cNvPr id="8" name="Text Box 4"/>
          <p:cNvSpPr txBox="1">
            <a:spLocks noChangeArrowheads="1"/>
          </p:cNvSpPr>
          <p:nvPr/>
        </p:nvSpPr>
        <p:spPr bwMode="auto">
          <a:xfrm>
            <a:off x="202392" y="4002525"/>
            <a:ext cx="11785600" cy="229806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solidFill>
                  <a:srgbClr val="000000"/>
                </a:solidFill>
              </a:rPr>
              <a:t>John 1:12</a:t>
            </a:r>
            <a:r>
              <a:rPr lang="en-US" sz="3200" dirty="0"/>
              <a:t> But as many as receive Christ, to them He gives the right to become children of God, even to those who believe in His name.</a:t>
            </a:r>
          </a:p>
          <a:p>
            <a:pPr>
              <a:lnSpc>
                <a:spcPts val="3200"/>
              </a:lnSpc>
              <a:spcBef>
                <a:spcPts val="1200"/>
              </a:spcBef>
            </a:pPr>
            <a:r>
              <a:rPr lang="en-US" sz="3200" baseline="30000" dirty="0"/>
              <a:t>Acts 16:30</a:t>
            </a:r>
            <a:r>
              <a:rPr lang="en-US" sz="3200" dirty="0"/>
              <a:t> “What must I do to be saved?” </a:t>
            </a:r>
            <a:r>
              <a:rPr lang="en-US" sz="3200" baseline="30000" dirty="0"/>
              <a:t>31</a:t>
            </a:r>
            <a:r>
              <a:rPr lang="en-US" sz="3200" dirty="0"/>
              <a:t> They said, “Believe in the Lord Jesus, and you will be saved . . .”</a:t>
            </a:r>
          </a:p>
        </p:txBody>
      </p:sp>
    </p:spTree>
    <p:extLst>
      <p:ext uri="{BB962C8B-B14F-4D97-AF65-F5344CB8AC3E}">
        <p14:creationId xmlns:p14="http://schemas.microsoft.com/office/powerpoint/2010/main" val="1371513634"/>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8"/>
                                        </p:tgtEl>
                                        <p:attrNameLst>
                                          <p:attrName>style.visibility</p:attrName>
                                        </p:attrNameLst>
                                      </p:cBhvr>
                                      <p:to>
                                        <p:strVal val="visible"/>
                                      </p:to>
                                    </p:set>
                                    <p:animEffect transition="in" filter="box(ou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“AS FOR </a:t>
            </a:r>
            <a:r>
              <a:rPr lang="en-US" sz="4000" i="1" u="sng" dirty="0"/>
              <a:t>ME</a:t>
            </a:r>
            <a:r>
              <a:rPr lang="en-US" sz="4000" dirty="0"/>
              <a:t> &amp; MY HOUSE, WE WILL </a:t>
            </a:r>
            <a:r>
              <a:rPr lang="en-US" sz="4000" i="1" u="sng" dirty="0"/>
              <a:t>SERVE</a:t>
            </a:r>
            <a:r>
              <a:rPr lang="en-US" sz="4000" dirty="0"/>
              <a:t> THE LORD”</a:t>
            </a:r>
          </a:p>
          <a:p>
            <a:pPr marL="1028700" lvl="1" indent="-571500">
              <a:lnSpc>
                <a:spcPts val="4000"/>
              </a:lnSpc>
              <a:spcBef>
                <a:spcPts val="1200"/>
              </a:spcBef>
              <a:buFont typeface="Arial" panose="020B0604020202020204" pitchFamily="34" charset="0"/>
              <a:buChar char="•"/>
            </a:pPr>
            <a:r>
              <a:rPr lang="en-US" sz="4000" dirty="0"/>
              <a:t>This is the subsequent decision to make God your Ruler, &amp; to give your whole life to Him</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sz="7200" kern="0" dirty="0"/>
              <a:t>Joshua 24:15</a:t>
            </a:r>
          </a:p>
        </p:txBody>
      </p:sp>
      <p:sp>
        <p:nvSpPr>
          <p:cNvPr id="8" name="Text Box 4"/>
          <p:cNvSpPr txBox="1">
            <a:spLocks noChangeArrowheads="1"/>
          </p:cNvSpPr>
          <p:nvPr/>
        </p:nvSpPr>
        <p:spPr bwMode="auto">
          <a:xfrm>
            <a:off x="202392" y="4080903"/>
            <a:ext cx="11785600"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solidFill>
                  <a:srgbClr val="000000"/>
                </a:solidFill>
              </a:rPr>
              <a:t>Joshua</a:t>
            </a:r>
            <a:r>
              <a:rPr lang="en-US" sz="3200" dirty="0">
                <a:solidFill>
                  <a:srgbClr val="000000"/>
                </a:solidFill>
              </a:rPr>
              <a:t> </a:t>
            </a:r>
            <a:r>
              <a:rPr lang="en-US" sz="3200" baseline="30000" dirty="0">
                <a:solidFill>
                  <a:srgbClr val="000000"/>
                </a:solidFill>
              </a:rPr>
              <a:t>24:14</a:t>
            </a:r>
            <a:r>
              <a:rPr lang="en-US" sz="3200" dirty="0"/>
              <a:t> “Now, therefore, fear the </a:t>
            </a:r>
            <a:r>
              <a:rPr lang="en-US" sz="3200" cap="small" dirty="0"/>
              <a:t>Lord</a:t>
            </a:r>
            <a:r>
              <a:rPr lang="en-US" sz="3200" dirty="0"/>
              <a:t> and serve Him in sincerity and truth; and put away the gods which your fathers served beyond the River and in Egypt, and serve the </a:t>
            </a:r>
            <a:r>
              <a:rPr lang="en-US" sz="3200" cap="small" dirty="0"/>
              <a:t>Lord</a:t>
            </a:r>
            <a:r>
              <a:rPr lang="en-US" sz="3200" dirty="0"/>
              <a:t>. </a:t>
            </a:r>
          </a:p>
        </p:txBody>
      </p:sp>
    </p:spTree>
    <p:extLst>
      <p:ext uri="{BB962C8B-B14F-4D97-AF65-F5344CB8AC3E}">
        <p14:creationId xmlns:p14="http://schemas.microsoft.com/office/powerpoint/2010/main" val="2197752891"/>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2000"/>
                                  </p:stCondLst>
                                  <p:childTnLst>
                                    <p:set>
                                      <p:cBhvr>
                                        <p:cTn id="6" dur="1" fill="hold">
                                          <p:stCondLst>
                                            <p:cond delay="0"/>
                                          </p:stCondLst>
                                        </p:cTn>
                                        <p:tgtEl>
                                          <p:spTgt spid="8"/>
                                        </p:tgtEl>
                                        <p:attrNameLst>
                                          <p:attrName>style.visibility</p:attrName>
                                        </p:attrNameLst>
                                      </p:cBhvr>
                                      <p:to>
                                        <p:strVal val="visible"/>
                                      </p:to>
                                    </p:set>
                                    <p:animEffect transition="in" filter="box(ou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“AS FOR </a:t>
            </a:r>
            <a:r>
              <a:rPr lang="en-US" sz="4000" i="1" u="sng" dirty="0"/>
              <a:t>ME</a:t>
            </a:r>
            <a:r>
              <a:rPr lang="en-US" sz="4000" dirty="0"/>
              <a:t> &amp; MY HOUSE, WE WILL </a:t>
            </a:r>
            <a:r>
              <a:rPr lang="en-US" sz="4000" i="1" u="sng" dirty="0"/>
              <a:t>SERVE</a:t>
            </a:r>
            <a:r>
              <a:rPr lang="en-US" sz="4000" dirty="0"/>
              <a:t> THE LORD”</a:t>
            </a:r>
          </a:p>
          <a:p>
            <a:pPr marL="1028700" lvl="1" indent="-571500">
              <a:lnSpc>
                <a:spcPts val="4000"/>
              </a:lnSpc>
              <a:spcBef>
                <a:spcPts val="1200"/>
              </a:spcBef>
              <a:buFont typeface="Arial" panose="020B0604020202020204" pitchFamily="34" charset="0"/>
              <a:buChar char="•"/>
            </a:pPr>
            <a:r>
              <a:rPr lang="en-US" sz="4000" dirty="0"/>
              <a:t>This is the subsequent decision to make God your Ruler, &amp; to give your whole life to Him</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sz="7200" kern="0" dirty="0"/>
              <a:t>Joshua 24:15</a:t>
            </a:r>
          </a:p>
        </p:txBody>
      </p:sp>
      <p:sp>
        <p:nvSpPr>
          <p:cNvPr id="8" name="Text Box 4"/>
          <p:cNvSpPr txBox="1">
            <a:spLocks noChangeArrowheads="1"/>
          </p:cNvSpPr>
          <p:nvPr/>
        </p:nvSpPr>
        <p:spPr bwMode="auto">
          <a:xfrm>
            <a:off x="202392" y="4028651"/>
            <a:ext cx="11785600" cy="255454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solidFill>
                  <a:srgbClr val="000000"/>
                </a:solidFill>
              </a:rPr>
              <a:t>Romans 12:1</a:t>
            </a:r>
            <a:r>
              <a:rPr lang="en-US" sz="3200" dirty="0"/>
              <a:t> I urge you, brethren, by the mercies of God, to </a:t>
            </a:r>
            <a:r>
              <a:rPr lang="en-US" sz="3200" u="sng" dirty="0"/>
              <a:t>present your bodies a living and holy sacrifice</a:t>
            </a:r>
            <a:r>
              <a:rPr lang="en-US" sz="3200" dirty="0"/>
              <a:t>, acceptable to God, which is your spiritual service of worship. </a:t>
            </a:r>
            <a:r>
              <a:rPr lang="en-US" sz="3200" baseline="30000" dirty="0"/>
              <a:t>2</a:t>
            </a:r>
            <a:r>
              <a:rPr lang="en-US" sz="3200" dirty="0"/>
              <a:t> And do not be conformed to this world, but </a:t>
            </a:r>
            <a:r>
              <a:rPr lang="en-US" sz="3200" u="sng" dirty="0"/>
              <a:t>be transformed by the renewing of your mind</a:t>
            </a:r>
            <a:r>
              <a:rPr lang="en-US" sz="3200" dirty="0"/>
              <a:t>, so that you may prove what the will of God is, that which is good and acceptable and perfect. </a:t>
            </a:r>
          </a:p>
        </p:txBody>
      </p:sp>
    </p:spTree>
    <p:extLst>
      <p:ext uri="{BB962C8B-B14F-4D97-AF65-F5344CB8AC3E}">
        <p14:creationId xmlns:p14="http://schemas.microsoft.com/office/powerpoint/2010/main" val="1084478525"/>
      </p:ext>
    </p:extLst>
  </p:cSld>
  <p:clrMapOvr>
    <a:masterClrMapping/>
  </p:clrMapOvr>
  <p:transition spd="med">
    <p:split orient="vert" dir="in"/>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“AS FOR </a:t>
            </a:r>
            <a:r>
              <a:rPr lang="en-US" sz="4000" i="1" u="sng" dirty="0"/>
              <a:t>ME</a:t>
            </a:r>
            <a:r>
              <a:rPr lang="en-US" sz="4000" dirty="0"/>
              <a:t> &amp; MY HOUSE, WE WILL </a:t>
            </a:r>
            <a:r>
              <a:rPr lang="en-US" sz="4000" i="1" u="sng" dirty="0"/>
              <a:t>SERVE</a:t>
            </a:r>
            <a:r>
              <a:rPr lang="en-US" sz="4000" dirty="0"/>
              <a:t> THE LORD”</a:t>
            </a:r>
          </a:p>
          <a:p>
            <a:pPr marL="1028700" lvl="1" indent="-571500">
              <a:lnSpc>
                <a:spcPts val="4000"/>
              </a:lnSpc>
              <a:spcBef>
                <a:spcPts val="1200"/>
              </a:spcBef>
              <a:buFont typeface="Arial" panose="020B0604020202020204" pitchFamily="34" charset="0"/>
              <a:buChar char="•"/>
            </a:pPr>
            <a:r>
              <a:rPr lang="en-US" sz="4000" dirty="0"/>
              <a:t>This is the decision to give your whole life to God, to serve Him only &amp; follow His will</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sz="7200" kern="0" dirty="0"/>
              <a:t>Joshua 24:15</a:t>
            </a:r>
          </a:p>
        </p:txBody>
      </p:sp>
      <p:sp>
        <p:nvSpPr>
          <p:cNvPr id="8" name="Text Box 4"/>
          <p:cNvSpPr txBox="1">
            <a:spLocks noChangeArrowheads="1"/>
          </p:cNvSpPr>
          <p:nvPr/>
        </p:nvSpPr>
        <p:spPr bwMode="auto">
          <a:xfrm>
            <a:off x="202392" y="2822151"/>
            <a:ext cx="11785600" cy="3785652"/>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dirty="0"/>
              <a:t>“Presenting myself to God implies a recognition that I am altogether His.  This giving of myself is a definite thing, just as definite as (receiving Christ).  There must be a day when I pass out of my own hands into His, and from that day forward I belong to Him and no longer to myself.  </a:t>
            </a:r>
            <a:r>
              <a:rPr lang="en-US" sz="3200" dirty="0">
                <a:solidFill>
                  <a:schemeClr val="accent1"/>
                </a:solidFill>
              </a:rPr>
              <a:t>That does not mean that I consecrate myself to be a preacher or a missionary . . . Then to what are we to be consecrated?  Not to Christian work, but </a:t>
            </a:r>
            <a:r>
              <a:rPr lang="en-US" sz="3200" i="1" dirty="0">
                <a:solidFill>
                  <a:schemeClr val="accent1"/>
                </a:solidFill>
              </a:rPr>
              <a:t>to the will of God, to be and to do whatever He requires</a:t>
            </a:r>
            <a:r>
              <a:rPr lang="en-US" sz="3200" dirty="0">
                <a:solidFill>
                  <a:schemeClr val="accent1"/>
                </a:solidFill>
              </a:rPr>
              <a:t> . . .” </a:t>
            </a:r>
          </a:p>
        </p:txBody>
      </p:sp>
    </p:spTree>
    <p:extLst>
      <p:ext uri="{BB962C8B-B14F-4D97-AF65-F5344CB8AC3E}">
        <p14:creationId xmlns:p14="http://schemas.microsoft.com/office/powerpoint/2010/main" val="2501511930"/>
      </p:ext>
    </p:extLst>
  </p:cSld>
  <p:clrMapOvr>
    <a:masterClrMapping/>
  </p:clrMapOvr>
  <p:transition spd="med">
    <p:split orient="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“AS FOR </a:t>
            </a:r>
            <a:r>
              <a:rPr lang="en-US" sz="4000" i="1" u="sng" dirty="0"/>
              <a:t>ME</a:t>
            </a:r>
            <a:r>
              <a:rPr lang="en-US" sz="4000" dirty="0"/>
              <a:t> &amp; MY HOUSE, WE WILL </a:t>
            </a:r>
            <a:r>
              <a:rPr lang="en-US" sz="4000" i="1" u="sng" dirty="0"/>
              <a:t>SERVE</a:t>
            </a:r>
            <a:r>
              <a:rPr lang="en-US" sz="4000" dirty="0"/>
              <a:t> THE LORD”</a:t>
            </a:r>
          </a:p>
          <a:p>
            <a:pPr marL="1028700" lvl="1" indent="-571500">
              <a:lnSpc>
                <a:spcPts val="4000"/>
              </a:lnSpc>
              <a:spcBef>
                <a:spcPts val="1200"/>
              </a:spcBef>
              <a:buFont typeface="Arial" panose="020B0604020202020204" pitchFamily="34" charset="0"/>
              <a:buChar char="•"/>
            </a:pPr>
            <a:r>
              <a:rPr lang="en-US" sz="4000" dirty="0"/>
              <a:t>This is the decision to give your whole life to God, to serve Him only &amp; follow His will</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sz="7200" kern="0" dirty="0"/>
              <a:t>Joshua 24:15</a:t>
            </a:r>
          </a:p>
        </p:txBody>
      </p:sp>
      <p:sp>
        <p:nvSpPr>
          <p:cNvPr id="8" name="Text Box 4"/>
          <p:cNvSpPr txBox="1">
            <a:spLocks noChangeArrowheads="1"/>
          </p:cNvSpPr>
          <p:nvPr/>
        </p:nvSpPr>
        <p:spPr bwMode="auto">
          <a:xfrm>
            <a:off x="202392" y="2822151"/>
            <a:ext cx="11785600" cy="3785652"/>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dirty="0"/>
              <a:t>“Presenting myself to God implies a recognition that I am altogether His.  This giving of myself is a definite thing, just as definite as (receiving Christ).  There must be a day when I pass out of my own hands into His, and from that day forward I belong to Him and no longer to myself.  That does not mean that I consecrate myself to be a preacher or a missionary . . . Then to what are we to be consecrated?  Not to Christian work, but </a:t>
            </a:r>
            <a:r>
              <a:rPr lang="en-US" sz="3200" i="1" dirty="0"/>
              <a:t>to the will of God, to be and to do whatever He requires</a:t>
            </a:r>
            <a:r>
              <a:rPr lang="en-US" sz="3200" dirty="0"/>
              <a:t> . . .” </a:t>
            </a:r>
          </a:p>
        </p:txBody>
      </p:sp>
    </p:spTree>
    <p:extLst>
      <p:ext uri="{BB962C8B-B14F-4D97-AF65-F5344CB8AC3E}">
        <p14:creationId xmlns:p14="http://schemas.microsoft.com/office/powerpoint/2010/main" val="605832436"/>
      </p:ext>
    </p:extLst>
  </p:cSld>
  <p:clrMapOvr>
    <a:masterClrMapping/>
  </p:clrMapOvr>
  <p:transition spd="med">
    <p:randomBar dir="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“AS FOR </a:t>
            </a:r>
            <a:r>
              <a:rPr lang="en-US" sz="4000" i="1" u="sng" dirty="0"/>
              <a:t>ME</a:t>
            </a:r>
            <a:r>
              <a:rPr lang="en-US" sz="4000" dirty="0"/>
              <a:t> &amp; MY HOUSE, WE WILL </a:t>
            </a:r>
            <a:r>
              <a:rPr lang="en-US" sz="4000" i="1" u="sng" dirty="0"/>
              <a:t>SERVE</a:t>
            </a:r>
            <a:r>
              <a:rPr lang="en-US" sz="4000" dirty="0"/>
              <a:t> THE LORD”</a:t>
            </a:r>
          </a:p>
          <a:p>
            <a:pPr marL="1028700" lvl="1" indent="-571500">
              <a:lnSpc>
                <a:spcPts val="4000"/>
              </a:lnSpc>
              <a:spcBef>
                <a:spcPts val="1200"/>
              </a:spcBef>
              <a:buFont typeface="Arial" panose="020B0604020202020204" pitchFamily="34" charset="0"/>
              <a:buChar char="•"/>
            </a:pPr>
            <a:r>
              <a:rPr lang="en-US" sz="4000" dirty="0"/>
              <a:t>This is the decision to give your whole life to God, to serve Him only &amp; follow His will</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sz="7200" kern="0" dirty="0"/>
              <a:t>Joshua 24:15</a:t>
            </a:r>
          </a:p>
        </p:txBody>
      </p:sp>
      <p:sp>
        <p:nvSpPr>
          <p:cNvPr id="8" name="Text Box 4"/>
          <p:cNvSpPr txBox="1">
            <a:spLocks noChangeArrowheads="1"/>
          </p:cNvSpPr>
          <p:nvPr/>
        </p:nvSpPr>
        <p:spPr bwMode="auto">
          <a:xfrm>
            <a:off x="202392" y="2822151"/>
            <a:ext cx="11785600" cy="3375283"/>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dirty="0"/>
              <a:t>“It is our wills that are in question here.  That strong self-assertive will of mine must go to the Cross, and I must give myself wholly to the Lord.  We cannot expect a tailor to make us a coat if we do not give him any cloth . . . and in just the same way, we cannot expect the Lord to live out His life in us if we do not give Him our lives in which to live.  Without reservations, without controversy, we must give ourselves to Him to do as He pleases with us.  ‘Present yourselves to God.’”</a:t>
            </a:r>
          </a:p>
        </p:txBody>
      </p:sp>
    </p:spTree>
    <p:extLst>
      <p:ext uri="{BB962C8B-B14F-4D97-AF65-F5344CB8AC3E}">
        <p14:creationId xmlns:p14="http://schemas.microsoft.com/office/powerpoint/2010/main" val="2712973785"/>
      </p:ext>
    </p:extLst>
  </p:cSld>
  <p:clrMapOvr>
    <a:masterClrMapping/>
  </p:clrMapOvr>
  <p:transition spd="med">
    <p:split orient="vert" dir="in"/>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“AS FOR </a:t>
            </a:r>
            <a:r>
              <a:rPr lang="en-US" sz="4000" i="1" u="sng" dirty="0"/>
              <a:t>ME</a:t>
            </a:r>
            <a:r>
              <a:rPr lang="en-US" sz="4000" dirty="0"/>
              <a:t> &amp; MY HOUSE, WE WILL </a:t>
            </a:r>
            <a:r>
              <a:rPr lang="en-US" sz="4000" i="1" u="sng" dirty="0"/>
              <a:t>SERVE</a:t>
            </a:r>
            <a:r>
              <a:rPr lang="en-US" sz="4000" dirty="0"/>
              <a:t> THE LORD”</a:t>
            </a:r>
          </a:p>
          <a:p>
            <a:pPr marL="1028700" lvl="1" indent="-571500">
              <a:lnSpc>
                <a:spcPts val="4000"/>
              </a:lnSpc>
              <a:spcBef>
                <a:spcPts val="1200"/>
              </a:spcBef>
              <a:buFont typeface="Arial" panose="020B0604020202020204" pitchFamily="34" charset="0"/>
              <a:buChar char="•"/>
            </a:pPr>
            <a:r>
              <a:rPr lang="en-US" sz="4000" dirty="0"/>
              <a:t>If you make this decision, God will gradually reveal many things He wants to change</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sz="7200" kern="0" dirty="0"/>
              <a:t>Joshua 24:15</a:t>
            </a:r>
          </a:p>
        </p:txBody>
      </p:sp>
      <p:sp>
        <p:nvSpPr>
          <p:cNvPr id="8" name="Text Box 4"/>
          <p:cNvSpPr txBox="1">
            <a:spLocks noChangeArrowheads="1"/>
          </p:cNvSpPr>
          <p:nvPr/>
        </p:nvSpPr>
        <p:spPr bwMode="auto">
          <a:xfrm>
            <a:off x="180622" y="4082354"/>
            <a:ext cx="11808686" cy="2554545"/>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dirty="0"/>
              <a:t>“If we give ourselves unreservedly to God, many adjustments may have to be made: in family, or business, or relationships, or in the matter of our personal views . . . His finger will touch, point by point, everything that is not of Him, and He will say ‘That must go.’  Are you willing?  It is foolish to resist God, and always wise to submit to Him. </a:t>
            </a:r>
          </a:p>
        </p:txBody>
      </p:sp>
    </p:spTree>
    <p:extLst>
      <p:ext uri="{BB962C8B-B14F-4D97-AF65-F5344CB8AC3E}">
        <p14:creationId xmlns:p14="http://schemas.microsoft.com/office/powerpoint/2010/main" val="339541925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ou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80622" y="1803400"/>
            <a:ext cx="11785600" cy="4876800"/>
          </a:xfrm>
        </p:spPr>
        <p:txBody>
          <a:bodyPr/>
          <a:lstStyle/>
          <a:p>
            <a:pPr marL="571500" indent="-571500">
              <a:lnSpc>
                <a:spcPts val="4000"/>
              </a:lnSpc>
              <a:spcBef>
                <a:spcPts val="1200"/>
              </a:spcBef>
              <a:buFont typeface="Wingdings" panose="05000000000000000000" pitchFamily="2" charset="2"/>
              <a:buChar char="q"/>
            </a:pPr>
            <a:r>
              <a:rPr lang="en-US" sz="4000" dirty="0"/>
              <a:t>THE CONQUEST IS NOT COMPLETE – ENEMIES REMAIN IN THE LAND</a:t>
            </a:r>
          </a:p>
          <a:p>
            <a:pPr marL="571500" indent="-571500">
              <a:lnSpc>
                <a:spcPts val="4000"/>
              </a:lnSpc>
              <a:spcBef>
                <a:spcPts val="1200"/>
              </a:spcBef>
              <a:buFont typeface="Wingdings" panose="05000000000000000000" pitchFamily="2" charset="2"/>
              <a:buChar char="q"/>
            </a:pPr>
            <a:r>
              <a:rPr lang="en-US" sz="4000" dirty="0"/>
              <a:t>JOSHUA IS ABOUT TO DIE &amp; FUTURE LEADERSHIP IS UNCLEAR</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sz="7200" kern="0" dirty="0"/>
              <a:t>THE SETTING</a:t>
            </a:r>
          </a:p>
        </p:txBody>
      </p:sp>
    </p:spTree>
    <p:extLst>
      <p:ext uri="{BB962C8B-B14F-4D97-AF65-F5344CB8AC3E}">
        <p14:creationId xmlns:p14="http://schemas.microsoft.com/office/powerpoint/2010/main" val="4283387991"/>
      </p:ext>
    </p:extLst>
  </p:cSld>
  <p:clrMapOvr>
    <a:masterClrMapping/>
  </p:clrMapOvr>
  <p:transition spd="slow">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“AS FOR </a:t>
            </a:r>
            <a:r>
              <a:rPr lang="en-US" sz="4000" i="1" u="sng" dirty="0"/>
              <a:t>ME</a:t>
            </a:r>
            <a:r>
              <a:rPr lang="en-US" sz="4000" dirty="0"/>
              <a:t> &amp; MY HOUSE, WE WILL </a:t>
            </a:r>
            <a:r>
              <a:rPr lang="en-US" sz="4000" i="1" u="sng" dirty="0"/>
              <a:t>SERVE</a:t>
            </a:r>
            <a:r>
              <a:rPr lang="en-US" sz="4000" dirty="0"/>
              <a:t> THE LORD”</a:t>
            </a:r>
          </a:p>
          <a:p>
            <a:pPr marL="1028700" lvl="1" indent="-571500">
              <a:lnSpc>
                <a:spcPts val="4000"/>
              </a:lnSpc>
              <a:spcBef>
                <a:spcPts val="1200"/>
              </a:spcBef>
              <a:buFont typeface="Arial" panose="020B0604020202020204" pitchFamily="34" charset="0"/>
              <a:buChar char="•"/>
            </a:pPr>
            <a:r>
              <a:rPr lang="en-US" sz="4000" dirty="0"/>
              <a:t>If you make this decision, God will gradually reveal many things He wants to change</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sz="7200" kern="0" dirty="0"/>
              <a:t>Joshua 24:15</a:t>
            </a:r>
          </a:p>
        </p:txBody>
      </p:sp>
      <p:sp>
        <p:nvSpPr>
          <p:cNvPr id="8" name="Text Box 4"/>
          <p:cNvSpPr txBox="1">
            <a:spLocks noChangeArrowheads="1"/>
          </p:cNvSpPr>
          <p:nvPr/>
        </p:nvSpPr>
        <p:spPr bwMode="auto">
          <a:xfrm>
            <a:off x="180622" y="3024267"/>
            <a:ext cx="11808686" cy="3375283"/>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dirty="0"/>
              <a:t>“. . . many of us still have controversies with the Lord.  He wants one thing, while we want something else.  Many things we dare not look into, dare not pray about, dare not even think about, lest we lose our peace.  We can evade the issue that way, but to do so will bring us out of the will of God.  It is always an easy matter to get out of His will, but it is a blessed thing just to hand ourselves over to Him and let Him have His way with me.”</a:t>
            </a:r>
          </a:p>
        </p:txBody>
      </p:sp>
    </p:spTree>
    <p:extLst>
      <p:ext uri="{BB962C8B-B14F-4D97-AF65-F5344CB8AC3E}">
        <p14:creationId xmlns:p14="http://schemas.microsoft.com/office/powerpoint/2010/main" val="982716499"/>
      </p:ext>
    </p:extLst>
  </p:cSld>
  <p:clrMapOvr>
    <a:masterClrMapping/>
  </p:clrMapOvr>
  <p:transition spd="med">
    <p:split orient="vert" dir="in"/>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“AS FOR </a:t>
            </a:r>
            <a:r>
              <a:rPr lang="en-US" sz="4000" i="1" u="sng" dirty="0"/>
              <a:t>ME</a:t>
            </a:r>
            <a:r>
              <a:rPr lang="en-US" sz="4000" dirty="0"/>
              <a:t> &amp; MY HOUSE, WE WILL </a:t>
            </a:r>
            <a:r>
              <a:rPr lang="en-US" sz="4000" i="1" u="sng" dirty="0"/>
              <a:t>SERVE</a:t>
            </a:r>
            <a:r>
              <a:rPr lang="en-US" sz="4000" dirty="0"/>
              <a:t> THE LORD”</a:t>
            </a:r>
          </a:p>
          <a:p>
            <a:pPr marL="1028700" lvl="1" indent="-571500">
              <a:lnSpc>
                <a:spcPts val="4000"/>
              </a:lnSpc>
              <a:spcBef>
                <a:spcPts val="1200"/>
              </a:spcBef>
              <a:buFont typeface="Arial" panose="020B0604020202020204" pitchFamily="34" charset="0"/>
              <a:buChar char="•"/>
            </a:pPr>
            <a:r>
              <a:rPr lang="en-US" sz="4000" dirty="0"/>
              <a:t>If you make this decision, you won’t have any lasting regrets</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sz="7200" kern="0" dirty="0"/>
              <a:t>Joshua 24:15</a:t>
            </a:r>
          </a:p>
        </p:txBody>
      </p:sp>
      <p:sp>
        <p:nvSpPr>
          <p:cNvPr id="8" name="Text Box 4"/>
          <p:cNvSpPr txBox="1">
            <a:spLocks noChangeArrowheads="1"/>
          </p:cNvSpPr>
          <p:nvPr/>
        </p:nvSpPr>
        <p:spPr bwMode="auto">
          <a:xfrm>
            <a:off x="202392" y="3971682"/>
            <a:ext cx="11785600" cy="2964914"/>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dirty="0"/>
              <a:t>“The path of every Christian has been clearly marked out by God, and it is of supreme importance that each one should know and walk in the God-appointed course . . . There is nothing more tragic than to come to the end of life and know we have been on the wrong course.  We have only one life to live down here and we are free to do as we please with it, but if we seek our own pleasure our life will never glorify God . . . </a:t>
            </a:r>
          </a:p>
        </p:txBody>
      </p:sp>
    </p:spTree>
    <p:extLst>
      <p:ext uri="{BB962C8B-B14F-4D97-AF65-F5344CB8AC3E}">
        <p14:creationId xmlns:p14="http://schemas.microsoft.com/office/powerpoint/2010/main" val="381672668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ou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“AS FOR </a:t>
            </a:r>
            <a:r>
              <a:rPr lang="en-US" sz="4000" i="1" u="sng" dirty="0"/>
              <a:t>ME</a:t>
            </a:r>
            <a:r>
              <a:rPr lang="en-US" sz="4000" dirty="0"/>
              <a:t> &amp; MY HOUSE, WE WILL </a:t>
            </a:r>
            <a:r>
              <a:rPr lang="en-US" sz="4000" i="1" u="sng" dirty="0"/>
              <a:t>SERVE</a:t>
            </a:r>
            <a:r>
              <a:rPr lang="en-US" sz="4000" dirty="0"/>
              <a:t> THE LORD”</a:t>
            </a:r>
          </a:p>
          <a:p>
            <a:pPr marL="1028700" lvl="1" indent="-571500">
              <a:lnSpc>
                <a:spcPts val="4000"/>
              </a:lnSpc>
              <a:spcBef>
                <a:spcPts val="1200"/>
              </a:spcBef>
              <a:buFont typeface="Arial" panose="020B0604020202020204" pitchFamily="34" charset="0"/>
              <a:buChar char="•"/>
            </a:pPr>
            <a:r>
              <a:rPr lang="en-US" sz="4000" dirty="0"/>
              <a:t>If you make this decision, you won’t have any lasting regrets</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sz="7200" kern="0" dirty="0"/>
              <a:t>Joshua 24:15</a:t>
            </a:r>
          </a:p>
        </p:txBody>
      </p:sp>
      <p:sp>
        <p:nvSpPr>
          <p:cNvPr id="8" name="Text Box 4"/>
          <p:cNvSpPr txBox="1">
            <a:spLocks noChangeArrowheads="1"/>
          </p:cNvSpPr>
          <p:nvPr/>
        </p:nvSpPr>
        <p:spPr bwMode="auto">
          <a:xfrm>
            <a:off x="202392" y="2991965"/>
            <a:ext cx="11785600" cy="3375283"/>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dirty="0"/>
              <a:t>“My giving of myself to Him must be an initial fundamental act.  Then, day by day, I must go on giving (myself) to Him . . . This is the attitude God delights in . . . I consecrate myself to God to do His will where I am, be it in school, office, or kitchen or wherever He may, in his wisdom, send me.  Whatever He ordains for me is sure to be the very best, for nothing but good can come to those who are wholly His!”</a:t>
            </a:r>
          </a:p>
          <a:p>
            <a:pPr>
              <a:lnSpc>
                <a:spcPts val="3200"/>
              </a:lnSpc>
            </a:pPr>
            <a:r>
              <a:rPr lang="en-US" sz="2400" dirty="0"/>
              <a:t>Watchman Nee, </a:t>
            </a:r>
            <a:r>
              <a:rPr lang="en-US" sz="2400" i="1" dirty="0"/>
              <a:t>The Normal Christian Life</a:t>
            </a:r>
            <a:r>
              <a:rPr lang="en-US" sz="2400" dirty="0"/>
              <a:t>, “Presenting Ourselves to God”</a:t>
            </a:r>
          </a:p>
        </p:txBody>
      </p:sp>
    </p:spTree>
    <p:extLst>
      <p:ext uri="{BB962C8B-B14F-4D97-AF65-F5344CB8AC3E}">
        <p14:creationId xmlns:p14="http://schemas.microsoft.com/office/powerpoint/2010/main" val="1468122272"/>
      </p:ext>
    </p:extLst>
  </p:cSld>
  <p:clrMapOvr>
    <a:masterClrMapping/>
  </p:clrMapOvr>
  <p:transition spd="med">
    <p:split orient="vert" dir="in"/>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“AS FOR ME &amp; </a:t>
            </a:r>
            <a:r>
              <a:rPr lang="en-US" sz="4000" i="1" u="sng" dirty="0"/>
              <a:t>MY HOUSE</a:t>
            </a:r>
            <a:r>
              <a:rPr lang="en-US" sz="4000" dirty="0"/>
              <a:t>, </a:t>
            </a:r>
            <a:r>
              <a:rPr lang="en-US" sz="4000" i="1" u="sng" dirty="0"/>
              <a:t>WE</a:t>
            </a:r>
            <a:r>
              <a:rPr lang="en-US" sz="4000" dirty="0"/>
              <a:t> WILL SERVE THE LORD”</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sz="7200" kern="0" dirty="0"/>
              <a:t>Joshua 24:15</a:t>
            </a:r>
          </a:p>
        </p:txBody>
      </p:sp>
    </p:spTree>
    <p:extLst>
      <p:ext uri="{BB962C8B-B14F-4D97-AF65-F5344CB8AC3E}">
        <p14:creationId xmlns:p14="http://schemas.microsoft.com/office/powerpoint/2010/main" val="3349968231"/>
      </p:ext>
    </p:extLst>
  </p:cSld>
  <p:clrMapOvr>
    <a:masterClrMapping/>
  </p:clrMapOvr>
  <p:transition spd="med">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“AS FOR ME &amp; </a:t>
            </a:r>
            <a:r>
              <a:rPr lang="en-US" sz="4000" i="1" u="sng" dirty="0"/>
              <a:t>MY HOUSE</a:t>
            </a:r>
            <a:r>
              <a:rPr lang="en-US" sz="4000" dirty="0"/>
              <a:t>, </a:t>
            </a:r>
            <a:r>
              <a:rPr lang="en-US" sz="4000" i="1" u="sng" dirty="0"/>
              <a:t>WE</a:t>
            </a:r>
            <a:r>
              <a:rPr lang="en-US" sz="4000" dirty="0"/>
              <a:t> WILL SERVE THE LORD”</a:t>
            </a:r>
          </a:p>
          <a:p>
            <a:pPr marL="1028700" lvl="1" indent="-571500">
              <a:lnSpc>
                <a:spcPts val="4000"/>
              </a:lnSpc>
              <a:spcBef>
                <a:spcPts val="1200"/>
              </a:spcBef>
              <a:buFont typeface="Arial" panose="020B0604020202020204" pitchFamily="34" charset="0"/>
              <a:buChar char="•"/>
            </a:pPr>
            <a:r>
              <a:rPr lang="en-US" sz="4000" dirty="0"/>
              <a:t>You can’t make your future spouse or children serve the Lord . . .</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sz="7200" kern="0" dirty="0"/>
              <a:t>Joshua 24:15</a:t>
            </a:r>
          </a:p>
        </p:txBody>
      </p:sp>
    </p:spTree>
    <p:extLst>
      <p:ext uri="{BB962C8B-B14F-4D97-AF65-F5344CB8AC3E}">
        <p14:creationId xmlns:p14="http://schemas.microsoft.com/office/powerpoint/2010/main" val="485527005"/>
      </p:ext>
    </p:extLst>
  </p:cSld>
  <p:clrMapOvr>
    <a:masterClrMapping/>
  </p:clrMapOvr>
  <p:transition spd="med">
    <p:randomBar dir="ver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“AS FOR ME &amp; </a:t>
            </a:r>
            <a:r>
              <a:rPr lang="en-US" sz="4000" i="1" u="sng" dirty="0"/>
              <a:t>MY HOUSE</a:t>
            </a:r>
            <a:r>
              <a:rPr lang="en-US" sz="4000" dirty="0"/>
              <a:t>, </a:t>
            </a:r>
            <a:r>
              <a:rPr lang="en-US" sz="4000" i="1" u="sng" dirty="0"/>
              <a:t>WE</a:t>
            </a:r>
            <a:r>
              <a:rPr lang="en-US" sz="4000" dirty="0"/>
              <a:t> WILL SERVE THE LORD”</a:t>
            </a:r>
          </a:p>
          <a:p>
            <a:pPr marL="1028700" lvl="1" indent="-571500">
              <a:lnSpc>
                <a:spcPts val="4000"/>
              </a:lnSpc>
              <a:spcBef>
                <a:spcPts val="1200"/>
              </a:spcBef>
              <a:buFont typeface="Arial" panose="020B0604020202020204" pitchFamily="34" charset="0"/>
              <a:buChar char="•"/>
            </a:pPr>
            <a:r>
              <a:rPr lang="en-US" sz="4000" dirty="0"/>
              <a:t>You can’t make your future spouse or children serve the Lord . . .</a:t>
            </a:r>
          </a:p>
          <a:p>
            <a:pPr marL="1028700" lvl="1" indent="-571500">
              <a:lnSpc>
                <a:spcPts val="4000"/>
              </a:lnSpc>
              <a:spcBef>
                <a:spcPts val="1200"/>
              </a:spcBef>
              <a:buFont typeface="Arial" panose="020B0604020202020204" pitchFamily="34" charset="0"/>
              <a:buChar char="•"/>
            </a:pPr>
            <a:r>
              <a:rPr lang="en-US" sz="4000" dirty="0"/>
              <a:t>. . . but you can determine to marry only someone who has chosen to serve the Lord</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sz="7200" kern="0" dirty="0"/>
              <a:t>Joshua 24:15</a:t>
            </a:r>
          </a:p>
        </p:txBody>
      </p:sp>
      <p:sp>
        <p:nvSpPr>
          <p:cNvPr id="8" name="Text Box 4"/>
          <p:cNvSpPr txBox="1">
            <a:spLocks noChangeArrowheads="1"/>
          </p:cNvSpPr>
          <p:nvPr/>
        </p:nvSpPr>
        <p:spPr bwMode="auto">
          <a:xfrm>
            <a:off x="202392" y="5127022"/>
            <a:ext cx="11785600"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solidFill>
                  <a:srgbClr val="000000"/>
                </a:solidFill>
              </a:rPr>
              <a:t>1 Corinthians 7:39 </a:t>
            </a:r>
            <a:r>
              <a:rPr lang="en-US" sz="3200" dirty="0">
                <a:solidFill>
                  <a:srgbClr val="000000"/>
                </a:solidFill>
              </a:rPr>
              <a:t>. . . S</a:t>
            </a:r>
            <a:r>
              <a:rPr lang="en-US" sz="3200" dirty="0"/>
              <a:t>he is free to be married to whom she wishes, </a:t>
            </a:r>
            <a:r>
              <a:rPr lang="en-US" sz="3200" u="sng" dirty="0"/>
              <a:t>only in the Lord</a:t>
            </a:r>
            <a:r>
              <a:rPr lang="en-US" sz="3200" dirty="0"/>
              <a:t> . . . </a:t>
            </a:r>
            <a:r>
              <a:rPr lang="en-US" sz="3200" baseline="30000" dirty="0">
                <a:solidFill>
                  <a:srgbClr val="000000"/>
                </a:solidFill>
              </a:rPr>
              <a:t>35</a:t>
            </a:r>
            <a:r>
              <a:rPr lang="en-US" sz="3200" dirty="0"/>
              <a:t> This I say for your own benefit; not to put a restraint upon you, but to promote what is appropriate and to secure undistracted devotion to the Lord. </a:t>
            </a:r>
          </a:p>
        </p:txBody>
      </p:sp>
    </p:spTree>
    <p:extLst>
      <p:ext uri="{BB962C8B-B14F-4D97-AF65-F5344CB8AC3E}">
        <p14:creationId xmlns:p14="http://schemas.microsoft.com/office/powerpoint/2010/main" val="3958402062"/>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8"/>
                                        </p:tgtEl>
                                        <p:attrNameLst>
                                          <p:attrName>style.visibility</p:attrName>
                                        </p:attrNameLst>
                                      </p:cBhvr>
                                      <p:to>
                                        <p:strVal val="visible"/>
                                      </p:to>
                                    </p:set>
                                    <p:animEffect transition="in" filter="box(ou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“AS FOR ME &amp; </a:t>
            </a:r>
            <a:r>
              <a:rPr lang="en-US" sz="4000" i="1" u="sng" dirty="0"/>
              <a:t>MY HOUSE</a:t>
            </a:r>
            <a:r>
              <a:rPr lang="en-US" sz="4000" dirty="0"/>
              <a:t>, </a:t>
            </a:r>
            <a:r>
              <a:rPr lang="en-US" sz="4000" i="1" u="sng" dirty="0"/>
              <a:t>WE</a:t>
            </a:r>
            <a:r>
              <a:rPr lang="en-US" sz="4000" dirty="0"/>
              <a:t> WILL SERVE THE LORD”</a:t>
            </a:r>
          </a:p>
          <a:p>
            <a:pPr marL="1028700" lvl="1" indent="-571500">
              <a:lnSpc>
                <a:spcPts val="4000"/>
              </a:lnSpc>
              <a:spcBef>
                <a:spcPts val="1200"/>
              </a:spcBef>
              <a:buFont typeface="Arial" panose="020B0604020202020204" pitchFamily="34" charset="0"/>
              <a:buChar char="•"/>
            </a:pPr>
            <a:r>
              <a:rPr lang="en-US" sz="4000" dirty="0"/>
              <a:t>You can determine to serve the Lord with others who have chosen to serve Him</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sz="7200" kern="0" dirty="0"/>
              <a:t>Joshua 24:15</a:t>
            </a:r>
          </a:p>
        </p:txBody>
      </p:sp>
      <p:sp>
        <p:nvSpPr>
          <p:cNvPr id="8" name="Text Box 4"/>
          <p:cNvSpPr txBox="1">
            <a:spLocks noChangeArrowheads="1"/>
          </p:cNvSpPr>
          <p:nvPr/>
        </p:nvSpPr>
        <p:spPr bwMode="auto">
          <a:xfrm>
            <a:off x="202392" y="4015591"/>
            <a:ext cx="11785600"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solidFill>
                  <a:srgbClr val="000000"/>
                </a:solidFill>
              </a:rPr>
              <a:t>2 Timothy 2:22</a:t>
            </a:r>
            <a:r>
              <a:rPr lang="en-US" sz="3200" dirty="0"/>
              <a:t> Now flee from youthful lusts and pursue righteousness, faith, love and peace, </a:t>
            </a:r>
            <a:r>
              <a:rPr lang="en-US" sz="3200" u="sng" dirty="0"/>
              <a:t>with</a:t>
            </a:r>
            <a:r>
              <a:rPr lang="en-US" sz="3200" dirty="0"/>
              <a:t> those who call on the Lord from a pure heart. </a:t>
            </a:r>
          </a:p>
        </p:txBody>
      </p:sp>
    </p:spTree>
    <p:extLst>
      <p:ext uri="{BB962C8B-B14F-4D97-AF65-F5344CB8AC3E}">
        <p14:creationId xmlns:p14="http://schemas.microsoft.com/office/powerpoint/2010/main" val="1852328575"/>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8"/>
                                        </p:tgtEl>
                                        <p:attrNameLst>
                                          <p:attrName>style.visibility</p:attrName>
                                        </p:attrNameLst>
                                      </p:cBhvr>
                                      <p:to>
                                        <p:strVal val="visible"/>
                                      </p:to>
                                    </p:set>
                                    <p:animEffect transition="in" filter="box(ou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“AS FOR ME &amp; MY HOUSE, WE WILL SERVE THE LORD”</a:t>
            </a:r>
          </a:p>
          <a:p>
            <a:pPr algn="ctr">
              <a:lnSpc>
                <a:spcPts val="4400"/>
              </a:lnSpc>
              <a:spcBef>
                <a:spcPts val="2400"/>
              </a:spcBef>
            </a:pPr>
            <a:r>
              <a:rPr lang="en-US" sz="4400" b="0" i="1" dirty="0">
                <a:effectLst/>
              </a:rPr>
              <a:t>Next to the decision to receive Christ, </a:t>
            </a:r>
            <a:br>
              <a:rPr lang="en-US" sz="4400" b="0" i="1" dirty="0">
                <a:effectLst/>
              </a:rPr>
            </a:br>
            <a:r>
              <a:rPr lang="en-US" sz="4400" b="0" i="1" dirty="0">
                <a:effectLst/>
              </a:rPr>
              <a:t>this is the most important decision </a:t>
            </a:r>
            <a:br>
              <a:rPr lang="en-US" sz="4400" b="0" i="1" dirty="0">
                <a:effectLst/>
              </a:rPr>
            </a:br>
            <a:r>
              <a:rPr lang="en-US" sz="4400" b="0" i="1" dirty="0">
                <a:effectLst/>
              </a:rPr>
              <a:t>you will ever make!!</a:t>
            </a:r>
            <a:endParaRPr lang="en-US" sz="4400" b="0" i="1" dirty="0"/>
          </a:p>
          <a:p>
            <a:pPr>
              <a:lnSpc>
                <a:spcPts val="4000"/>
              </a:lnSpc>
              <a:spcBef>
                <a:spcPts val="1200"/>
              </a:spcBef>
            </a:pPr>
            <a:endParaRPr lang="en-US" sz="4000" dirty="0"/>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sz="7200" kern="0" dirty="0"/>
              <a:t>Joshua 24:15</a:t>
            </a:r>
          </a:p>
        </p:txBody>
      </p:sp>
    </p:spTree>
    <p:extLst>
      <p:ext uri="{BB962C8B-B14F-4D97-AF65-F5344CB8AC3E}">
        <p14:creationId xmlns:p14="http://schemas.microsoft.com/office/powerpoint/2010/main" val="1328298088"/>
      </p:ext>
    </p:extLst>
  </p:cSld>
  <p:clrMapOvr>
    <a:masterClrMapping/>
  </p:clrMapOvr>
  <p:transition spd="slow">
    <p:randomBa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80622" y="1803400"/>
            <a:ext cx="11785600" cy="4876800"/>
          </a:xfrm>
        </p:spPr>
        <p:txBody>
          <a:bodyPr/>
          <a:lstStyle/>
          <a:p>
            <a:pPr marL="571500" indent="-571500">
              <a:lnSpc>
                <a:spcPts val="4000"/>
              </a:lnSpc>
              <a:spcBef>
                <a:spcPts val="1200"/>
              </a:spcBef>
              <a:buFont typeface="Wingdings" panose="05000000000000000000" pitchFamily="2" charset="2"/>
              <a:buChar char="q"/>
            </a:pPr>
            <a:r>
              <a:rPr lang="en-US" sz="4000" dirty="0"/>
              <a:t>THE CONQUEST IS NOT COMPLETE – ENEMIES REMAIN IN THE LAND</a:t>
            </a:r>
          </a:p>
          <a:p>
            <a:pPr marL="571500" indent="-571500">
              <a:lnSpc>
                <a:spcPts val="4000"/>
              </a:lnSpc>
              <a:spcBef>
                <a:spcPts val="1200"/>
              </a:spcBef>
              <a:buFont typeface="Wingdings" panose="05000000000000000000" pitchFamily="2" charset="2"/>
              <a:buChar char="q"/>
            </a:pPr>
            <a:r>
              <a:rPr lang="en-US" sz="4000" dirty="0"/>
              <a:t>JOSHUA IS ABOUT TO DIE &amp; FUTURE LEADERSHIP IS UNCLEAR</a:t>
            </a:r>
          </a:p>
          <a:p>
            <a:pPr marL="0" indent="0" algn="ctr">
              <a:lnSpc>
                <a:spcPts val="4000"/>
              </a:lnSpc>
              <a:spcBef>
                <a:spcPts val="1200"/>
              </a:spcBef>
            </a:pPr>
            <a:r>
              <a:rPr lang="en-US" sz="4400" b="0" i="1" dirty="0">
                <a:effectLst/>
              </a:rPr>
              <a:t>But Joshua’s primary concern is </a:t>
            </a:r>
            <a:br>
              <a:rPr lang="en-US" sz="4400" b="0" i="1" dirty="0">
                <a:effectLst/>
              </a:rPr>
            </a:br>
            <a:r>
              <a:rPr lang="en-US" sz="4400" b="0" i="1" u="sng" dirty="0">
                <a:effectLst/>
              </a:rPr>
              <a:t>not</a:t>
            </a:r>
            <a:r>
              <a:rPr lang="en-US" sz="4400" b="0" i="1" dirty="0">
                <a:effectLst/>
              </a:rPr>
              <a:t> with these imposing problems . . . </a:t>
            </a:r>
            <a:br>
              <a:rPr lang="en-US" sz="4400" b="0" i="1" dirty="0">
                <a:effectLst/>
              </a:rPr>
            </a:br>
            <a:endParaRPr lang="en-US" sz="4400" b="0" i="1" dirty="0">
              <a:effectLst/>
            </a:endParaRP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sz="7200" kern="0" dirty="0"/>
              <a:t>THE SETTING</a:t>
            </a:r>
          </a:p>
        </p:txBody>
      </p:sp>
    </p:spTree>
    <p:extLst>
      <p:ext uri="{BB962C8B-B14F-4D97-AF65-F5344CB8AC3E}">
        <p14:creationId xmlns:p14="http://schemas.microsoft.com/office/powerpoint/2010/main" val="42775547"/>
      </p:ext>
    </p:extLst>
  </p:cSld>
  <p:clrMapOvr>
    <a:masterClrMapping/>
  </p:clrMapOvr>
  <p:transition spd="slow">
    <p:randomBa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80622" y="1803400"/>
            <a:ext cx="11785600" cy="4876800"/>
          </a:xfrm>
        </p:spPr>
        <p:txBody>
          <a:bodyPr/>
          <a:lstStyle/>
          <a:p>
            <a:pPr marL="571500" indent="-571500">
              <a:lnSpc>
                <a:spcPts val="4000"/>
              </a:lnSpc>
              <a:spcBef>
                <a:spcPts val="1200"/>
              </a:spcBef>
              <a:buFont typeface="Wingdings" panose="05000000000000000000" pitchFamily="2" charset="2"/>
              <a:buChar char="q"/>
            </a:pPr>
            <a:r>
              <a:rPr lang="en-US" sz="4000" dirty="0"/>
              <a:t>THE CONQUEST IS NOT COMPLETE – ENEMIES REMAIN IN THE LAND</a:t>
            </a:r>
          </a:p>
          <a:p>
            <a:pPr marL="571500" indent="-571500">
              <a:lnSpc>
                <a:spcPts val="4000"/>
              </a:lnSpc>
              <a:spcBef>
                <a:spcPts val="1200"/>
              </a:spcBef>
              <a:buFont typeface="Wingdings" panose="05000000000000000000" pitchFamily="2" charset="2"/>
              <a:buChar char="q"/>
            </a:pPr>
            <a:r>
              <a:rPr lang="en-US" sz="4000" dirty="0"/>
              <a:t>JOSHUA IS ABOUT TO DIE &amp; FUTURE LEADERSHIP IS UNCLEAR</a:t>
            </a:r>
          </a:p>
          <a:p>
            <a:pPr marL="0" indent="0" algn="ctr">
              <a:lnSpc>
                <a:spcPts val="4000"/>
              </a:lnSpc>
              <a:spcBef>
                <a:spcPts val="1200"/>
              </a:spcBef>
            </a:pPr>
            <a:r>
              <a:rPr lang="en-US" sz="4400" b="0" i="1" dirty="0">
                <a:effectLst/>
              </a:rPr>
              <a:t>But Joshua’s primary concern is </a:t>
            </a:r>
            <a:br>
              <a:rPr lang="en-US" sz="4400" b="0" i="1" dirty="0">
                <a:effectLst/>
              </a:rPr>
            </a:br>
            <a:r>
              <a:rPr lang="en-US" sz="4400" b="0" i="1" u="sng" dirty="0">
                <a:effectLst/>
              </a:rPr>
              <a:t>not</a:t>
            </a:r>
            <a:r>
              <a:rPr lang="en-US" sz="4400" b="0" i="1" dirty="0">
                <a:effectLst/>
              </a:rPr>
              <a:t> with these imposing problems . . . </a:t>
            </a:r>
            <a:br>
              <a:rPr lang="en-US" sz="4400" b="0" i="1" dirty="0">
                <a:effectLst/>
              </a:rPr>
            </a:br>
            <a:r>
              <a:rPr lang="en-US" sz="4400" b="0" i="1" dirty="0">
                <a:effectLst/>
              </a:rPr>
              <a:t>. . . but rather with whether they will </a:t>
            </a:r>
            <a:br>
              <a:rPr lang="en-US" sz="4400" b="0" i="1" dirty="0">
                <a:effectLst/>
              </a:rPr>
            </a:br>
            <a:r>
              <a:rPr lang="en-US" sz="4400" b="0" i="1" dirty="0">
                <a:effectLst/>
              </a:rPr>
              <a:t>consecrate themselves to God</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sz="7200" kern="0" dirty="0"/>
              <a:t>THE SETTING</a:t>
            </a:r>
          </a:p>
        </p:txBody>
      </p:sp>
    </p:spTree>
    <p:extLst>
      <p:ext uri="{BB962C8B-B14F-4D97-AF65-F5344CB8AC3E}">
        <p14:creationId xmlns:p14="http://schemas.microsoft.com/office/powerpoint/2010/main" val="4044237745"/>
      </p:ext>
    </p:extLst>
  </p:cSld>
  <p:clrMapOvr>
    <a:masterClrMapping/>
  </p:clrMapOvr>
  <p:transition spd="slow">
    <p:randomBa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80622" y="1803400"/>
            <a:ext cx="11785600" cy="4876800"/>
          </a:xfrm>
        </p:spPr>
        <p:txBody>
          <a:bodyPr/>
          <a:lstStyle/>
          <a:p>
            <a:pPr marL="0" indent="0">
              <a:lnSpc>
                <a:spcPts val="4000"/>
              </a:lnSpc>
              <a:spcBef>
                <a:spcPts val="1200"/>
              </a:spcBef>
            </a:pPr>
            <a:endParaRPr lang="en-US" sz="4000" dirty="0"/>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sz="7200" kern="0" dirty="0"/>
              <a:t>Joshua 24:15</a:t>
            </a:r>
          </a:p>
        </p:txBody>
      </p:sp>
      <p:sp>
        <p:nvSpPr>
          <p:cNvPr id="9" name="Text Box 4"/>
          <p:cNvSpPr txBox="1">
            <a:spLocks noChangeArrowheads="1"/>
          </p:cNvSpPr>
          <p:nvPr/>
        </p:nvSpPr>
        <p:spPr bwMode="auto">
          <a:xfrm>
            <a:off x="202392" y="1768771"/>
            <a:ext cx="11785600"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solidFill>
                  <a:srgbClr val="000000"/>
                </a:solidFill>
              </a:rPr>
              <a:t>Joshua 24:15</a:t>
            </a:r>
            <a:r>
              <a:rPr lang="en-US" sz="3200" dirty="0"/>
              <a:t> “If it is disagreeable in your sight to serve the </a:t>
            </a:r>
            <a:r>
              <a:rPr lang="en-US" sz="3200" cap="small" dirty="0"/>
              <a:t>Lord</a:t>
            </a:r>
            <a:r>
              <a:rPr lang="en-US" sz="3200" dirty="0"/>
              <a:t>, choose for yourselves today whom you will serve: whether the gods which your fathers served which were beyond the River, or the gods of the Amorites in whose land you are living; but </a:t>
            </a:r>
            <a:r>
              <a:rPr lang="en-US" sz="3200" b="1" i="1" dirty="0"/>
              <a:t>as for me and my house, we will serve the </a:t>
            </a:r>
            <a:r>
              <a:rPr lang="en-US" sz="3200" b="1" i="1" cap="small" dirty="0"/>
              <a:t>Lord</a:t>
            </a:r>
            <a:r>
              <a:rPr lang="en-US" sz="3200" dirty="0"/>
              <a:t>.” </a:t>
            </a:r>
          </a:p>
        </p:txBody>
      </p:sp>
    </p:spTree>
    <p:extLst>
      <p:ext uri="{BB962C8B-B14F-4D97-AF65-F5344CB8AC3E}">
        <p14:creationId xmlns:p14="http://schemas.microsoft.com/office/powerpoint/2010/main" val="2624212922"/>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9"/>
                                        </p:tgtEl>
                                        <p:attrNameLst>
                                          <p:attrName>style.visibility</p:attrName>
                                        </p:attrNameLst>
                                      </p:cBhvr>
                                      <p:to>
                                        <p:strVal val="visible"/>
                                      </p:to>
                                    </p:set>
                                    <p:animEffect transition="in" filter="box(ou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“AS FOR ME &amp; MY HOUSE, WE WILL SERVE </a:t>
            </a:r>
            <a:r>
              <a:rPr lang="en-US" sz="4000" i="1" u="sng" dirty="0"/>
              <a:t>THE LORD</a:t>
            </a:r>
            <a:r>
              <a:rPr lang="en-US" sz="4000" dirty="0"/>
              <a:t>”</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sz="7200" kern="0" dirty="0"/>
              <a:t>Joshua 24:15</a:t>
            </a:r>
          </a:p>
        </p:txBody>
      </p:sp>
    </p:spTree>
    <p:extLst>
      <p:ext uri="{BB962C8B-B14F-4D97-AF65-F5344CB8AC3E}">
        <p14:creationId xmlns:p14="http://schemas.microsoft.com/office/powerpoint/2010/main" val="2825828846"/>
      </p:ext>
    </p:extLst>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“AS FOR ME &amp; MY HOUSE, WE WILL SERVE </a:t>
            </a:r>
            <a:r>
              <a:rPr lang="en-US" sz="4000" i="1" u="sng" dirty="0"/>
              <a:t>THE LORD</a:t>
            </a:r>
            <a:r>
              <a:rPr lang="en-US" sz="4000" dirty="0"/>
              <a:t>”</a:t>
            </a:r>
          </a:p>
          <a:p>
            <a:pPr algn="ctr">
              <a:lnSpc>
                <a:spcPts val="4000"/>
              </a:lnSpc>
              <a:spcBef>
                <a:spcPts val="1200"/>
              </a:spcBef>
            </a:pPr>
            <a:r>
              <a:rPr lang="en-US" sz="4400" b="0" i="1" dirty="0">
                <a:effectLst/>
              </a:rPr>
              <a:t>Your decision to serve God </a:t>
            </a:r>
            <a:br>
              <a:rPr lang="en-US" sz="4400" b="0" i="1" dirty="0">
                <a:effectLst/>
              </a:rPr>
            </a:br>
            <a:r>
              <a:rPr lang="en-US" sz="4400" b="0" i="1" dirty="0">
                <a:effectLst/>
              </a:rPr>
              <a:t>must be grounded in </a:t>
            </a:r>
            <a:br>
              <a:rPr lang="en-US" sz="4400" b="0" i="1" dirty="0">
                <a:effectLst/>
              </a:rPr>
            </a:br>
            <a:r>
              <a:rPr lang="en-US" sz="4400" b="0" i="1" dirty="0">
                <a:effectLst/>
              </a:rPr>
              <a:t>accurate understanding of </a:t>
            </a:r>
            <a:br>
              <a:rPr lang="en-US" sz="4400" b="0" i="1" dirty="0">
                <a:effectLst/>
              </a:rPr>
            </a:br>
            <a:r>
              <a:rPr lang="en-US" sz="4400" b="0" i="1" dirty="0">
                <a:effectLst/>
              </a:rPr>
              <a:t>what kind of God He is!</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sz="7200" kern="0" dirty="0"/>
              <a:t>Joshua 24:15</a:t>
            </a:r>
          </a:p>
        </p:txBody>
      </p:sp>
    </p:spTree>
    <p:extLst>
      <p:ext uri="{BB962C8B-B14F-4D97-AF65-F5344CB8AC3E}">
        <p14:creationId xmlns:p14="http://schemas.microsoft.com/office/powerpoint/2010/main" val="1308008059"/>
      </p:ext>
    </p:extLst>
  </p:cSld>
  <p:clrMapOvr>
    <a:masterClrMapping/>
  </p:clrMapOvr>
  <p:transition spd="slow">
    <p:randomBa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02692" y="274638"/>
            <a:ext cx="11786616"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7" name="Content Placeholder 7"/>
          <p:cNvSpPr>
            <a:spLocks noGrp="1"/>
          </p:cNvSpPr>
          <p:nvPr>
            <p:ph idx="1"/>
          </p:nvPr>
        </p:nvSpPr>
        <p:spPr>
          <a:xfrm>
            <a:off x="180622" y="1803400"/>
            <a:ext cx="11785600" cy="4876800"/>
          </a:xfrm>
        </p:spPr>
        <p:txBody>
          <a:bodyPr/>
          <a:lstStyle/>
          <a:p>
            <a:pPr>
              <a:lnSpc>
                <a:spcPts val="4000"/>
              </a:lnSpc>
              <a:spcBef>
                <a:spcPts val="1200"/>
              </a:spcBef>
            </a:pPr>
            <a:r>
              <a:rPr lang="en-US" sz="4000" dirty="0"/>
              <a:t>“AS FOR ME &amp; MY HOUSE, WE WILL SERVE </a:t>
            </a:r>
            <a:r>
              <a:rPr lang="en-US" sz="4000" i="1" u="sng" dirty="0"/>
              <a:t>THE LORD</a:t>
            </a:r>
            <a:r>
              <a:rPr lang="en-US" sz="4000" dirty="0"/>
              <a:t>”</a:t>
            </a:r>
          </a:p>
          <a:p>
            <a:pPr marL="1028700" lvl="1" indent="-571500">
              <a:lnSpc>
                <a:spcPts val="4000"/>
              </a:lnSpc>
              <a:spcBef>
                <a:spcPts val="600"/>
              </a:spcBef>
              <a:buFont typeface="Arial" panose="020B0604020202020204" pitchFamily="34" charset="0"/>
              <a:buChar char="•"/>
            </a:pPr>
            <a:r>
              <a:rPr lang="en-US" sz="4000" dirty="0"/>
              <a:t>The God who is far greater than all His enemies</a:t>
            </a:r>
          </a:p>
        </p:txBody>
      </p:sp>
      <p:sp>
        <p:nvSpPr>
          <p:cNvPr id="3" name="Title 2"/>
          <p:cNvSpPr>
            <a:spLocks noGrp="1"/>
          </p:cNvSpPr>
          <p:nvPr>
            <p:ph type="title"/>
          </p:nvPr>
        </p:nvSpPr>
        <p:spPr/>
        <p:txBody>
          <a:bodyPr/>
          <a:lstStyle/>
          <a:p>
            <a:endParaRPr lang="en-US" dirty="0"/>
          </a:p>
        </p:txBody>
      </p:sp>
      <p:sp>
        <p:nvSpPr>
          <p:cNvPr id="12"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sz="7200" kern="0" dirty="0"/>
              <a:t>Joshua 24:15</a:t>
            </a:r>
          </a:p>
        </p:txBody>
      </p:sp>
      <p:sp>
        <p:nvSpPr>
          <p:cNvPr id="8" name="Text Box 4"/>
          <p:cNvSpPr txBox="1">
            <a:spLocks noChangeArrowheads="1"/>
          </p:cNvSpPr>
          <p:nvPr/>
        </p:nvSpPr>
        <p:spPr bwMode="auto">
          <a:xfrm>
            <a:off x="202392" y="3924146"/>
            <a:ext cx="11785600" cy="255454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solidFill>
                  <a:srgbClr val="000000"/>
                </a:solidFill>
              </a:rPr>
              <a:t>Joshua 24:5</a:t>
            </a:r>
            <a:r>
              <a:rPr lang="en-US" sz="3200" dirty="0"/>
              <a:t> “I sent Moses and Aaron, and I plagued Egypt by what I did in its midst . . . </a:t>
            </a:r>
            <a:r>
              <a:rPr lang="en-US" sz="3200" baseline="30000" dirty="0"/>
              <a:t>6</a:t>
            </a:r>
            <a:r>
              <a:rPr lang="en-US" sz="3200" dirty="0"/>
              <a:t> I brought your fathers out of Egypt, and you came to the sea; and Egypt pursued your fathers with chariots and horsemen to the Red Sea. </a:t>
            </a:r>
            <a:r>
              <a:rPr lang="en-US" sz="3200" baseline="30000" dirty="0"/>
              <a:t>7</a:t>
            </a:r>
            <a:r>
              <a:rPr lang="en-US" sz="3200" dirty="0"/>
              <a:t> But when they cried out to (Me), I put darkness between you and the Egyptians, and brought the sea upon them and covered them . . . </a:t>
            </a:r>
          </a:p>
        </p:txBody>
      </p:sp>
    </p:spTree>
    <p:extLst>
      <p:ext uri="{BB962C8B-B14F-4D97-AF65-F5344CB8AC3E}">
        <p14:creationId xmlns:p14="http://schemas.microsoft.com/office/powerpoint/2010/main" val="195143671"/>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8"/>
                                        </p:tgtEl>
                                        <p:attrNameLst>
                                          <p:attrName>style.visibility</p:attrName>
                                        </p:attrNameLst>
                                      </p:cBhvr>
                                      <p:to>
                                        <p:strVal val="visible"/>
                                      </p:to>
                                    </p:set>
                                    <p:animEffect transition="in" filter="box(ou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3314</TotalTime>
  <Words>2491</Words>
  <Application>Microsoft Macintosh PowerPoint</Application>
  <PresentationFormat>Widescreen</PresentationFormat>
  <Paragraphs>135</Paragraphs>
  <Slides>37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Trebuchet MS</vt:lpstr>
      <vt:lpstr>Wingdings</vt: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xenos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DelashmuttG</dc:creator>
  <cp:lastModifiedBy>Microsoft Office User</cp:lastModifiedBy>
  <cp:revision>87</cp:revision>
  <dcterms:created xsi:type="dcterms:W3CDTF">2019-07-03T15:52:40Z</dcterms:created>
  <dcterms:modified xsi:type="dcterms:W3CDTF">2019-07-31T19:00:46Z</dcterms:modified>
</cp:coreProperties>
</file>