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8"/>
  </p:notesMasterIdLst>
  <p:sldIdLst>
    <p:sldId id="1273" r:id="rId2"/>
    <p:sldId id="7322" r:id="rId3"/>
    <p:sldId id="7440" r:id="rId4"/>
    <p:sldId id="7441" r:id="rId5"/>
    <p:sldId id="7442" r:id="rId6"/>
    <p:sldId id="7443" r:id="rId7"/>
    <p:sldId id="7439" r:id="rId8"/>
    <p:sldId id="7445" r:id="rId9"/>
    <p:sldId id="7444" r:id="rId10"/>
    <p:sldId id="7446" r:id="rId11"/>
    <p:sldId id="7447" r:id="rId12"/>
    <p:sldId id="7449" r:id="rId13"/>
    <p:sldId id="7453" r:id="rId14"/>
    <p:sldId id="7455" r:id="rId15"/>
    <p:sldId id="7456" r:id="rId16"/>
    <p:sldId id="7459" r:id="rId17"/>
    <p:sldId id="7458" r:id="rId18"/>
    <p:sldId id="7460" r:id="rId19"/>
    <p:sldId id="7462" r:id="rId20"/>
    <p:sldId id="7461" r:id="rId21"/>
    <p:sldId id="7432" r:id="rId22"/>
    <p:sldId id="7476" r:id="rId23"/>
    <p:sldId id="7463" r:id="rId24"/>
    <p:sldId id="7477" r:id="rId25"/>
    <p:sldId id="7464" r:id="rId26"/>
    <p:sldId id="7465" r:id="rId27"/>
    <p:sldId id="7466" r:id="rId28"/>
    <p:sldId id="7467" r:id="rId29"/>
    <p:sldId id="7468" r:id="rId30"/>
    <p:sldId id="7469" r:id="rId31"/>
    <p:sldId id="7470" r:id="rId32"/>
    <p:sldId id="7471" r:id="rId33"/>
    <p:sldId id="7472" r:id="rId34"/>
    <p:sldId id="7435" r:id="rId35"/>
    <p:sldId id="7478" r:id="rId36"/>
    <p:sldId id="7475" r:id="rId37"/>
    <p:sldId id="7474" r:id="rId38"/>
    <p:sldId id="7436" r:id="rId39"/>
    <p:sldId id="7479" r:id="rId40"/>
    <p:sldId id="7480" r:id="rId41"/>
    <p:sldId id="7481" r:id="rId42"/>
    <p:sldId id="7482" r:id="rId43"/>
    <p:sldId id="7483" r:id="rId44"/>
    <p:sldId id="7485" r:id="rId45"/>
    <p:sldId id="7486" r:id="rId46"/>
    <p:sldId id="7437" r:id="rId47"/>
    <p:sldId id="7506" r:id="rId48"/>
    <p:sldId id="7489" r:id="rId49"/>
    <p:sldId id="7488" r:id="rId50"/>
    <p:sldId id="7491" r:id="rId51"/>
    <p:sldId id="7490" r:id="rId52"/>
    <p:sldId id="7487" r:id="rId53"/>
    <p:sldId id="7438" r:id="rId54"/>
    <p:sldId id="7494" r:id="rId55"/>
    <p:sldId id="7495" r:id="rId56"/>
    <p:sldId id="7496" r:id="rId57"/>
    <p:sldId id="7497" r:id="rId58"/>
    <p:sldId id="7498" r:id="rId59"/>
    <p:sldId id="7499" r:id="rId60"/>
    <p:sldId id="7500" r:id="rId61"/>
    <p:sldId id="7501" r:id="rId62"/>
    <p:sldId id="7398" r:id="rId63"/>
    <p:sldId id="7502" r:id="rId64"/>
    <p:sldId id="7503" r:id="rId65"/>
    <p:sldId id="7504" r:id="rId66"/>
    <p:sldId id="6665" r:id="rId6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55" autoAdjust="0"/>
    <p:restoredTop sz="90476" autoAdjust="0"/>
  </p:normalViewPr>
  <p:slideViewPr>
    <p:cSldViewPr>
      <p:cViewPr varScale="1">
        <p:scale>
          <a:sx n="80" d="100"/>
          <a:sy n="80" d="100"/>
        </p:scale>
        <p:origin x="52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661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925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30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2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9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44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765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401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907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898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775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829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620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865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8399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4546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89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57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353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1220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770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73941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76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350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638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209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7714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75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507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26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93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099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82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Living with Hope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1 Thessalonians 4:9-5:11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do not want you to be uninformed, brethren, about those who are asleep,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so that you will not grieve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do the rest who have no hope.</a:t>
            </a:r>
          </a:p>
          <a:p>
            <a:r>
              <a:rPr lang="en-US" baseline="30000" dirty="0"/>
              <a:t>14 </a:t>
            </a:r>
            <a:r>
              <a:rPr lang="en-US" dirty="0"/>
              <a:t>For if we believe that Jesus died and rose again, </a:t>
            </a:r>
          </a:p>
          <a:p>
            <a:r>
              <a:rPr lang="en-US" dirty="0"/>
              <a:t>	even so God will bring with Him </a:t>
            </a:r>
            <a:br>
              <a:rPr lang="en-US" dirty="0"/>
            </a:br>
            <a:r>
              <a:rPr lang="en-US" dirty="0"/>
              <a:t>those who have fallen asleep in Jesus.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49EB943A-FEA9-587B-4F73-42C8E661EC6A}"/>
              </a:ext>
            </a:extLst>
          </p:cNvPr>
          <p:cNvSpPr/>
          <p:nvPr/>
        </p:nvSpPr>
        <p:spPr bwMode="auto">
          <a:xfrm>
            <a:off x="3022600" y="266700"/>
            <a:ext cx="6858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this wishful thinking?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hope is based on an historical event (with strong evidence)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many other fulfilled predictions</a:t>
            </a:r>
          </a:p>
        </p:txBody>
      </p:sp>
    </p:spTree>
    <p:extLst>
      <p:ext uri="{BB962C8B-B14F-4D97-AF65-F5344CB8AC3E}">
        <p14:creationId xmlns:p14="http://schemas.microsoft.com/office/powerpoint/2010/main" val="29948847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do not want you to be uninformed, brethren, about those who are asleep,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so that you will not grieve </a:t>
            </a:r>
            <a:br>
              <a:rPr lang="en-US" dirty="0"/>
            </a:br>
            <a:r>
              <a:rPr lang="en-US" dirty="0"/>
              <a:t>as do the rest who have no hope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if we believe that Jesus died and rose again,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even so God will bring with Him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those who have fallen asleep in Jesus.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A9CCF1C-8BA4-182C-05D4-3429C3734438}"/>
              </a:ext>
            </a:extLst>
          </p:cNvPr>
          <p:cNvSpPr/>
          <p:nvPr/>
        </p:nvSpPr>
        <p:spPr bwMode="auto">
          <a:xfrm>
            <a:off x="2641600" y="2638325"/>
            <a:ext cx="7162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He’s not saying they shouldn’t grieve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Referring to the hopeless despair of those who think this life is all there is</a:t>
            </a:r>
          </a:p>
        </p:txBody>
      </p:sp>
    </p:spTree>
    <p:extLst>
      <p:ext uri="{BB962C8B-B14F-4D97-AF65-F5344CB8AC3E}">
        <p14:creationId xmlns:p14="http://schemas.microsoft.com/office/powerpoint/2010/main" val="412336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9D61ED-34B0-0210-9F91-7B42C2FE9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Life’s but a walking shadow, a poor player</a:t>
            </a:r>
          </a:p>
          <a:p>
            <a:r>
              <a:rPr lang="en-US" dirty="0"/>
              <a:t>That struts and frets his hour upon the stage</a:t>
            </a:r>
          </a:p>
          <a:p>
            <a:r>
              <a:rPr lang="en-US" dirty="0"/>
              <a:t>And then is heard no more: </a:t>
            </a:r>
          </a:p>
          <a:p>
            <a:r>
              <a:rPr lang="en-US" dirty="0"/>
              <a:t>it is a tale told by an idiot, full of sound and fury,</a:t>
            </a:r>
          </a:p>
          <a:p>
            <a:r>
              <a:rPr lang="en-US" dirty="0"/>
              <a:t>Signifying nothing.</a:t>
            </a:r>
          </a:p>
        </p:txBody>
      </p:sp>
    </p:spTree>
    <p:extLst>
      <p:ext uri="{BB962C8B-B14F-4D97-AF65-F5344CB8AC3E}">
        <p14:creationId xmlns:p14="http://schemas.microsoft.com/office/powerpoint/2010/main" val="17069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C1005-93C9-A8E3-1598-95A64176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255433" cy="482314"/>
          </a:xfrm>
        </p:spPr>
        <p:txBody>
          <a:bodyPr/>
          <a:lstStyle/>
          <a:p>
            <a:r>
              <a:rPr lang="en-US" sz="1200" i="1" dirty="0"/>
              <a:t>Ernest Becker, The Denial of Death </a:t>
            </a:r>
            <a:br>
              <a:rPr lang="en-US" sz="1200" i="1" dirty="0"/>
            </a:br>
            <a:r>
              <a:rPr lang="en-US" sz="1200" i="1" dirty="0"/>
              <a:t>(New York: Free Press, 1973), xvii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D40468-619D-12AB-0579-93816FF2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The idea of death,</a:t>
            </a:r>
          </a:p>
          <a:p>
            <a:r>
              <a:rPr lang="en-US" dirty="0"/>
              <a:t>the fear of it,</a:t>
            </a:r>
          </a:p>
          <a:p>
            <a:r>
              <a:rPr lang="en-US" dirty="0"/>
              <a:t>haunts the human animal </a:t>
            </a:r>
            <a:br>
              <a:rPr lang="en-US" dirty="0"/>
            </a:br>
            <a:r>
              <a:rPr lang="en-US" dirty="0"/>
              <a:t>like nothing else</a:t>
            </a:r>
          </a:p>
        </p:txBody>
      </p:sp>
    </p:spTree>
    <p:extLst>
      <p:ext uri="{BB962C8B-B14F-4D97-AF65-F5344CB8AC3E}">
        <p14:creationId xmlns:p14="http://schemas.microsoft.com/office/powerpoint/2010/main" val="990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C1005-93C9-A8E3-1598-95A64176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1" y="5193280"/>
            <a:ext cx="3788832" cy="432534"/>
          </a:xfrm>
        </p:spPr>
        <p:txBody>
          <a:bodyPr/>
          <a:lstStyle/>
          <a:p>
            <a:r>
              <a:rPr lang="en-US" sz="1100" i="1" dirty="0"/>
              <a:t>Solomon, Greenberg, and </a:t>
            </a:r>
            <a:r>
              <a:rPr lang="en-US" sz="1100" i="1" dirty="0" err="1"/>
              <a:t>Pyszczynski</a:t>
            </a:r>
            <a:r>
              <a:rPr lang="en-US" sz="1100" i="1" dirty="0"/>
              <a:t>, The Worm at the Core: On the Role of Death in Life(New York: Random House, 2015), x.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D40468-619D-12AB-0579-93816FF2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The awareness that we humans will die has a profound and pervasive effect on our thoughts, feelings, and behaviors</a:t>
            </a:r>
          </a:p>
          <a:p>
            <a:r>
              <a:rPr lang="en-US" dirty="0"/>
              <a:t>in almost every domain of life—</a:t>
            </a:r>
          </a:p>
          <a:p>
            <a:r>
              <a:rPr lang="en-US" dirty="0"/>
              <a:t>whether we are conscious of it or not…</a:t>
            </a:r>
          </a:p>
        </p:txBody>
      </p:sp>
    </p:spTree>
    <p:extLst>
      <p:ext uri="{BB962C8B-B14F-4D97-AF65-F5344CB8AC3E}">
        <p14:creationId xmlns:p14="http://schemas.microsoft.com/office/powerpoint/2010/main" val="10814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C1005-93C9-A8E3-1598-95A64176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1" y="5193280"/>
            <a:ext cx="3788832" cy="432534"/>
          </a:xfrm>
        </p:spPr>
        <p:txBody>
          <a:bodyPr/>
          <a:lstStyle/>
          <a:p>
            <a:r>
              <a:rPr lang="en-US" sz="1100" i="1" dirty="0"/>
              <a:t>Solomon, Greenberg, and </a:t>
            </a:r>
            <a:r>
              <a:rPr lang="en-US" sz="1100" i="1" dirty="0" err="1"/>
              <a:t>Pyszczynski</a:t>
            </a:r>
            <a:r>
              <a:rPr lang="en-US" sz="1100" i="1" dirty="0"/>
              <a:t>, The Worm at the Core: On the Role of Death in Life(New York: Random House, 2015), x.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D40468-619D-12AB-0579-93816FF2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dirty="0"/>
              <a:t>[The authors report that] “more than five hundred studies and counting” reveal how people are affected by the “terror” of “the knowledge of the inevitability of death.”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C80886EF-150A-EFD7-7992-0DC233B6D3E3}"/>
              </a:ext>
            </a:extLst>
          </p:cNvPr>
          <p:cNvSpPr/>
          <p:nvPr/>
        </p:nvSpPr>
        <p:spPr bwMode="auto">
          <a:xfrm>
            <a:off x="203199" y="4076700"/>
            <a:ext cx="5867401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seek immortality through being remembered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4723993" cy="5521324"/>
          </a:xfrm>
        </p:spPr>
        <p:txBody>
          <a:bodyPr/>
          <a:lstStyle/>
          <a:p>
            <a:r>
              <a:rPr lang="en-US" sz="3200" dirty="0"/>
              <a:t>Because I’m a billionaire,</a:t>
            </a:r>
          </a:p>
          <a:p>
            <a:r>
              <a:rPr lang="en-US" sz="3200" dirty="0"/>
              <a:t>I’m going to have access to better healthcare…</a:t>
            </a:r>
          </a:p>
          <a:p>
            <a:r>
              <a:rPr lang="en-US" sz="3200" dirty="0"/>
              <a:t>I’m going to be like 160 </a:t>
            </a:r>
          </a:p>
          <a:p>
            <a:r>
              <a:rPr lang="en-US" sz="3200" dirty="0"/>
              <a:t>and I’m going to be part of this, like, class of immortal overlords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30" y="5143500"/>
            <a:ext cx="5181003" cy="482314"/>
          </a:xfrm>
        </p:spPr>
        <p:txBody>
          <a:bodyPr/>
          <a:lstStyle/>
          <a:p>
            <a:r>
              <a:rPr lang="en-US" sz="800" dirty="0" err="1"/>
              <a:t>Tanza</a:t>
            </a:r>
            <a:r>
              <a:rPr lang="en-US" sz="800" dirty="0"/>
              <a:t> </a:t>
            </a:r>
            <a:r>
              <a:rPr lang="en-US" sz="800" dirty="0" err="1"/>
              <a:t>Loudenback</a:t>
            </a:r>
            <a:r>
              <a:rPr lang="en-US" sz="800" dirty="0"/>
              <a:t>, “Ex-Facebook President and Billionaire Sean Parker Reveals One of the Biggest Advantages Rich People Have over Everyone Else,” Business Insider, November 10, 2017, http://www.businessinsider.com/ex-facebook-president-sean-parker-billionaire-advantage-better-healthcare-2017-11 (accessed May 31, 2018). </a:t>
            </a:r>
            <a:br>
              <a:rPr lang="en-US" sz="800" dirty="0"/>
            </a:br>
            <a:r>
              <a:rPr lang="en-US" sz="800" dirty="0"/>
              <a:t>Cited in Clay Jones, Immortal (Harvest House, 2020), p. 27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6C92C05F-1789-4677-BDC9-49E99C6E1879}"/>
              </a:ext>
            </a:extLst>
          </p:cNvPr>
          <p:cNvSpPr txBox="1">
            <a:spLocks/>
          </p:cNvSpPr>
          <p:nvPr/>
        </p:nvSpPr>
        <p:spPr bwMode="auto">
          <a:xfrm>
            <a:off x="7899400" y="82554"/>
            <a:ext cx="2125133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en-US" sz="1800" kern="0" dirty="0"/>
              <a:t>Sean Parker, </a:t>
            </a:r>
            <a:br>
              <a:rPr lang="en-US" sz="1800" kern="0" dirty="0"/>
            </a:br>
            <a:r>
              <a:rPr lang="en-US" sz="1800" kern="0" dirty="0"/>
              <a:t>First President of Facebook,</a:t>
            </a:r>
            <a:br>
              <a:rPr lang="en-US" sz="1800" kern="0" dirty="0"/>
            </a:br>
            <a:r>
              <a:rPr lang="en-US" sz="1800" kern="0" dirty="0"/>
              <a:t>Founder of </a:t>
            </a:r>
            <a:br>
              <a:rPr lang="en-US" sz="1800" kern="0" dirty="0"/>
            </a:br>
            <a:r>
              <a:rPr lang="en-US" sz="1800" kern="0" dirty="0"/>
              <a:t>Napster</a:t>
            </a:r>
          </a:p>
        </p:txBody>
      </p:sp>
    </p:spTree>
    <p:extLst>
      <p:ext uri="{BB962C8B-B14F-4D97-AF65-F5344CB8AC3E}">
        <p14:creationId xmlns:p14="http://schemas.microsoft.com/office/powerpoint/2010/main" val="5034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2C1005-93C9-A8E3-1598-95A64176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1" y="5193280"/>
            <a:ext cx="3788832" cy="432534"/>
          </a:xfrm>
        </p:spPr>
        <p:txBody>
          <a:bodyPr/>
          <a:lstStyle/>
          <a:p>
            <a:r>
              <a:rPr lang="en-US" sz="1100" i="1" dirty="0"/>
              <a:t>http://www.schwarzenegger.com/newsletter/post/this-is-a-long-one-but-its-worth-it, retrieved 12/9/2021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D40468-619D-12AB-0579-93816FF2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01265" cy="5521324"/>
          </a:xfrm>
        </p:spPr>
        <p:txBody>
          <a:bodyPr/>
          <a:lstStyle/>
          <a:p>
            <a:r>
              <a:rPr lang="en-US" sz="3200" i="1" dirty="0"/>
              <a:t>Q: What do you think about death?</a:t>
            </a:r>
          </a:p>
          <a:p>
            <a:r>
              <a:rPr lang="en-US" sz="3200" dirty="0"/>
              <a:t>Well, unfortunately, </a:t>
            </a:r>
            <a:br>
              <a:rPr lang="en-US" sz="3200" dirty="0"/>
            </a:br>
            <a:r>
              <a:rPr lang="en-US" sz="3200" dirty="0"/>
              <a:t>death is the one thing </a:t>
            </a:r>
            <a:br>
              <a:rPr lang="en-US" sz="3200" dirty="0"/>
            </a:br>
            <a:r>
              <a:rPr lang="en-US" sz="3200" dirty="0"/>
              <a:t>we can’t overcome.</a:t>
            </a:r>
          </a:p>
          <a:p>
            <a:r>
              <a:rPr lang="en-US" sz="3200" dirty="0"/>
              <a:t>And I have to say, </a:t>
            </a:r>
            <a:br>
              <a:rPr lang="en-US" sz="3200" dirty="0"/>
            </a:br>
            <a:r>
              <a:rPr lang="en-US" sz="3200" dirty="0"/>
              <a:t>that pisses me off...</a:t>
            </a:r>
          </a:p>
          <a:p>
            <a:r>
              <a:rPr lang="en-US" sz="3200" dirty="0"/>
              <a:t>I hate the idea of death.</a:t>
            </a:r>
          </a:p>
          <a:p>
            <a:r>
              <a:rPr lang="en-US" sz="3200" dirty="0"/>
              <a:t>I don’t like to think about it, </a:t>
            </a:r>
          </a:p>
          <a:p>
            <a:r>
              <a:rPr lang="en-US" sz="3200" dirty="0"/>
              <a:t>I don’t even like to say the word.</a:t>
            </a:r>
          </a:p>
        </p:txBody>
      </p:sp>
    </p:spTree>
    <p:extLst>
      <p:ext uri="{BB962C8B-B14F-4D97-AF65-F5344CB8AC3E}">
        <p14:creationId xmlns:p14="http://schemas.microsoft.com/office/powerpoint/2010/main" val="10211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89400" y="114299"/>
            <a:ext cx="5755747" cy="5521324"/>
          </a:xfrm>
        </p:spPr>
        <p:txBody>
          <a:bodyPr/>
          <a:lstStyle/>
          <a:p>
            <a:r>
              <a:rPr lang="en-US" sz="3200" dirty="0"/>
              <a:t>Ellison has donated more than $430 million to antiaging research… </a:t>
            </a:r>
          </a:p>
          <a:p>
            <a:r>
              <a:rPr lang="en-US" sz="3200" dirty="0"/>
              <a:t>“Death has never made any sense to me. How can a person be there and then just vanish, just not be there? … </a:t>
            </a:r>
          </a:p>
          <a:p>
            <a:r>
              <a:rPr lang="en-US" sz="3200" dirty="0"/>
              <a:t>                   Death makes me </a:t>
            </a:r>
            <a:br>
              <a:rPr lang="en-US" sz="3200" dirty="0"/>
            </a:br>
            <a:r>
              <a:rPr lang="en-US" sz="3200" dirty="0"/>
              <a:t>                 very angry.            </a:t>
            </a:r>
          </a:p>
          <a:p>
            <a:r>
              <a:rPr lang="en-US" sz="3200" dirty="0"/>
              <a:t>              Premature death </a:t>
            </a:r>
            <a:br>
              <a:rPr lang="en-US" sz="3200" dirty="0"/>
            </a:br>
            <a:r>
              <a:rPr lang="en-US" sz="3200" dirty="0"/>
              <a:t>           makes me angrier still.”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30" y="5295900"/>
            <a:ext cx="5181003" cy="329914"/>
          </a:xfrm>
        </p:spPr>
        <p:txBody>
          <a:bodyPr/>
          <a:lstStyle/>
          <a:p>
            <a:r>
              <a:rPr lang="en-US" sz="800" dirty="0"/>
              <a:t>Mike Wilson, The Difference Between God and Larry Ellison: Inside the Oracle Corporation (New York: </a:t>
            </a:r>
            <a:r>
              <a:rPr lang="en-US" sz="800" dirty="0" err="1"/>
              <a:t>HarperBusiness</a:t>
            </a:r>
            <a:r>
              <a:rPr lang="en-US" sz="800" dirty="0"/>
              <a:t>, 2002), 266.  Cited in Clay Jones, Immortal (Harvest House, 2020), p. 24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E1D3781B-50EC-4F6F-B7CB-573FA0D4F620}"/>
              </a:ext>
            </a:extLst>
          </p:cNvPr>
          <p:cNvSpPr txBox="1">
            <a:spLocks/>
          </p:cNvSpPr>
          <p:nvPr/>
        </p:nvSpPr>
        <p:spPr bwMode="auto">
          <a:xfrm>
            <a:off x="100539" y="4435334"/>
            <a:ext cx="1931461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/>
              <a:t>Larry Ellison, Founder of Oracle, worth $108B</a:t>
            </a:r>
          </a:p>
        </p:txBody>
      </p:sp>
    </p:spTree>
    <p:extLst>
      <p:ext uri="{BB962C8B-B14F-4D97-AF65-F5344CB8AC3E}">
        <p14:creationId xmlns:p14="http://schemas.microsoft.com/office/powerpoint/2010/main" val="15128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2000" y="114299"/>
            <a:ext cx="4003147" cy="5181601"/>
          </a:xfrm>
        </p:spPr>
        <p:txBody>
          <a:bodyPr/>
          <a:lstStyle/>
          <a:p>
            <a:r>
              <a:rPr lang="en-US" sz="3200" dirty="0"/>
              <a:t>Yeah, I’m afraid of death in all ways, and I will never give up…</a:t>
            </a:r>
          </a:p>
          <a:p>
            <a:r>
              <a:rPr lang="en-US" sz="3200" dirty="0"/>
              <a:t>I want to yell at the entire world,</a:t>
            </a:r>
          </a:p>
          <a:p>
            <a:r>
              <a:rPr lang="en-US" sz="3200" dirty="0"/>
              <a:t>‘Don’t you get it, you’re going to die.</a:t>
            </a:r>
          </a:p>
          <a:p>
            <a:r>
              <a:rPr lang="en-US" sz="3200" dirty="0"/>
              <a:t>Here’s an option, 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i="1" u="sng" dirty="0"/>
              <a:t>only</a:t>
            </a:r>
            <a:r>
              <a:rPr lang="en-US" sz="3200" dirty="0"/>
              <a:t> option.’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3949B1-E0D6-4F4C-80BB-88AF64CF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0" y="5143500"/>
            <a:ext cx="4169833" cy="329914"/>
          </a:xfrm>
        </p:spPr>
        <p:txBody>
          <a:bodyPr/>
          <a:lstStyle/>
          <a:p>
            <a:r>
              <a:rPr lang="en-US" sz="800" dirty="0"/>
              <a:t>Ben </a:t>
            </a:r>
            <a:r>
              <a:rPr lang="en-US" sz="800" dirty="0" err="1"/>
              <a:t>Makuch</a:t>
            </a:r>
            <a:r>
              <a:rPr lang="en-US" sz="800" dirty="0"/>
              <a:t> in “Frozen Faith: Cryonics and the Quest to Cheat Death,” YouTube video uploaded by Motherboard, May 5, 2016, https://www.youtube.com/watch?v=m5KuNAeOtJ0 (accessed December 15, 2018).Cited in Clay Jones, Immortal (Harvest House, 2020), p. 50-51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E1D3781B-50EC-4F6F-B7CB-573FA0D4F620}"/>
              </a:ext>
            </a:extLst>
          </p:cNvPr>
          <p:cNvSpPr txBox="1">
            <a:spLocks/>
          </p:cNvSpPr>
          <p:nvPr/>
        </p:nvSpPr>
        <p:spPr bwMode="auto">
          <a:xfrm>
            <a:off x="0" y="4686300"/>
            <a:ext cx="2914125" cy="9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Georgia" panose="02040502050405020303" pitchFamily="18" charset="0"/>
                <a:ea typeface="ＭＳ Ｐゴシック" charset="-128"/>
                <a:cs typeface="Calibri Light" panose="020F0302020204030204" pitchFamily="34" charset="0"/>
              </a:defRPr>
            </a:lvl1pPr>
            <a:lvl2pPr marL="4572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9144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3716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1828800" indent="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kern="0" dirty="0"/>
              <a:t>Jordan Sparks, </a:t>
            </a:r>
            <a:br>
              <a:rPr lang="en-US" sz="2000" kern="0" dirty="0"/>
            </a:br>
            <a:r>
              <a:rPr lang="en-US" sz="2000" kern="0" dirty="0"/>
              <a:t>director of the Oregon Cryonics Institute</a:t>
            </a:r>
          </a:p>
        </p:txBody>
      </p:sp>
    </p:spTree>
    <p:extLst>
      <p:ext uri="{BB962C8B-B14F-4D97-AF65-F5344CB8AC3E}">
        <p14:creationId xmlns:p14="http://schemas.microsoft.com/office/powerpoint/2010/main" val="7611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Now as to the love of the brethren, you have no need for anyone to write to you,</a:t>
            </a:r>
          </a:p>
          <a:p>
            <a:r>
              <a:rPr lang="en-US" dirty="0"/>
              <a:t>	for you yourselves are taught by God </a:t>
            </a:r>
            <a:br>
              <a:rPr lang="en-US" dirty="0"/>
            </a:br>
            <a:r>
              <a:rPr lang="en-US" dirty="0"/>
              <a:t>to love one another;</a:t>
            </a:r>
          </a:p>
          <a:p>
            <a:r>
              <a:rPr lang="en-US" baseline="30000" dirty="0"/>
              <a:t>10 </a:t>
            </a:r>
            <a:r>
              <a:rPr lang="en-US" dirty="0"/>
              <a:t>for indeed you do practice it toward all the brothers and sisters who are in all Macedonia.</a:t>
            </a:r>
          </a:p>
          <a:p>
            <a:r>
              <a:rPr lang="en-US" dirty="0"/>
              <a:t>	But we urge you, brethren, to excel still more,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6EF7BFE-4320-4F0C-A34A-86F2A0A64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42000" y="114299"/>
            <a:ext cx="4003147" cy="518160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Yeah, I’m afraid of death in all ways, and I will never give up…</a:t>
            </a:r>
          </a:p>
          <a:p>
            <a:r>
              <a:rPr lang="en-US" sz="3200" dirty="0">
                <a:solidFill>
                  <a:schemeClr val="tx1"/>
                </a:solidFill>
              </a:rPr>
              <a:t>I want to yell at the entire world,</a:t>
            </a:r>
          </a:p>
          <a:p>
            <a:r>
              <a:rPr lang="en-US" sz="3200" dirty="0"/>
              <a:t>‘Don’t you get it, you’re going to die.</a:t>
            </a:r>
          </a:p>
          <a:p>
            <a:r>
              <a:rPr lang="en-US" sz="3200" dirty="0"/>
              <a:t>Here’s an option, </a:t>
            </a:r>
            <a:br>
              <a:rPr lang="en-US" sz="3200" dirty="0"/>
            </a:br>
            <a:r>
              <a:rPr lang="en-US" sz="3200" dirty="0"/>
              <a:t>the </a:t>
            </a:r>
            <a:r>
              <a:rPr lang="en-US" sz="3200" i="1" u="sng" dirty="0"/>
              <a:t>only</a:t>
            </a:r>
            <a:r>
              <a:rPr lang="en-US" sz="3200" dirty="0"/>
              <a:t> option.’</a:t>
            </a: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A8DB6AF9-4179-CE0F-521D-3922D389D780}"/>
              </a:ext>
            </a:extLst>
          </p:cNvPr>
          <p:cNvSpPr/>
          <p:nvPr/>
        </p:nvSpPr>
        <p:spPr bwMode="auto">
          <a:xfrm>
            <a:off x="584200" y="571500"/>
            <a:ext cx="8991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we believe that Jesus died and rose again,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even so God will bring with Him those who have fallen asleep in Jesus.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4:14)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For this we say to you by the word of the Lord, </a:t>
            </a:r>
          </a:p>
          <a:p>
            <a:r>
              <a:rPr lang="en-US" dirty="0"/>
              <a:t>	that we </a:t>
            </a:r>
            <a:r>
              <a:rPr lang="en-US" u="sng" dirty="0"/>
              <a:t>who are alive and remain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until the coming of the Lord,</a:t>
            </a:r>
          </a:p>
          <a:p>
            <a:r>
              <a:rPr lang="en-US" dirty="0"/>
              <a:t>	will not precede those </a:t>
            </a:r>
            <a:r>
              <a:rPr lang="en-US" u="sng" dirty="0"/>
              <a:t>who have fallen asleep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11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 </a:t>
            </a:r>
            <a:r>
              <a:rPr lang="en-US" dirty="0"/>
              <a:t>For the Lord Himself will descend from heaven </a:t>
            </a:r>
          </a:p>
          <a:p>
            <a:r>
              <a:rPr lang="en-US" dirty="0"/>
              <a:t>	with a command, </a:t>
            </a:r>
            <a:r>
              <a:rPr lang="en-US" sz="2000" i="1" dirty="0"/>
              <a:t>(John 11:43)</a:t>
            </a:r>
            <a:endParaRPr lang="en-US" i="1" dirty="0"/>
          </a:p>
          <a:p>
            <a:r>
              <a:rPr lang="en-US" dirty="0"/>
              <a:t>	with the voice of the archangel</a:t>
            </a:r>
          </a:p>
          <a:p>
            <a:r>
              <a:rPr lang="en-US" dirty="0"/>
              <a:t>	and with the trumpet of God, </a:t>
            </a:r>
            <a:r>
              <a:rPr lang="en-US" sz="2000" i="1" dirty="0"/>
              <a:t>(cf. Matt 24:31; Rev 8-9, 11)</a:t>
            </a:r>
            <a:endParaRPr lang="en-US" i="1" dirty="0"/>
          </a:p>
          <a:p>
            <a:r>
              <a:rPr lang="en-US" dirty="0"/>
              <a:t>	and the dead in Christ will rise first.</a:t>
            </a:r>
          </a:p>
        </p:txBody>
      </p:sp>
    </p:spTree>
    <p:extLst>
      <p:ext uri="{BB962C8B-B14F-4D97-AF65-F5344CB8AC3E}">
        <p14:creationId xmlns:p14="http://schemas.microsoft.com/office/powerpoint/2010/main" val="3861964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together with them in the clouds to meet the Lord in the air,</a:t>
            </a:r>
          </a:p>
          <a:p>
            <a:r>
              <a:rPr lang="en-US" dirty="0"/>
              <a:t>	and so we shall always be with the Lord.</a:t>
            </a:r>
          </a:p>
        </p:txBody>
      </p:sp>
    </p:spTree>
    <p:extLst>
      <p:ext uri="{BB962C8B-B14F-4D97-AF65-F5344CB8AC3E}">
        <p14:creationId xmlns:p14="http://schemas.microsoft.com/office/powerpoint/2010/main" val="596416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</a:t>
            </a:r>
            <a:r>
              <a:rPr lang="en-US" u="sng" dirty="0"/>
              <a:t>together</a:t>
            </a:r>
            <a:r>
              <a:rPr lang="en-US" dirty="0"/>
              <a:t> with them in the clouds to meet the Lord in the air,</a:t>
            </a:r>
          </a:p>
          <a:p>
            <a:r>
              <a:rPr lang="en-US" dirty="0"/>
              <a:t>	and so we shall </a:t>
            </a:r>
            <a:r>
              <a:rPr lang="en-US" u="sng" dirty="0"/>
              <a:t>always be with the Lord</a:t>
            </a:r>
            <a:r>
              <a:rPr lang="en-US" dirty="0"/>
              <a:t>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66325125-9D88-3D7C-8A79-48283D45D9E6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C3833C-3CFB-D945-0CFD-1B06EFAE7E54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B67859-0D31-0F7C-0BB2-80DD14B682B7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93E6F85-5173-5039-CBA8-F53E08A0C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8B1C4E-1BCA-0F04-6A1C-073889298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29D2422E-4EB3-0BCB-0AC0-F954A7ABEA3A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CA9AED2C-AB0E-7870-8AAC-9561B124AFD9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4B987FC-2332-3694-248A-DFE9D34CC121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A3321E7-60E6-E9F6-6D02-4CDC708DAF30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386BF50C-106B-6DDD-3B38-5F6E1DECA014}"/>
              </a:ext>
            </a:extLst>
          </p:cNvPr>
          <p:cNvSpPr/>
          <p:nvPr/>
        </p:nvSpPr>
        <p:spPr bwMode="auto">
          <a:xfrm>
            <a:off x="3098802" y="2473879"/>
            <a:ext cx="1523996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20241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9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together with them in the clouds to meet the Lord in the air,</a:t>
            </a:r>
          </a:p>
          <a:p>
            <a:r>
              <a:rPr lang="en-US" dirty="0"/>
              <a:t>	and so we shall always be with the Lord.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66325125-9D88-3D7C-8A79-48283D45D9E6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C3833C-3CFB-D945-0CFD-1B06EFAE7E54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B67859-0D31-0F7C-0BB2-80DD14B682B7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93E6F85-5173-5039-CBA8-F53E08A0C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8B1C4E-1BCA-0F04-6A1C-073889298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29D2422E-4EB3-0BCB-0AC0-F954A7ABEA3A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CA9AED2C-AB0E-7870-8AAC-9561B124AFD9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4B987FC-2332-3694-248A-DFE9D34CC121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A3321E7-60E6-E9F6-6D02-4CDC708DAF30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75FE91F8-5749-3246-29ED-68994A49EB43}"/>
              </a:ext>
            </a:extLst>
          </p:cNvPr>
          <p:cNvSpPr/>
          <p:nvPr/>
        </p:nvSpPr>
        <p:spPr bwMode="auto">
          <a:xfrm>
            <a:off x="4514849" y="3056775"/>
            <a:ext cx="552344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 is more than enough room in my Father’s home…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going to prepare a place for you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14:2)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B6EADB44-4B16-398C-F4D0-2D6FF3C5FC94}"/>
              </a:ext>
            </a:extLst>
          </p:cNvPr>
          <p:cNvSpPr/>
          <p:nvPr/>
        </p:nvSpPr>
        <p:spPr bwMode="auto">
          <a:xfrm>
            <a:off x="3098802" y="2473879"/>
            <a:ext cx="1523996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918368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together with them in the clouds to meet the Lord in the air,</a:t>
            </a:r>
          </a:p>
          <a:p>
            <a:r>
              <a:rPr lang="en-US" dirty="0"/>
              <a:t>	and so we shall always be with the Lord.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66325125-9D88-3D7C-8A79-48283D45D9E6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C3833C-3CFB-D945-0CFD-1B06EFAE7E54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B67859-0D31-0F7C-0BB2-80DD14B682B7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93E6F85-5173-5039-CBA8-F53E08A0C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8B1C4E-1BCA-0F04-6A1C-073889298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29D2422E-4EB3-0BCB-0AC0-F954A7ABEA3A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CA9AED2C-AB0E-7870-8AAC-9561B124AFD9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4B987FC-2332-3694-248A-DFE9D34CC121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A3321E7-60E6-E9F6-6D02-4CDC708DAF30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75FE91F8-5749-3246-29ED-68994A49EB43}"/>
              </a:ext>
            </a:extLst>
          </p:cNvPr>
          <p:cNvSpPr/>
          <p:nvPr/>
        </p:nvSpPr>
        <p:spPr bwMode="auto">
          <a:xfrm>
            <a:off x="4514849" y="3056775"/>
            <a:ext cx="552344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everything is ready,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come and get you,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that you will always be with me where I am.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14:3)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40C8EA6-1FC3-F4EA-3ACA-4D025D887EF9}"/>
              </a:ext>
            </a:extLst>
          </p:cNvPr>
          <p:cNvSpPr/>
          <p:nvPr/>
        </p:nvSpPr>
        <p:spPr bwMode="auto">
          <a:xfrm>
            <a:off x="3098802" y="2473879"/>
            <a:ext cx="1523996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12202562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together with them in the clouds to meet the Lord in the air,</a:t>
            </a:r>
          </a:p>
          <a:p>
            <a:r>
              <a:rPr lang="en-US" dirty="0"/>
              <a:t>	and so we shall always be with the Lord.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66325125-9D88-3D7C-8A79-48283D45D9E6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C3833C-3CFB-D945-0CFD-1B06EFAE7E54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B67859-0D31-0F7C-0BB2-80DD14B682B7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93E6F85-5173-5039-CBA8-F53E08A0C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8B1C4E-1BCA-0F04-6A1C-073889298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29D2422E-4EB3-0BCB-0AC0-F954A7ABEA3A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CA9AED2C-AB0E-7870-8AAC-9561B124AFD9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4B987FC-2332-3694-248A-DFE9D34CC121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A3321E7-60E6-E9F6-6D02-4CDC708DAF30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75FE91F8-5749-3246-29ED-68994A49EB43}"/>
              </a:ext>
            </a:extLst>
          </p:cNvPr>
          <p:cNvSpPr/>
          <p:nvPr/>
        </p:nvSpPr>
        <p:spPr bwMode="auto">
          <a:xfrm>
            <a:off x="4514849" y="3056775"/>
            <a:ext cx="552344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will not all sleep, but we will all be changed, in a moment, in the twinkling of an eye, at the last trumpet;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AC9AD0C-771A-868E-05E4-CCCB557B9FAF}"/>
              </a:ext>
            </a:extLst>
          </p:cNvPr>
          <p:cNvSpPr/>
          <p:nvPr/>
        </p:nvSpPr>
        <p:spPr bwMode="auto">
          <a:xfrm>
            <a:off x="3098802" y="2473879"/>
            <a:ext cx="1523996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3186552495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together with them in the clouds to meet the Lord in the air,</a:t>
            </a:r>
          </a:p>
          <a:p>
            <a:r>
              <a:rPr lang="en-US" dirty="0"/>
              <a:t>	and so we shall always be with the Lord.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66325125-9D88-3D7C-8A79-48283D45D9E6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C3833C-3CFB-D945-0CFD-1B06EFAE7E54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B67859-0D31-0F7C-0BB2-80DD14B682B7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93E6F85-5173-5039-CBA8-F53E08A0C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8B1C4E-1BCA-0F04-6A1C-073889298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29D2422E-4EB3-0BCB-0AC0-F954A7ABEA3A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CA9AED2C-AB0E-7870-8AAC-9561B124AFD9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4B987FC-2332-3694-248A-DFE9D34CC121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A3321E7-60E6-E9F6-6D02-4CDC708DAF30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75FE91F8-5749-3246-29ED-68994A49EB43}"/>
              </a:ext>
            </a:extLst>
          </p:cNvPr>
          <p:cNvSpPr/>
          <p:nvPr/>
        </p:nvSpPr>
        <p:spPr bwMode="auto">
          <a:xfrm>
            <a:off x="4514849" y="3056775"/>
            <a:ext cx="552344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the trumpet will sound,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the dead will be raised imperishable,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we will be changed.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9E0BF53-B8A1-7811-1323-C0CDDD514942}"/>
              </a:ext>
            </a:extLst>
          </p:cNvPr>
          <p:cNvSpPr/>
          <p:nvPr/>
        </p:nvSpPr>
        <p:spPr bwMode="auto">
          <a:xfrm>
            <a:off x="3098802" y="2473879"/>
            <a:ext cx="1523996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2838393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 </a:t>
            </a:r>
            <a:r>
              <a:rPr lang="en-US" dirty="0"/>
              <a:t>Then we who are alive and remain </a:t>
            </a:r>
          </a:p>
          <a:p>
            <a:r>
              <a:rPr lang="en-US" dirty="0"/>
              <a:t>	will be caught up together with them in the clouds to meet the Lord in the air,</a:t>
            </a:r>
          </a:p>
          <a:p>
            <a:r>
              <a:rPr lang="en-US" dirty="0"/>
              <a:t>	and so we shall always be with the Lord.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66325125-9D88-3D7C-8A79-48283D45D9E6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2C3833C-3CFB-D945-0CFD-1B06EFAE7E54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B67859-0D31-0F7C-0BB2-80DD14B682B7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93E6F85-5173-5039-CBA8-F53E08A0C51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38B1C4E-1BCA-0F04-6A1C-0738892981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ounded Rectangle 6">
            <a:extLst>
              <a:ext uri="{FF2B5EF4-FFF2-40B4-BE49-F238E27FC236}">
                <a16:creationId xmlns:a16="http://schemas.microsoft.com/office/drawing/2014/main" xmlns="" id="{29D2422E-4EB3-0BCB-0AC0-F954A7ABEA3A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CA9AED2C-AB0E-7870-8AAC-9561B124AFD9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xmlns="" id="{A4B987FC-2332-3694-248A-DFE9D34CC121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A3321E7-60E6-E9F6-6D02-4CDC708DAF30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75FE91F8-5749-3246-29ED-68994A49EB43}"/>
              </a:ext>
            </a:extLst>
          </p:cNvPr>
          <p:cNvSpPr/>
          <p:nvPr/>
        </p:nvSpPr>
        <p:spPr bwMode="auto">
          <a:xfrm>
            <a:off x="4514849" y="3056775"/>
            <a:ext cx="5523442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this perishable must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 on the imperishable,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this mortal must put on immortality.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Corinthians 15:51-53)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848F1742-C3BC-37B6-ABDB-62F845F81587}"/>
              </a:ext>
            </a:extLst>
          </p:cNvPr>
          <p:cNvSpPr/>
          <p:nvPr/>
        </p:nvSpPr>
        <p:spPr bwMode="auto">
          <a:xfrm>
            <a:off x="3098802" y="2473879"/>
            <a:ext cx="1523996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</p:spTree>
    <p:extLst>
      <p:ext uri="{BB962C8B-B14F-4D97-AF65-F5344CB8AC3E}">
        <p14:creationId xmlns:p14="http://schemas.microsoft.com/office/powerpoint/2010/main" val="18572643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and to make it your ambition to lead a quiet life and attend to your own business </a:t>
            </a:r>
            <a:br>
              <a:rPr lang="en-US" dirty="0"/>
            </a:br>
            <a:r>
              <a:rPr lang="en-US" dirty="0"/>
              <a:t>and work with your hands, </a:t>
            </a:r>
            <a:br>
              <a:rPr lang="en-US" dirty="0"/>
            </a:br>
            <a:r>
              <a:rPr lang="en-US" dirty="0"/>
              <a:t>just as we commanded you,</a:t>
            </a:r>
          </a:p>
          <a:p>
            <a:r>
              <a:rPr lang="en-US" baseline="30000" dirty="0"/>
              <a:t>12 </a:t>
            </a:r>
            <a:r>
              <a:rPr lang="en-US" dirty="0"/>
              <a:t>so that you will behave properly toward outsiders and not be in any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69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39AE93-3E95-7732-2573-0C9BA0F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325282" cy="482314"/>
          </a:xfrm>
        </p:spPr>
        <p:txBody>
          <a:bodyPr/>
          <a:lstStyle/>
          <a:p>
            <a:r>
              <a:rPr lang="en-US" sz="1200" i="1" dirty="0"/>
              <a:t>Joni </a:t>
            </a:r>
            <a:r>
              <a:rPr lang="en-US" sz="1200" i="1" dirty="0" err="1"/>
              <a:t>Eareckson</a:t>
            </a:r>
            <a:r>
              <a:rPr lang="en-US" sz="1200" i="1" dirty="0"/>
              <a:t> Tada, Heaven: Your Real Home, 39, 53, cited in Alcorn, Heaven,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AABBF0-7ED2-90C5-44EF-5729A753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Somewhere in my broken, paralyzed body is the seed of what I shall become…</a:t>
            </a:r>
          </a:p>
          <a:p>
            <a:r>
              <a:rPr lang="en-US" dirty="0"/>
              <a:t>I can still hardly believe it.</a:t>
            </a:r>
          </a:p>
        </p:txBody>
      </p:sp>
    </p:spTree>
    <p:extLst>
      <p:ext uri="{BB962C8B-B14F-4D97-AF65-F5344CB8AC3E}">
        <p14:creationId xmlns:p14="http://schemas.microsoft.com/office/powerpoint/2010/main" val="36155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39AE93-3E95-7732-2573-0C9BA0F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325282" cy="482314"/>
          </a:xfrm>
        </p:spPr>
        <p:txBody>
          <a:bodyPr/>
          <a:lstStyle/>
          <a:p>
            <a:r>
              <a:rPr lang="en-US" sz="1200" i="1" dirty="0"/>
              <a:t>Joni </a:t>
            </a:r>
            <a:r>
              <a:rPr lang="en-US" sz="1200" i="1" dirty="0" err="1"/>
              <a:t>Eareckson</a:t>
            </a:r>
            <a:r>
              <a:rPr lang="en-US" sz="1200" i="1" dirty="0"/>
              <a:t> Tada, Heaven: Your Real Home, 39, 53, cited in Alcorn, Heaven,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AABBF0-7ED2-90C5-44EF-5729A753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I, with shriveled, bent fingers, atrophied muscles, gnarled knees,</a:t>
            </a:r>
          </a:p>
          <a:p>
            <a:r>
              <a:rPr lang="en-US" dirty="0"/>
              <a:t>and no feeling from the shoulders down,</a:t>
            </a:r>
          </a:p>
          <a:p>
            <a:r>
              <a:rPr lang="en-US" dirty="0"/>
              <a:t>will one day have a new body, </a:t>
            </a:r>
          </a:p>
          <a:p>
            <a:r>
              <a:rPr lang="en-US" dirty="0"/>
              <a:t>light, bright and clothed </a:t>
            </a:r>
            <a:br>
              <a:rPr lang="en-US" dirty="0"/>
            </a:br>
            <a:r>
              <a:rPr lang="en-US" dirty="0"/>
              <a:t>in righteousness—</a:t>
            </a:r>
            <a:br>
              <a:rPr lang="en-US" dirty="0"/>
            </a:br>
            <a:r>
              <a:rPr lang="en-US" dirty="0"/>
              <a:t>powerful and dazzling.</a:t>
            </a:r>
          </a:p>
        </p:txBody>
      </p:sp>
    </p:spTree>
    <p:extLst>
      <p:ext uri="{BB962C8B-B14F-4D97-AF65-F5344CB8AC3E}">
        <p14:creationId xmlns:p14="http://schemas.microsoft.com/office/powerpoint/2010/main" val="35487510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39AE93-3E95-7732-2573-0C9BA0F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325282" cy="482314"/>
          </a:xfrm>
        </p:spPr>
        <p:txBody>
          <a:bodyPr/>
          <a:lstStyle/>
          <a:p>
            <a:r>
              <a:rPr lang="en-US" sz="1200" i="1" dirty="0"/>
              <a:t>Joni </a:t>
            </a:r>
            <a:r>
              <a:rPr lang="en-US" sz="1200" i="1" dirty="0" err="1"/>
              <a:t>Eareckson</a:t>
            </a:r>
            <a:r>
              <a:rPr lang="en-US" sz="1200" i="1" dirty="0"/>
              <a:t> Tada, Heaven: Your Real Home, 39, 53, cited in Alcorn, Heaven,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AABBF0-7ED2-90C5-44EF-5729A753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Can you imagine the hope this gives someone spinal cord-injured like me?</a:t>
            </a:r>
          </a:p>
          <a:p>
            <a:r>
              <a:rPr lang="en-US" dirty="0"/>
              <a:t>Or someone who is </a:t>
            </a:r>
            <a:br>
              <a:rPr lang="en-US" dirty="0"/>
            </a:br>
            <a:r>
              <a:rPr lang="en-US" dirty="0"/>
              <a:t>cerebral palsied, </a:t>
            </a:r>
            <a:br>
              <a:rPr lang="en-US" dirty="0"/>
            </a:br>
            <a:r>
              <a:rPr lang="en-US" dirty="0"/>
              <a:t>brain-injured, </a:t>
            </a:r>
            <a:br>
              <a:rPr lang="en-US" dirty="0"/>
            </a:br>
            <a:r>
              <a:rPr lang="en-US" dirty="0"/>
              <a:t>or who has multiple sclerosis? …</a:t>
            </a:r>
          </a:p>
        </p:txBody>
      </p:sp>
    </p:spTree>
    <p:extLst>
      <p:ext uri="{BB962C8B-B14F-4D97-AF65-F5344CB8AC3E}">
        <p14:creationId xmlns:p14="http://schemas.microsoft.com/office/powerpoint/2010/main" val="35266777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39AE93-3E95-7732-2573-0C9BA0FA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143500"/>
            <a:ext cx="3325282" cy="482314"/>
          </a:xfrm>
        </p:spPr>
        <p:txBody>
          <a:bodyPr/>
          <a:lstStyle/>
          <a:p>
            <a:r>
              <a:rPr lang="en-US" sz="1200" i="1" dirty="0"/>
              <a:t>Joni </a:t>
            </a:r>
            <a:r>
              <a:rPr lang="en-US" sz="1200" i="1" dirty="0" err="1"/>
              <a:t>Eareckson</a:t>
            </a:r>
            <a:r>
              <a:rPr lang="en-US" sz="1200" i="1" dirty="0"/>
              <a:t> Tada, Heaven: Your Real Home, 39, 53, cited in Alcorn, Heaven,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AAABBF0-7ED2-90C5-44EF-5729A753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 other religion, no other philosophy promises new bodies, hearts and minds.</a:t>
            </a:r>
          </a:p>
          <a:p>
            <a:r>
              <a:rPr lang="en-US" dirty="0"/>
              <a:t>Only in the Gospel of Christ do hurting people find such incredible hope.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E7CBF03-9EE0-D5F3-8C6D-78A13D224EEC}"/>
              </a:ext>
            </a:extLst>
          </p:cNvPr>
          <p:cNvSpPr/>
          <p:nvPr/>
        </p:nvSpPr>
        <p:spPr bwMode="auto">
          <a:xfrm>
            <a:off x="742044" y="3924300"/>
            <a:ext cx="5323114" cy="13388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Therefore comfort one another with these words.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4:18)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530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as to the times and the epochs, brethren, you have no need of anything to be written to you.</a:t>
            </a:r>
          </a:p>
          <a:p>
            <a:r>
              <a:rPr lang="en-US" baseline="30000" dirty="0"/>
              <a:t>2 </a:t>
            </a:r>
            <a:r>
              <a:rPr lang="en-US" dirty="0"/>
              <a:t>For you yourselves know full well that </a:t>
            </a:r>
            <a:br>
              <a:rPr lang="en-US" dirty="0"/>
            </a:br>
            <a:r>
              <a:rPr lang="en-US" dirty="0"/>
              <a:t>the day of the Lord will come just like </a:t>
            </a:r>
            <a:br>
              <a:rPr lang="en-US" dirty="0"/>
            </a:br>
            <a:r>
              <a:rPr lang="en-US" u="sng" dirty="0"/>
              <a:t>a thief in the night</a:t>
            </a:r>
            <a:r>
              <a:rPr lang="en-US" dirty="0"/>
              <a:t>. </a:t>
            </a:r>
            <a:r>
              <a:rPr lang="en-US" sz="2000" i="1" dirty="0"/>
              <a:t>(Matt 24:42-44)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24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5B558293-45C2-497E-50B4-3F33771E162B}"/>
              </a:ext>
            </a:extLst>
          </p:cNvPr>
          <p:cNvSpPr/>
          <p:nvPr/>
        </p:nvSpPr>
        <p:spPr bwMode="auto">
          <a:xfrm>
            <a:off x="127000" y="3009900"/>
            <a:ext cx="4114800" cy="23637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“No one knows the day or hour when these things will happen”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24:36)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Now as to the times and the epochs, brethren, you have no need of anything to be written to you.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you yourselves know full well that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the day of the Lord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will come just like a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thief in the night.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xmlns="" id="{C3F16AB7-D3E2-61FF-53AA-9C6C3C8F5591}"/>
              </a:ext>
            </a:extLst>
          </p:cNvPr>
          <p:cNvCxnSpPr/>
          <p:nvPr/>
        </p:nvCxnSpPr>
        <p:spPr bwMode="auto">
          <a:xfrm>
            <a:off x="622300" y="4610100"/>
            <a:ext cx="89154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1CF7ECBD-58A1-23F4-A748-2790273073BB}"/>
              </a:ext>
            </a:extLst>
          </p:cNvPr>
          <p:cNvCxnSpPr>
            <a:cxnSpLocks/>
          </p:cNvCxnSpPr>
          <p:nvPr/>
        </p:nvCxnSpPr>
        <p:spPr bwMode="auto">
          <a:xfrm>
            <a:off x="3254375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430668-3F7B-7087-6408-BE1B82B79B4E}"/>
              </a:ext>
            </a:extLst>
          </p:cNvPr>
          <p:cNvSpPr txBox="1"/>
          <p:nvPr/>
        </p:nvSpPr>
        <p:spPr>
          <a:xfrm>
            <a:off x="3327400" y="28860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0FB39BC0-D643-1BDD-A5AF-57C89BF7203C}"/>
              </a:ext>
            </a:extLst>
          </p:cNvPr>
          <p:cNvCxnSpPr>
            <a:cxnSpLocks/>
          </p:cNvCxnSpPr>
          <p:nvPr/>
        </p:nvCxnSpPr>
        <p:spPr bwMode="auto">
          <a:xfrm flipV="1">
            <a:off x="3022600" y="3815561"/>
            <a:ext cx="0" cy="6650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432B11DE-0999-5454-BE9E-DA1F55711D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54375" y="3815561"/>
            <a:ext cx="0" cy="178513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ounded Rectangle 6">
            <a:extLst>
              <a:ext uri="{FF2B5EF4-FFF2-40B4-BE49-F238E27FC236}">
                <a16:creationId xmlns:a16="http://schemas.microsoft.com/office/drawing/2014/main" xmlns="" id="{D856C87D-3153-C0F0-57AB-2D7300EE8E7D}"/>
              </a:ext>
            </a:extLst>
          </p:cNvPr>
          <p:cNvSpPr/>
          <p:nvPr/>
        </p:nvSpPr>
        <p:spPr bwMode="auto">
          <a:xfrm>
            <a:off x="404587" y="4000500"/>
            <a:ext cx="2503713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Living Christians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201A23E4-6C23-9585-4771-621B88559072}"/>
              </a:ext>
            </a:extLst>
          </p:cNvPr>
          <p:cNvSpPr/>
          <p:nvPr/>
        </p:nvSpPr>
        <p:spPr bwMode="auto">
          <a:xfrm>
            <a:off x="812802" y="4724400"/>
            <a:ext cx="2324098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Christians who have died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1D8D7ECF-B195-E0F3-60DA-FEE1A580BA50}"/>
              </a:ext>
            </a:extLst>
          </p:cNvPr>
          <p:cNvSpPr/>
          <p:nvPr/>
        </p:nvSpPr>
        <p:spPr bwMode="auto">
          <a:xfrm>
            <a:off x="2155826" y="3133589"/>
            <a:ext cx="955674" cy="665066"/>
          </a:xfrm>
          <a:prstGeom prst="cloud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FF100B58-09D9-DBCD-D3DA-3D1224D76FDF}"/>
              </a:ext>
            </a:extLst>
          </p:cNvPr>
          <p:cNvCxnSpPr>
            <a:cxnSpLocks/>
          </p:cNvCxnSpPr>
          <p:nvPr/>
        </p:nvCxnSpPr>
        <p:spPr bwMode="auto">
          <a:xfrm>
            <a:off x="4394200" y="3021945"/>
            <a:ext cx="0" cy="6303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8F010216-3505-3E10-F7E0-3B42FD92D080}"/>
              </a:ext>
            </a:extLst>
          </p:cNvPr>
          <p:cNvSpPr/>
          <p:nvPr/>
        </p:nvSpPr>
        <p:spPr bwMode="auto">
          <a:xfrm>
            <a:off x="3860802" y="2473879"/>
            <a:ext cx="5676897" cy="4801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Heaven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6160F3E-3A46-6D0B-84D3-1AD2857ADE0F}"/>
              </a:ext>
            </a:extLst>
          </p:cNvPr>
          <p:cNvGrpSpPr/>
          <p:nvPr/>
        </p:nvGrpSpPr>
        <p:grpSpPr>
          <a:xfrm>
            <a:off x="4394200" y="4143923"/>
            <a:ext cx="3709460" cy="1390601"/>
            <a:chOff x="4656665" y="4143923"/>
            <a:chExt cx="3709460" cy="1390601"/>
          </a:xfrm>
        </p:grpSpPr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xmlns="" id="{F2AF3EF1-FA9E-3F4C-4F3C-A384BB9DE1C8}"/>
                </a:ext>
              </a:extLst>
            </p:cNvPr>
            <p:cNvSpPr/>
            <p:nvPr/>
          </p:nvSpPr>
          <p:spPr bwMode="auto">
            <a:xfrm rot="16200000">
              <a:off x="6314546" y="3542745"/>
              <a:ext cx="380999" cy="2697841"/>
            </a:xfrm>
            <a:prstGeom prst="leftBrace">
              <a:avLst>
                <a:gd name="adj1" fmla="val 63333"/>
                <a:gd name="adj2" fmla="val 50000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EFBCECD-B940-D5E7-6BB8-D0CD652A231C}"/>
                </a:ext>
              </a:extLst>
            </p:cNvPr>
            <p:cNvSpPr txBox="1"/>
            <p:nvPr/>
          </p:nvSpPr>
          <p:spPr>
            <a:xfrm>
              <a:off x="4663015" y="5011304"/>
              <a:ext cx="3703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Great Tribulation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601546-FCCB-FB98-1D6B-D9B1DA924143}"/>
                </a:ext>
              </a:extLst>
            </p:cNvPr>
            <p:cNvSpPr txBox="1"/>
            <p:nvPr/>
          </p:nvSpPr>
          <p:spPr>
            <a:xfrm>
              <a:off x="4656665" y="4143923"/>
              <a:ext cx="3703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(7 years)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4B2EC45B-554C-247F-39C6-4CE15D97F39A}"/>
              </a:ext>
            </a:extLst>
          </p:cNvPr>
          <p:cNvCxnSpPr>
            <a:cxnSpLocks/>
          </p:cNvCxnSpPr>
          <p:nvPr/>
        </p:nvCxnSpPr>
        <p:spPr bwMode="auto">
          <a:xfrm>
            <a:off x="7594600" y="3031106"/>
            <a:ext cx="0" cy="15437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120BBD-2120-0473-9597-F53950625C7C}"/>
              </a:ext>
            </a:extLst>
          </p:cNvPr>
          <p:cNvSpPr txBox="1"/>
          <p:nvPr/>
        </p:nvSpPr>
        <p:spPr>
          <a:xfrm>
            <a:off x="7684558" y="409786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0605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While they are saying, “Peace and safety!”</a:t>
            </a:r>
          </a:p>
          <a:p>
            <a:r>
              <a:rPr lang="en-US" dirty="0"/>
              <a:t>	then destruction will come upon them suddenly like labor pains upon a woman with child,</a:t>
            </a:r>
          </a:p>
          <a:p>
            <a:r>
              <a:rPr lang="en-US" dirty="0"/>
              <a:t>	and they will not escape.</a:t>
            </a:r>
          </a:p>
        </p:txBody>
      </p:sp>
    </p:spTree>
    <p:extLst>
      <p:ext uri="{BB962C8B-B14F-4D97-AF65-F5344CB8AC3E}">
        <p14:creationId xmlns:p14="http://schemas.microsoft.com/office/powerpoint/2010/main" val="4406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But you, brothers and sisters, are not in darkness, </a:t>
            </a:r>
            <a:br>
              <a:rPr lang="en-US" dirty="0"/>
            </a:br>
            <a:r>
              <a:rPr lang="en-US" dirty="0"/>
              <a:t>that the day would overtake you like a thief;</a:t>
            </a:r>
          </a:p>
          <a:p>
            <a:r>
              <a:rPr lang="en-US" baseline="30000" dirty="0"/>
              <a:t>5 </a:t>
            </a:r>
            <a:r>
              <a:rPr lang="en-US" dirty="0"/>
              <a:t>for you are all sons of light and sons of day. </a:t>
            </a:r>
          </a:p>
          <a:p>
            <a:r>
              <a:rPr lang="en-US" dirty="0"/>
              <a:t>	We are not of night nor of darkness;</a:t>
            </a:r>
          </a:p>
        </p:txBody>
      </p:sp>
    </p:spTree>
    <p:extLst>
      <p:ext uri="{BB962C8B-B14F-4D97-AF65-F5344CB8AC3E}">
        <p14:creationId xmlns:p14="http://schemas.microsoft.com/office/powerpoint/2010/main" val="15395200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you, brothers and sisters, are </a:t>
            </a:r>
            <a:r>
              <a:rPr lang="en-US" dirty="0"/>
              <a:t>not in darkness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the day would overtake you like a thief;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you are all </a:t>
            </a:r>
            <a:r>
              <a:rPr lang="en-US" dirty="0"/>
              <a:t>sons of light and sons of day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We are </a:t>
            </a:r>
            <a:r>
              <a:rPr lang="en-US" dirty="0"/>
              <a:t>not of night nor of darkness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C17BA938-0351-DCE5-06EE-C00D16E89C73}"/>
              </a:ext>
            </a:extLst>
          </p:cNvPr>
          <p:cNvSpPr/>
          <p:nvPr/>
        </p:nvSpPr>
        <p:spPr bwMode="auto">
          <a:xfrm>
            <a:off x="584200" y="2440579"/>
            <a:ext cx="89916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“Now learn a lesson from the fig tree.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its branches bud and its leaves begin to sprout, you know that summer is near.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same way, when you see all these things, you can know his return is very near”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(Matt 24:32-33)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12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875C0C-5C36-4BF5-0A40-E1943526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599" y="5269128"/>
            <a:ext cx="3560233" cy="406114"/>
          </a:xfrm>
        </p:spPr>
        <p:txBody>
          <a:bodyPr/>
          <a:lstStyle/>
          <a:p>
            <a:r>
              <a:rPr lang="en-US" sz="1100" i="1" dirty="0"/>
              <a:t>C. S. Lewis, Mere Christianity</a:t>
            </a:r>
            <a:br>
              <a:rPr lang="en-US" sz="1100" i="1" dirty="0"/>
            </a:br>
            <a:r>
              <a:rPr lang="en-US" sz="1100" i="1" dirty="0"/>
              <a:t>(New York: Collier Books, 1960), 118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048C573-8BA2-14F1-751A-5A1C5140A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22998" cy="5521324"/>
          </a:xfrm>
        </p:spPr>
        <p:txBody>
          <a:bodyPr/>
          <a:lstStyle/>
          <a:p>
            <a:r>
              <a:rPr lang="en-US" dirty="0"/>
              <a:t>If you read history, you will find that the Christians who did most for the present world were just those who thought most of the next…</a:t>
            </a:r>
          </a:p>
          <a:p>
            <a:r>
              <a:rPr lang="en-US" dirty="0"/>
              <a:t>It is since Christians have largely ceased to think of the other world that they have become so ineffective in this.</a:t>
            </a:r>
          </a:p>
        </p:txBody>
      </p:sp>
    </p:spTree>
    <p:extLst>
      <p:ext uri="{BB962C8B-B14F-4D97-AF65-F5344CB8AC3E}">
        <p14:creationId xmlns:p14="http://schemas.microsoft.com/office/powerpoint/2010/main" val="37287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2E9C1C-0E7F-7CA3-6FA8-0935BD93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the End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E38B4DD-A7F5-8242-E8EA-188EEF14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The nation of Israel will be dispersed, </a:t>
            </a:r>
            <a:br>
              <a:rPr lang="en-US" dirty="0"/>
            </a:br>
            <a:r>
              <a:rPr lang="en-US" dirty="0"/>
              <a:t>then regathered </a:t>
            </a:r>
            <a:r>
              <a:rPr lang="en-US" sz="1800" i="1" dirty="0"/>
              <a:t>(Luke 21:20-24; Ezekiel 37; see D.G. chapter 7)</a:t>
            </a:r>
            <a:endParaRPr lang="en-US" i="1" dirty="0"/>
          </a:p>
          <a:p>
            <a:pPr marL="742950" indent="-742950">
              <a:buAutoNum type="arabicPeriod"/>
            </a:pPr>
            <a:r>
              <a:rPr lang="en-US" dirty="0"/>
              <a:t>World population in the billions </a:t>
            </a:r>
            <a:r>
              <a:rPr lang="en-US" sz="1800" i="1" dirty="0"/>
              <a:t>(Rev. 9:16)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0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143D6-B9A7-4F83-D910-6F67AC2C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D0AB88-74D1-C189-EF8A-69863E3633AA}"/>
              </a:ext>
            </a:extLst>
          </p:cNvPr>
          <p:cNvSpPr/>
          <p:nvPr/>
        </p:nvSpPr>
        <p:spPr bwMode="auto">
          <a:xfrm>
            <a:off x="5803900" y="0"/>
            <a:ext cx="4267200" cy="5124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143D6-B9A7-4F83-D910-6F67AC2C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D0AB88-74D1-C189-EF8A-69863E3633AA}"/>
              </a:ext>
            </a:extLst>
          </p:cNvPr>
          <p:cNvSpPr/>
          <p:nvPr/>
        </p:nvSpPr>
        <p:spPr bwMode="auto">
          <a:xfrm>
            <a:off x="7823200" y="0"/>
            <a:ext cx="2247900" cy="5124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8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143D6-B9A7-4F83-D910-6F67AC2C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1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2E9C1C-0E7F-7CA3-6FA8-0935BD93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the End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E38B4DD-A7F5-8242-E8EA-188EEF14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200" dirty="0"/>
              <a:t>The nation of Israel will be dispersed, then regathered </a:t>
            </a:r>
            <a:r>
              <a:rPr lang="en-US" sz="1600" i="1" dirty="0"/>
              <a:t>(Luke 21:20-24; Ezekiel 37; see D.G. chapter 7)</a:t>
            </a:r>
            <a:endParaRPr lang="en-US" sz="3200" i="1" dirty="0"/>
          </a:p>
          <a:p>
            <a:pPr marL="742950" indent="-742950">
              <a:buAutoNum type="arabicPeriod"/>
            </a:pPr>
            <a:r>
              <a:rPr lang="en-US" sz="3200" dirty="0"/>
              <a:t>World population in the billions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(Rev. 9:16)</a:t>
            </a:r>
            <a:endParaRPr lang="en-US" sz="3200" dirty="0"/>
          </a:p>
          <a:p>
            <a:pPr marL="742950" indent="-742950">
              <a:buAutoNum type="arabicPeriod"/>
            </a:pPr>
            <a:r>
              <a:rPr lang="en-US" sz="3200" dirty="0"/>
              <a:t>A time of amazing technology</a:t>
            </a:r>
          </a:p>
          <a:p>
            <a:pPr marL="1143000" lvl="1" indent="-742950"/>
            <a:r>
              <a:rPr lang="en-US" sz="2800" dirty="0"/>
              <a:t>Government is able to control buying and selling based on issuing a number to people </a:t>
            </a:r>
            <a:r>
              <a:rPr lang="en-US" sz="1600" i="1" dirty="0"/>
              <a:t>(Rev. 13:16-17)</a:t>
            </a:r>
            <a:endParaRPr lang="en-US" sz="2800" i="1" dirty="0"/>
          </a:p>
          <a:p>
            <a:pPr marL="1143000" lvl="1" indent="-742950"/>
            <a:r>
              <a:rPr lang="en-US" sz="2800" dirty="0"/>
              <a:t>Weapons capable of destroying all life </a:t>
            </a:r>
            <a:r>
              <a:rPr lang="en-US" sz="1600" i="1" dirty="0"/>
              <a:t>(Matt 24:22)</a:t>
            </a:r>
            <a:endParaRPr lang="en-US" sz="2800" i="1" dirty="0"/>
          </a:p>
          <a:p>
            <a:pPr marL="1143000" lvl="1" indent="-742950"/>
            <a:r>
              <a:rPr lang="en-US" sz="2800" dirty="0"/>
              <a:t>Whole world able to watch one event live </a:t>
            </a:r>
            <a:r>
              <a:rPr lang="en-US" sz="1600" i="1" dirty="0"/>
              <a:t>(Rev 11:9)</a:t>
            </a:r>
            <a:endParaRPr lang="en-US" sz="2800" i="1" dirty="0"/>
          </a:p>
          <a:p>
            <a:pPr marL="742950" indent="-742950">
              <a:buAutoNum type="arabicPeriod"/>
            </a:pPr>
            <a:r>
              <a:rPr lang="en-US" sz="3200" dirty="0"/>
              <a:t>Jewish temple rebuilt </a:t>
            </a:r>
            <a:r>
              <a:rPr lang="en-US" sz="1800" i="1" dirty="0"/>
              <a:t>(Matt 24:15; Rev. 11)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97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C2E9C1C-0E7F-7CA3-6FA8-0935BD93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the End Times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6E38B4DD-A7F5-8242-E8EA-188EEF142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nation of Israel will be dispersed, then regathered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(Luke 21:20-24; Ezekiel 37; see D.G. chapter 7)</a:t>
            </a:r>
            <a:endParaRPr lang="en-US" sz="3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population in the billions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rPr>
              <a:t>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(Rev. 9:16)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time of amazing technology</a:t>
            </a:r>
          </a:p>
          <a:p>
            <a:pPr marL="1143000" lvl="1" indent="-74295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Government able to control buying and selling based on issuing a number to people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(Rev. 13:16-17)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lvl="1" indent="-74295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Weapons capable of destroying all life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(Matt 24:22)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143000" lvl="1" indent="-74295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Whole world able to watch one event live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(Rev 11:9)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Jewish temple rebuilt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(Matt 24:15; Rev. 11)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3B0E6DC9-A019-1C5A-4BE1-277682E33652}"/>
              </a:ext>
            </a:extLst>
          </p:cNvPr>
          <p:cNvSpPr/>
          <p:nvPr/>
        </p:nvSpPr>
        <p:spPr bwMode="auto">
          <a:xfrm>
            <a:off x="584200" y="1924937"/>
            <a:ext cx="8991600" cy="225292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You, brothers and sisters, are not in darkness</a:t>
            </a:r>
          </a:p>
          <a:p>
            <a:pPr algn="ctr">
              <a:lnSpc>
                <a:spcPct val="90000"/>
              </a:lnSpc>
            </a:pP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5:4)</a:t>
            </a:r>
          </a:p>
        </p:txBody>
      </p:sp>
    </p:spTree>
    <p:extLst>
      <p:ext uri="{BB962C8B-B14F-4D97-AF65-F5344CB8AC3E}">
        <p14:creationId xmlns:p14="http://schemas.microsoft.com/office/powerpoint/2010/main" val="1262904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so then let us not sleep as others do, </a:t>
            </a:r>
          </a:p>
          <a:p>
            <a:r>
              <a:rPr lang="en-US" dirty="0"/>
              <a:t>	but let us be alert and sober.</a:t>
            </a:r>
          </a:p>
          <a:p>
            <a:r>
              <a:rPr lang="en-US" baseline="30000" dirty="0"/>
              <a:t>7 </a:t>
            </a:r>
            <a:r>
              <a:rPr lang="en-US" dirty="0"/>
              <a:t>For those who sleep do their sleeping at night, </a:t>
            </a:r>
          </a:p>
          <a:p>
            <a:r>
              <a:rPr lang="en-US" dirty="0"/>
              <a:t>	and those who get drunk get drunk at night.</a:t>
            </a:r>
          </a:p>
          <a:p>
            <a:r>
              <a:rPr lang="en-US" baseline="30000" dirty="0"/>
              <a:t>8 </a:t>
            </a:r>
            <a:r>
              <a:rPr lang="en-US" dirty="0"/>
              <a:t>But since we are of the day, let us be sober</a:t>
            </a:r>
          </a:p>
        </p:txBody>
      </p:sp>
    </p:spTree>
    <p:extLst>
      <p:ext uri="{BB962C8B-B14F-4D97-AF65-F5344CB8AC3E}">
        <p14:creationId xmlns:p14="http://schemas.microsoft.com/office/powerpoint/2010/main" val="36706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so then let us not sleep as others do, </a:t>
            </a:r>
          </a:p>
          <a:p>
            <a:r>
              <a:rPr lang="en-US" dirty="0"/>
              <a:t>	but let us be alert and sober.</a:t>
            </a:r>
          </a:p>
          <a:p>
            <a:r>
              <a:rPr lang="en-US" baseline="30000" dirty="0"/>
              <a:t>7 </a:t>
            </a:r>
            <a:r>
              <a:rPr lang="en-US" dirty="0"/>
              <a:t>For those who sleep do their sleeping at night, </a:t>
            </a:r>
          </a:p>
          <a:p>
            <a:r>
              <a:rPr lang="en-US" dirty="0"/>
              <a:t>	and those who get drunk get drunk at night.</a:t>
            </a:r>
          </a:p>
          <a:p>
            <a:r>
              <a:rPr lang="en-US" baseline="30000" dirty="0"/>
              <a:t>8 </a:t>
            </a:r>
            <a:r>
              <a:rPr lang="en-US" dirty="0"/>
              <a:t>But since we are of the day, let us be sober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BA00E1D-7077-7304-6643-B84CAC04DB65}"/>
              </a:ext>
            </a:extLst>
          </p:cNvPr>
          <p:cNvSpPr/>
          <p:nvPr/>
        </p:nvSpPr>
        <p:spPr bwMode="auto">
          <a:xfrm>
            <a:off x="355600" y="35433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will you be living when Christ returns?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don’t need to stagger around in the darkness, looking for something to fill a God-shaped void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498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166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dirty="0"/>
              <a:t>Nothing is more often misdiagnosed than our homesickness for Heaven.</a:t>
            </a:r>
          </a:p>
          <a:p>
            <a:r>
              <a:rPr lang="en-US" dirty="0"/>
              <a:t>We think that what we want is…</a:t>
            </a:r>
          </a:p>
          <a:p>
            <a:r>
              <a:rPr lang="en-US" dirty="0"/>
              <a:t>What we really want is </a:t>
            </a:r>
          </a:p>
          <a:p>
            <a:r>
              <a:rPr lang="en-US" dirty="0"/>
              <a:t>the person we were made for, Jesus,</a:t>
            </a:r>
          </a:p>
          <a:p>
            <a:r>
              <a:rPr lang="en-US" dirty="0"/>
              <a:t>and the place we were made for, Heaven.</a:t>
            </a:r>
          </a:p>
          <a:p>
            <a:r>
              <a:rPr lang="en-US" dirty="0"/>
              <a:t>Nothing less can satisfy 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B1A7047-4136-A135-E1E2-50251F81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496" y="5183734"/>
            <a:ext cx="3226336" cy="442079"/>
          </a:xfrm>
        </p:spPr>
        <p:txBody>
          <a:bodyPr/>
          <a:lstStyle/>
          <a:p>
            <a:r>
              <a:rPr lang="en-US" sz="1200" i="1" dirty="0"/>
              <a:t>G. K. Chesterton, Orthodoxy (Chicago: </a:t>
            </a:r>
            <a:br>
              <a:rPr lang="en-US" sz="1200" i="1" dirty="0"/>
            </a:br>
            <a:r>
              <a:rPr lang="en-US" sz="1200" i="1" dirty="0"/>
              <a:t>Thomas More Association, 1985), 99–100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663265" cy="5521324"/>
          </a:xfrm>
        </p:spPr>
        <p:txBody>
          <a:bodyPr/>
          <a:lstStyle/>
          <a:p>
            <a:r>
              <a:rPr lang="en-US" dirty="0"/>
              <a:t>The modern philosopher had told me again and again that I was in the right place, and I had still felt depressed…</a:t>
            </a:r>
          </a:p>
          <a:p>
            <a:r>
              <a:rPr lang="en-US" dirty="0"/>
              <a:t>When I heard that I was in the wrong place…</a:t>
            </a:r>
          </a:p>
          <a:p>
            <a:r>
              <a:rPr lang="en-US" dirty="0"/>
              <a:t>my soul sang for joy, like a bird in spring.</a:t>
            </a:r>
          </a:p>
          <a:p>
            <a:r>
              <a:rPr lang="en-US" dirty="0"/>
              <a:t>I knew now… why I could feel homesick at home.</a:t>
            </a:r>
          </a:p>
        </p:txBody>
      </p:sp>
    </p:spTree>
    <p:extLst>
      <p:ext uri="{BB962C8B-B14F-4D97-AF65-F5344CB8AC3E}">
        <p14:creationId xmlns:p14="http://schemas.microsoft.com/office/powerpoint/2010/main" val="95727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D875C0C-5C36-4BF5-0A40-E1943526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599" y="5269128"/>
            <a:ext cx="3560233" cy="406114"/>
          </a:xfrm>
        </p:spPr>
        <p:txBody>
          <a:bodyPr/>
          <a:lstStyle/>
          <a:p>
            <a:r>
              <a:rPr lang="en-US" sz="1100" i="1" dirty="0"/>
              <a:t>C. S. Lewis, Mere Christianity</a:t>
            </a:r>
            <a:br>
              <a:rPr lang="en-US" sz="1100" i="1" dirty="0"/>
            </a:br>
            <a:r>
              <a:rPr lang="en-US" sz="1100" i="1" dirty="0"/>
              <a:t>(New York: Collier Books, 1960), 118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048C573-8BA2-14F1-751A-5A1C5140A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22998" cy="5521324"/>
          </a:xfrm>
        </p:spPr>
        <p:txBody>
          <a:bodyPr/>
          <a:lstStyle/>
          <a:p>
            <a:r>
              <a:rPr lang="en-US" dirty="0"/>
              <a:t>Aim at Heaven and you will get earth ‘thrown in’: </a:t>
            </a:r>
          </a:p>
          <a:p>
            <a:r>
              <a:rPr lang="en-US" dirty="0"/>
              <a:t>aim at earth and you will get neither.</a:t>
            </a:r>
          </a:p>
        </p:txBody>
      </p:sp>
    </p:spTree>
    <p:extLst>
      <p:ext uri="{BB962C8B-B14F-4D97-AF65-F5344CB8AC3E}">
        <p14:creationId xmlns:p14="http://schemas.microsoft.com/office/powerpoint/2010/main" val="2057260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5977465" cy="5521324"/>
          </a:xfrm>
        </p:spPr>
        <p:txBody>
          <a:bodyPr/>
          <a:lstStyle/>
          <a:p>
            <a:r>
              <a:rPr lang="en-US" dirty="0"/>
              <a:t>You have made us for yourself, O Lord,</a:t>
            </a:r>
          </a:p>
          <a:p>
            <a:r>
              <a:rPr lang="en-US" dirty="0"/>
              <a:t>and our hearts are restless until they rest in you.</a:t>
            </a:r>
          </a:p>
        </p:txBody>
      </p:sp>
    </p:spTree>
    <p:extLst>
      <p:ext uri="{BB962C8B-B14F-4D97-AF65-F5344CB8AC3E}">
        <p14:creationId xmlns:p14="http://schemas.microsoft.com/office/powerpoint/2010/main" val="9843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B1A7047-4136-A135-E1E2-50251F81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800" y="5372885"/>
            <a:ext cx="3514300" cy="252928"/>
          </a:xfrm>
        </p:spPr>
        <p:txBody>
          <a:bodyPr/>
          <a:lstStyle/>
          <a:p>
            <a:r>
              <a:rPr lang="en-US" sz="1200" i="1" dirty="0"/>
              <a:t>C. S. Lewis, The Problem of Pain, p. 149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5" cy="5521324"/>
          </a:xfrm>
        </p:spPr>
        <p:txBody>
          <a:bodyPr/>
          <a:lstStyle/>
          <a:p>
            <a:r>
              <a:rPr lang="en-US" dirty="0"/>
              <a:t>There have been times </a:t>
            </a:r>
            <a:br>
              <a:rPr lang="en-US" dirty="0"/>
            </a:br>
            <a:r>
              <a:rPr lang="en-US" dirty="0"/>
              <a:t>when I think we do not desire heaven </a:t>
            </a:r>
          </a:p>
          <a:p>
            <a:r>
              <a:rPr lang="en-US" dirty="0"/>
              <a:t>but more often I find myself wondering whether, </a:t>
            </a:r>
            <a:br>
              <a:rPr lang="en-US" dirty="0"/>
            </a:br>
            <a:r>
              <a:rPr lang="en-US" dirty="0"/>
              <a:t>in our heart of hearts,</a:t>
            </a:r>
          </a:p>
          <a:p>
            <a:r>
              <a:rPr lang="en-US" dirty="0"/>
              <a:t>we have ever desired anything else.</a:t>
            </a:r>
          </a:p>
        </p:txBody>
      </p:sp>
    </p:spTree>
    <p:extLst>
      <p:ext uri="{BB962C8B-B14F-4D97-AF65-F5344CB8AC3E}">
        <p14:creationId xmlns:p14="http://schemas.microsoft.com/office/powerpoint/2010/main" val="37401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But since we are of the day, let us be sober, </a:t>
            </a:r>
          </a:p>
          <a:p>
            <a:r>
              <a:rPr lang="en-US" dirty="0"/>
              <a:t>	having put on the breastplate of faith and love, and as a helmet, the hope of salvation.</a:t>
            </a:r>
          </a:p>
          <a:p>
            <a:r>
              <a:rPr lang="en-US" dirty="0"/>
              <a:t>9 For God has not destined us for wrath, but for obtaining salvation through our Lord Jesus Christ,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who died for us,</a:t>
            </a:r>
          </a:p>
          <a:p>
            <a:r>
              <a:rPr lang="en-US" dirty="0"/>
              <a:t>	so that whether we are awake or asleep,</a:t>
            </a:r>
            <a:br>
              <a:rPr lang="en-US" dirty="0"/>
            </a:br>
            <a:r>
              <a:rPr lang="en-US" dirty="0"/>
              <a:t>we will live together with Him.</a:t>
            </a:r>
          </a:p>
          <a:p>
            <a:r>
              <a:rPr lang="en-US" baseline="30000" dirty="0"/>
              <a:t>11 </a:t>
            </a:r>
            <a:r>
              <a:rPr lang="en-US" dirty="0"/>
              <a:t>Therefore encourage one another </a:t>
            </a:r>
            <a:br>
              <a:rPr lang="en-US" dirty="0"/>
            </a:br>
            <a:r>
              <a:rPr lang="en-US" dirty="0"/>
              <a:t>and build up one another, </a:t>
            </a:r>
            <a:br>
              <a:rPr lang="en-US" dirty="0"/>
            </a:br>
            <a:r>
              <a:rPr lang="en-US" dirty="0"/>
              <a:t>just as you also are doing.</a:t>
            </a:r>
          </a:p>
        </p:txBody>
      </p:sp>
    </p:spTree>
    <p:extLst>
      <p:ext uri="{BB962C8B-B14F-4D97-AF65-F5344CB8AC3E}">
        <p14:creationId xmlns:p14="http://schemas.microsoft.com/office/powerpoint/2010/main" val="13856057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dirty="0"/>
              <a:t>I’ve often read at memorial services this depiction of a believer’s death:</a:t>
            </a:r>
          </a:p>
          <a:p>
            <a:r>
              <a:rPr lang="en-US" dirty="0"/>
              <a:t>I’m standing on the seashore.</a:t>
            </a:r>
          </a:p>
          <a:p>
            <a:r>
              <a:rPr lang="en-US" dirty="0"/>
              <a:t>A ship at my side spreads her white sails to the morning breeze and starts for the blue ocean.</a:t>
            </a:r>
          </a:p>
        </p:txBody>
      </p:sp>
    </p:spTree>
    <p:extLst>
      <p:ext uri="{BB962C8B-B14F-4D97-AF65-F5344CB8AC3E}">
        <p14:creationId xmlns:p14="http://schemas.microsoft.com/office/powerpoint/2010/main" val="266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dirty="0"/>
              <a:t>She’s an object of beauty and strength and I stand and watch her until, at length,</a:t>
            </a:r>
          </a:p>
          <a:p>
            <a:r>
              <a:rPr lang="en-US" dirty="0"/>
              <a:t>she hangs like a speck of white cloud just where the sea and the sky come down to mingle with each other. </a:t>
            </a:r>
          </a:p>
          <a:p>
            <a:r>
              <a:rPr lang="en-US" dirty="0"/>
              <a:t>And then I hear someone </a:t>
            </a:r>
            <a:br>
              <a:rPr lang="en-US" dirty="0"/>
            </a:br>
            <a:r>
              <a:rPr lang="en-US" dirty="0"/>
              <a:t>at my side saying, </a:t>
            </a:r>
          </a:p>
          <a:p>
            <a:r>
              <a:rPr lang="en-US" dirty="0"/>
              <a:t>“There, she’s gone.”</a:t>
            </a:r>
          </a:p>
        </p:txBody>
      </p:sp>
    </p:spTree>
    <p:extLst>
      <p:ext uri="{BB962C8B-B14F-4D97-AF65-F5344CB8AC3E}">
        <p14:creationId xmlns:p14="http://schemas.microsoft.com/office/powerpoint/2010/main" val="25067719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dirty="0"/>
              <a:t>Gone where?</a:t>
            </a:r>
          </a:p>
          <a:p>
            <a:r>
              <a:rPr lang="en-US" dirty="0"/>
              <a:t>Gone from my sight, that is all.</a:t>
            </a:r>
          </a:p>
          <a:p>
            <a:r>
              <a:rPr lang="en-US" dirty="0"/>
              <a:t>She is just as large in mast and hull and spar as she was when she left my side…</a:t>
            </a:r>
          </a:p>
          <a:p>
            <a:r>
              <a:rPr lang="en-US" dirty="0"/>
              <a:t>Her diminished size is in me, not in her.</a:t>
            </a:r>
          </a:p>
        </p:txBody>
      </p:sp>
    </p:spTree>
    <p:extLst>
      <p:ext uri="{BB962C8B-B14F-4D97-AF65-F5344CB8AC3E}">
        <p14:creationId xmlns:p14="http://schemas.microsoft.com/office/powerpoint/2010/main" val="10482539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dirty="0"/>
              <a:t>And just at the moment </a:t>
            </a:r>
            <a:br>
              <a:rPr lang="en-US" dirty="0"/>
            </a:br>
            <a:r>
              <a:rPr lang="en-US" dirty="0"/>
              <a:t>when someone at my side says, “There, she’s gone,” </a:t>
            </a:r>
          </a:p>
          <a:p>
            <a:r>
              <a:rPr lang="en-US" dirty="0"/>
              <a:t>there are other eyes watching her coming,</a:t>
            </a:r>
          </a:p>
          <a:p>
            <a:r>
              <a:rPr lang="en-US" dirty="0"/>
              <a:t>and there are other voices ready to take up the glad shout,</a:t>
            </a:r>
          </a:p>
          <a:p>
            <a:r>
              <a:rPr lang="en-US" dirty="0"/>
              <a:t>“Here she comes!”</a:t>
            </a:r>
          </a:p>
          <a:p>
            <a:r>
              <a:rPr lang="en-US" dirty="0"/>
              <a:t>And that is dying.</a:t>
            </a:r>
          </a:p>
        </p:txBody>
      </p:sp>
    </p:spTree>
    <p:extLst>
      <p:ext uri="{BB962C8B-B14F-4D97-AF65-F5344CB8AC3E}">
        <p14:creationId xmlns:p14="http://schemas.microsoft.com/office/powerpoint/2010/main" val="20163860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When five-year-old Emily Kimball was hospitalized and heard she was going to die, she started to cry…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Then her mother had an inspired idea.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She asked Emily to step through a doorway into another room, and she closed the door behind her.</a:t>
            </a:r>
          </a:p>
        </p:txBody>
      </p:sp>
    </p:spTree>
    <p:extLst>
      <p:ext uri="{BB962C8B-B14F-4D97-AF65-F5344CB8AC3E}">
        <p14:creationId xmlns:p14="http://schemas.microsoft.com/office/powerpoint/2010/main" val="3047944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One at a time, the entire family started coming through the door to join her.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Her mother explained that this was how it would be.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Emily would go ahead to Heaven and then the rest of the family would follow.</a:t>
            </a:r>
          </a:p>
        </p:txBody>
      </p:sp>
    </p:spTree>
    <p:extLst>
      <p:ext uri="{BB962C8B-B14F-4D97-AF65-F5344CB8AC3E}">
        <p14:creationId xmlns:p14="http://schemas.microsoft.com/office/powerpoint/2010/main" val="3877892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to make it your ambition to lead a quiet life and attend to your own business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work with your hands,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just as we commanded you,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 that you will behave properly toward outsiders and not be in any need.</a:t>
            </a:r>
          </a:p>
          <a:p>
            <a:endParaRPr lang="en-US" dirty="0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6627C93E-5490-54F0-6C46-2EB25F8BC958}"/>
              </a:ext>
            </a:extLst>
          </p:cNvPr>
          <p:cNvSpPr/>
          <p:nvPr/>
        </p:nvSpPr>
        <p:spPr bwMode="auto">
          <a:xfrm>
            <a:off x="279400" y="3437775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 a job, work hard, don’t put your hope in career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Loving God and one another takes priority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 like Christ could come back today,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plan like you will live a long life</a:t>
            </a:r>
          </a:p>
        </p:txBody>
      </p:sp>
    </p:spTree>
    <p:extLst>
      <p:ext uri="{BB962C8B-B14F-4D97-AF65-F5344CB8AC3E}">
        <p14:creationId xmlns:p14="http://schemas.microsoft.com/office/powerpoint/2010/main" val="357249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analogy would have been even more complete if the room that Emily entered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had had someone representing Jesus to greet her—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along with departed loved ones and Bible characters and angels.</a:t>
            </a:r>
          </a:p>
        </p:txBody>
      </p:sp>
    </p:spTree>
    <p:extLst>
      <p:ext uri="{BB962C8B-B14F-4D97-AF65-F5344CB8AC3E}">
        <p14:creationId xmlns:p14="http://schemas.microsoft.com/office/powerpoint/2010/main" val="2903245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59F4F77F-28D2-7060-B625-3678DBDB8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0" y="5372100"/>
            <a:ext cx="3183671" cy="253714"/>
          </a:xfrm>
        </p:spPr>
        <p:txBody>
          <a:bodyPr/>
          <a:lstStyle/>
          <a:p>
            <a:r>
              <a:rPr lang="en-US" sz="1200" i="1" dirty="0"/>
              <a:t>Randy Alcorn, Heaven (Tyndale, 2004), p. 462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754391E-4E17-C9A3-5D59-16A9C3F00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69852"/>
            <a:ext cx="6663265" cy="552132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Also, it would’ve helped if the room she walked into was breathtakingly beautiful,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and contained pictures of a New Earth, vast and unexplored,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where Emily and her family and friends would one day go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to live with Jesus forever.</a:t>
            </a:r>
          </a:p>
        </p:txBody>
      </p:sp>
    </p:spTree>
    <p:extLst>
      <p:ext uri="{BB962C8B-B14F-4D97-AF65-F5344CB8AC3E}">
        <p14:creationId xmlns:p14="http://schemas.microsoft.com/office/powerpoint/2010/main" val="42424285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175" indent="-511175">
              <a:buAutoNum type="arabicPeriod"/>
            </a:pPr>
            <a:r>
              <a:rPr lang="en-US" dirty="0"/>
              <a:t>If you’re not a Christian, </a:t>
            </a:r>
            <a:br>
              <a:rPr lang="en-US" dirty="0"/>
            </a:br>
            <a:r>
              <a:rPr lang="en-US" dirty="0"/>
              <a:t>you need to put your hope in Jesus</a:t>
            </a:r>
          </a:p>
          <a:p>
            <a:pPr marL="511175" indent="-511175">
              <a:buAutoNum type="arabicPeriod"/>
            </a:pPr>
            <a:r>
              <a:rPr lang="en-US" dirty="0"/>
              <a:t>If you are a Christian,</a:t>
            </a:r>
            <a:br>
              <a:rPr lang="en-US" dirty="0"/>
            </a:br>
            <a:r>
              <a:rPr lang="en-US" dirty="0"/>
              <a:t>then you need to live like eternity is real</a:t>
            </a:r>
          </a:p>
          <a:p>
            <a:pPr marL="511175" indent="-511175">
              <a:buAutoNum type="arabicPeriod"/>
            </a:pPr>
            <a:r>
              <a:rPr lang="en-US" dirty="0"/>
              <a:t>Encourage one another with these things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208826"/>
            <a:ext cx="3407832" cy="416988"/>
          </a:xfrm>
        </p:spPr>
        <p:txBody>
          <a:bodyPr/>
          <a:lstStyle/>
          <a:p>
            <a:r>
              <a:rPr lang="en-US" sz="1000" dirty="0"/>
              <a:t>C. S. Lewis, The Last Battle (New York: </a:t>
            </a:r>
            <a:r>
              <a:rPr lang="en-US" sz="1000" dirty="0" err="1"/>
              <a:t>HarperTrophy</a:t>
            </a:r>
            <a:r>
              <a:rPr lang="en-US" sz="1000" dirty="0"/>
              <a:t>, 1994), 228. Quoted in Alcorn, Heaven, 466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The things that began to happen after that were so great and beautiful that I cannot write them.</a:t>
            </a:r>
          </a:p>
          <a:p>
            <a:r>
              <a:rPr lang="en-US" dirty="0">
                <a:latin typeface="Georgia" panose="02040502050405020303" pitchFamily="18" charset="0"/>
              </a:rPr>
              <a:t>And for us this is the end of all the stories,</a:t>
            </a:r>
          </a:p>
          <a:p>
            <a:r>
              <a:rPr lang="en-US" dirty="0">
                <a:latin typeface="Georgia" panose="02040502050405020303" pitchFamily="18" charset="0"/>
              </a:rPr>
              <a:t>and we can most truly say that they all lived happily ever after.</a:t>
            </a:r>
          </a:p>
        </p:txBody>
      </p:sp>
    </p:spTree>
    <p:extLst>
      <p:ext uri="{BB962C8B-B14F-4D97-AF65-F5344CB8AC3E}">
        <p14:creationId xmlns:p14="http://schemas.microsoft.com/office/powerpoint/2010/main" val="128321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208826"/>
            <a:ext cx="3407832" cy="416988"/>
          </a:xfrm>
        </p:spPr>
        <p:txBody>
          <a:bodyPr/>
          <a:lstStyle/>
          <a:p>
            <a:r>
              <a:rPr lang="en-US" sz="1000" dirty="0"/>
              <a:t>C. S. Lewis, The Last Battle (New York: </a:t>
            </a:r>
            <a:r>
              <a:rPr lang="en-US" sz="1000" dirty="0" err="1"/>
              <a:t>HarperTrophy</a:t>
            </a:r>
            <a:r>
              <a:rPr lang="en-US" sz="1000" dirty="0"/>
              <a:t>, 1994), 228. Quoted in Alcorn, Heaven, 466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But for them it was only the beginning of the real story.</a:t>
            </a:r>
          </a:p>
          <a:p>
            <a:r>
              <a:rPr lang="en-US" dirty="0"/>
              <a:t>All their life in this world and all their adventures in Narnia had only been the cover and the title page:</a:t>
            </a:r>
          </a:p>
        </p:txBody>
      </p:sp>
    </p:spTree>
    <p:extLst>
      <p:ext uri="{BB962C8B-B14F-4D97-AF65-F5344CB8AC3E}">
        <p14:creationId xmlns:p14="http://schemas.microsoft.com/office/powerpoint/2010/main" val="6765507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1" y="5208826"/>
            <a:ext cx="3407832" cy="416988"/>
          </a:xfrm>
        </p:spPr>
        <p:txBody>
          <a:bodyPr/>
          <a:lstStyle/>
          <a:p>
            <a:r>
              <a:rPr lang="en-US" sz="1000" dirty="0"/>
              <a:t>C. S. Lewis, The Last Battle (New York: </a:t>
            </a:r>
            <a:r>
              <a:rPr lang="en-US" sz="1000" dirty="0" err="1"/>
              <a:t>HarperTrophy</a:t>
            </a:r>
            <a:r>
              <a:rPr lang="en-US" sz="1000" dirty="0"/>
              <a:t>, 1994), 228. Quoted in Alcorn, Heaven, 466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now at last they were beginning Chapter One </a:t>
            </a:r>
            <a:br>
              <a:rPr lang="en-US" dirty="0"/>
            </a:br>
            <a:r>
              <a:rPr lang="en-US" dirty="0"/>
              <a:t>of the Great Story which </a:t>
            </a:r>
            <a:br>
              <a:rPr lang="en-US" dirty="0"/>
            </a:br>
            <a:r>
              <a:rPr lang="en-US" dirty="0"/>
              <a:t>no one on earth has read; </a:t>
            </a:r>
          </a:p>
          <a:p>
            <a:r>
              <a:rPr lang="en-US" dirty="0"/>
              <a:t>which goes on forever;</a:t>
            </a:r>
          </a:p>
          <a:p>
            <a:r>
              <a:rPr lang="en-US" dirty="0"/>
              <a:t>in which every chapter is better than the one before.</a:t>
            </a:r>
          </a:p>
        </p:txBody>
      </p:sp>
    </p:spTree>
    <p:extLst>
      <p:ext uri="{BB962C8B-B14F-4D97-AF65-F5344CB8AC3E}">
        <p14:creationId xmlns:p14="http://schemas.microsoft.com/office/powerpoint/2010/main" val="631068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Living With Hope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Thessalonians 5:12-15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 Leadership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But we do not want you to be uninformed, brethren, about those who are asleep,</a:t>
            </a:r>
          </a:p>
          <a:p>
            <a:r>
              <a:rPr lang="en-US" dirty="0"/>
              <a:t>	so that you will not grieve </a:t>
            </a:r>
            <a:br>
              <a:rPr lang="en-US" dirty="0"/>
            </a:br>
            <a:r>
              <a:rPr lang="en-US" dirty="0"/>
              <a:t>as do the rest who have no hope.</a:t>
            </a:r>
          </a:p>
        </p:txBody>
      </p:sp>
    </p:spTree>
    <p:extLst>
      <p:ext uri="{BB962C8B-B14F-4D97-AF65-F5344CB8AC3E}">
        <p14:creationId xmlns:p14="http://schemas.microsoft.com/office/powerpoint/2010/main" val="25693178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do not want you to be uninformed, brethren, about </a:t>
            </a:r>
            <a:r>
              <a:rPr lang="en-US" u="sng" dirty="0"/>
              <a:t>those who are asleep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so that you will not grieve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do the rest who have no hope.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ACE7EB6-4EC9-F5C1-1FFE-666E7C39F5F4}"/>
              </a:ext>
            </a:extLst>
          </p:cNvPr>
          <p:cNvSpPr/>
          <p:nvPr/>
        </p:nvSpPr>
        <p:spPr bwMode="auto">
          <a:xfrm>
            <a:off x="3022600" y="2533650"/>
            <a:ext cx="6858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Death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11:11-15)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never supposed to happen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“soul sleep”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(Phil 1:23; Luke 23:43; 16:22)</a:t>
            </a:r>
            <a:endParaRPr lang="en-US" sz="3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provides a way out…</a:t>
            </a:r>
          </a:p>
        </p:txBody>
      </p:sp>
    </p:spTree>
    <p:extLst>
      <p:ext uri="{BB962C8B-B14F-4D97-AF65-F5344CB8AC3E}">
        <p14:creationId xmlns:p14="http://schemas.microsoft.com/office/powerpoint/2010/main" val="15858664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4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do not want you to be uninformed, brethren, about those who are asleep,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so that you will not grieve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do the rest who have no hope.</a:t>
            </a:r>
          </a:p>
          <a:p>
            <a:r>
              <a:rPr lang="en-US" baseline="30000" dirty="0"/>
              <a:t>14 </a:t>
            </a:r>
            <a:r>
              <a:rPr lang="en-US" dirty="0"/>
              <a:t>For if we believe that Jesus died and rose again, </a:t>
            </a:r>
          </a:p>
          <a:p>
            <a:r>
              <a:rPr lang="en-US" dirty="0"/>
              <a:t>	even so God will bring with Him </a:t>
            </a:r>
            <a:br>
              <a:rPr lang="en-US" dirty="0"/>
            </a:br>
            <a:r>
              <a:rPr lang="en-US" dirty="0"/>
              <a:t>those who have fallen asleep in Jesus.</a:t>
            </a:r>
          </a:p>
        </p:txBody>
      </p:sp>
    </p:spTree>
    <p:extLst>
      <p:ext uri="{BB962C8B-B14F-4D97-AF65-F5344CB8AC3E}">
        <p14:creationId xmlns:p14="http://schemas.microsoft.com/office/powerpoint/2010/main" val="11046971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2631</Words>
  <Application>Microsoft Office PowerPoint</Application>
  <PresentationFormat>Custom</PresentationFormat>
  <Paragraphs>373</Paragraphs>
  <Slides>66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Living with Hope</vt:lpstr>
      <vt:lpstr>1 Thessalonians 4</vt:lpstr>
      <vt:lpstr>1 Thessalonians 4</vt:lpstr>
      <vt:lpstr>C. S. Lewis, Mere Christianity (New York: Collier Books, 1960), 118</vt:lpstr>
      <vt:lpstr>C. S. Lewis, Mere Christianity (New York: Collier Books, 1960), 118</vt:lpstr>
      <vt:lpstr>1 Thessalonians 4</vt:lpstr>
      <vt:lpstr>1 Thessalonians 4</vt:lpstr>
      <vt:lpstr>1 Thessalonians 4</vt:lpstr>
      <vt:lpstr>1 Thessalonians 4</vt:lpstr>
      <vt:lpstr>1 Thessalonians 4</vt:lpstr>
      <vt:lpstr>1 Thessalonians 4</vt:lpstr>
      <vt:lpstr>PowerPoint Presentation</vt:lpstr>
      <vt:lpstr>Ernest Becker, The Denial of Death  (New York: Free Press, 1973), xvii</vt:lpstr>
      <vt:lpstr>Solomon, Greenberg, and Pyszczynski, The Worm at the Core: On the Role of Death in Life(New York: Random House, 2015), x.</vt:lpstr>
      <vt:lpstr>Solomon, Greenberg, and Pyszczynski, The Worm at the Core: On the Role of Death in Life(New York: Random House, 2015), x.</vt:lpstr>
      <vt:lpstr>Tanza Loudenback, “Ex-Facebook President and Billionaire Sean Parker Reveals One of the Biggest Advantages Rich People Have over Everyone Else,” Business Insider, November 10, 2017, http://www.businessinsider.com/ex-facebook-president-sean-parker-billionaire-advantage-better-healthcare-2017-11 (accessed May 31, 2018).  Cited in Clay Jones, Immortal (Harvest House, 2020), p. 27</vt:lpstr>
      <vt:lpstr>http://www.schwarzenegger.com/newsletter/post/this-is-a-long-one-but-its-worth-it, retrieved 12/9/2021</vt:lpstr>
      <vt:lpstr>Mike Wilson, The Difference Between God and Larry Ellison: Inside the Oracle Corporation (New York: HarperBusiness, 2002), 266.  Cited in Clay Jones, Immortal (Harvest House, 2020), p. 24</vt:lpstr>
      <vt:lpstr>Ben Makuch in “Frozen Faith: Cryonics and the Quest to Cheat Death,” YouTube video uploaded by Motherboard, May 5, 2016, https://www.youtube.com/watch?v=m5KuNAeOtJ0 (accessed December 15, 2018).Cited in Clay Jones, Immortal (Harvest House, 2020), p. 50-51</vt:lpstr>
      <vt:lpstr>PowerPoint Presentation</vt:lpstr>
      <vt:lpstr>1 Thessalonians 4</vt:lpstr>
      <vt:lpstr>1 Thessalonians 4</vt:lpstr>
      <vt:lpstr>1 Thessalonians 4</vt:lpstr>
      <vt:lpstr>1 Thessalonians 4</vt:lpstr>
      <vt:lpstr>1 Thessalonians 4</vt:lpstr>
      <vt:lpstr>1 Thessalonians 4</vt:lpstr>
      <vt:lpstr>1 Thessalonians 4</vt:lpstr>
      <vt:lpstr>1 Thessalonians 4</vt:lpstr>
      <vt:lpstr>1 Thessalonians 4</vt:lpstr>
      <vt:lpstr>Joni Eareckson Tada, Heaven: Your Real Home, 39, 53, cited in Alcorn, Heaven, </vt:lpstr>
      <vt:lpstr>Joni Eareckson Tada, Heaven: Your Real Home, 39, 53, cited in Alcorn, Heaven, </vt:lpstr>
      <vt:lpstr>Joni Eareckson Tada, Heaven: Your Real Home, 39, 53, cited in Alcorn, Heaven, </vt:lpstr>
      <vt:lpstr>Joni Eareckson Tada, Heaven: Your Real Home, 39, 53, cited in Alcorn, Heaven, </vt:lpstr>
      <vt:lpstr>1 Thessalonians 5</vt:lpstr>
      <vt:lpstr>PowerPoint Presentation</vt:lpstr>
      <vt:lpstr>1 Thessalonians 5</vt:lpstr>
      <vt:lpstr>1 Thessalonians 5</vt:lpstr>
      <vt:lpstr>1 Thessalonians 5</vt:lpstr>
      <vt:lpstr>1 Thessalonians 5</vt:lpstr>
      <vt:lpstr>Signs of the End Times</vt:lpstr>
      <vt:lpstr>PowerPoint Presentation</vt:lpstr>
      <vt:lpstr>PowerPoint Presentation</vt:lpstr>
      <vt:lpstr>PowerPoint Presentation</vt:lpstr>
      <vt:lpstr>Signs of the End Times</vt:lpstr>
      <vt:lpstr>Signs of the End Times</vt:lpstr>
      <vt:lpstr>1 Thessalonians 5</vt:lpstr>
      <vt:lpstr>1 Thessalonians 5</vt:lpstr>
      <vt:lpstr>Randy Alcorn, Heaven (Tyndale, 2004), p. 166</vt:lpstr>
      <vt:lpstr>G. K. Chesterton, Orthodoxy (Chicago:  Thomas More Association, 1985), 99–100</vt:lpstr>
      <vt:lpstr>PowerPoint Presentation</vt:lpstr>
      <vt:lpstr>C. S. Lewis, The Problem of Pain, p. 149</vt:lpstr>
      <vt:lpstr>1 Thessalonians 5</vt:lpstr>
      <vt:lpstr>1 Thessalonians 5</vt:lpstr>
      <vt:lpstr>Randy Alcorn, Heaven (Tyndale, 2004), p. 462</vt:lpstr>
      <vt:lpstr>Randy Alcorn, Heaven (Tyndale, 2004), p. 462</vt:lpstr>
      <vt:lpstr>Randy Alcorn, Heaven (Tyndale, 2004), p. 462</vt:lpstr>
      <vt:lpstr>Randy Alcorn, Heaven (Tyndale, 2004), p. 462</vt:lpstr>
      <vt:lpstr>Randy Alcorn, Heaven (Tyndale, 2004), p. 462</vt:lpstr>
      <vt:lpstr>Randy Alcorn, Heaven (Tyndale, 2004), p. 462</vt:lpstr>
      <vt:lpstr>Randy Alcorn, Heaven (Tyndale, 2004), p. 462</vt:lpstr>
      <vt:lpstr>Randy Alcorn, Heaven (Tyndale, 2004), p. 462</vt:lpstr>
      <vt:lpstr>Conclusions</vt:lpstr>
      <vt:lpstr>C. S. Lewis, The Last Battle (New York: HarperTrophy, 1994), 228. Quoted in Alcorn, Heaven, 466</vt:lpstr>
      <vt:lpstr>C. S. Lewis, The Last Battle (New York: HarperTrophy, 1994), 228. Quoted in Alcorn, Heaven, 466</vt:lpstr>
      <vt:lpstr>C. S. Lewis, The Last Battle (New York: HarperTrophy, 1994), 228. Quoted in Alcorn, Heaven, 466</vt:lpstr>
      <vt:lpstr>Living With Hope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2023-06-26T17:23:43Z</dcterms:modified>
</cp:coreProperties>
</file>