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  <p:sldMasterId id="2147483672" r:id="rId3"/>
  </p:sldMasterIdLst>
  <p:notesMasterIdLst>
    <p:notesMasterId r:id="rId38"/>
  </p:notesMasterIdLst>
  <p:sldIdLst>
    <p:sldId id="1325" r:id="rId4"/>
    <p:sldId id="1461" r:id="rId5"/>
    <p:sldId id="1463" r:id="rId6"/>
    <p:sldId id="1466" r:id="rId7"/>
    <p:sldId id="1465" r:id="rId8"/>
    <p:sldId id="1462" r:id="rId9"/>
    <p:sldId id="1262" r:id="rId10"/>
    <p:sldId id="1324" r:id="rId11"/>
    <p:sldId id="1275" r:id="rId12"/>
    <p:sldId id="1276" r:id="rId13"/>
    <p:sldId id="1467" r:id="rId14"/>
    <p:sldId id="1468" r:id="rId15"/>
    <p:sldId id="1469" r:id="rId16"/>
    <p:sldId id="1449" r:id="rId17"/>
    <p:sldId id="1455" r:id="rId18"/>
    <p:sldId id="1456" r:id="rId19"/>
    <p:sldId id="1457" r:id="rId20"/>
    <p:sldId id="1458" r:id="rId21"/>
    <p:sldId id="1459" r:id="rId22"/>
    <p:sldId id="1460" r:id="rId23"/>
    <p:sldId id="1328" r:id="rId24"/>
    <p:sldId id="1478" r:id="rId25"/>
    <p:sldId id="1473" r:id="rId26"/>
    <p:sldId id="1474" r:id="rId27"/>
    <p:sldId id="1476" r:id="rId28"/>
    <p:sldId id="1479" r:id="rId29"/>
    <p:sldId id="1477" r:id="rId30"/>
    <p:sldId id="1482" r:id="rId31"/>
    <p:sldId id="1480" r:id="rId32"/>
    <p:sldId id="1481" r:id="rId33"/>
    <p:sldId id="1483" r:id="rId34"/>
    <p:sldId id="1388" r:id="rId35"/>
    <p:sldId id="1447" r:id="rId36"/>
    <p:sldId id="144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603B"/>
    <a:srgbClr val="913533"/>
    <a:srgbClr val="6F2927"/>
    <a:srgbClr val="621C3D"/>
    <a:srgbClr val="D17F7D"/>
    <a:srgbClr val="FFFFCC"/>
    <a:srgbClr val="A2965C"/>
    <a:srgbClr val="81A042"/>
    <a:srgbClr val="403C24"/>
    <a:srgbClr val="363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9" autoAdjust="0"/>
    <p:restoredTop sz="83112" autoAdjust="0"/>
  </p:normalViewPr>
  <p:slideViewPr>
    <p:cSldViewPr>
      <p:cViewPr varScale="1">
        <p:scale>
          <a:sx n="68" d="100"/>
          <a:sy n="68" d="100"/>
        </p:scale>
        <p:origin x="528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44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299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422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724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588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0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737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87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61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37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52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650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180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604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448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475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138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026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929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086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7471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08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291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339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1021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033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38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97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721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507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483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089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335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249886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9799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235267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34713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47389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028472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458867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126525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663759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231628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626794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67968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070868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10422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320116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495185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0531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16536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507404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141670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796490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3094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3/24/2021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155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298F273-D0DD-4540-85F2-AC627EC6C4AF}"/>
              </a:ext>
            </a:extLst>
          </p:cNvPr>
          <p:cNvSpPr/>
          <p:nvPr/>
        </p:nvSpPr>
        <p:spPr>
          <a:xfrm>
            <a:off x="152400" y="2164080"/>
            <a:ext cx="7239000" cy="4572000"/>
          </a:xfrm>
          <a:prstGeom prst="rect">
            <a:avLst/>
          </a:prstGeom>
          <a:solidFill>
            <a:schemeClr val="accent6">
              <a:lumMod val="5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1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1:1-11</a:t>
            </a:r>
          </a:p>
          <a:p>
            <a:pPr lvl="0" algn="ctr"/>
            <a:r>
              <a:rPr 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 Ways to Grow</a:t>
            </a:r>
          </a:p>
          <a:p>
            <a:pPr lvl="0" algn="ctr"/>
            <a:endParaRPr lang="en-U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lvl="0" algn="ctr"/>
            <a: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(when you can’t leave the house…)</a:t>
            </a:r>
          </a:p>
        </p:txBody>
      </p:sp>
    </p:spTree>
    <p:extLst>
      <p:ext uri="{BB962C8B-B14F-4D97-AF65-F5344CB8AC3E}">
        <p14:creationId xmlns:p14="http://schemas.microsoft.com/office/powerpoint/2010/main" val="115449560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62851" y="4648200"/>
            <a:ext cx="805150" cy="381001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>
            <a:stCxn id="3" idx="0"/>
          </p:cNvCxnSpPr>
          <p:nvPr/>
        </p:nvCxnSpPr>
        <p:spPr>
          <a:xfrm flipH="1" flipV="1">
            <a:off x="9982200" y="3962400"/>
            <a:ext cx="283226" cy="685800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prstDash val="sysDot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8599733" y="3962400"/>
            <a:ext cx="1382467" cy="457202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prstDash val="sysDot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075975" y="3644900"/>
            <a:ext cx="610825" cy="393701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02775" y="3841750"/>
            <a:ext cx="810199" cy="349250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5575" y="3429000"/>
            <a:ext cx="1017225" cy="412749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03934" y="4191000"/>
            <a:ext cx="3058865" cy="762000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>
            <a:stCxn id="9" idx="1"/>
            <a:endCxn id="15" idx="3"/>
          </p:cNvCxnSpPr>
          <p:nvPr/>
        </p:nvCxnSpPr>
        <p:spPr>
          <a:xfrm flipH="1" flipV="1">
            <a:off x="1066800" y="4168776"/>
            <a:ext cx="3037134" cy="403224"/>
          </a:xfrm>
          <a:prstGeom prst="straightConnector1">
            <a:avLst/>
          </a:prstGeom>
          <a:ln w="76200">
            <a:solidFill>
              <a:srgbClr val="FFFF00"/>
            </a:solidFill>
            <a:prstDash val="sysDot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6" idx="2"/>
          </p:cNvCxnSpPr>
          <p:nvPr/>
        </p:nvCxnSpPr>
        <p:spPr>
          <a:xfrm flipH="1" flipV="1">
            <a:off x="8381388" y="4038601"/>
            <a:ext cx="305412" cy="380999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prstDash val="sysDot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2"/>
            <a:endCxn id="7" idx="3"/>
          </p:cNvCxnSpPr>
          <p:nvPr/>
        </p:nvCxnSpPr>
        <p:spPr>
          <a:xfrm flipH="1" flipV="1">
            <a:off x="7412974" y="4016375"/>
            <a:ext cx="968414" cy="22226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prstDash val="sysDot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2"/>
            <a:endCxn id="9" idx="0"/>
          </p:cNvCxnSpPr>
          <p:nvPr/>
        </p:nvCxnSpPr>
        <p:spPr>
          <a:xfrm flipH="1">
            <a:off x="5633367" y="3841749"/>
            <a:ext cx="1020821" cy="349251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prstDash val="sysDot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52400" y="3943351"/>
            <a:ext cx="914400" cy="450849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0399" y="3495041"/>
            <a:ext cx="1044001" cy="502919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37053" y="2926081"/>
            <a:ext cx="949092" cy="502919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89000" y="2006600"/>
            <a:ext cx="815400" cy="538481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1752601"/>
            <a:ext cx="1137053" cy="609600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9347" y="1219200"/>
            <a:ext cx="1165053" cy="533401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400" y="1143000"/>
            <a:ext cx="660399" cy="533401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44000" y="5016500"/>
            <a:ext cx="1371600" cy="342900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57226FD-85DC-4213-B97F-6CFA862EB6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343" y="-27542"/>
            <a:ext cx="3489762" cy="4421742"/>
          </a:xfrm>
          <a:prstGeom prst="rect">
            <a:avLst/>
          </a:prstGeom>
        </p:spPr>
      </p:pic>
      <p:sp>
        <p:nvSpPr>
          <p:cNvPr id="26" name="Rounded Rectangle 8">
            <a:extLst>
              <a:ext uri="{FF2B5EF4-FFF2-40B4-BE49-F238E27FC236}">
                <a16:creationId xmlns:a16="http://schemas.microsoft.com/office/drawing/2014/main" xmlns="" id="{949A69DB-E678-433B-B475-48D87F9319A9}"/>
              </a:ext>
            </a:extLst>
          </p:cNvPr>
          <p:cNvSpPr/>
          <p:nvPr/>
        </p:nvSpPr>
        <p:spPr>
          <a:xfrm>
            <a:off x="4259700" y="2870200"/>
            <a:ext cx="2710072" cy="82095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 60-61</a:t>
            </a:r>
          </a:p>
        </p:txBody>
      </p:sp>
    </p:spTree>
    <p:extLst>
      <p:ext uri="{BB962C8B-B14F-4D97-AF65-F5344CB8AC3E}">
        <p14:creationId xmlns:p14="http://schemas.microsoft.com/office/powerpoint/2010/main" val="170982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D61FA5B-C3FA-4C9D-9404-ADA99502FAEE}"/>
              </a:ext>
            </a:extLst>
          </p:cNvPr>
          <p:cNvSpPr txBox="1"/>
          <p:nvPr/>
        </p:nvSpPr>
        <p:spPr>
          <a:xfrm>
            <a:off x="86298" y="65183"/>
            <a:ext cx="799090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(Phil. 1:1) Paul and Timothy, servants of Christ Jesus.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 all God’s holy people in Christ Jesus at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Philippi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together with the overseers and deacons.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3000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Grace and peace to you from God our Father and the Lord Jesus Christ.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xmlns="" id="{6DA4F587-51AB-43B6-9528-C7C697B394E4}"/>
              </a:ext>
            </a:extLst>
          </p:cNvPr>
          <p:cNvSpPr/>
          <p:nvPr/>
        </p:nvSpPr>
        <p:spPr>
          <a:xfrm>
            <a:off x="4876800" y="65183"/>
            <a:ext cx="7228902" cy="672763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was going through Paul’s mind…?</a:t>
            </a:r>
            <a:endParaRPr kumimoji="0" lang="en-US" altLang="en-US" sz="4800" b="1" i="0" u="none" strike="noStrike" kern="1200" cap="none" spc="-15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 am </a:t>
            </a:r>
            <a:r>
              <a:rPr kumimoji="0" lang="en-US" altLang="en-US" sz="4000" b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by far </a:t>
            </a: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most</a:t>
            </a:r>
            <a:r>
              <a:rPr kumimoji="0" lang="en-US" altLang="en-US" sz="4000" b="1" i="0" u="none" strike="noStrike" kern="1200" cap="none" spc="-15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gifted, ambitious, and</a:t>
            </a: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educated Christian on Planet Earth.”</a:t>
            </a:r>
          </a:p>
          <a:p>
            <a:pPr marL="914400" lvl="0">
              <a:defRPr/>
            </a:pPr>
            <a:r>
              <a:rPr lang="en-US" altLang="en-US" sz="20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Judaism: Acts 22:3; Galatians 1:13-14</a:t>
            </a:r>
          </a:p>
          <a:p>
            <a:pPr marL="914400" lvl="0">
              <a:defRPr/>
            </a:pPr>
            <a:r>
              <a:rPr lang="en-US" altLang="en-US" sz="20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Classics: Acts 17:28; 1 Cor. 15:33; Titus 1:12-13</a:t>
            </a:r>
            <a:endParaRPr lang="en-US" altLang="en-US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“I’ve started more Christian groups than anyone alive.”</a:t>
            </a:r>
          </a:p>
          <a:p>
            <a:pPr marL="914400" lvl="0">
              <a:defRPr/>
            </a:pPr>
            <a:r>
              <a:rPr lang="en-US" altLang="en-US" sz="20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Corinthians 15:10</a:t>
            </a:r>
            <a:endParaRPr kumimoji="0" lang="en-US" alt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“Jesus speaks directly to me.”</a:t>
            </a:r>
          </a:p>
          <a:p>
            <a:pPr marL="9144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Acts 9:</a:t>
            </a:r>
            <a:r>
              <a:rPr lang="en-US" alt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4; 18:9-10; 23:11; 2 Cor. 12:2-4, 9</a:t>
            </a:r>
            <a:endParaRPr kumimoji="0" lang="en-US" altLang="en-US" sz="2000" b="1" i="0" u="none" strike="noStrike" kern="1200" cap="none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09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D61FA5B-C3FA-4C9D-9404-ADA99502FAEE}"/>
              </a:ext>
            </a:extLst>
          </p:cNvPr>
          <p:cNvSpPr txBox="1"/>
          <p:nvPr/>
        </p:nvSpPr>
        <p:spPr>
          <a:xfrm>
            <a:off x="86298" y="65183"/>
            <a:ext cx="799090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(Phil. 1:1) Paul and Timothy, servants of Christ Jesus.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 all God’s holy people in Christ Jesus at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Philippi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together with the overseers and deacons.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3000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Grace and peace to you from God our Father and the Lord Jesus Christ.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xmlns="" id="{6DA4F587-51AB-43B6-9528-C7C697B394E4}"/>
              </a:ext>
            </a:extLst>
          </p:cNvPr>
          <p:cNvSpPr/>
          <p:nvPr/>
        </p:nvSpPr>
        <p:spPr>
          <a:xfrm>
            <a:off x="4876800" y="65183"/>
            <a:ext cx="7228902" cy="672763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was going through Paul’s mind…?</a:t>
            </a:r>
            <a:endParaRPr kumimoji="0" lang="en-US" altLang="en-US" sz="4800" b="1" i="0" u="none" strike="noStrike" kern="1200" cap="none" spc="-15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“God, I’ve seen you do miracles… Why aren’t you getting me out of here?”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“I’ve been serving you faithfully for nearly three decades… Is this what I get?”</a:t>
            </a:r>
          </a:p>
          <a:p>
            <a:pPr marL="457200"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am capable of doing so many good things for you.”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34EBAC71-897C-4636-8590-D68341FA9FBF}"/>
              </a:ext>
            </a:extLst>
          </p:cNvPr>
          <p:cNvCxnSpPr/>
          <p:nvPr/>
        </p:nvCxnSpPr>
        <p:spPr>
          <a:xfrm>
            <a:off x="5486400" y="1905000"/>
            <a:ext cx="6248400" cy="4419600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6EF709D-2873-403F-A4E7-EFE25EF39AD8}"/>
              </a:ext>
            </a:extLst>
          </p:cNvPr>
          <p:cNvCxnSpPr>
            <a:cxnSpLocks/>
          </p:cNvCxnSpPr>
          <p:nvPr/>
        </p:nvCxnSpPr>
        <p:spPr>
          <a:xfrm flipV="1">
            <a:off x="5562600" y="1752600"/>
            <a:ext cx="6096000" cy="4729908"/>
          </a:xfrm>
          <a:prstGeom prst="line">
            <a:avLst/>
          </a:prstGeom>
          <a:ln w="317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03104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D61FA5B-C3FA-4C9D-9404-ADA99502FAEE}"/>
              </a:ext>
            </a:extLst>
          </p:cNvPr>
          <p:cNvSpPr txBox="1"/>
          <p:nvPr/>
        </p:nvSpPr>
        <p:spPr>
          <a:xfrm>
            <a:off x="86298" y="65183"/>
            <a:ext cx="799090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(Phil. 1:1) Paul and Timothy, servants of Christ Jesus.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 all God’s holy people in Christ Jesus at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Philippi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together with the overseers and deacons.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3000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Grace and peace to you from God our Father and the Lord Jesus Christ.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xmlns="" id="{6DA4F587-51AB-43B6-9528-C7C697B394E4}"/>
              </a:ext>
            </a:extLst>
          </p:cNvPr>
          <p:cNvSpPr/>
          <p:nvPr/>
        </p:nvSpPr>
        <p:spPr>
          <a:xfrm>
            <a:off x="4876800" y="65183"/>
            <a:ext cx="7228902" cy="672763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en-US" sz="48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Instead of growing bitter, angry, or depressed…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Paul grew in his APPRECIATION for people.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 Paul grew in his ATTITUDE toward God.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(3) Paul grew in his ABILITY TO PRAY.</a:t>
            </a:r>
          </a:p>
          <a:p>
            <a:pPr marL="457200" lvl="0">
              <a:defRPr/>
            </a:pPr>
            <a:endParaRPr lang="en-US" altLang="en-US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endParaRPr lang="en-US" altLang="en-US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87961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D61FA5B-C3FA-4C9D-9404-ADA99502FAEE}"/>
              </a:ext>
            </a:extLst>
          </p:cNvPr>
          <p:cNvSpPr txBox="1"/>
          <p:nvPr/>
        </p:nvSpPr>
        <p:spPr>
          <a:xfrm>
            <a:off x="86298" y="65183"/>
            <a:ext cx="799090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(Phil. 1:3) I thank my God every time I remember you.</a:t>
            </a:r>
          </a:p>
          <a:p>
            <a:r>
              <a:rPr lang="en-US" sz="4400" b="1" spc="-150" baseline="3000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all my prayers for all of you,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always pray with joy</a:t>
            </a:r>
          </a:p>
          <a:p>
            <a:r>
              <a:rPr lang="en-US" sz="4400" b="1" spc="-150" baseline="3000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because of your partnership in the good news from the first day until now.</a:t>
            </a:r>
          </a:p>
        </p:txBody>
      </p:sp>
    </p:spTree>
    <p:extLst>
      <p:ext uri="{BB962C8B-B14F-4D97-AF65-F5344CB8AC3E}">
        <p14:creationId xmlns:p14="http://schemas.microsoft.com/office/powerpoint/2010/main" val="22106071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D61FA5B-C3FA-4C9D-9404-ADA99502FAEE}"/>
              </a:ext>
            </a:extLst>
          </p:cNvPr>
          <p:cNvSpPr txBox="1"/>
          <p:nvPr/>
        </p:nvSpPr>
        <p:spPr>
          <a:xfrm>
            <a:off x="86298" y="65183"/>
            <a:ext cx="79909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(Phil. 1:6) I am confident of this,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that he who began a good work in you will carry it on to completion until the day of Christ Jesus.</a:t>
            </a:r>
          </a:p>
        </p:txBody>
      </p:sp>
    </p:spTree>
    <p:extLst>
      <p:ext uri="{BB962C8B-B14F-4D97-AF65-F5344CB8AC3E}">
        <p14:creationId xmlns:p14="http://schemas.microsoft.com/office/powerpoint/2010/main" val="1498230541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D61FA5B-C3FA-4C9D-9404-ADA99502FAEE}"/>
              </a:ext>
            </a:extLst>
          </p:cNvPr>
          <p:cNvSpPr txBox="1"/>
          <p:nvPr/>
        </p:nvSpPr>
        <p:spPr>
          <a:xfrm>
            <a:off x="86298" y="65183"/>
            <a:ext cx="799090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(Phil. 1:7) It is right for me to feel this way about all of you, since I have you in my heart.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Whether I am in chains or defending and confirming the gospel, all of you share in God’s grace with me.</a:t>
            </a:r>
          </a:p>
        </p:txBody>
      </p:sp>
    </p:spTree>
    <p:extLst>
      <p:ext uri="{BB962C8B-B14F-4D97-AF65-F5344CB8AC3E}">
        <p14:creationId xmlns:p14="http://schemas.microsoft.com/office/powerpoint/2010/main" val="25779557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D61FA5B-C3FA-4C9D-9404-ADA99502FAEE}"/>
              </a:ext>
            </a:extLst>
          </p:cNvPr>
          <p:cNvSpPr txBox="1"/>
          <p:nvPr/>
        </p:nvSpPr>
        <p:spPr>
          <a:xfrm>
            <a:off x="86298" y="65183"/>
            <a:ext cx="79909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(Phil. 1:8) God can testify how I long for all of you with the affection of Christ Jesus.</a:t>
            </a:r>
          </a:p>
        </p:txBody>
      </p:sp>
    </p:spTree>
    <p:extLst>
      <p:ext uri="{BB962C8B-B14F-4D97-AF65-F5344CB8AC3E}">
        <p14:creationId xmlns:p14="http://schemas.microsoft.com/office/powerpoint/2010/main" val="2867390895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D61FA5B-C3FA-4C9D-9404-ADA99502FAEE}"/>
              </a:ext>
            </a:extLst>
          </p:cNvPr>
          <p:cNvSpPr txBox="1"/>
          <p:nvPr/>
        </p:nvSpPr>
        <p:spPr>
          <a:xfrm>
            <a:off x="86298" y="65183"/>
            <a:ext cx="79909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(Phil. 1:9) I pray that your love will overflow more and more, and that you will keep on growing in knowledge and understanding.</a:t>
            </a:r>
          </a:p>
        </p:txBody>
      </p:sp>
    </p:spTree>
    <p:extLst>
      <p:ext uri="{BB962C8B-B14F-4D97-AF65-F5344CB8AC3E}">
        <p14:creationId xmlns:p14="http://schemas.microsoft.com/office/powerpoint/2010/main" val="3754117745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D61FA5B-C3FA-4C9D-9404-ADA99502FAEE}"/>
              </a:ext>
            </a:extLst>
          </p:cNvPr>
          <p:cNvSpPr txBox="1"/>
          <p:nvPr/>
        </p:nvSpPr>
        <p:spPr>
          <a:xfrm>
            <a:off x="86298" y="65183"/>
            <a:ext cx="79909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(Phil. 1:10) For I want you to understand what really matters,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that you may live pure and blameless lives until the day of Christ’s return.</a:t>
            </a:r>
          </a:p>
        </p:txBody>
      </p:sp>
    </p:spTree>
    <p:extLst>
      <p:ext uri="{BB962C8B-B14F-4D97-AF65-F5344CB8AC3E}">
        <p14:creationId xmlns:p14="http://schemas.microsoft.com/office/powerpoint/2010/main" val="37367870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A3EB409-24AB-466B-B01D-27061471EDD7}"/>
              </a:ext>
            </a:extLst>
          </p:cNvPr>
          <p:cNvSpPr/>
          <p:nvPr/>
        </p:nvSpPr>
        <p:spPr>
          <a:xfrm>
            <a:off x="152400" y="2164080"/>
            <a:ext cx="7239000" cy="4572000"/>
          </a:xfrm>
          <a:prstGeom prst="rect">
            <a:avLst/>
          </a:prstGeom>
          <a:solidFill>
            <a:schemeClr val="accent6">
              <a:lumMod val="5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What would it be like to be happy with yourself and your life?</a:t>
            </a:r>
          </a:p>
          <a:p>
            <a:pPr lvl="0" algn="ctr"/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Paul mentions “joy” or “rejoicing” (16 times!!)</a:t>
            </a:r>
          </a:p>
          <a:p>
            <a:pPr lvl="0" algn="ctr"/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What was his secret?</a:t>
            </a:r>
          </a:p>
        </p:txBody>
      </p:sp>
    </p:spTree>
    <p:extLst>
      <p:ext uri="{BB962C8B-B14F-4D97-AF65-F5344CB8AC3E}">
        <p14:creationId xmlns:p14="http://schemas.microsoft.com/office/powerpoint/2010/main" val="81396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D61FA5B-C3FA-4C9D-9404-ADA99502FAEE}"/>
              </a:ext>
            </a:extLst>
          </p:cNvPr>
          <p:cNvSpPr txBox="1"/>
          <p:nvPr/>
        </p:nvSpPr>
        <p:spPr>
          <a:xfrm>
            <a:off x="86298" y="65183"/>
            <a:ext cx="79909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(Phil. 1:11) May you always be filled with the fruit of your salvation—the righteous character produced in your life by Jesus Christ—for this will bring much glory and praise to God.</a:t>
            </a:r>
          </a:p>
        </p:txBody>
      </p:sp>
    </p:spTree>
    <p:extLst>
      <p:ext uri="{BB962C8B-B14F-4D97-AF65-F5344CB8AC3E}">
        <p14:creationId xmlns:p14="http://schemas.microsoft.com/office/powerpoint/2010/main" val="3387636007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D61FA5B-C3FA-4C9D-9404-ADA99502FAEE}"/>
              </a:ext>
            </a:extLst>
          </p:cNvPr>
          <p:cNvSpPr txBox="1"/>
          <p:nvPr/>
        </p:nvSpPr>
        <p:spPr>
          <a:xfrm>
            <a:off x="86298" y="65183"/>
            <a:ext cx="677170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(1) Paul grew in his APPRECIATION for people.</a:t>
            </a:r>
          </a:p>
          <a:p>
            <a:pPr marL="231775"/>
            <a:r>
              <a:rPr lang="en-US" sz="4000" b="1" spc="-150" dirty="0">
                <a:solidFill>
                  <a:srgbClr val="676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(v.3) “I thank God every time I remember you.”</a:t>
            </a:r>
          </a:p>
          <a:p>
            <a:pPr marL="231775"/>
            <a:r>
              <a:rPr lang="en-US" sz="4000" b="1" spc="-150" dirty="0">
                <a:solidFill>
                  <a:srgbClr val="676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(v.4) “I always pray with joy.”</a:t>
            </a:r>
          </a:p>
          <a:p>
            <a:pPr marL="231775"/>
            <a:r>
              <a:rPr lang="en-US" sz="4000" b="1" spc="-150" dirty="0">
                <a:solidFill>
                  <a:srgbClr val="676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(v.7) “I have you in my heart.”</a:t>
            </a:r>
          </a:p>
          <a:p>
            <a:pPr marL="231775"/>
            <a:r>
              <a:rPr lang="en-US" sz="4000" b="1" spc="-150" dirty="0">
                <a:solidFill>
                  <a:srgbClr val="676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(v.8) “I long for all of you with the affection of Christ Jesus.”</a:t>
            </a: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xmlns="" id="{3B41E089-25FA-4648-BBA6-5A9096BC6E31}"/>
              </a:ext>
            </a:extLst>
          </p:cNvPr>
          <p:cNvSpPr/>
          <p:nvPr/>
        </p:nvSpPr>
        <p:spPr>
          <a:xfrm>
            <a:off x="4876800" y="304800"/>
            <a:ext cx="7228902" cy="603081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Was this a particularly spectacular church?</a:t>
            </a:r>
            <a:endParaRPr kumimoji="0" lang="en-US" altLang="en-US" sz="4800" b="1" i="0" u="none" strike="noStrike" kern="1200" cap="none" spc="-15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Honestly, not really.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problem with this group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was it was filled with people!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Disunity (Phil. 2:1-2).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Selfishness (Phil. 2:3-4, 21).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Complaining (Phil. 2:14).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Personal conflict (Phil. 4:2-3).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A2EEF44C-554B-4670-9CE9-EC6DA8C168D6}"/>
              </a:ext>
            </a:extLst>
          </p:cNvPr>
          <p:cNvSpPr/>
          <p:nvPr/>
        </p:nvSpPr>
        <p:spPr>
          <a:xfrm>
            <a:off x="2133600" y="2590800"/>
            <a:ext cx="9677400" cy="39624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did Paul</a:t>
            </a:r>
            <a:r>
              <a:rPr kumimoji="0" lang="en-US" sz="4800" b="1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1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choose</a:t>
            </a:r>
            <a:r>
              <a:rPr kumimoji="0" lang="en-US" sz="4800" b="1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focus on?</a:t>
            </a: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srgbClr val="EEECE1">
                  <a:lumMod val="9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61963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(v.5) “You have been my partners in spreading the Good News about Christ from the time you first heard it until now.”</a:t>
            </a:r>
          </a:p>
          <a:p>
            <a:pPr marL="461963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probably refers to financial giving (Phil. 4:15; 2 Cor. 8:1-5; 11:9).</a:t>
            </a:r>
          </a:p>
        </p:txBody>
      </p:sp>
    </p:spTree>
    <p:extLst>
      <p:ext uri="{BB962C8B-B14F-4D97-AF65-F5344CB8AC3E}">
        <p14:creationId xmlns:p14="http://schemas.microsoft.com/office/powerpoint/2010/main" val="170156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D61FA5B-C3FA-4C9D-9404-ADA99502FAEE}"/>
              </a:ext>
            </a:extLst>
          </p:cNvPr>
          <p:cNvSpPr txBox="1"/>
          <p:nvPr/>
        </p:nvSpPr>
        <p:spPr>
          <a:xfrm>
            <a:off x="86298" y="65183"/>
            <a:ext cx="677170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(1) Paul grew in his APPRECIATION for people.</a:t>
            </a:r>
          </a:p>
          <a:p>
            <a:pPr marL="231775"/>
            <a:r>
              <a:rPr lang="en-US" sz="4000" b="1" spc="-150" dirty="0">
                <a:solidFill>
                  <a:srgbClr val="676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(v.3) “I thank God every time I remember you.”</a:t>
            </a:r>
          </a:p>
          <a:p>
            <a:pPr marL="231775"/>
            <a:r>
              <a:rPr lang="en-US" sz="4000" b="1" spc="-150" dirty="0">
                <a:solidFill>
                  <a:srgbClr val="676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(v.4) “I always pray with joy.”</a:t>
            </a:r>
          </a:p>
          <a:p>
            <a:pPr marL="231775"/>
            <a:r>
              <a:rPr lang="en-US" sz="4000" b="1" spc="-150" dirty="0">
                <a:solidFill>
                  <a:srgbClr val="676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(v.7) “I have you in my heart.”</a:t>
            </a:r>
          </a:p>
          <a:p>
            <a:pPr marL="231775"/>
            <a:r>
              <a:rPr lang="en-US" sz="4000" b="1" spc="-150" dirty="0">
                <a:solidFill>
                  <a:srgbClr val="676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(v.8) “I long for all of you with the affection of Christ Jesus.”</a:t>
            </a: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xmlns="" id="{3B41E089-25FA-4648-BBA6-5A9096BC6E31}"/>
              </a:ext>
            </a:extLst>
          </p:cNvPr>
          <p:cNvSpPr/>
          <p:nvPr/>
        </p:nvSpPr>
        <p:spPr>
          <a:xfrm>
            <a:off x="4876800" y="304800"/>
            <a:ext cx="7228902" cy="603081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Was this a particularly spectacular church?</a:t>
            </a:r>
            <a:endParaRPr kumimoji="0" lang="en-US" altLang="en-US" sz="4800" b="1" i="0" u="none" strike="noStrike" kern="1200" cap="none" spc="-15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Honestly, not really.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problem with this group was it was filled with people!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Disunity (Phil. 2:1-2).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Selfishness (Phil. 2:3-4, 21).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Complaining (Phil. 2:14).</a:t>
            </a:r>
          </a:p>
          <a:p>
            <a:pPr marL="457200" lvl="0"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Personal conflict (Phil. 4:2-3).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D8040809-6E67-453B-9325-071DA5D29AFA}"/>
              </a:ext>
            </a:extLst>
          </p:cNvPr>
          <p:cNvSpPr/>
          <p:nvPr/>
        </p:nvSpPr>
        <p:spPr>
          <a:xfrm>
            <a:off x="2133600" y="2590800"/>
            <a:ext cx="9677400" cy="39624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you focus on people’s faults…</a:t>
            </a:r>
          </a:p>
          <a:p>
            <a:pPr marL="461963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becomes a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self-reinforcing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belief.</a:t>
            </a:r>
          </a:p>
          <a:p>
            <a:pPr marL="461963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begin to behave that way.</a:t>
            </a:r>
          </a:p>
          <a:p>
            <a:pPr marL="461963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nearly as effective as vision.</a:t>
            </a:r>
          </a:p>
          <a:p>
            <a:pPr marL="914400" lvl="0"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Ignored? 40% disengaged.</a:t>
            </a:r>
          </a:p>
          <a:p>
            <a:pPr marL="914400" lvl="0"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Criticized? 22% disengaged.</a:t>
            </a:r>
          </a:p>
          <a:p>
            <a:pPr marL="914400" lvl="0"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Strengths? 1% disengaged.</a:t>
            </a:r>
          </a:p>
          <a:p>
            <a:pPr marL="914400" lvl="0">
              <a:defRPr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Tom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Rath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Strengths Finder 2.0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(New York: Gallup, 2007), p.4.</a:t>
            </a:r>
          </a:p>
        </p:txBody>
      </p:sp>
    </p:spTree>
    <p:extLst>
      <p:ext uri="{BB962C8B-B14F-4D97-AF65-F5344CB8AC3E}">
        <p14:creationId xmlns:p14="http://schemas.microsoft.com/office/powerpoint/2010/main" val="35471740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D61FA5B-C3FA-4C9D-9404-ADA99502FAEE}"/>
              </a:ext>
            </a:extLst>
          </p:cNvPr>
          <p:cNvSpPr txBox="1"/>
          <p:nvPr/>
        </p:nvSpPr>
        <p:spPr>
          <a:xfrm>
            <a:off x="86298" y="65183"/>
            <a:ext cx="799090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(2) Paul grew in his ATTITUDE toward God.</a:t>
            </a:r>
          </a:p>
          <a:p>
            <a:pPr marL="231775"/>
            <a:r>
              <a:rPr lang="en-US" sz="4000" b="1" spc="-150" dirty="0">
                <a:solidFill>
                  <a:srgbClr val="676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(v.6) “I am confident of this,</a:t>
            </a:r>
          </a:p>
          <a:p>
            <a:pPr marL="231775"/>
            <a:r>
              <a:rPr lang="en-US" sz="4000" b="1" spc="-150" dirty="0">
                <a:solidFill>
                  <a:srgbClr val="676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that he who began a good work in you</a:t>
            </a:r>
          </a:p>
          <a:p>
            <a:pPr marL="231775"/>
            <a:r>
              <a:rPr lang="en-US" sz="4000" b="1" spc="-150" dirty="0">
                <a:solidFill>
                  <a:srgbClr val="676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will carry it on to completion</a:t>
            </a:r>
          </a:p>
          <a:p>
            <a:pPr marL="231775"/>
            <a:r>
              <a:rPr lang="en-US" sz="4000" b="1" spc="-150" dirty="0">
                <a:solidFill>
                  <a:srgbClr val="676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until the day of Christ Jesus.”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xmlns="" id="{B1913770-F8C6-41B7-91D9-F8CD6F9048EA}"/>
              </a:ext>
            </a:extLst>
          </p:cNvPr>
          <p:cNvSpPr/>
          <p:nvPr/>
        </p:nvSpPr>
        <p:spPr>
          <a:xfrm>
            <a:off x="2514600" y="4191000"/>
            <a:ext cx="9591102" cy="260181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 was Paul’s confidence?</a:t>
            </a:r>
            <a:endParaRPr kumimoji="0" lang="en-US" altLang="en-US" sz="4800" b="1" i="0" u="none" strike="noStrike" kern="1200" cap="none" spc="-15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faithfulness of the Philippians? (v.5)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began the “good work”?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Paul is looking </a:t>
            </a:r>
            <a:r>
              <a:rPr lang="en-US" alt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backward</a:t>
            </a: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forward</a:t>
            </a: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121F09E-A2DE-4838-B62B-C974537488FF}"/>
              </a:ext>
            </a:extLst>
          </p:cNvPr>
          <p:cNvSpPr/>
          <p:nvPr/>
        </p:nvSpPr>
        <p:spPr>
          <a:xfrm>
            <a:off x="1230217" y="2362200"/>
            <a:ext cx="5486400" cy="6858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xmlns="" id="{9758983C-6991-40DA-9DD4-76D0CF329884}"/>
              </a:ext>
            </a:extLst>
          </p:cNvPr>
          <p:cNvSpPr/>
          <p:nvPr/>
        </p:nvSpPr>
        <p:spPr>
          <a:xfrm>
            <a:off x="5105400" y="1462322"/>
            <a:ext cx="6858000" cy="2819400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Importance for us today?</a:t>
            </a:r>
          </a:p>
          <a:p>
            <a:pPr marL="461963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don’t serve in a vacuum.</a:t>
            </a:r>
          </a:p>
          <a:p>
            <a:pPr marL="461963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None other than Jesus Christ himself is influencing others!</a:t>
            </a:r>
          </a:p>
        </p:txBody>
      </p:sp>
    </p:spTree>
    <p:extLst>
      <p:ext uri="{BB962C8B-B14F-4D97-AF65-F5344CB8AC3E}">
        <p14:creationId xmlns:p14="http://schemas.microsoft.com/office/powerpoint/2010/main" val="276568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D61FA5B-C3FA-4C9D-9404-ADA99502FAEE}"/>
              </a:ext>
            </a:extLst>
          </p:cNvPr>
          <p:cNvSpPr txBox="1"/>
          <p:nvPr/>
        </p:nvSpPr>
        <p:spPr>
          <a:xfrm>
            <a:off x="86298" y="65183"/>
            <a:ext cx="799090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(3) Paul grew in his ABILITY TO PRAY.</a:t>
            </a:r>
          </a:p>
          <a:p>
            <a:pPr marL="231775"/>
            <a:r>
              <a:rPr lang="en-US" sz="4000" b="1" spc="-150" dirty="0">
                <a:solidFill>
                  <a:srgbClr val="676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(v.9) “I pray that your </a:t>
            </a:r>
            <a:r>
              <a:rPr lang="en-US" sz="4000" b="1" u="sng" spc="-150" dirty="0">
                <a:solidFill>
                  <a:srgbClr val="676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love</a:t>
            </a:r>
            <a:r>
              <a:rPr lang="en-US" sz="4000" b="1" spc="-150" dirty="0">
                <a:solidFill>
                  <a:srgbClr val="676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will overflow more and more,</a:t>
            </a:r>
          </a:p>
          <a:p>
            <a:pPr marL="231775"/>
            <a:r>
              <a:rPr lang="en-US" sz="4000" b="1" spc="-150" dirty="0">
                <a:solidFill>
                  <a:srgbClr val="676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that you will keep on growing in </a:t>
            </a:r>
            <a:r>
              <a:rPr lang="en-US" sz="4000" b="1" u="sng" spc="-150" dirty="0">
                <a:solidFill>
                  <a:srgbClr val="676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knowledge</a:t>
            </a:r>
            <a:r>
              <a:rPr lang="en-US" sz="4000" b="1" spc="-150" dirty="0">
                <a:solidFill>
                  <a:srgbClr val="676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4000" b="1" u="sng" spc="-150" dirty="0">
                <a:solidFill>
                  <a:srgbClr val="676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understanding</a:t>
            </a:r>
            <a:r>
              <a:rPr lang="en-US" sz="4000" b="1" spc="-150" dirty="0">
                <a:solidFill>
                  <a:srgbClr val="676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xmlns="" id="{583EC028-29AC-4B70-AD20-213044226465}"/>
              </a:ext>
            </a:extLst>
          </p:cNvPr>
          <p:cNvSpPr/>
          <p:nvPr/>
        </p:nvSpPr>
        <p:spPr>
          <a:xfrm>
            <a:off x="6651434" y="118430"/>
            <a:ext cx="5410200" cy="518159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en-US" sz="44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“Understanding” (</a:t>
            </a:r>
            <a:r>
              <a:rPr lang="en-US" altLang="en-US" sz="4400" b="1" i="1" spc="-150" dirty="0" err="1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aisthēsis</a:t>
            </a:r>
            <a:r>
              <a:rPr lang="en-US" altLang="en-US" sz="44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altLang="en-US" sz="4400" b="1" i="0" u="none" strike="noStrike" kern="1200" cap="none" spc="-15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lvl="0">
              <a:defRPr/>
            </a:pPr>
            <a:r>
              <a:rPr lang="en-US" alt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“Discernment” (</a:t>
            </a:r>
            <a:r>
              <a:rPr lang="en-US" altLang="en-US" sz="3600" b="1" spc="-15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NASB</a:t>
            </a:r>
            <a:r>
              <a:rPr lang="en-US" alt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31775" lvl="0">
              <a:defRPr/>
            </a:pPr>
            <a:r>
              <a:rPr lang="en-US" alt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“Practical application of knowledge to the myriad circumstances of life.”</a:t>
            </a:r>
          </a:p>
          <a:p>
            <a:pPr marL="461963" lvl="0">
              <a:defRPr/>
            </a:pPr>
            <a:r>
              <a:rPr lang="en-US" alt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Homer Kent, </a:t>
            </a:r>
            <a:r>
              <a:rPr lang="en-US" altLang="en-US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Philippians</a:t>
            </a:r>
            <a:r>
              <a:rPr lang="en-US" alt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(Grand Rapids, MI: Zondervan, 1981), p.108.</a:t>
            </a:r>
          </a:p>
          <a:p>
            <a:pPr marL="231775" lvl="0">
              <a:defRPr/>
            </a:pPr>
            <a:r>
              <a:rPr lang="en-US" altLang="en-US" sz="3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Translated as “wisdom.”</a:t>
            </a:r>
          </a:p>
          <a:p>
            <a:pPr marL="461963" lvl="0">
              <a:defRPr/>
            </a:pPr>
            <a:r>
              <a:rPr lang="en-US" altLang="en-US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Proverbs 1:4, 7, 22; 3:20; 5:2 (LXX).</a:t>
            </a:r>
          </a:p>
        </p:txBody>
      </p:sp>
    </p:spTree>
    <p:extLst>
      <p:ext uri="{BB962C8B-B14F-4D97-AF65-F5344CB8AC3E}">
        <p14:creationId xmlns:p14="http://schemas.microsoft.com/office/powerpoint/2010/main" val="24890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D61FA5B-C3FA-4C9D-9404-ADA99502FAEE}"/>
              </a:ext>
            </a:extLst>
          </p:cNvPr>
          <p:cNvSpPr txBox="1"/>
          <p:nvPr/>
        </p:nvSpPr>
        <p:spPr>
          <a:xfrm>
            <a:off x="86298" y="65183"/>
            <a:ext cx="799090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(3) Paul grew in his ABILITY TO PRAY.</a:t>
            </a:r>
          </a:p>
          <a:p>
            <a:pPr marL="231775"/>
            <a:r>
              <a:rPr lang="en-US" sz="4000" b="1" spc="-150" dirty="0">
                <a:solidFill>
                  <a:srgbClr val="676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(v.10) “For I want you to understand what </a:t>
            </a:r>
            <a:r>
              <a:rPr lang="en-US" sz="4000" b="1" u="sng" spc="-150" dirty="0">
                <a:solidFill>
                  <a:srgbClr val="676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really matters</a:t>
            </a:r>
            <a:r>
              <a:rPr lang="en-US" sz="4000" b="1" spc="-150" dirty="0">
                <a:solidFill>
                  <a:srgbClr val="676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so that you may live pure and blameless lives until the day of Christ’s return.”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B70D053A-B4FA-482A-9075-666AF50D1ABE}"/>
              </a:ext>
            </a:extLst>
          </p:cNvPr>
          <p:cNvSpPr/>
          <p:nvPr/>
        </p:nvSpPr>
        <p:spPr>
          <a:xfrm>
            <a:off x="4191000" y="2700052"/>
            <a:ext cx="7914702" cy="404961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Importance for us today?</a:t>
            </a:r>
          </a:p>
          <a:p>
            <a:pPr marL="461963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Knowing how to effectively motivate different types of people.</a:t>
            </a:r>
          </a:p>
          <a:p>
            <a:pPr marL="461963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Approaching someone in a sensitive situation or conversation.</a:t>
            </a:r>
          </a:p>
          <a:p>
            <a:pPr marL="461963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Sensing the needs of others.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xmlns="" id="{AB1ECA2B-0ED5-4E03-B6D4-3AEE69322CDD}"/>
              </a:ext>
            </a:extLst>
          </p:cNvPr>
          <p:cNvSpPr/>
          <p:nvPr/>
        </p:nvSpPr>
        <p:spPr>
          <a:xfrm>
            <a:off x="4081749" y="946533"/>
            <a:ext cx="6553200" cy="87217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4400" b="1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NIV</a:t>
            </a: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“Discern what is best.”</a:t>
            </a:r>
            <a:endParaRPr lang="en-US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1651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D61FA5B-C3FA-4C9D-9404-ADA99502FAEE}"/>
              </a:ext>
            </a:extLst>
          </p:cNvPr>
          <p:cNvSpPr txBox="1"/>
          <p:nvPr/>
        </p:nvSpPr>
        <p:spPr>
          <a:xfrm>
            <a:off x="86298" y="65183"/>
            <a:ext cx="799090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(3) Paul grew in his ABILITY TO PRAY.</a:t>
            </a:r>
          </a:p>
          <a:p>
            <a:pPr marL="231775"/>
            <a:r>
              <a:rPr lang="en-US" sz="4000" b="1" spc="-150" dirty="0">
                <a:solidFill>
                  <a:srgbClr val="676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(v.10) “For I want you to understand what </a:t>
            </a:r>
            <a:r>
              <a:rPr lang="en-US" sz="4000" b="1" u="sng" spc="-150" dirty="0">
                <a:solidFill>
                  <a:srgbClr val="676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really matters</a:t>
            </a:r>
            <a:r>
              <a:rPr lang="en-US" sz="4000" b="1" spc="-150" dirty="0">
                <a:solidFill>
                  <a:srgbClr val="676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so that you may live pure and blameless lives until the day of Christ’s return.”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xmlns="" id="{C669E774-D04C-4E47-9933-A4F2EAF95ADE}"/>
              </a:ext>
            </a:extLst>
          </p:cNvPr>
          <p:cNvSpPr/>
          <p:nvPr/>
        </p:nvSpPr>
        <p:spPr>
          <a:xfrm>
            <a:off x="4081749" y="946533"/>
            <a:ext cx="6553200" cy="87217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4400" b="1" spc="-15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NIV</a:t>
            </a: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“Discern what is best.”</a:t>
            </a:r>
            <a:endParaRPr lang="en-US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F54E11EE-B429-47F1-8B6F-B0A4249C2D2B}"/>
              </a:ext>
            </a:extLst>
          </p:cNvPr>
          <p:cNvSpPr/>
          <p:nvPr/>
        </p:nvSpPr>
        <p:spPr>
          <a:xfrm>
            <a:off x="4191000" y="2700052"/>
            <a:ext cx="7914702" cy="4049616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72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to be confused with “paralysis by analysis.”</a:t>
            </a:r>
          </a:p>
          <a:p>
            <a:pPr lvl="0" algn="ctr">
              <a:defRPr/>
            </a:pPr>
            <a:r>
              <a:rPr lang="en-US" sz="3200" b="1" dirty="0">
                <a:solidFill>
                  <a:srgbClr val="EEECE1">
                    <a:lumMod val="9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(Know a good call when you hear it!)</a:t>
            </a:r>
            <a:endParaRPr lang="en-US" sz="2400" b="1" dirty="0">
              <a:solidFill>
                <a:srgbClr val="EEECE1">
                  <a:lumMod val="9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6470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D61FA5B-C3FA-4C9D-9404-ADA99502FAEE}"/>
              </a:ext>
            </a:extLst>
          </p:cNvPr>
          <p:cNvSpPr txBox="1"/>
          <p:nvPr/>
        </p:nvSpPr>
        <p:spPr>
          <a:xfrm>
            <a:off x="86298" y="65183"/>
            <a:ext cx="799090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(3) Paul grew in his ABILITY TO PRAY.</a:t>
            </a:r>
          </a:p>
          <a:p>
            <a:pPr marL="231775"/>
            <a:r>
              <a:rPr lang="en-US" sz="4000" b="1" spc="-150" dirty="0">
                <a:solidFill>
                  <a:srgbClr val="676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(v.11) May you always </a:t>
            </a:r>
            <a:r>
              <a:rPr lang="en-US" sz="4000" b="1" u="sng" spc="-150" dirty="0">
                <a:solidFill>
                  <a:srgbClr val="676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 filled with the fruit of your salvation</a:t>
            </a:r>
            <a:r>
              <a:rPr lang="en-US" sz="4000" b="1" spc="-150" dirty="0">
                <a:solidFill>
                  <a:srgbClr val="676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—the righteous character produced in your life by Jesus Christ—for this will bring much glory and praise to God. 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xmlns="" id="{DB2B6E40-C9FC-483F-B22B-9EE85E9C128D}"/>
              </a:ext>
            </a:extLst>
          </p:cNvPr>
          <p:cNvSpPr/>
          <p:nvPr/>
        </p:nvSpPr>
        <p:spPr>
          <a:xfrm>
            <a:off x="6248400" y="228600"/>
            <a:ext cx="5715000" cy="2971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Pray that the Holy Spirit would make the </a:t>
            </a:r>
            <a:r>
              <a:rPr lang="en-US" altLang="en-US" sz="44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truth</a:t>
            </a: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about us a </a:t>
            </a:r>
            <a:r>
              <a:rPr lang="en-US" altLang="en-US" sz="44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reality</a:t>
            </a: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(Eph. 1:17-20).</a:t>
            </a:r>
            <a:endParaRPr lang="en-US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Selectivend SV-4 32-Selection Snack Vending Machine - BJs WholeSale Club">
            <a:extLst>
              <a:ext uri="{FF2B5EF4-FFF2-40B4-BE49-F238E27FC236}">
                <a16:creationId xmlns:a16="http://schemas.microsoft.com/office/drawing/2014/main" xmlns="" id="{01519139-A79F-44B0-8B4F-54FD455581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0800" y="527891"/>
            <a:ext cx="3165657" cy="5802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6355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D61FA5B-C3FA-4C9D-9404-ADA99502FAEE}"/>
              </a:ext>
            </a:extLst>
          </p:cNvPr>
          <p:cNvSpPr txBox="1"/>
          <p:nvPr/>
        </p:nvSpPr>
        <p:spPr>
          <a:xfrm>
            <a:off x="86298" y="65183"/>
            <a:ext cx="799090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5400" b="1" spc="-15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(3) Paul grew in his ABILITY TO PRAY.</a:t>
            </a:r>
            <a:endParaRPr kumimoji="0" lang="en-US" sz="5400" b="1" i="0" u="none" strike="noStrike" kern="1200" cap="none" spc="-15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(v.11) May you always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 filled with the fruit of your salvation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—the righteous character produced in your life by Jesus Christ—for this will bring much glory and praise to God. 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xmlns="" id="{DB2B6E40-C9FC-483F-B22B-9EE85E9C128D}"/>
              </a:ext>
            </a:extLst>
          </p:cNvPr>
          <p:cNvSpPr/>
          <p:nvPr/>
        </p:nvSpPr>
        <p:spPr>
          <a:xfrm>
            <a:off x="6248400" y="228600"/>
            <a:ext cx="5715000" cy="2971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you pray for others like this??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89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D61FA5B-C3FA-4C9D-9404-ADA99502FAEE}"/>
              </a:ext>
            </a:extLst>
          </p:cNvPr>
          <p:cNvSpPr txBox="1"/>
          <p:nvPr/>
        </p:nvSpPr>
        <p:spPr>
          <a:xfrm>
            <a:off x="86298" y="65183"/>
            <a:ext cx="799090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(3) Paul grew in his ABILITY TO PRAY.</a:t>
            </a:r>
          </a:p>
          <a:p>
            <a:pPr marL="231775"/>
            <a:r>
              <a:rPr lang="en-US" sz="4000" b="1" spc="-150" dirty="0">
                <a:solidFill>
                  <a:srgbClr val="676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(v.11) May you always be filled with the fruit of your salvation—the </a:t>
            </a:r>
            <a:r>
              <a:rPr lang="en-US" sz="4000" b="1" u="sng" spc="-150" dirty="0">
                <a:solidFill>
                  <a:srgbClr val="676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righteous character</a:t>
            </a:r>
            <a:r>
              <a:rPr lang="en-US" sz="4000" b="1" spc="-150" dirty="0">
                <a:solidFill>
                  <a:srgbClr val="676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produced in your life by Jesus Christ—for this will bring much glory and praise to God. </a:t>
            </a:r>
          </a:p>
        </p:txBody>
      </p:sp>
    </p:spTree>
    <p:extLst>
      <p:ext uri="{BB962C8B-B14F-4D97-AF65-F5344CB8AC3E}">
        <p14:creationId xmlns:p14="http://schemas.microsoft.com/office/powerpoint/2010/main" val="2253946734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D61FA5B-C3FA-4C9D-9404-ADA99502FAEE}"/>
              </a:ext>
            </a:extLst>
          </p:cNvPr>
          <p:cNvSpPr txBox="1"/>
          <p:nvPr/>
        </p:nvSpPr>
        <p:spPr>
          <a:xfrm>
            <a:off x="86298" y="65183"/>
            <a:ext cx="799090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(Phil. 1:1) Paul and Timothy,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servants of Christ Jesus.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all God’s holy people in Christ Jesus at Philippi, together with the overseers and deacons.</a:t>
            </a:r>
          </a:p>
          <a:p>
            <a:r>
              <a:rPr lang="en-US" sz="4400" b="1" spc="-150" baseline="3000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Grace and peace to you from God our Father and the Lord Jesus Christ.</a:t>
            </a:r>
          </a:p>
        </p:txBody>
      </p:sp>
    </p:spTree>
    <p:extLst>
      <p:ext uri="{BB962C8B-B14F-4D97-AF65-F5344CB8AC3E}">
        <p14:creationId xmlns:p14="http://schemas.microsoft.com/office/powerpoint/2010/main" val="397248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D61FA5B-C3FA-4C9D-9404-ADA99502FAEE}"/>
              </a:ext>
            </a:extLst>
          </p:cNvPr>
          <p:cNvSpPr txBox="1"/>
          <p:nvPr/>
        </p:nvSpPr>
        <p:spPr>
          <a:xfrm>
            <a:off x="86298" y="65183"/>
            <a:ext cx="799090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(3) Paul grew in his ABILITY TO PRAY.</a:t>
            </a:r>
          </a:p>
          <a:p>
            <a:pPr marL="231775"/>
            <a:r>
              <a:rPr lang="en-US" sz="4000" b="1" spc="-150" dirty="0">
                <a:solidFill>
                  <a:srgbClr val="676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(v.11) May you always be filled with the fruit of your salvation—the righteous character </a:t>
            </a:r>
            <a:r>
              <a:rPr lang="en-US" sz="4000" b="1" u="sng" spc="-150" dirty="0">
                <a:solidFill>
                  <a:srgbClr val="676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produced in your life by Jesus Christ</a:t>
            </a:r>
            <a:r>
              <a:rPr lang="en-US" sz="4000" b="1" spc="-150" dirty="0">
                <a:solidFill>
                  <a:srgbClr val="676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—for this will bring much glory and praise to God. 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xmlns="" id="{24755F1A-D358-4F10-AD3C-F4B185CAA1DF}"/>
              </a:ext>
            </a:extLst>
          </p:cNvPr>
          <p:cNvSpPr/>
          <p:nvPr/>
        </p:nvSpPr>
        <p:spPr>
          <a:xfrm>
            <a:off x="162498" y="144384"/>
            <a:ext cx="11877102" cy="253064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5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same man who changed the world…</a:t>
            </a:r>
          </a:p>
          <a:p>
            <a:pPr lvl="0" algn="ctr">
              <a:defRPr/>
            </a:pPr>
            <a:r>
              <a:rPr lang="en-US" altLang="en-US" sz="8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…can change your life!</a:t>
            </a:r>
            <a:endParaRPr lang="en-US" altLang="en-US" sz="66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6638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D61FA5B-C3FA-4C9D-9404-ADA99502FAEE}"/>
              </a:ext>
            </a:extLst>
          </p:cNvPr>
          <p:cNvSpPr txBox="1"/>
          <p:nvPr/>
        </p:nvSpPr>
        <p:spPr>
          <a:xfrm>
            <a:off x="86298" y="65183"/>
            <a:ext cx="799090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(3) Paul grew in his ABILITY TO PRAY.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76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(v.11) May you always be filled with the fruit of your salvation—the righteous character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srgbClr val="676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produced in your life by Jesus Christ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676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—for this will bring much glory and praise to God. 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xmlns="" id="{DA6EFBF9-B7E0-42A0-A695-C6379B3C7852}"/>
              </a:ext>
            </a:extLst>
          </p:cNvPr>
          <p:cNvSpPr/>
          <p:nvPr/>
        </p:nvSpPr>
        <p:spPr>
          <a:xfrm>
            <a:off x="162498" y="144384"/>
            <a:ext cx="11877102" cy="253064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Paul grew in APPRECIATION for people.</a:t>
            </a:r>
          </a:p>
          <a:p>
            <a:pPr lvl="0" algn="ctr">
              <a:defRPr/>
            </a:pPr>
            <a:r>
              <a:rPr lang="en-US" alt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 Paul grew in his ATTITUDE toward God.</a:t>
            </a:r>
          </a:p>
          <a:p>
            <a:pPr lvl="0" algn="ctr">
              <a:defRPr/>
            </a:pPr>
            <a:r>
              <a:rPr lang="en-US" alt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(3) Paul grew in his ABILITY TO PRAY.</a:t>
            </a:r>
          </a:p>
        </p:txBody>
      </p:sp>
    </p:spTree>
    <p:extLst>
      <p:ext uri="{BB962C8B-B14F-4D97-AF65-F5344CB8AC3E}">
        <p14:creationId xmlns:p14="http://schemas.microsoft.com/office/powerpoint/2010/main" val="23586348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84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>
      <p:transition spd="slow">
        <p:fade thruBlk="1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85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>
      <p:transition spd="slow">
        <p:fade thruBlk="1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E205F2D-36C7-40F9-A14E-1E96272DCB46}"/>
              </a:ext>
            </a:extLst>
          </p:cNvPr>
          <p:cNvSpPr txBox="1"/>
          <p:nvPr/>
        </p:nvSpPr>
        <p:spPr>
          <a:xfrm>
            <a:off x="150342" y="152936"/>
            <a:ext cx="678385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Ways to Grow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pc="-150" dirty="0"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(when you can’t leave the house…)</a:t>
            </a:r>
            <a:endParaRPr kumimoji="0" lang="en-US" sz="2800" b="1" i="0" u="none" strike="noStrike" kern="1200" cap="none" spc="-150" normalizeH="0" baseline="0" noProof="0" dirty="0">
              <a:ln>
                <a:noFill/>
              </a:ln>
              <a:solidFill>
                <a:srgbClr val="EEECE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31775" lvl="0"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(1) Paul grew in his APPRECIATION for people.</a:t>
            </a:r>
          </a:p>
          <a:p>
            <a:pPr marL="231775" lvl="0"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(2) Paul grew in his ATTITUDE toward God.</a:t>
            </a:r>
          </a:p>
          <a:p>
            <a:pPr marL="231775" lvl="0"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(3) Paul grew in his ABILITY TO PRAY.</a:t>
            </a:r>
          </a:p>
        </p:txBody>
      </p:sp>
    </p:spTree>
    <p:extLst>
      <p:ext uri="{BB962C8B-B14F-4D97-AF65-F5344CB8AC3E}">
        <p14:creationId xmlns:p14="http://schemas.microsoft.com/office/powerpoint/2010/main" val="331520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D61FA5B-C3FA-4C9D-9404-ADA99502FAEE}"/>
              </a:ext>
            </a:extLst>
          </p:cNvPr>
          <p:cNvSpPr txBox="1"/>
          <p:nvPr/>
        </p:nvSpPr>
        <p:spPr>
          <a:xfrm>
            <a:off x="86298" y="65183"/>
            <a:ext cx="799090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(Phil. 1:1) Paul and Timothy, servants of Christ Jesus.</a:t>
            </a:r>
          </a:p>
          <a:p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all God’s holy people in Christ Jesus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at Philippi, together with the overseers and deacons.</a:t>
            </a:r>
          </a:p>
          <a:p>
            <a:r>
              <a:rPr lang="en-US" sz="4400" b="1" spc="-150" baseline="3000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Grace and peace to you from God our Father and the Lord Jesus Christ.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xmlns="" id="{01F3D5FC-6D5C-4B43-AFB2-1F58096F8C3E}"/>
              </a:ext>
            </a:extLst>
          </p:cNvPr>
          <p:cNvSpPr/>
          <p:nvPr/>
        </p:nvSpPr>
        <p:spPr>
          <a:xfrm>
            <a:off x="3581400" y="2209800"/>
            <a:ext cx="7467600" cy="176912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“holy” in </a:t>
            </a:r>
            <a:r>
              <a:rPr lang="en-US" altLang="en-US" sz="54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ourselves</a:t>
            </a:r>
            <a:r>
              <a:rPr lang="en-US" alt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—only “in Christ Jesus.”</a:t>
            </a:r>
            <a:endParaRPr lang="en-US" alt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3226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D61FA5B-C3FA-4C9D-9404-ADA99502FAEE}"/>
              </a:ext>
            </a:extLst>
          </p:cNvPr>
          <p:cNvSpPr txBox="1"/>
          <p:nvPr/>
        </p:nvSpPr>
        <p:spPr>
          <a:xfrm>
            <a:off x="86298" y="65183"/>
            <a:ext cx="799090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(Phil. 1:1) Paul and Timothy, servants of Christ Jesus.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all God’s holy people in Christ Jesus at Philippi, together </a:t>
            </a:r>
            <a:r>
              <a:rPr lang="en-US" sz="4400" b="1" u="sng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 the overseers and deacons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400" b="1" spc="-150" baseline="3000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Grace and peace to you from God our Father and the Lord Jesus Christ.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xmlns="" id="{8540A535-4033-4AFE-8FE1-28CFD69DE228}"/>
              </a:ext>
            </a:extLst>
          </p:cNvPr>
          <p:cNvSpPr/>
          <p:nvPr/>
        </p:nvSpPr>
        <p:spPr>
          <a:xfrm>
            <a:off x="1981200" y="3548349"/>
            <a:ext cx="8534400" cy="176912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primarily addressed to the “clergy,” but to everyone!</a:t>
            </a:r>
            <a:endParaRPr lang="en-US" alt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xmlns="" id="{B382CA6A-43D9-4AD9-9E8E-1F461F11B705}"/>
              </a:ext>
            </a:extLst>
          </p:cNvPr>
          <p:cNvSpPr/>
          <p:nvPr/>
        </p:nvSpPr>
        <p:spPr>
          <a:xfrm>
            <a:off x="228600" y="228600"/>
            <a:ext cx="10515600" cy="195916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already looked into Christianity…</a:t>
            </a:r>
          </a:p>
          <a:p>
            <a:pPr lvl="0" algn="ctr">
              <a:defRPr/>
            </a:pPr>
            <a:r>
              <a:rPr lang="en-US" alt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54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I was 10 years old</a:t>
            </a:r>
            <a:r>
              <a:rPr lang="en-US" alt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altLang="en-US" sz="40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8094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D61FA5B-C3FA-4C9D-9404-ADA99502FAEE}"/>
              </a:ext>
            </a:extLst>
          </p:cNvPr>
          <p:cNvSpPr txBox="1"/>
          <p:nvPr/>
        </p:nvSpPr>
        <p:spPr>
          <a:xfrm>
            <a:off x="86298" y="65183"/>
            <a:ext cx="799090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(Phil. 1:1) Paul and Timothy, servants of Christ Jesus.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 all God’s holy people in Christ Jesus at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Philippi</a:t>
            </a:r>
            <a:r>
              <a:rPr kumimoji="0" lang="en-US" sz="4400" b="1" i="0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together with the overseers and deacons.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cap="none" spc="-150" normalizeH="0" baseline="3000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4400" b="1" i="0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Grace and peace to you from God our Father and the Lord Jesus Christ.</a:t>
            </a:r>
          </a:p>
        </p:txBody>
      </p:sp>
    </p:spTree>
    <p:extLst>
      <p:ext uri="{BB962C8B-B14F-4D97-AF65-F5344CB8AC3E}">
        <p14:creationId xmlns:p14="http://schemas.microsoft.com/office/powerpoint/2010/main" val="3126046717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17515" y="2633949"/>
            <a:ext cx="1219200" cy="685800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71800" y="3478094"/>
            <a:ext cx="8610600" cy="1447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Paul chooses Timothy (Acts 16:1-3).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Paul calls him an example (Phil. 2:19-21).</a:t>
            </a:r>
            <a:endParaRPr kumimoji="0" lang="en-US" alt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>
            <a:stCxn id="2" idx="0"/>
            <a:endCxn id="7" idx="3"/>
          </p:cNvCxnSpPr>
          <p:nvPr/>
        </p:nvCxnSpPr>
        <p:spPr>
          <a:xfrm flipH="1" flipV="1">
            <a:off x="8763000" y="2019300"/>
            <a:ext cx="1164115" cy="614649"/>
          </a:xfrm>
          <a:prstGeom prst="straightConnector1">
            <a:avLst/>
          </a:prstGeom>
          <a:ln w="76200">
            <a:solidFill>
              <a:srgbClr val="FFFF00"/>
            </a:solidFill>
            <a:prstDash val="sysDot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772400" y="1600200"/>
            <a:ext cx="990600" cy="838200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00" y="1524000"/>
            <a:ext cx="1295400" cy="914400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620000" y="1524000"/>
            <a:ext cx="1257300" cy="914400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8">
            <a:extLst>
              <a:ext uri="{FF2B5EF4-FFF2-40B4-BE49-F238E27FC236}">
                <a16:creationId xmlns:a16="http://schemas.microsoft.com/office/drawing/2014/main" xmlns="" id="{98F52444-3B60-41C5-B09E-933802FA1A91}"/>
              </a:ext>
            </a:extLst>
          </p:cNvPr>
          <p:cNvSpPr/>
          <p:nvPr/>
        </p:nvSpPr>
        <p:spPr>
          <a:xfrm>
            <a:off x="7723283" y="81709"/>
            <a:ext cx="4381500" cy="1447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 </a:t>
            </a:r>
            <a:r>
              <a:rPr kumimoji="0" lang="en-US" alt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blocks</a:t>
            </a: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Bithynia (Acts 16:6).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073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29000" y="1022732"/>
            <a:ext cx="1752600" cy="533400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3600" y="1905000"/>
            <a:ext cx="609600" cy="457200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0" y="1384912"/>
            <a:ext cx="914400" cy="457200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17515" y="2633949"/>
            <a:ext cx="1219200" cy="685800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72400" y="1600200"/>
            <a:ext cx="990600" cy="838200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7620000" y="1524000"/>
            <a:ext cx="1295400" cy="914400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620000" y="1524000"/>
            <a:ext cx="1257300" cy="914400"/>
          </a:xfrm>
          <a:prstGeom prst="line">
            <a:avLst/>
          </a:prstGeom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1716BE8-2424-4859-9372-A1ECC4E0F080}"/>
              </a:ext>
            </a:extLst>
          </p:cNvPr>
          <p:cNvSpPr/>
          <p:nvPr/>
        </p:nvSpPr>
        <p:spPr>
          <a:xfrm>
            <a:off x="6575234" y="2030317"/>
            <a:ext cx="609600" cy="419100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C5DBC077-5FA6-44AA-9601-08881D7148C3}"/>
              </a:ext>
            </a:extLst>
          </p:cNvPr>
          <p:cNvCxnSpPr/>
          <p:nvPr/>
        </p:nvCxnSpPr>
        <p:spPr>
          <a:xfrm flipH="1" flipV="1">
            <a:off x="6877051" y="2438401"/>
            <a:ext cx="2440464" cy="538448"/>
          </a:xfrm>
          <a:prstGeom prst="straightConnector1">
            <a:avLst/>
          </a:prstGeom>
          <a:ln w="76200">
            <a:solidFill>
              <a:srgbClr val="FFFF00"/>
            </a:solidFill>
            <a:prstDash val="sysDot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8">
            <a:extLst>
              <a:ext uri="{FF2B5EF4-FFF2-40B4-BE49-F238E27FC236}">
                <a16:creationId xmlns:a16="http://schemas.microsoft.com/office/drawing/2014/main" xmlns="" id="{4DFCAB68-E5F2-4E1F-A4BD-99DFACE05857}"/>
              </a:ext>
            </a:extLst>
          </p:cNvPr>
          <p:cNvSpPr/>
          <p:nvPr/>
        </p:nvSpPr>
        <p:spPr>
          <a:xfrm>
            <a:off x="188595" y="3733800"/>
            <a:ext cx="8233410" cy="291212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Philippi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Roman colony in Macedonia.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Situated along an east-west highway that passed through Greece.</a:t>
            </a:r>
          </a:p>
        </p:txBody>
      </p:sp>
    </p:spTree>
    <p:extLst>
      <p:ext uri="{BB962C8B-B14F-4D97-AF65-F5344CB8AC3E}">
        <p14:creationId xmlns:p14="http://schemas.microsoft.com/office/powerpoint/2010/main" val="2018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862851" y="4648200"/>
            <a:ext cx="805150" cy="381001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9982200" y="3962400"/>
            <a:ext cx="283226" cy="685800"/>
          </a:xfrm>
          <a:prstGeom prst="straightConnector1">
            <a:avLst/>
          </a:prstGeom>
          <a:ln w="76200">
            <a:solidFill>
              <a:srgbClr val="FFFF00"/>
            </a:solidFill>
            <a:prstDash val="sysDot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8599733" y="3962400"/>
            <a:ext cx="1382467" cy="457202"/>
          </a:xfrm>
          <a:prstGeom prst="straightConnector1">
            <a:avLst/>
          </a:prstGeom>
          <a:ln w="76200">
            <a:solidFill>
              <a:srgbClr val="FFFF00"/>
            </a:solidFill>
            <a:prstDash val="sysDot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075975" y="3644900"/>
            <a:ext cx="610825" cy="393701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02775" y="3841750"/>
            <a:ext cx="810199" cy="349250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45575" y="3429000"/>
            <a:ext cx="1017225" cy="412749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03934" y="4191000"/>
            <a:ext cx="3058865" cy="762000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/>
          <p:cNvCxnSpPr>
            <a:stCxn id="21" idx="1"/>
          </p:cNvCxnSpPr>
          <p:nvPr/>
        </p:nvCxnSpPr>
        <p:spPr>
          <a:xfrm flipH="1" flipV="1">
            <a:off x="2667000" y="4305300"/>
            <a:ext cx="1436934" cy="266700"/>
          </a:xfrm>
          <a:prstGeom prst="straightConnector1">
            <a:avLst/>
          </a:prstGeom>
          <a:ln w="76200">
            <a:solidFill>
              <a:srgbClr val="FFFF00"/>
            </a:solidFill>
            <a:prstDash val="sysDot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7" idx="2"/>
          </p:cNvCxnSpPr>
          <p:nvPr/>
        </p:nvCxnSpPr>
        <p:spPr>
          <a:xfrm flipH="1" flipV="1">
            <a:off x="8381388" y="4038601"/>
            <a:ext cx="305412" cy="380999"/>
          </a:xfrm>
          <a:prstGeom prst="straightConnector1">
            <a:avLst/>
          </a:prstGeom>
          <a:ln w="76200">
            <a:solidFill>
              <a:srgbClr val="FFFF00"/>
            </a:solidFill>
            <a:prstDash val="sysDot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2"/>
            <a:endCxn id="18" idx="3"/>
          </p:cNvCxnSpPr>
          <p:nvPr/>
        </p:nvCxnSpPr>
        <p:spPr>
          <a:xfrm flipH="1" flipV="1">
            <a:off x="7412974" y="4016375"/>
            <a:ext cx="968414" cy="22226"/>
          </a:xfrm>
          <a:prstGeom prst="straightConnector1">
            <a:avLst/>
          </a:prstGeom>
          <a:ln w="76200">
            <a:solidFill>
              <a:srgbClr val="FFFF00"/>
            </a:solidFill>
            <a:prstDash val="sysDot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0" idx="2"/>
            <a:endCxn id="21" idx="0"/>
          </p:cNvCxnSpPr>
          <p:nvPr/>
        </p:nvCxnSpPr>
        <p:spPr>
          <a:xfrm flipH="1">
            <a:off x="5633367" y="3841749"/>
            <a:ext cx="1020821" cy="349251"/>
          </a:xfrm>
          <a:prstGeom prst="straightConnector1">
            <a:avLst/>
          </a:prstGeom>
          <a:ln w="76200">
            <a:solidFill>
              <a:srgbClr val="FFFF00"/>
            </a:solidFill>
            <a:prstDash val="sysDot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86177" y="3390900"/>
            <a:ext cx="22745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-15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???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144000" y="5016500"/>
            <a:ext cx="1371600" cy="342900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-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xmlns="" id="{D2532C21-32EE-488A-81C0-C806BF883AB9}"/>
              </a:ext>
            </a:extLst>
          </p:cNvPr>
          <p:cNvSpPr/>
          <p:nvPr/>
        </p:nvSpPr>
        <p:spPr>
          <a:xfrm>
            <a:off x="3711689" y="1567609"/>
            <a:ext cx="8370983" cy="174709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Later (~AD</a:t>
            </a:r>
            <a:r>
              <a:rPr kumimoji="0" lang="en-US" altLang="en-US" sz="4000" b="1" i="0" u="none" strike="noStrike" kern="1200" cap="none" spc="-15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58)</a:t>
            </a:r>
            <a:r>
              <a:rPr kumimoji="0" lang="en-US" alt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the</a:t>
            </a:r>
            <a:r>
              <a:rPr kumimoji="0" lang="en-US" altLang="en-US" sz="4000" b="1" i="0" u="none" strike="noStrike" kern="1200" cap="none" spc="-15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authorities arrested Paul in Jerusalem on a false charge…</a:t>
            </a:r>
            <a:endParaRPr kumimoji="0" lang="en-US" alt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1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20" grpId="0" animBg="1"/>
      <p:bldP spid="21" grpId="0" animBg="1"/>
      <p:bldP spid="36" grpId="0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1942</Words>
  <Application>Microsoft Office PowerPoint</Application>
  <PresentationFormat>Widescreen</PresentationFormat>
  <Paragraphs>194</Paragraphs>
  <Slides>34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Century Gothic</vt:lpstr>
      <vt:lpstr>Times New Roman</vt:lpstr>
      <vt:lpstr>Office Theme</vt:lpstr>
      <vt:lpstr>6_Office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2021-03-24T21:46:18Z</dcterms:created>
  <dcterms:modified xsi:type="dcterms:W3CDTF">2021-03-24T21:46:38Z</dcterms:modified>
</cp:coreProperties>
</file>