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9"/>
  </p:notesMasterIdLst>
  <p:sldIdLst>
    <p:sldId id="257" r:id="rId2"/>
    <p:sldId id="262" r:id="rId3"/>
    <p:sldId id="263" r:id="rId4"/>
    <p:sldId id="264" r:id="rId5"/>
    <p:sldId id="279" r:id="rId6"/>
    <p:sldId id="261" r:id="rId7"/>
    <p:sldId id="265" r:id="rId8"/>
    <p:sldId id="266" r:id="rId9"/>
    <p:sldId id="270" r:id="rId10"/>
    <p:sldId id="271" r:id="rId11"/>
    <p:sldId id="281" r:id="rId12"/>
    <p:sldId id="272" r:id="rId13"/>
    <p:sldId id="282" r:id="rId14"/>
    <p:sldId id="273" r:id="rId15"/>
    <p:sldId id="283" r:id="rId16"/>
    <p:sldId id="274" r:id="rId17"/>
    <p:sldId id="275" r:id="rId18"/>
    <p:sldId id="276" r:id="rId19"/>
    <p:sldId id="267" r:id="rId20"/>
    <p:sldId id="277" r:id="rId21"/>
    <p:sldId id="287" r:id="rId22"/>
    <p:sldId id="284" r:id="rId23"/>
    <p:sldId id="268" r:id="rId24"/>
    <p:sldId id="269" r:id="rId25"/>
    <p:sldId id="286" r:id="rId26"/>
    <p:sldId id="278"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407" autoAdjust="0"/>
    <p:restoredTop sz="94660"/>
  </p:normalViewPr>
  <p:slideViewPr>
    <p:cSldViewPr snapToGrid="0">
      <p:cViewPr varScale="1">
        <p:scale>
          <a:sx n="35" d="100"/>
          <a:sy n="35" d="100"/>
        </p:scale>
        <p:origin x="56" y="456"/>
      </p:cViewPr>
      <p:guideLst/>
    </p:cSldViewPr>
  </p:slideViewPr>
  <p:notesTextViewPr>
    <p:cViewPr>
      <p:scale>
        <a:sx n="1" d="1"/>
        <a:sy n="1" d="1"/>
      </p:scale>
      <p:origin x="0" y="0"/>
    </p:cViewPr>
  </p:notesTextViewPr>
  <p:sorterViewPr>
    <p:cViewPr varScale="1">
      <p:scale>
        <a:sx n="1" d="1"/>
        <a:sy n="1" d="1"/>
      </p:scale>
      <p:origin x="0" y="-124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E8591-EC8C-4701-BA04-CE80F44F4A75}" type="datetimeFigureOut">
              <a:rPr lang="en-US" smtClean="0"/>
              <a:t>3/22/2022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EF2A7-3461-4D69-AC32-7E033AE5F5D9}" type="slidenum">
              <a:rPr lang="en-US" smtClean="0"/>
              <a:t>‹#›</a:t>
            </a:fld>
            <a:endParaRPr lang="en-US" dirty="0"/>
          </a:p>
        </p:txBody>
      </p:sp>
    </p:spTree>
    <p:extLst>
      <p:ext uri="{BB962C8B-B14F-4D97-AF65-F5344CB8AC3E}">
        <p14:creationId xmlns:p14="http://schemas.microsoft.com/office/powerpoint/2010/main" val="331248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18907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24681566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49796203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378762646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19503055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09100837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35482212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715309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62120615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04783300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42625652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58860586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88046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1662011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20:5</a:t>
            </a:r>
            <a:r>
              <a:rPr lang="en-US" sz="3200" dirty="0"/>
              <a:t> Then Jehoshaphat stood in the assembly of Judah and Jerusalem, in the house of the </a:t>
            </a:r>
            <a:r>
              <a:rPr lang="en-US" sz="3200" cap="small" dirty="0"/>
              <a:t>Lord</a:t>
            </a:r>
            <a:r>
              <a:rPr lang="en-US" sz="3200" dirty="0"/>
              <a:t> before the new court, </a:t>
            </a:r>
            <a:br>
              <a:rPr lang="en-US" sz="3200" dirty="0"/>
            </a:br>
            <a:r>
              <a:rPr lang="en-US" sz="3200" baseline="30000" dirty="0"/>
              <a:t>6</a:t>
            </a:r>
            <a:r>
              <a:rPr lang="en-US" sz="3200" dirty="0"/>
              <a:t> and he said, “O </a:t>
            </a:r>
            <a:r>
              <a:rPr lang="en-US" sz="3200" cap="small" dirty="0"/>
              <a:t>Lord</a:t>
            </a:r>
            <a:r>
              <a:rPr lang="en-US" sz="3200" dirty="0"/>
              <a:t>, the God of our fathers, are You not God in the heavens? And are You not ruler over all the kingdoms of the nations? Power and might are in Your hand so that no one can stand against You. </a:t>
            </a:r>
          </a:p>
        </p:txBody>
      </p:sp>
    </p:spTree>
    <p:extLst>
      <p:ext uri="{BB962C8B-B14F-4D97-AF65-F5344CB8AC3E}">
        <p14:creationId xmlns:p14="http://schemas.microsoft.com/office/powerpoint/2010/main" val="102905065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algn="ctr" eaLnBrk="1" hangingPunct="1">
              <a:lnSpc>
                <a:spcPct val="70000"/>
              </a:lnSpc>
              <a:spcBef>
                <a:spcPts val="1800"/>
              </a:spcBef>
              <a:defRPr/>
            </a:pPr>
            <a:r>
              <a:rPr lang="en-US" sz="4400" b="0" i="1" dirty="0">
                <a:effectLst/>
                <a:cs typeface="Times New Roman" pitchFamily="18" charset="0"/>
              </a:rPr>
              <a:t>Our God is all-powerful &amp; committed to us </a:t>
            </a:r>
            <a:br>
              <a:rPr lang="en-US" sz="4400" b="0" i="1" dirty="0">
                <a:effectLst/>
                <a:cs typeface="Times New Roman" pitchFamily="18" charset="0"/>
              </a:rPr>
            </a:br>
            <a:r>
              <a:rPr lang="en-US" sz="4400" b="0" i="1" dirty="0">
                <a:effectLst/>
                <a:cs typeface="Times New Roman" pitchFamily="18" charset="0"/>
              </a:rPr>
              <a:t>(1 Cor. 10:13; Rom. 8:28; 1 Pet. 5:10,11)</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20:5</a:t>
            </a:r>
            <a:r>
              <a:rPr lang="en-US" sz="3200" dirty="0"/>
              <a:t> Then Jehoshaphat stood in the assembly of Judah and Jerusalem, in the house of the </a:t>
            </a:r>
            <a:r>
              <a:rPr lang="en-US" sz="3200" cap="small" dirty="0"/>
              <a:t>Lord</a:t>
            </a:r>
            <a:r>
              <a:rPr lang="en-US" sz="3200" dirty="0"/>
              <a:t> before the new court, </a:t>
            </a:r>
            <a:br>
              <a:rPr lang="en-US" sz="3200" dirty="0"/>
            </a:br>
            <a:r>
              <a:rPr lang="en-US" sz="3200" baseline="30000" dirty="0"/>
              <a:t>6</a:t>
            </a:r>
            <a:r>
              <a:rPr lang="en-US" sz="3200" dirty="0"/>
              <a:t> and he said, “O </a:t>
            </a:r>
            <a:r>
              <a:rPr lang="en-US" sz="3200" cap="small" dirty="0"/>
              <a:t>Lord</a:t>
            </a:r>
            <a:r>
              <a:rPr lang="en-US" sz="3200" dirty="0"/>
              <a:t>, the God of our fathers, are You not God in the heavens? And are You not ruler over all the kingdoms of the nations? Power and might are in Your hand so that no one can stand against You. </a:t>
            </a:r>
          </a:p>
        </p:txBody>
      </p:sp>
    </p:spTree>
    <p:extLst>
      <p:ext uri="{BB962C8B-B14F-4D97-AF65-F5344CB8AC3E}">
        <p14:creationId xmlns:p14="http://schemas.microsoft.com/office/powerpoint/2010/main" val="405160197"/>
      </p:ext>
    </p:extLst>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a:t>
            </a:r>
            <a:r>
              <a:rPr lang="en-US" sz="3200" dirty="0"/>
              <a:t> “Did You not, O our God, drive out the inhabitants of this land before Your people Israel and give it to the descendants of Abraham Your friend forever? </a:t>
            </a:r>
          </a:p>
        </p:txBody>
      </p:sp>
    </p:spTree>
    <p:extLst>
      <p:ext uri="{BB962C8B-B14F-4D97-AF65-F5344CB8AC3E}">
        <p14:creationId xmlns:p14="http://schemas.microsoft.com/office/powerpoint/2010/main" val="1404353615"/>
      </p:ext>
    </p:extLst>
  </p:cSld>
  <p:clrMapOvr>
    <a:masterClrMapping/>
  </p:clrMapOvr>
  <p:transition spd="med">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Our God has a history of delivering us </a:t>
            </a:r>
            <a:br>
              <a:rPr lang="en-US" sz="4400" b="0" i="1" dirty="0">
                <a:effectLst/>
                <a:cs typeface="Times New Roman" pitchFamily="18" charset="0"/>
              </a:rPr>
            </a:br>
            <a:r>
              <a:rPr lang="en-US" sz="4400" b="0" i="1" dirty="0">
                <a:effectLst/>
                <a:cs typeface="Times New Roman" pitchFamily="18" charset="0"/>
              </a:rPr>
              <a:t>(&amp; His people)</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a:t>
            </a:r>
            <a:r>
              <a:rPr lang="en-US" sz="3200" dirty="0"/>
              <a:t> “Did You not, O our God, drive out the inhabitants of this land before Your people Israel and give it to the descendants of Abraham Your friend forever? </a:t>
            </a:r>
          </a:p>
        </p:txBody>
      </p:sp>
    </p:spTree>
    <p:extLst>
      <p:ext uri="{BB962C8B-B14F-4D97-AF65-F5344CB8AC3E}">
        <p14:creationId xmlns:p14="http://schemas.microsoft.com/office/powerpoint/2010/main" val="1417356666"/>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“They have lived in it, and have built You a sanctuary there for Your name, saying, </a:t>
            </a:r>
            <a:r>
              <a:rPr lang="en-US" sz="3200" baseline="30000" dirty="0"/>
              <a:t>9</a:t>
            </a:r>
            <a:r>
              <a:rPr lang="en-US" sz="3200" dirty="0"/>
              <a:t> ‘Should evil come upon us, the sword, or judgment, or pestilence, or famine, we will stand before this house and before You (for Your name is in this house) and cry to You in our distress, and You will hear and deliver us.’ </a:t>
            </a:r>
          </a:p>
        </p:txBody>
      </p:sp>
    </p:spTree>
    <p:extLst>
      <p:ext uri="{BB962C8B-B14F-4D97-AF65-F5344CB8AC3E}">
        <p14:creationId xmlns:p14="http://schemas.microsoft.com/office/powerpoint/2010/main" val="426624910"/>
      </p:ext>
    </p:extLst>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Our God invites us to draw near to </a:t>
            </a:r>
            <a:br>
              <a:rPr lang="en-US" sz="4400" b="0" i="1" dirty="0">
                <a:effectLst/>
                <a:cs typeface="Times New Roman" pitchFamily="18" charset="0"/>
              </a:rPr>
            </a:br>
            <a:r>
              <a:rPr lang="en-US" sz="4400" b="0" i="1" dirty="0">
                <a:effectLst/>
                <a:cs typeface="Times New Roman" pitchFamily="18" charset="0"/>
              </a:rPr>
              <a:t>receive His help in time of need (Heb. 4:15)</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“They have lived in it, and have built You a sanctuary there for Your name, saying, </a:t>
            </a:r>
            <a:r>
              <a:rPr lang="en-US" sz="3200" baseline="30000" dirty="0"/>
              <a:t>9</a:t>
            </a:r>
            <a:r>
              <a:rPr lang="en-US" sz="3200" dirty="0"/>
              <a:t> ‘Should evil come upon us, the sword, or judgment, or pestilence, or famine, we will stand before this house and before You (for Your name is in this house) and cry to You in our distress, and You will hear and deliver us.’ </a:t>
            </a:r>
          </a:p>
        </p:txBody>
      </p:sp>
    </p:spTree>
    <p:extLst>
      <p:ext uri="{BB962C8B-B14F-4D97-AF65-F5344CB8AC3E}">
        <p14:creationId xmlns:p14="http://schemas.microsoft.com/office/powerpoint/2010/main" val="3637572411"/>
      </p:ext>
    </p:extLst>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a:t>
            </a:r>
            <a:r>
              <a:rPr lang="en-US" sz="3200" baseline="30000" dirty="0"/>
              <a:t>12</a:t>
            </a:r>
            <a:r>
              <a:rPr lang="en-US" sz="3200" dirty="0"/>
              <a:t> “O our God, will You not judge them? For we are powerless before this great multitude who are coming against us; nor do we know what to do, but our eyes are on You.” </a:t>
            </a:r>
          </a:p>
        </p:txBody>
      </p:sp>
    </p:spTree>
    <p:extLst>
      <p:ext uri="{BB962C8B-B14F-4D97-AF65-F5344CB8AC3E}">
        <p14:creationId xmlns:p14="http://schemas.microsoft.com/office/powerpoint/2010/main" val="4126491066"/>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Acknowledge your utter helplessness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a:t>
            </a:r>
            <a:r>
              <a:rPr lang="en-US" sz="3200" baseline="30000" dirty="0"/>
              <a:t>12</a:t>
            </a:r>
            <a:r>
              <a:rPr lang="en-US" sz="3200" dirty="0"/>
              <a:t> “O our God, will You not judge them? For </a:t>
            </a:r>
            <a:r>
              <a:rPr lang="en-US" sz="3200" u="sng" dirty="0"/>
              <a:t>we are powerless before this great multitude</a:t>
            </a:r>
            <a:r>
              <a:rPr lang="en-US" sz="3200" dirty="0"/>
              <a:t> who are coming against us; nor do </a:t>
            </a:r>
            <a:r>
              <a:rPr lang="en-US" sz="3200" u="sng" dirty="0"/>
              <a:t>we know what to do</a:t>
            </a:r>
            <a:r>
              <a:rPr lang="en-US" sz="3200" dirty="0"/>
              <a:t>, but our eyes are on You.” </a:t>
            </a:r>
          </a:p>
        </p:txBody>
      </p:sp>
    </p:spTree>
    <p:extLst>
      <p:ext uri="{BB962C8B-B14F-4D97-AF65-F5344CB8AC3E}">
        <p14:creationId xmlns:p14="http://schemas.microsoft.com/office/powerpoint/2010/main" val="3716340295"/>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 FOCUSING ON GOD’S SOVEREIGNTY &amp; FAITHFULNESS</a:t>
            </a: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Depend on God’s deliverance </a:t>
            </a:r>
            <a:br>
              <a:rPr lang="en-US" sz="4400" b="0" i="1" dirty="0">
                <a:effectLst/>
                <a:cs typeface="Times New Roman" pitchFamily="18" charset="0"/>
              </a:rPr>
            </a:br>
            <a:r>
              <a:rPr lang="en-US" sz="4400" b="0" i="1" dirty="0">
                <a:effectLst/>
                <a:cs typeface="Times New Roman" pitchFamily="18" charset="0"/>
              </a:rPr>
              <a:t>&amp; await His direction</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693126"/>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a:t>
            </a:r>
            <a:r>
              <a:rPr lang="en-US" sz="3200" baseline="30000" dirty="0"/>
              <a:t>12</a:t>
            </a:r>
            <a:r>
              <a:rPr lang="en-US" sz="3200" dirty="0"/>
              <a:t> “O our God, will You not judge them? For we are powerless before this great multitude who are coming against us; nor do we know what to do, but </a:t>
            </a:r>
            <a:r>
              <a:rPr lang="en-US" sz="3200" u="sng" dirty="0"/>
              <a:t>our eyes are on You</a:t>
            </a:r>
            <a:r>
              <a:rPr lang="en-US" sz="3200" dirty="0"/>
              <a:t>.” </a:t>
            </a:r>
          </a:p>
        </p:txBody>
      </p:sp>
    </p:spTree>
    <p:extLst>
      <p:ext uri="{BB962C8B-B14F-4D97-AF65-F5344CB8AC3E}">
        <p14:creationId xmlns:p14="http://schemas.microsoft.com/office/powerpoint/2010/main" val="2849459014"/>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a:t>
            </a:r>
            <a:r>
              <a:rPr lang="en-US" sz="4000" u="sng" dirty="0">
                <a:effectLst>
                  <a:outerShdw blurRad="38100" dist="38100" dir="2700000" algn="tl">
                    <a:srgbClr val="000000">
                      <a:alpha val="43137"/>
                    </a:srgbClr>
                  </a:outerShdw>
                </a:effectLst>
                <a:cs typeface="Times New Roman" pitchFamily="18" charset="0"/>
              </a:rPr>
              <a:t>FORTIFICATION</a:t>
            </a:r>
            <a:r>
              <a:rPr lang="en-US" sz="4000" dirty="0">
                <a:effectLst>
                  <a:outerShdw blurRad="38100" dist="38100" dir="2700000" algn="tl">
                    <a:srgbClr val="000000">
                      <a:alpha val="43137"/>
                    </a:srgbClr>
                  </a:outerShdw>
                </a:effectLst>
                <a:cs typeface="Times New Roman" pitchFamily="18" charset="0"/>
              </a:rPr>
              <a:t> &amp; DIRECTION</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3CE36CE2-670A-4EBA-9E9F-E1CC5B357F2A}"/>
              </a:ext>
            </a:extLst>
          </p:cNvPr>
          <p:cNvSpPr txBox="1">
            <a:spLocks noChangeArrowheads="1"/>
          </p:cNvSpPr>
          <p:nvPr/>
        </p:nvSpPr>
        <p:spPr bwMode="auto">
          <a:xfrm>
            <a:off x="112766" y="2378494"/>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14</a:t>
            </a:r>
            <a:r>
              <a:rPr lang="en-US" sz="3200" dirty="0"/>
              <a:t> Then in the midst of the assembly the Spirit of the </a:t>
            </a:r>
            <a:r>
              <a:rPr lang="en-US" sz="3200" cap="small" dirty="0"/>
              <a:t>Lord</a:t>
            </a:r>
            <a:r>
              <a:rPr lang="en-US" sz="3200" dirty="0"/>
              <a:t> came upon Jahaziel the son of Zechariah, the son of Benaiah, the son of Jeiel, the son of Mattaniah, the Levite of the sons of Asaph; </a:t>
            </a:r>
            <a:r>
              <a:rPr lang="en-US" sz="3200" baseline="30000" dirty="0"/>
              <a:t>15</a:t>
            </a:r>
            <a:r>
              <a:rPr lang="en-US" sz="3200" dirty="0"/>
              <a:t> and he said, “Listen, all Judah and the inhabitants of Jerusalem and King Jehoshaphat: thus says the </a:t>
            </a:r>
            <a:r>
              <a:rPr lang="en-US" sz="3200" cap="small" dirty="0"/>
              <a:t>Lord</a:t>
            </a:r>
            <a:r>
              <a:rPr lang="en-US" sz="3200" dirty="0"/>
              <a:t> to you, ‘</a:t>
            </a:r>
            <a:r>
              <a:rPr lang="en-US" sz="3200" u="sng" dirty="0"/>
              <a:t>Do not fear or be dismayed because of this great multitude, for the battle is not yours but God’s</a:t>
            </a:r>
            <a:r>
              <a:rPr lang="en-US" sz="3200" dirty="0"/>
              <a:t>. </a:t>
            </a:r>
          </a:p>
        </p:txBody>
      </p:sp>
    </p:spTree>
    <p:extLst>
      <p:ext uri="{BB962C8B-B14F-4D97-AF65-F5344CB8AC3E}">
        <p14:creationId xmlns:p14="http://schemas.microsoft.com/office/powerpoint/2010/main" val="809270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God says: “Do not be afraid” </a:t>
            </a:r>
            <a:br>
              <a:rPr lang="en-US" sz="4400" b="0" i="1" dirty="0">
                <a:effectLst/>
                <a:cs typeface="Times New Roman" pitchFamily="18" charset="0"/>
              </a:rPr>
            </a:br>
            <a:r>
              <a:rPr lang="en-US" sz="4400" b="0" i="1" dirty="0">
                <a:effectLst/>
                <a:cs typeface="Times New Roman" pitchFamily="18" charset="0"/>
              </a:rPr>
              <a:t>366 times in the Bible . . .</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endParaRPr lang="en-US" sz="4400" dirty="0"/>
          </a:p>
        </p:txBody>
      </p:sp>
    </p:spTree>
    <p:extLst>
      <p:ext uri="{BB962C8B-B14F-4D97-AF65-F5344CB8AC3E}">
        <p14:creationId xmlns:p14="http://schemas.microsoft.com/office/powerpoint/2010/main" val="2990131618"/>
      </p:ext>
    </p:extLst>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FORTIFICATION &amp; </a:t>
            </a:r>
            <a:r>
              <a:rPr lang="en-US" sz="4000" u="sng" dirty="0">
                <a:effectLst>
                  <a:outerShdw blurRad="38100" dist="38100" dir="2700000" algn="tl">
                    <a:srgbClr val="000000">
                      <a:alpha val="43137"/>
                    </a:srgbClr>
                  </a:outerShdw>
                </a:effectLst>
                <a:cs typeface="Times New Roman" pitchFamily="18" charset="0"/>
              </a:rPr>
              <a:t>DIRECTION</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3CE36CE2-670A-4EBA-9E9F-E1CC5B357F2A}"/>
              </a:ext>
            </a:extLst>
          </p:cNvPr>
          <p:cNvSpPr txBox="1">
            <a:spLocks noChangeArrowheads="1"/>
          </p:cNvSpPr>
          <p:nvPr/>
        </p:nvSpPr>
        <p:spPr bwMode="auto">
          <a:xfrm>
            <a:off x="112766" y="237848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‘Tomorrow </a:t>
            </a:r>
            <a:r>
              <a:rPr lang="en-US" sz="3200" u="sng" dirty="0"/>
              <a:t>go down against them</a:t>
            </a:r>
            <a:r>
              <a:rPr lang="en-US" sz="3200" dirty="0"/>
              <a:t>. Behold, they will come up by the ascent of Ziz, and you will find them at the end of the valley in front of the wilderness of Jeruel. </a:t>
            </a:r>
            <a:r>
              <a:rPr lang="en-US" sz="3200" baseline="30000" dirty="0"/>
              <a:t>17</a:t>
            </a:r>
            <a:r>
              <a:rPr lang="en-US" sz="3200" dirty="0"/>
              <a:t> ‘You need not fight in this battle; station yourselves, stand and see the salvation of the </a:t>
            </a:r>
            <a:r>
              <a:rPr lang="en-US" sz="3200" cap="small" dirty="0"/>
              <a:t>Lord</a:t>
            </a:r>
            <a:r>
              <a:rPr lang="en-US" sz="3200" dirty="0"/>
              <a:t> on your behalf, O Judah and Jerusalem.’ Do not fear or be dismayed; tomorrow </a:t>
            </a:r>
            <a:r>
              <a:rPr lang="en-US" sz="3200" u="sng" dirty="0"/>
              <a:t>go out to face them</a:t>
            </a:r>
            <a:r>
              <a:rPr lang="en-US" sz="3200" dirty="0"/>
              <a:t>, for the </a:t>
            </a:r>
            <a:r>
              <a:rPr lang="en-US" sz="3200" cap="small" dirty="0"/>
              <a:t>Lord</a:t>
            </a:r>
            <a:r>
              <a:rPr lang="en-US" sz="3200" dirty="0"/>
              <a:t> is with you.” </a:t>
            </a:r>
          </a:p>
        </p:txBody>
      </p:sp>
    </p:spTree>
    <p:extLst>
      <p:ext uri="{BB962C8B-B14F-4D97-AF65-F5344CB8AC3E}">
        <p14:creationId xmlns:p14="http://schemas.microsoft.com/office/powerpoint/2010/main" val="429800265"/>
      </p:ext>
    </p:extLst>
  </p:cSld>
  <p:clrMapOvr>
    <a:masterClrMapping/>
  </p:clrMapOvr>
  <p:transition spd="med">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FORTIFICATION &amp; </a:t>
            </a:r>
            <a:r>
              <a:rPr lang="en-US" sz="4000" u="sng" dirty="0">
                <a:effectLst>
                  <a:outerShdw blurRad="38100" dist="38100" dir="2700000" algn="tl">
                    <a:srgbClr val="000000">
                      <a:alpha val="43137"/>
                    </a:srgbClr>
                  </a:outerShdw>
                </a:effectLst>
                <a:cs typeface="Times New Roman" pitchFamily="18" charset="0"/>
              </a:rPr>
              <a:t>DIRECTION</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3CE36CE2-670A-4EBA-9E9F-E1CC5B357F2A}"/>
              </a:ext>
            </a:extLst>
          </p:cNvPr>
          <p:cNvSpPr txBox="1">
            <a:spLocks noChangeArrowheads="1"/>
          </p:cNvSpPr>
          <p:nvPr/>
        </p:nvSpPr>
        <p:spPr bwMode="auto">
          <a:xfrm>
            <a:off x="112766" y="237848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‘Tomorrow </a:t>
            </a:r>
            <a:r>
              <a:rPr lang="en-US" sz="3200" u="sng" dirty="0"/>
              <a:t>go down against them</a:t>
            </a:r>
            <a:r>
              <a:rPr lang="en-US" sz="3200" dirty="0"/>
              <a:t>. Behold, they will come up by the ascent of Ziz, and you will find them at the end of the valley in front of the wilderness of Jeruel. </a:t>
            </a:r>
            <a:r>
              <a:rPr lang="en-US" sz="3200" baseline="30000" dirty="0"/>
              <a:t>17</a:t>
            </a:r>
            <a:r>
              <a:rPr lang="en-US" sz="3200" dirty="0"/>
              <a:t> ‘You need not fight in this battle; station yourselves, stand and see the salvation of the </a:t>
            </a:r>
            <a:r>
              <a:rPr lang="en-US" sz="3200" cap="small" dirty="0"/>
              <a:t>Lord</a:t>
            </a:r>
            <a:r>
              <a:rPr lang="en-US" sz="3200" dirty="0"/>
              <a:t> on your behalf, O Judah and Jerusalem.’ Do not fear or be dismayed; tomorrow </a:t>
            </a:r>
            <a:r>
              <a:rPr lang="en-US" sz="3200" u="sng" dirty="0"/>
              <a:t>go out to face them</a:t>
            </a:r>
            <a:r>
              <a:rPr lang="en-US" sz="3200" dirty="0"/>
              <a:t>, for the </a:t>
            </a:r>
            <a:r>
              <a:rPr lang="en-US" sz="3200" cap="small" dirty="0"/>
              <a:t>Lord</a:t>
            </a:r>
            <a:r>
              <a:rPr lang="en-US" sz="3200" dirty="0"/>
              <a:t> is with you.” </a:t>
            </a:r>
          </a:p>
        </p:txBody>
      </p:sp>
      <p:pic>
        <p:nvPicPr>
          <p:cNvPr id="4" name="Picture 3">
            <a:extLst>
              <a:ext uri="{FF2B5EF4-FFF2-40B4-BE49-F238E27FC236}">
                <a16:creationId xmlns:a16="http://schemas.microsoft.com/office/drawing/2014/main" xmlns="" id="{7BE3B622-0D68-4E54-8ACF-728936453C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9491"/>
            <a:ext cx="8780206" cy="6585155"/>
          </a:xfrm>
          <a:prstGeom prst="rect">
            <a:avLst/>
          </a:prstGeom>
        </p:spPr>
      </p:pic>
    </p:spTree>
    <p:extLst>
      <p:ext uri="{BB962C8B-B14F-4D97-AF65-F5344CB8AC3E}">
        <p14:creationId xmlns:p14="http://schemas.microsoft.com/office/powerpoint/2010/main" val="3105180368"/>
      </p:ext>
    </p:extLst>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FORTIFICATION &amp; </a:t>
            </a:r>
            <a:r>
              <a:rPr lang="en-US" sz="4000" u="sng" dirty="0">
                <a:effectLst>
                  <a:outerShdw blurRad="38100" dist="38100" dir="2700000" algn="tl">
                    <a:srgbClr val="000000">
                      <a:alpha val="43137"/>
                    </a:srgbClr>
                  </a:outerShdw>
                </a:effectLst>
                <a:cs typeface="Times New Roman" pitchFamily="18" charset="0"/>
              </a:rPr>
              <a:t>DIRECTION</a:t>
            </a:r>
            <a:endParaRPr lang="en-US" sz="4000" b="0" i="1" dirty="0">
              <a:effectLst/>
              <a:cs typeface="Times New Roman" pitchFamily="18" charset="0"/>
            </a:endParaRPr>
          </a:p>
          <a:p>
            <a:pPr eaLnBrk="1" hangingPunct="1">
              <a:lnSpc>
                <a:spcPct val="70000"/>
              </a:lnSpc>
              <a:spcBef>
                <a:spcPct val="30000"/>
              </a:spcBef>
              <a:defRPr/>
            </a:pPr>
            <a:endParaRPr lang="en-US" sz="4000" b="0" i="1" u="sng" dirty="0">
              <a:effectLst/>
              <a:cs typeface="Times New Roman" pitchFamily="18" charset="0"/>
            </a:endParaRPr>
          </a:p>
          <a:p>
            <a:pPr eaLnBrk="1" hangingPunct="1">
              <a:lnSpc>
                <a:spcPct val="70000"/>
              </a:lnSpc>
              <a:spcBef>
                <a:spcPct val="30000"/>
              </a:spcBef>
              <a:defRPr/>
            </a:pPr>
            <a:endParaRPr lang="en-US" sz="4000" b="0" i="1" u="sng" dirty="0">
              <a:effectLst/>
              <a:cs typeface="Times New Roman" pitchFamily="18" charset="0"/>
            </a:endParaRPr>
          </a:p>
          <a:p>
            <a:pPr eaLnBrk="1" hangingPunct="1">
              <a:lnSpc>
                <a:spcPct val="70000"/>
              </a:lnSpc>
              <a:spcBef>
                <a:spcPct val="30000"/>
              </a:spcBef>
              <a:defRPr/>
            </a:pPr>
            <a:endParaRPr lang="en-US" sz="4000" b="0" i="1" u="sng" dirty="0">
              <a:effectLst/>
              <a:cs typeface="Times New Roman" pitchFamily="18" charset="0"/>
            </a:endParaRPr>
          </a:p>
          <a:p>
            <a:pPr eaLnBrk="1" hangingPunct="1">
              <a:lnSpc>
                <a:spcPct val="70000"/>
              </a:lnSpc>
              <a:spcBef>
                <a:spcPct val="30000"/>
              </a:spcBef>
              <a:defRPr/>
            </a:pPr>
            <a:endParaRPr lang="en-US" sz="4000" b="0" i="1" u="sng" dirty="0">
              <a:effectLst/>
              <a:cs typeface="Times New Roman" pitchFamily="18" charset="0"/>
            </a:endParaRPr>
          </a:p>
          <a:p>
            <a:pPr eaLnBrk="1" hangingPunct="1">
              <a:lnSpc>
                <a:spcPct val="70000"/>
              </a:lnSpc>
              <a:spcBef>
                <a:spcPct val="30000"/>
              </a:spcBef>
              <a:defRPr/>
            </a:pPr>
            <a:endParaRPr lang="en-US" sz="4000" b="0" i="1" u="sng" dirty="0">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What one step of faith does God want you </a:t>
            </a:r>
            <a:br>
              <a:rPr lang="en-US" sz="4400" b="0" i="1" dirty="0">
                <a:effectLst/>
                <a:cs typeface="Times New Roman" pitchFamily="18" charset="0"/>
              </a:rPr>
            </a:br>
            <a:r>
              <a:rPr lang="en-US" sz="4400" b="0" i="1" dirty="0">
                <a:effectLst/>
                <a:cs typeface="Times New Roman" pitchFamily="18" charset="0"/>
              </a:rPr>
              <a:t>to take?  Commit to obey this ASAP.</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3CE36CE2-670A-4EBA-9E9F-E1CC5B357F2A}"/>
              </a:ext>
            </a:extLst>
          </p:cNvPr>
          <p:cNvSpPr txBox="1">
            <a:spLocks noChangeArrowheads="1"/>
          </p:cNvSpPr>
          <p:nvPr/>
        </p:nvSpPr>
        <p:spPr bwMode="auto">
          <a:xfrm>
            <a:off x="112766" y="237848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16</a:t>
            </a:r>
            <a:r>
              <a:rPr lang="en-US" sz="3200" dirty="0"/>
              <a:t> ‘Tomorrow </a:t>
            </a:r>
            <a:r>
              <a:rPr lang="en-US" sz="3200" u="sng" dirty="0"/>
              <a:t>go down against them</a:t>
            </a:r>
            <a:r>
              <a:rPr lang="en-US" sz="3200" dirty="0"/>
              <a:t>. Behold, they will come up by the ascent of Ziz, and you will find them at the end of the valley in front of the wilderness of Jeruel. </a:t>
            </a:r>
            <a:r>
              <a:rPr lang="en-US" sz="3200" baseline="30000" dirty="0"/>
              <a:t>17</a:t>
            </a:r>
            <a:r>
              <a:rPr lang="en-US" sz="3200" dirty="0"/>
              <a:t> ‘You need not fight in this battle; station yourselves, stand and see the salvation of the </a:t>
            </a:r>
            <a:r>
              <a:rPr lang="en-US" sz="3200" cap="small" dirty="0"/>
              <a:t>Lord</a:t>
            </a:r>
            <a:r>
              <a:rPr lang="en-US" sz="3200" dirty="0"/>
              <a:t> on your behalf, O Judah and Jerusalem.’ Do not fear or be dismayed; tomorrow </a:t>
            </a:r>
            <a:r>
              <a:rPr lang="en-US" sz="3200" u="sng" dirty="0"/>
              <a:t>go out to face them</a:t>
            </a:r>
            <a:r>
              <a:rPr lang="en-US" sz="3200" dirty="0"/>
              <a:t>, for the </a:t>
            </a:r>
            <a:r>
              <a:rPr lang="en-US" sz="3200" cap="small" dirty="0"/>
              <a:t>Lord</a:t>
            </a:r>
            <a:r>
              <a:rPr lang="en-US" sz="3200" dirty="0"/>
              <a:t> is with you.” </a:t>
            </a:r>
          </a:p>
        </p:txBody>
      </p:sp>
    </p:spTree>
    <p:extLst>
      <p:ext uri="{BB962C8B-B14F-4D97-AF65-F5344CB8AC3E}">
        <p14:creationId xmlns:p14="http://schemas.microsoft.com/office/powerpoint/2010/main" val="2501234154"/>
      </p:ext>
    </p:extLst>
  </p:cSld>
  <p:clrMapOvr>
    <a:masterClrMapping/>
  </p:clrMapOvr>
  <p:transition spd="med">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OBEDIENCE TO GOD’S DIRECTION</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1E053ECD-4EB1-44A4-BDF9-6BD8B2F8C46C}"/>
              </a:ext>
            </a:extLst>
          </p:cNvPr>
          <p:cNvSpPr txBox="1">
            <a:spLocks noChangeArrowheads="1"/>
          </p:cNvSpPr>
          <p:nvPr/>
        </p:nvSpPr>
        <p:spPr bwMode="auto">
          <a:xfrm>
            <a:off x="112766" y="2693126"/>
            <a:ext cx="11884378"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a:t>
            </a:r>
            <a:r>
              <a:rPr lang="en-US" sz="3200" dirty="0"/>
              <a:t> They rose early in the morning and </a:t>
            </a:r>
            <a:r>
              <a:rPr lang="en-US" sz="3200" u="sng" dirty="0"/>
              <a:t>went out to the wilderness of Tekoa</a:t>
            </a:r>
            <a:r>
              <a:rPr lang="en-US" sz="3200" dirty="0"/>
              <a:t>; and when they went out, Jehoshaphat stood and said, “Listen to me, O Judah and inhabitants of Jerusalem, put your trust in the </a:t>
            </a:r>
            <a:r>
              <a:rPr lang="en-US" sz="3200" cap="small" dirty="0"/>
              <a:t>Lord</a:t>
            </a:r>
            <a:r>
              <a:rPr lang="en-US" sz="3200" dirty="0"/>
              <a:t> your God and you will be established. Put your trust in His prophets and succeed.” </a:t>
            </a:r>
            <a:br>
              <a:rPr lang="en-US" sz="3200" dirty="0"/>
            </a:br>
            <a:r>
              <a:rPr lang="en-US" sz="3200" baseline="30000" dirty="0"/>
              <a:t>21</a:t>
            </a:r>
            <a:r>
              <a:rPr lang="en-US" sz="3200" dirty="0"/>
              <a:t> When he had consulted with the people, he appointed those who sang to the </a:t>
            </a:r>
            <a:r>
              <a:rPr lang="en-US" sz="3200" cap="small" dirty="0"/>
              <a:t>Lord</a:t>
            </a:r>
            <a:r>
              <a:rPr lang="en-US" sz="3200" dirty="0"/>
              <a:t> and those who praised Him in holy attire, </a:t>
            </a:r>
            <a:r>
              <a:rPr lang="en-US" sz="3200" u="sng" dirty="0"/>
              <a:t>as they went out before the army</a:t>
            </a:r>
            <a:r>
              <a:rPr lang="en-US" sz="3200" dirty="0"/>
              <a:t> and said, “Give thanks to the </a:t>
            </a:r>
            <a:r>
              <a:rPr lang="en-US" sz="3200" cap="small" dirty="0"/>
              <a:t>Lord</a:t>
            </a:r>
            <a:r>
              <a:rPr lang="en-US" sz="3200" dirty="0"/>
              <a:t>, for His lovingkindness is everlasting.” </a:t>
            </a:r>
          </a:p>
        </p:txBody>
      </p:sp>
    </p:spTree>
    <p:extLst>
      <p:ext uri="{BB962C8B-B14F-4D97-AF65-F5344CB8AC3E}">
        <p14:creationId xmlns:p14="http://schemas.microsoft.com/office/powerpoint/2010/main" val="33387295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DELIVERANCE FROM THEIR FEARS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122A75BA-E3A8-4954-8DB4-0FA1D6722F8E}"/>
              </a:ext>
            </a:extLst>
          </p:cNvPr>
          <p:cNvSpPr txBox="1">
            <a:spLocks noChangeArrowheads="1"/>
          </p:cNvSpPr>
          <p:nvPr/>
        </p:nvSpPr>
        <p:spPr bwMode="auto">
          <a:xfrm>
            <a:off x="112766" y="269312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a:t>
            </a:r>
            <a:r>
              <a:rPr lang="en-US" sz="3200" dirty="0"/>
              <a:t> </a:t>
            </a:r>
            <a:r>
              <a:rPr lang="en-US" sz="3200" u="sng" dirty="0"/>
              <a:t>When they began singing and praising</a:t>
            </a:r>
            <a:r>
              <a:rPr lang="en-US" sz="3200" dirty="0"/>
              <a:t>, the </a:t>
            </a:r>
            <a:r>
              <a:rPr lang="en-US" sz="3200" cap="small" dirty="0"/>
              <a:t>Lord</a:t>
            </a:r>
            <a:r>
              <a:rPr lang="en-US" sz="3200" dirty="0"/>
              <a:t> set ambushes against the sons of Ammon, Moab and Mount Seir, who had come against Judah; so they were routed </a:t>
            </a:r>
            <a:r>
              <a:rPr lang="en-US" sz="3200" baseline="30000" dirty="0"/>
              <a:t>23</a:t>
            </a:r>
            <a:r>
              <a:rPr lang="en-US" sz="3200" dirty="0"/>
              <a:t> For the sons of Ammon and Moab rose up against the inhabitants of Mount Seir destroying them completely; and when they had finished with the inhabitants of Seir, they helped to destroy one another. </a:t>
            </a:r>
          </a:p>
        </p:txBody>
      </p:sp>
    </p:spTree>
    <p:extLst>
      <p:ext uri="{BB962C8B-B14F-4D97-AF65-F5344CB8AC3E}">
        <p14:creationId xmlns:p14="http://schemas.microsoft.com/office/powerpoint/2010/main" val="23560456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DELIVERANCE FROM THEIR FEARS</a:t>
            </a: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eaLnBrk="1" hangingPunct="1">
              <a:lnSpc>
                <a:spcPct val="70000"/>
              </a:lnSpc>
              <a:spcBef>
                <a:spcPct val="30000"/>
              </a:spcBef>
              <a:defRPr/>
            </a:pPr>
            <a:endParaRPr lang="en-US" sz="4000" b="0" i="1"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God will meet you at your step of faith, </a:t>
            </a:r>
            <a:br>
              <a:rPr lang="en-US" sz="4400" b="0" i="1" dirty="0">
                <a:effectLst/>
                <a:cs typeface="Times New Roman" pitchFamily="18" charset="0"/>
              </a:rPr>
            </a:br>
            <a:r>
              <a:rPr lang="en-US" sz="4400" b="0" i="1" dirty="0">
                <a:effectLst/>
                <a:cs typeface="Times New Roman" pitchFamily="18" charset="0"/>
              </a:rPr>
              <a:t>to protect, sustain, empower &amp; guide you</a:t>
            </a:r>
            <a:endParaRPr lang="en-US" sz="44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122A75BA-E3A8-4954-8DB4-0FA1D6722F8E}"/>
              </a:ext>
            </a:extLst>
          </p:cNvPr>
          <p:cNvSpPr txBox="1">
            <a:spLocks noChangeArrowheads="1"/>
          </p:cNvSpPr>
          <p:nvPr/>
        </p:nvSpPr>
        <p:spPr bwMode="auto">
          <a:xfrm>
            <a:off x="112766" y="269312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a:t>
            </a:r>
            <a:r>
              <a:rPr lang="en-US" sz="3200" dirty="0"/>
              <a:t> </a:t>
            </a:r>
            <a:r>
              <a:rPr lang="en-US" sz="3200" u="sng" dirty="0"/>
              <a:t>When they began singing and praising</a:t>
            </a:r>
            <a:r>
              <a:rPr lang="en-US" sz="3200" dirty="0"/>
              <a:t>, the </a:t>
            </a:r>
            <a:r>
              <a:rPr lang="en-US" sz="3200" cap="small" dirty="0"/>
              <a:t>Lord</a:t>
            </a:r>
            <a:r>
              <a:rPr lang="en-US" sz="3200" dirty="0"/>
              <a:t> set ambushes against the sons of Ammon, Moab and Mount Seir, who had come against Judah; so they were routed </a:t>
            </a:r>
            <a:r>
              <a:rPr lang="en-US" sz="3200" baseline="30000" dirty="0"/>
              <a:t>23</a:t>
            </a:r>
            <a:r>
              <a:rPr lang="en-US" sz="3200" dirty="0"/>
              <a:t> For the sons of Ammon and Moab rose up against the inhabitants of Mount Seir destroying them completely; and when they had finished with the inhabitants of Seir, they helped to destroy one another. </a:t>
            </a:r>
          </a:p>
        </p:txBody>
      </p:sp>
    </p:spTree>
    <p:extLst>
      <p:ext uri="{BB962C8B-B14F-4D97-AF65-F5344CB8AC3E}">
        <p14:creationId xmlns:p14="http://schemas.microsoft.com/office/powerpoint/2010/main" val="2772458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GOD’S RESPONSE: DELIVERANCE FROM THEIR FEARS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122A75BA-E3A8-4954-8DB4-0FA1D6722F8E}"/>
              </a:ext>
            </a:extLst>
          </p:cNvPr>
          <p:cNvSpPr txBox="1">
            <a:spLocks noChangeArrowheads="1"/>
          </p:cNvSpPr>
          <p:nvPr/>
        </p:nvSpPr>
        <p:spPr bwMode="auto">
          <a:xfrm>
            <a:off x="112766" y="269312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25</a:t>
            </a:r>
            <a:r>
              <a:rPr lang="en-US" sz="3200" dirty="0"/>
              <a:t> When Jehoshaphat and his people came to take their spoil, they found much among them, including goods, garments and valuable things which they took for themselves, more than they could carry . . . </a:t>
            </a:r>
            <a:r>
              <a:rPr lang="en-US" sz="3200" baseline="30000" dirty="0"/>
              <a:t>27</a:t>
            </a:r>
            <a:r>
              <a:rPr lang="en-US" sz="3200" dirty="0"/>
              <a:t> Every man of Judah and Jerusalem returned with Jehoshaphat at their head, returning to Jerusalem with joy, for the </a:t>
            </a:r>
            <a:r>
              <a:rPr lang="en-US" sz="3200" cap="small" dirty="0"/>
              <a:t>Lord</a:t>
            </a:r>
            <a:r>
              <a:rPr lang="en-US" sz="3200" dirty="0"/>
              <a:t> had made them to rejoice over their enemies. </a:t>
            </a:r>
          </a:p>
        </p:txBody>
      </p:sp>
    </p:spTree>
    <p:extLst>
      <p:ext uri="{BB962C8B-B14F-4D97-AF65-F5344CB8AC3E}">
        <p14:creationId xmlns:p14="http://schemas.microsoft.com/office/powerpoint/2010/main" val="1343749118"/>
      </p:ext>
    </p:extLst>
  </p:cSld>
  <p:clrMapOvr>
    <a:masterClrMapping/>
  </p:clrMapOvr>
  <p:transition spd="med">
    <p:split orient="ver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PRAY, FOCUSING ON GOD’S SOVEREIGNTY &amp; FAITHFULNESS</a:t>
            </a:r>
          </a:p>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 FORTIFIES &amp; GIVES DIRECTION</a:t>
            </a:r>
          </a:p>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OBEY GOD’S DIRECTION</a:t>
            </a:r>
          </a:p>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GOD DELIVERS FROM OUR FEARS</a:t>
            </a: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Tree>
    <p:extLst>
      <p:ext uri="{BB962C8B-B14F-4D97-AF65-F5344CB8AC3E}">
        <p14:creationId xmlns:p14="http://schemas.microsoft.com/office/powerpoint/2010/main" val="68395232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God says: “Do not be afraid” </a:t>
            </a:r>
            <a:br>
              <a:rPr lang="en-US" sz="4400" b="0" i="1" dirty="0">
                <a:effectLst/>
                <a:cs typeface="Times New Roman" pitchFamily="18" charset="0"/>
              </a:rPr>
            </a:br>
            <a:r>
              <a:rPr lang="en-US" sz="4400" b="0" i="1" dirty="0">
                <a:effectLst/>
                <a:cs typeface="Times New Roman" pitchFamily="18" charset="0"/>
              </a:rPr>
              <a:t>366 times in the Bible . . .</a:t>
            </a:r>
          </a:p>
          <a:p>
            <a:pPr algn="ctr" eaLnBrk="1" hangingPunct="1">
              <a:lnSpc>
                <a:spcPct val="70000"/>
              </a:lnSpc>
              <a:spcBef>
                <a:spcPct val="30000"/>
              </a:spcBef>
              <a:defRPr/>
            </a:pPr>
            <a:r>
              <a:rPr lang="en-US" sz="4400" b="0" i="1" dirty="0">
                <a:effectLst/>
                <a:cs typeface="Times New Roman" pitchFamily="18" charset="0"/>
              </a:rPr>
              <a:t>“Do not be afraid” means: </a:t>
            </a:r>
            <a:br>
              <a:rPr lang="en-US" sz="4400" b="0" i="1" dirty="0">
                <a:effectLst/>
                <a:cs typeface="Times New Roman" pitchFamily="18" charset="0"/>
              </a:rPr>
            </a:br>
            <a:r>
              <a:rPr lang="en-US" sz="4400" b="0" i="1" dirty="0">
                <a:effectLst/>
                <a:cs typeface="Times New Roman" pitchFamily="18" charset="0"/>
              </a:rPr>
              <a:t>“Don’t let your fears paralyze you” or “Don’t take the counsel of your fears.”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endParaRPr lang="en-US" sz="4400" dirty="0"/>
          </a:p>
        </p:txBody>
      </p:sp>
    </p:spTree>
    <p:extLst>
      <p:ext uri="{BB962C8B-B14F-4D97-AF65-F5344CB8AC3E}">
        <p14:creationId xmlns:p14="http://schemas.microsoft.com/office/powerpoint/2010/main" val="1864680227"/>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 . . The reason God usually gives </a:t>
            </a:r>
            <a:br>
              <a:rPr lang="en-US" sz="4400" b="0" i="1" dirty="0">
                <a:effectLst/>
                <a:cs typeface="Times New Roman" pitchFamily="18" charset="0"/>
              </a:rPr>
            </a:br>
            <a:r>
              <a:rPr lang="en-US" sz="4400" b="0" i="1" dirty="0">
                <a:effectLst/>
                <a:cs typeface="Times New Roman" pitchFamily="18" charset="0"/>
              </a:rPr>
              <a:t>for “Do not be afraid” is: </a:t>
            </a:r>
            <a:br>
              <a:rPr lang="en-US" sz="4400" b="0" i="1" dirty="0">
                <a:effectLst/>
                <a:cs typeface="Times New Roman" pitchFamily="18" charset="0"/>
              </a:rPr>
            </a:br>
            <a:r>
              <a:rPr lang="en-US" sz="4400" b="0" i="1" dirty="0">
                <a:effectLst/>
                <a:cs typeface="Times New Roman" pitchFamily="18" charset="0"/>
              </a:rPr>
              <a:t>“For I am with you”</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endParaRPr lang="en-US" sz="4400" dirty="0"/>
          </a:p>
        </p:txBody>
      </p:sp>
    </p:spTree>
    <p:extLst>
      <p:ext uri="{BB962C8B-B14F-4D97-AF65-F5344CB8AC3E}">
        <p14:creationId xmlns:p14="http://schemas.microsoft.com/office/powerpoint/2010/main" val="520916545"/>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a:effectLst/>
                <a:cs typeface="Times New Roman" pitchFamily="18" charset="0"/>
              </a:rPr>
              <a:t>. . . The reason God usually gives </a:t>
            </a:r>
            <a:br>
              <a:rPr lang="en-US" sz="4400" b="0" i="1" dirty="0">
                <a:effectLst/>
                <a:cs typeface="Times New Roman" pitchFamily="18" charset="0"/>
              </a:rPr>
            </a:br>
            <a:r>
              <a:rPr lang="en-US" sz="4400" b="0" i="1" dirty="0">
                <a:effectLst/>
                <a:cs typeface="Times New Roman" pitchFamily="18" charset="0"/>
              </a:rPr>
              <a:t>for “Do not be afraid” is: </a:t>
            </a:r>
            <a:br>
              <a:rPr lang="en-US" sz="4400" b="0" i="1" dirty="0">
                <a:effectLst/>
                <a:cs typeface="Times New Roman" pitchFamily="18" charset="0"/>
              </a:rPr>
            </a:br>
            <a:r>
              <a:rPr lang="en-US" sz="4400" b="0" i="1" dirty="0">
                <a:effectLst/>
                <a:cs typeface="Times New Roman" pitchFamily="18" charset="0"/>
              </a:rPr>
              <a:t>“For I am with you”</a:t>
            </a:r>
          </a:p>
          <a:p>
            <a:pPr algn="ctr" eaLnBrk="1" hangingPunct="1">
              <a:lnSpc>
                <a:spcPct val="70000"/>
              </a:lnSpc>
              <a:spcBef>
                <a:spcPct val="30000"/>
              </a:spcBef>
              <a:defRPr/>
            </a:pPr>
            <a:r>
              <a:rPr lang="en-US" sz="4400" b="0" i="1" dirty="0">
                <a:effectLst/>
                <a:cs typeface="Times New Roman" pitchFamily="18" charset="0"/>
              </a:rPr>
              <a:t>How can we appropriate God’s help</a:t>
            </a:r>
            <a:br>
              <a:rPr lang="en-US" sz="4400" b="0" i="1" dirty="0">
                <a:effectLst/>
                <a:cs typeface="Times New Roman" pitchFamily="18" charset="0"/>
              </a:rPr>
            </a:br>
            <a:r>
              <a:rPr lang="en-US" sz="4400" b="0" i="1" dirty="0">
                <a:effectLst/>
                <a:cs typeface="Times New Roman" pitchFamily="18" charset="0"/>
              </a:rPr>
              <a:t>to live in substantial freedom </a:t>
            </a:r>
            <a:br>
              <a:rPr lang="en-US" sz="4400" b="0" i="1" dirty="0">
                <a:effectLst/>
                <a:cs typeface="Times New Roman" pitchFamily="18" charset="0"/>
              </a:rPr>
            </a:br>
            <a:r>
              <a:rPr lang="en-US" sz="4400" b="0" i="1" dirty="0">
                <a:effectLst/>
                <a:cs typeface="Times New Roman" pitchFamily="18" charset="0"/>
              </a:rPr>
              <a:t>from our fears?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endParaRPr lang="en-US" sz="4400" dirty="0"/>
          </a:p>
        </p:txBody>
      </p:sp>
    </p:spTree>
    <p:extLst>
      <p:ext uri="{BB962C8B-B14F-4D97-AF65-F5344CB8AC3E}">
        <p14:creationId xmlns:p14="http://schemas.microsoft.com/office/powerpoint/2010/main" val="1618156409"/>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p:cNvSpPr txBox="1">
            <a:spLocks noChangeArrowheads="1"/>
          </p:cNvSpPr>
          <p:nvPr/>
        </p:nvSpPr>
        <p:spPr bwMode="auto">
          <a:xfrm>
            <a:off x="112766" y="1723988"/>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20:1</a:t>
            </a:r>
            <a:r>
              <a:rPr lang="en-US" sz="3200" dirty="0"/>
              <a:t> Now it came about after this that the sons of Moab and the sons of Ammon, together with some of the Meunites, came to make war against Jehoshaphat. </a:t>
            </a:r>
            <a:r>
              <a:rPr lang="en-US" sz="3200" baseline="30000" dirty="0"/>
              <a:t>2</a:t>
            </a:r>
            <a:r>
              <a:rPr lang="en-US" sz="3200" dirty="0"/>
              <a:t> Then some came and reported to Jehoshaphat, saying, “A great multitude is coming against you from beyond the sea, out of Aram and behold, they are in Hazazon-tamar (that is Engedi).” </a:t>
            </a:r>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264844402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2575" y="1828800"/>
            <a:ext cx="6502400" cy="4876800"/>
          </a:xfrm>
        </p:spPr>
      </p:pic>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7" name="Text Box 4"/>
          <p:cNvSpPr txBox="1">
            <a:spLocks noChangeArrowheads="1"/>
          </p:cNvSpPr>
          <p:nvPr/>
        </p:nvSpPr>
        <p:spPr bwMode="auto">
          <a:xfrm>
            <a:off x="112766" y="6204561"/>
            <a:ext cx="11884378"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20:3</a:t>
            </a:r>
            <a:r>
              <a:rPr lang="en-US" sz="3200" dirty="0"/>
              <a:t> Jehoshaphat was afraid . . . </a:t>
            </a:r>
          </a:p>
        </p:txBody>
      </p:sp>
    </p:spTree>
    <p:extLst>
      <p:ext uri="{BB962C8B-B14F-4D97-AF65-F5344CB8AC3E}">
        <p14:creationId xmlns:p14="http://schemas.microsoft.com/office/powerpoint/2010/main" val="32573822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280170"/>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20:3</a:t>
            </a:r>
            <a:r>
              <a:rPr lang="en-US" sz="3200" dirty="0"/>
              <a:t> Jehoshaphat was afraid and </a:t>
            </a:r>
            <a:r>
              <a:rPr lang="en-US" sz="3200" u="sng" dirty="0"/>
              <a:t>turned his attention to seek the </a:t>
            </a:r>
            <a:r>
              <a:rPr lang="en-US" sz="3200" u="sng" cap="small" dirty="0"/>
              <a:t>Lord</a:t>
            </a:r>
            <a:r>
              <a:rPr lang="en-US" sz="3200" dirty="0"/>
              <a:t>, and proclaimed a fast throughout all Judah. </a:t>
            </a:r>
            <a:r>
              <a:rPr lang="en-US" sz="3200" baseline="30000" dirty="0"/>
              <a:t>4</a:t>
            </a:r>
            <a:r>
              <a:rPr lang="en-US" sz="3200" dirty="0"/>
              <a:t> So Judah gathered together to seek help from the </a:t>
            </a:r>
            <a:r>
              <a:rPr lang="en-US" sz="3200" cap="small" dirty="0"/>
              <a:t>Lord</a:t>
            </a:r>
            <a:r>
              <a:rPr lang="en-US" sz="3200" dirty="0"/>
              <a:t>; they even came from all the cities of Judah to seek the </a:t>
            </a:r>
            <a:r>
              <a:rPr lang="en-US" sz="3200" cap="small" dirty="0"/>
              <a:t>Lord</a:t>
            </a:r>
            <a:r>
              <a:rPr lang="en-US" sz="3200" dirty="0"/>
              <a:t>. </a:t>
            </a:r>
          </a:p>
        </p:txBody>
      </p:sp>
    </p:spTree>
    <p:extLst>
      <p:ext uri="{BB962C8B-B14F-4D97-AF65-F5344CB8AC3E}">
        <p14:creationId xmlns:p14="http://schemas.microsoft.com/office/powerpoint/2010/main" val="33305128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effectLst>
                  <a:outerShdw blurRad="38100" dist="38100" dir="2700000" algn="tl">
                    <a:srgbClr val="000000">
                      <a:alpha val="43137"/>
                    </a:srgbClr>
                  </a:outerShdw>
                </a:effectLst>
                <a:cs typeface="Times New Roman" pitchFamily="18" charset="0"/>
              </a:rPr>
              <a:t>JEHOSHAPHAT’S RESPONSE: PRAYER</a:t>
            </a: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ct val="30000"/>
              </a:spcBef>
              <a:defRPr/>
            </a:pPr>
            <a:endParaRPr lang="en-US" sz="4000"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This requires a deliberate choice, </a:t>
            </a:r>
            <a:br>
              <a:rPr lang="en-US" sz="4400" b="0" i="1" dirty="0">
                <a:effectLst/>
                <a:cs typeface="Times New Roman" pitchFamily="18" charset="0"/>
              </a:rPr>
            </a:br>
            <a:r>
              <a:rPr lang="en-US" sz="4400" b="0" i="1" dirty="0">
                <a:effectLst/>
                <a:cs typeface="Times New Roman" pitchFamily="18" charset="0"/>
              </a:rPr>
              <a:t>despite our runaway thoughts &amp; feelings</a:t>
            </a:r>
          </a:p>
        </p:txBody>
      </p:sp>
      <p:sp>
        <p:nvSpPr>
          <p:cNvPr id="2" name="Title 1"/>
          <p:cNvSpPr>
            <a:spLocks noGrp="1"/>
          </p:cNvSpPr>
          <p:nvPr>
            <p:ph type="title"/>
          </p:nvPr>
        </p:nvSpPr>
        <p:spPr/>
        <p:txBody>
          <a:bodyPr/>
          <a:lstStyle/>
          <a:p>
            <a:pPr>
              <a:lnSpc>
                <a:spcPts val="3400"/>
              </a:lnSpc>
            </a:pPr>
            <a:r>
              <a:rPr lang="en-US" sz="4400" dirty="0"/>
              <a:t>Responding to Our Fears</a:t>
            </a:r>
            <a:br>
              <a:rPr lang="en-US" sz="4400" dirty="0"/>
            </a:br>
            <a:r>
              <a:rPr lang="en-US" sz="4400" dirty="0"/>
              <a:t>2 Chronicles 20</a:t>
            </a:r>
          </a:p>
        </p:txBody>
      </p:sp>
      <p:sp>
        <p:nvSpPr>
          <p:cNvPr id="5" name="Text Box 4">
            <a:extLst>
              <a:ext uri="{FF2B5EF4-FFF2-40B4-BE49-F238E27FC236}">
                <a16:creationId xmlns:a16="http://schemas.microsoft.com/office/drawing/2014/main" xmlns="" id="{A60C6528-9917-4FE3-8C60-458E21DD15C6}"/>
              </a:ext>
            </a:extLst>
          </p:cNvPr>
          <p:cNvSpPr txBox="1">
            <a:spLocks noChangeArrowheads="1"/>
          </p:cNvSpPr>
          <p:nvPr/>
        </p:nvSpPr>
        <p:spPr bwMode="auto">
          <a:xfrm>
            <a:off x="112766" y="2280170"/>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20:3</a:t>
            </a:r>
            <a:r>
              <a:rPr lang="en-US" sz="3200" dirty="0"/>
              <a:t> Jehoshaphat was afraid and </a:t>
            </a:r>
            <a:r>
              <a:rPr lang="en-US" sz="3200" u="sng" dirty="0"/>
              <a:t>turned his attention to seek the </a:t>
            </a:r>
            <a:r>
              <a:rPr lang="en-US" sz="3200" u="sng" cap="small" dirty="0"/>
              <a:t>Lord</a:t>
            </a:r>
            <a:r>
              <a:rPr lang="en-US" sz="3200" dirty="0"/>
              <a:t>, and proclaimed a fast throughout all Judah. </a:t>
            </a:r>
            <a:r>
              <a:rPr lang="en-US" sz="3200" baseline="30000" dirty="0"/>
              <a:t>4</a:t>
            </a:r>
            <a:r>
              <a:rPr lang="en-US" sz="3200" dirty="0"/>
              <a:t> So Judah gathered together to seek help from the </a:t>
            </a:r>
            <a:r>
              <a:rPr lang="en-US" sz="3200" cap="small" dirty="0"/>
              <a:t>Lord</a:t>
            </a:r>
            <a:r>
              <a:rPr lang="en-US" sz="3200" dirty="0"/>
              <a:t>; they even came from all the cities of Judah to seek the </a:t>
            </a:r>
            <a:r>
              <a:rPr lang="en-US" sz="3200" cap="small" dirty="0"/>
              <a:t>Lord</a:t>
            </a:r>
            <a:r>
              <a:rPr lang="en-US" sz="3200" dirty="0"/>
              <a:t>. </a:t>
            </a:r>
          </a:p>
        </p:txBody>
      </p:sp>
    </p:spTree>
    <p:extLst>
      <p:ext uri="{BB962C8B-B14F-4D97-AF65-F5344CB8AC3E}">
        <p14:creationId xmlns:p14="http://schemas.microsoft.com/office/powerpoint/2010/main" val="3910685188"/>
      </p:ext>
    </p:extLst>
  </p:cSld>
  <p:clrMapOvr>
    <a:masterClrMapping/>
  </p:clrMapOvr>
  <p:transition spd="med">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Widescreen</PresentationFormat>
  <Paragraphs>110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Trebuchet MS</vt:lpstr>
      <vt:lpstr>1_Default Design</vt:lpstr>
      <vt:lpstr>PowerPoint Presentation</vt:lpstr>
      <vt:lpstr>Responding to Our Fears </vt:lpstr>
      <vt:lpstr>Responding to Our Fears </vt:lpstr>
      <vt:lpstr>Responding to Our Fears </vt:lpstr>
      <vt:lpstr>Responding to Our Fears </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lpstr>Responding to Our Fears 2 Chronicles 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2022-03-22T19:12:47Z</dcterms:created>
  <dcterms:modified xsi:type="dcterms:W3CDTF">2022-03-22T19:13:03Z</dcterms:modified>
</cp:coreProperties>
</file>