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3"/>
  </p:notesMasterIdLst>
  <p:sldIdLst>
    <p:sldId id="262" r:id="rId2"/>
    <p:sldId id="1286" r:id="rId3"/>
    <p:sldId id="1585" r:id="rId4"/>
    <p:sldId id="1582" r:id="rId5"/>
    <p:sldId id="1586" r:id="rId6"/>
    <p:sldId id="1587" r:id="rId7"/>
    <p:sldId id="1591" r:id="rId8"/>
    <p:sldId id="1595" r:id="rId9"/>
    <p:sldId id="1596" r:id="rId10"/>
    <p:sldId id="1597" r:id="rId11"/>
    <p:sldId id="1598" r:id="rId12"/>
    <p:sldId id="1599" r:id="rId13"/>
    <p:sldId id="1601" r:id="rId14"/>
    <p:sldId id="1602" r:id="rId15"/>
    <p:sldId id="1603" r:id="rId16"/>
    <p:sldId id="1661" r:id="rId17"/>
    <p:sldId id="1604" r:id="rId18"/>
    <p:sldId id="1606" r:id="rId19"/>
    <p:sldId id="1607" r:id="rId20"/>
    <p:sldId id="1608" r:id="rId21"/>
    <p:sldId id="1609" r:id="rId22"/>
    <p:sldId id="1611" r:id="rId23"/>
    <p:sldId id="1657" r:id="rId24"/>
    <p:sldId id="1658" r:id="rId25"/>
    <p:sldId id="1592" r:id="rId26"/>
    <p:sldId id="1614" r:id="rId27"/>
    <p:sldId id="1663" r:id="rId28"/>
    <p:sldId id="1668" r:id="rId29"/>
    <p:sldId id="1650" r:id="rId30"/>
    <p:sldId id="1643" r:id="rId31"/>
    <p:sldId id="1647" r:id="rId32"/>
    <p:sldId id="1651" r:id="rId33"/>
    <p:sldId id="1652" r:id="rId34"/>
    <p:sldId id="1654" r:id="rId35"/>
    <p:sldId id="1655" r:id="rId36"/>
    <p:sldId id="1649" r:id="rId37"/>
    <p:sldId id="1648" r:id="rId38"/>
    <p:sldId id="1613" r:id="rId39"/>
    <p:sldId id="1659" r:id="rId40"/>
    <p:sldId id="1615" r:id="rId41"/>
    <p:sldId id="1665" r:id="rId42"/>
    <p:sldId id="1666" r:id="rId43"/>
    <p:sldId id="1620" r:id="rId44"/>
    <p:sldId id="1621" r:id="rId45"/>
    <p:sldId id="1622" r:id="rId46"/>
    <p:sldId id="1653" r:id="rId47"/>
    <p:sldId id="1626" r:id="rId48"/>
    <p:sldId id="1625" r:id="rId49"/>
    <p:sldId id="1627" r:id="rId50"/>
    <p:sldId id="1629" r:id="rId51"/>
    <p:sldId id="1630" r:id="rId52"/>
    <p:sldId id="1631" r:id="rId53"/>
    <p:sldId id="1662" r:id="rId54"/>
    <p:sldId id="1632" r:id="rId55"/>
    <p:sldId id="1633" r:id="rId56"/>
    <p:sldId id="1634" r:id="rId57"/>
    <p:sldId id="1660" r:id="rId58"/>
    <p:sldId id="1636" r:id="rId59"/>
    <p:sldId id="1635" r:id="rId60"/>
    <p:sldId id="1637" r:id="rId61"/>
    <p:sldId id="163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D15"/>
    <a:srgbClr val="03272D"/>
    <a:srgbClr val="72DB2B"/>
    <a:srgbClr val="5BB41E"/>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4660"/>
  </p:normalViewPr>
  <p:slideViewPr>
    <p:cSldViewPr snapToGrid="0">
      <p:cViewPr varScale="1">
        <p:scale>
          <a:sx n="45" d="100"/>
          <a:sy n="45" d="100"/>
        </p:scale>
        <p:origin x="64"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6027002"/>
            <a:ext cx="12192000" cy="83099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10:18 </a:t>
            </a:r>
            <a:r>
              <a:rPr lang="en-US" sz="3200" dirty="0">
                <a:solidFill>
                  <a:schemeClr val="tx1"/>
                </a:solidFill>
              </a:rPr>
              <a:t>And Jesus said to him, </a:t>
            </a:r>
            <a:endParaRPr lang="en-US" sz="3600" dirty="0"/>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10" name="Rounded Rectangular Callout 5">
            <a:extLst>
              <a:ext uri="{FF2B5EF4-FFF2-40B4-BE49-F238E27FC236}">
                <a16:creationId xmlns:a16="http://schemas.microsoft.com/office/drawing/2014/main" xmlns="" id="{B6B4A6DF-3175-4754-8B4C-E3B0224ACC42}"/>
              </a:ext>
            </a:extLst>
          </p:cNvPr>
          <p:cNvSpPr/>
          <p:nvPr/>
        </p:nvSpPr>
        <p:spPr>
          <a:xfrm>
            <a:off x="6819900" y="1053599"/>
            <a:ext cx="50046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shall I do to inherit eternal life?”</a:t>
            </a:r>
          </a:p>
        </p:txBody>
      </p:sp>
      <p:sp>
        <p:nvSpPr>
          <p:cNvPr id="12" name="Rounded Rectangular Callout 5">
            <a:extLst>
              <a:ext uri="{FF2B5EF4-FFF2-40B4-BE49-F238E27FC236}">
                <a16:creationId xmlns:a16="http://schemas.microsoft.com/office/drawing/2014/main" xmlns="" id="{25FF1AD0-1594-4A85-B3C5-65BD4B5D1D2B}"/>
              </a:ext>
            </a:extLst>
          </p:cNvPr>
          <p:cNvSpPr/>
          <p:nvPr/>
        </p:nvSpPr>
        <p:spPr>
          <a:xfrm>
            <a:off x="177581" y="1070476"/>
            <a:ext cx="3861020" cy="2168023"/>
          </a:xfrm>
          <a:prstGeom prst="wedgeRoundRectCallout">
            <a:avLst>
              <a:gd name="adj1" fmla="val -57039"/>
              <a:gd name="adj2" fmla="val 902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10:18 </a:t>
            </a:r>
            <a:r>
              <a:rPr lang="en-US" sz="3200" dirty="0">
                <a:solidFill>
                  <a:schemeClr val="tx1"/>
                </a:solidFill>
              </a:rPr>
              <a:t>“Why do you call Me good? No one is good except God alone. ”</a:t>
            </a:r>
          </a:p>
        </p:txBody>
      </p:sp>
      <p:sp>
        <p:nvSpPr>
          <p:cNvPr id="13" name="Rounded Rectangular Callout 5">
            <a:extLst>
              <a:ext uri="{FF2B5EF4-FFF2-40B4-BE49-F238E27FC236}">
                <a16:creationId xmlns:a16="http://schemas.microsoft.com/office/drawing/2014/main" xmlns="" id="{39DCC48C-380B-4B2C-A3EF-ADCACF77B318}"/>
              </a:ext>
            </a:extLst>
          </p:cNvPr>
          <p:cNvSpPr/>
          <p:nvPr/>
        </p:nvSpPr>
        <p:spPr>
          <a:xfrm>
            <a:off x="8153401" y="2629718"/>
            <a:ext cx="1823332" cy="799282"/>
          </a:xfrm>
          <a:prstGeom prst="wedgeRoundRectCallout">
            <a:avLst>
              <a:gd name="adj1" fmla="val 174880"/>
              <a:gd name="adj2" fmla="val 973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baseline="30000" dirty="0">
                <a:solidFill>
                  <a:schemeClr val="tx1"/>
                </a:solidFill>
              </a:rPr>
              <a:t>. . .</a:t>
            </a:r>
            <a:endParaRPr lang="en-US" sz="5400" dirty="0">
              <a:solidFill>
                <a:schemeClr val="tx1"/>
              </a:solidFill>
            </a:endParaRPr>
          </a:p>
        </p:txBody>
      </p:sp>
      <p:sp>
        <p:nvSpPr>
          <p:cNvPr id="14" name="Rounded Rectangular Callout 5">
            <a:extLst>
              <a:ext uri="{FF2B5EF4-FFF2-40B4-BE49-F238E27FC236}">
                <a16:creationId xmlns:a16="http://schemas.microsoft.com/office/drawing/2014/main" xmlns="" id="{F76AFAFB-554C-491C-9AC8-BE2B018C407D}"/>
              </a:ext>
            </a:extLst>
          </p:cNvPr>
          <p:cNvSpPr/>
          <p:nvPr/>
        </p:nvSpPr>
        <p:spPr>
          <a:xfrm>
            <a:off x="857916" y="4042646"/>
            <a:ext cx="9905334" cy="1645501"/>
          </a:xfrm>
          <a:prstGeom prst="wedgeRoundRectCallout">
            <a:avLst>
              <a:gd name="adj1" fmla="val -60693"/>
              <a:gd name="adj2" fmla="val -359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Tree>
    <p:extLst>
      <p:ext uri="{BB962C8B-B14F-4D97-AF65-F5344CB8AC3E}">
        <p14:creationId xmlns:p14="http://schemas.microsoft.com/office/powerpoint/2010/main" val="15985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6027002"/>
            <a:ext cx="12192000" cy="83099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								Mark 10:20 </a:t>
            </a:r>
            <a:r>
              <a:rPr lang="en-US" sz="3200" dirty="0">
                <a:solidFill>
                  <a:schemeClr val="tx1"/>
                </a:solidFill>
              </a:rPr>
              <a:t>And he said to Him, </a:t>
            </a:r>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10" name="Rounded Rectangular Callout 5">
            <a:extLst>
              <a:ext uri="{FF2B5EF4-FFF2-40B4-BE49-F238E27FC236}">
                <a16:creationId xmlns:a16="http://schemas.microsoft.com/office/drawing/2014/main" xmlns="" id="{B6B4A6DF-3175-4754-8B4C-E3B0224ACC42}"/>
              </a:ext>
            </a:extLst>
          </p:cNvPr>
          <p:cNvSpPr/>
          <p:nvPr/>
        </p:nvSpPr>
        <p:spPr>
          <a:xfrm>
            <a:off x="6096000" y="1053599"/>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4" name="Rounded Rectangular Callout 5">
            <a:extLst>
              <a:ext uri="{FF2B5EF4-FFF2-40B4-BE49-F238E27FC236}">
                <a16:creationId xmlns:a16="http://schemas.microsoft.com/office/drawing/2014/main" xmlns="" id="{F76AFAFB-554C-491C-9AC8-BE2B018C407D}"/>
              </a:ext>
            </a:extLst>
          </p:cNvPr>
          <p:cNvSpPr/>
          <p:nvPr/>
        </p:nvSpPr>
        <p:spPr>
          <a:xfrm>
            <a:off x="857916" y="4042646"/>
            <a:ext cx="9905334" cy="1645501"/>
          </a:xfrm>
          <a:prstGeom prst="wedgeRoundRectCallout">
            <a:avLst>
              <a:gd name="adj1" fmla="val -60693"/>
              <a:gd name="adj2" fmla="val -359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Tree>
    <p:extLst>
      <p:ext uri="{BB962C8B-B14F-4D97-AF65-F5344CB8AC3E}">
        <p14:creationId xmlns:p14="http://schemas.microsoft.com/office/powerpoint/2010/main" val="301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6027002"/>
            <a:ext cx="12192000" cy="83099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10:21 </a:t>
            </a:r>
            <a:r>
              <a:rPr lang="en-US" sz="3200" dirty="0">
                <a:solidFill>
                  <a:schemeClr val="tx1"/>
                </a:solidFill>
              </a:rPr>
              <a:t>Looking at him, Jesus felt a love for him and said to him, </a:t>
            </a:r>
          </a:p>
          <a:p>
            <a:endParaRPr lang="en-US" sz="3200" dirty="0">
              <a:solidFill>
                <a:schemeClr val="tx1"/>
              </a:solidFill>
            </a:endParaRPr>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10" name="Rounded Rectangular Callout 5">
            <a:extLst>
              <a:ext uri="{FF2B5EF4-FFF2-40B4-BE49-F238E27FC236}">
                <a16:creationId xmlns:a16="http://schemas.microsoft.com/office/drawing/2014/main" xmlns="" id="{B6B4A6DF-3175-4754-8B4C-E3B0224ACC42}"/>
              </a:ext>
            </a:extLst>
          </p:cNvPr>
          <p:cNvSpPr/>
          <p:nvPr/>
        </p:nvSpPr>
        <p:spPr>
          <a:xfrm>
            <a:off x="6096000" y="1053599"/>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4" name="Rounded Rectangular Callout 5">
            <a:extLst>
              <a:ext uri="{FF2B5EF4-FFF2-40B4-BE49-F238E27FC236}">
                <a16:creationId xmlns:a16="http://schemas.microsoft.com/office/drawing/2014/main" xmlns="" id="{F76AFAFB-554C-491C-9AC8-BE2B018C407D}"/>
              </a:ext>
            </a:extLst>
          </p:cNvPr>
          <p:cNvSpPr/>
          <p:nvPr/>
        </p:nvSpPr>
        <p:spPr>
          <a:xfrm>
            <a:off x="857916" y="4042646"/>
            <a:ext cx="9905334" cy="1645501"/>
          </a:xfrm>
          <a:prstGeom prst="wedgeRoundRectCallout">
            <a:avLst>
              <a:gd name="adj1" fmla="val -60693"/>
              <a:gd name="adj2" fmla="val -359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Tree>
    <p:extLst>
      <p:ext uri="{BB962C8B-B14F-4D97-AF65-F5344CB8AC3E}">
        <p14:creationId xmlns:p14="http://schemas.microsoft.com/office/powerpoint/2010/main" val="227362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6027002"/>
            <a:ext cx="12192000" cy="83099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10:21 </a:t>
            </a:r>
            <a:r>
              <a:rPr lang="en-US" sz="3200" dirty="0">
                <a:solidFill>
                  <a:schemeClr val="tx1"/>
                </a:solidFill>
              </a:rPr>
              <a:t>Looking at him, Jesus felt a love for him and said to him, </a:t>
            </a:r>
          </a:p>
          <a:p>
            <a:endParaRPr lang="en-US" sz="3200" dirty="0">
              <a:solidFill>
                <a:schemeClr val="tx1"/>
              </a:solidFill>
            </a:endParaRPr>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10" name="Rounded Rectangular Callout 5">
            <a:extLst>
              <a:ext uri="{FF2B5EF4-FFF2-40B4-BE49-F238E27FC236}">
                <a16:creationId xmlns:a16="http://schemas.microsoft.com/office/drawing/2014/main" xmlns="" id="{B6B4A6DF-3175-4754-8B4C-E3B0224ACC42}"/>
              </a:ext>
            </a:extLst>
          </p:cNvPr>
          <p:cNvSpPr/>
          <p:nvPr/>
        </p:nvSpPr>
        <p:spPr>
          <a:xfrm>
            <a:off x="6096000" y="1053599"/>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7" name="Rounded Rectangular Callout 5">
            <a:extLst>
              <a:ext uri="{FF2B5EF4-FFF2-40B4-BE49-F238E27FC236}">
                <a16:creationId xmlns:a16="http://schemas.microsoft.com/office/drawing/2014/main" xmlns="" id="{CC2FBB7E-BD8D-4BCC-B88C-BBBDCA73E973}"/>
              </a:ext>
            </a:extLst>
          </p:cNvPr>
          <p:cNvSpPr/>
          <p:nvPr/>
        </p:nvSpPr>
        <p:spPr>
          <a:xfrm>
            <a:off x="572499" y="1574112"/>
            <a:ext cx="2970801" cy="1199278"/>
          </a:xfrm>
          <a:prstGeom prst="wedgeRoundRectCallout">
            <a:avLst>
              <a:gd name="adj1" fmla="val -78903"/>
              <a:gd name="adj2" fmla="val 887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“One thing you lack:”</a:t>
            </a:r>
          </a:p>
        </p:txBody>
      </p:sp>
      <p:sp>
        <p:nvSpPr>
          <p:cNvPr id="11" name="Rounded Rectangular Callout 5">
            <a:extLst>
              <a:ext uri="{FF2B5EF4-FFF2-40B4-BE49-F238E27FC236}">
                <a16:creationId xmlns:a16="http://schemas.microsoft.com/office/drawing/2014/main" xmlns="" id="{DFADF291-1521-4A43-898D-C6109099CF8F}"/>
              </a:ext>
            </a:extLst>
          </p:cNvPr>
          <p:cNvSpPr/>
          <p:nvPr/>
        </p:nvSpPr>
        <p:spPr>
          <a:xfrm>
            <a:off x="324849" y="4391431"/>
            <a:ext cx="10286002" cy="1199278"/>
          </a:xfrm>
          <a:prstGeom prst="wedgeRoundRectCallout">
            <a:avLst>
              <a:gd name="adj1" fmla="val -58029"/>
              <a:gd name="adj2" fmla="val -97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go and sell all you possess and give to the poor, and you will have treasure in heaven; and come, follow Me.”</a:t>
            </a:r>
          </a:p>
        </p:txBody>
      </p:sp>
    </p:spTree>
    <p:extLst>
      <p:ext uri="{BB962C8B-B14F-4D97-AF65-F5344CB8AC3E}">
        <p14:creationId xmlns:p14="http://schemas.microsoft.com/office/powerpoint/2010/main" val="35981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o Place for Greed on the Way — Mark 10:17-31">
            <a:extLst>
              <a:ext uri="{FF2B5EF4-FFF2-40B4-BE49-F238E27FC236}">
                <a16:creationId xmlns:a16="http://schemas.microsoft.com/office/drawing/2014/main" xmlns="" id="{1B12AD57-3692-4CD9-9B87-2031DB4A4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 y="-1181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765365"/>
            <a:ext cx="12192000" cy="109263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10:22 </a:t>
            </a:r>
            <a:r>
              <a:rPr lang="en-US" sz="3200" dirty="0">
                <a:solidFill>
                  <a:schemeClr val="tx1"/>
                </a:solidFill>
              </a:rPr>
              <a:t>But at these words he was saddened, and he went away grieving, for he was one who owned much property.</a:t>
            </a:r>
          </a:p>
          <a:p>
            <a:endParaRPr lang="en-US" sz="3200" dirty="0">
              <a:solidFill>
                <a:schemeClr val="tx1"/>
              </a:solidFill>
            </a:endParaRPr>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7" name="Rectangle 6">
            <a:extLst>
              <a:ext uri="{FF2B5EF4-FFF2-40B4-BE49-F238E27FC236}">
                <a16:creationId xmlns:a16="http://schemas.microsoft.com/office/drawing/2014/main" xmlns="" id="{62847B69-8D7F-414D-BE46-7F9A0C75EB35}"/>
              </a:ext>
            </a:extLst>
          </p:cNvPr>
          <p:cNvSpPr/>
          <p:nvPr/>
        </p:nvSpPr>
        <p:spPr>
          <a:xfrm>
            <a:off x="436098" y="3535062"/>
            <a:ext cx="8257735" cy="162778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John 2:24 </a:t>
            </a:r>
            <a:r>
              <a:rPr lang="en-US" sz="3200" dirty="0">
                <a:solidFill>
                  <a:schemeClr val="tx1"/>
                </a:solidFill>
              </a:rPr>
              <a:t>But Jesus … knew all about people. </a:t>
            </a:r>
            <a:r>
              <a:rPr lang="en-US" sz="3200" b="1" baseline="30000" dirty="0">
                <a:solidFill>
                  <a:schemeClr val="tx1"/>
                </a:solidFill>
              </a:rPr>
              <a:t>25 </a:t>
            </a:r>
            <a:r>
              <a:rPr lang="en-US" sz="3200" dirty="0">
                <a:solidFill>
                  <a:schemeClr val="tx1"/>
                </a:solidFill>
              </a:rPr>
              <a:t>No one needed to tell him about human nature, for he knew what was in each person’s heart.</a:t>
            </a:r>
          </a:p>
          <a:p>
            <a:endParaRPr lang="en-US" sz="3600" dirty="0"/>
          </a:p>
        </p:txBody>
      </p:sp>
    </p:spTree>
    <p:extLst>
      <p:ext uri="{BB962C8B-B14F-4D97-AF65-F5344CB8AC3E}">
        <p14:creationId xmlns:p14="http://schemas.microsoft.com/office/powerpoint/2010/main" val="33677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o Place for Greed on the Way — Mark 10:17-31">
            <a:extLst>
              <a:ext uri="{FF2B5EF4-FFF2-40B4-BE49-F238E27FC236}">
                <a16:creationId xmlns:a16="http://schemas.microsoft.com/office/drawing/2014/main" xmlns="" id="{3F19239B-07BC-465F-B197-5EA404D5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 y="-1181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xmlns="" id="{2BB4E581-F05B-480C-A1CF-1B2398854806}"/>
              </a:ext>
            </a:extLst>
          </p:cNvPr>
          <p:cNvSpPr/>
          <p:nvPr/>
        </p:nvSpPr>
        <p:spPr>
          <a:xfrm>
            <a:off x="171450" y="882316"/>
            <a:ext cx="8343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do we receive eternal life? </a:t>
            </a:r>
          </a:p>
        </p:txBody>
      </p:sp>
      <p:sp>
        <p:nvSpPr>
          <p:cNvPr id="7" name="Rounded Rectangle 2">
            <a:extLst>
              <a:ext uri="{FF2B5EF4-FFF2-40B4-BE49-F238E27FC236}">
                <a16:creationId xmlns:a16="http://schemas.microsoft.com/office/drawing/2014/main" xmlns="" id="{7A8BF9CB-D695-467E-AB63-8A6AC7BE7418}"/>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Tree>
    <p:extLst>
      <p:ext uri="{BB962C8B-B14F-4D97-AF65-F5344CB8AC3E}">
        <p14:creationId xmlns:p14="http://schemas.microsoft.com/office/powerpoint/2010/main" val="9917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o Place for Greed on the Way — Mark 10:17-31">
            <a:extLst>
              <a:ext uri="{FF2B5EF4-FFF2-40B4-BE49-F238E27FC236}">
                <a16:creationId xmlns:a16="http://schemas.microsoft.com/office/drawing/2014/main" xmlns="" id="{3F19239B-07BC-465F-B197-5EA404D5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 y="-1181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xmlns="" id="{2BB4E581-F05B-480C-A1CF-1B2398854806}"/>
              </a:ext>
            </a:extLst>
          </p:cNvPr>
          <p:cNvSpPr/>
          <p:nvPr/>
        </p:nvSpPr>
        <p:spPr>
          <a:xfrm>
            <a:off x="171450" y="882316"/>
            <a:ext cx="8343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do we receive eternal life? </a:t>
            </a:r>
          </a:p>
        </p:txBody>
      </p:sp>
      <p:sp>
        <p:nvSpPr>
          <p:cNvPr id="7" name="Rounded Rectangle 2">
            <a:extLst>
              <a:ext uri="{FF2B5EF4-FFF2-40B4-BE49-F238E27FC236}">
                <a16:creationId xmlns:a16="http://schemas.microsoft.com/office/drawing/2014/main" xmlns="" id="{7A8BF9CB-D695-467E-AB63-8A6AC7BE7418}"/>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Tree>
    <p:extLst>
      <p:ext uri="{BB962C8B-B14F-4D97-AF65-F5344CB8AC3E}">
        <p14:creationId xmlns:p14="http://schemas.microsoft.com/office/powerpoint/2010/main" val="39334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5">
            <a:extLst>
              <a:ext uri="{FF2B5EF4-FFF2-40B4-BE49-F238E27FC236}">
                <a16:creationId xmlns:a16="http://schemas.microsoft.com/office/drawing/2014/main" xmlns="" id="{9D3BF672-8EAC-4070-ABD0-8AA7161F4D6A}"/>
              </a:ext>
            </a:extLst>
          </p:cNvPr>
          <p:cNvSpPr/>
          <p:nvPr/>
        </p:nvSpPr>
        <p:spPr>
          <a:xfrm>
            <a:off x="177581" y="1070476"/>
            <a:ext cx="3861020" cy="2168023"/>
          </a:xfrm>
          <a:prstGeom prst="wedgeRoundRectCallout">
            <a:avLst>
              <a:gd name="adj1" fmla="val -57039"/>
              <a:gd name="adj2" fmla="val 902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10:18 </a:t>
            </a:r>
            <a:r>
              <a:rPr lang="en-US" sz="3200" b="1" dirty="0">
                <a:solidFill>
                  <a:schemeClr val="tx1"/>
                </a:solidFill>
              </a:rPr>
              <a:t> “</a:t>
            </a:r>
            <a:r>
              <a:rPr lang="en-US" sz="3200" dirty="0">
                <a:solidFill>
                  <a:schemeClr val="tx1"/>
                </a:solidFill>
              </a:rPr>
              <a:t>Why do you call Me good? No one is good except God alone.” </a:t>
            </a:r>
          </a:p>
        </p:txBody>
      </p:sp>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12" name="Rounded Rectangle 2">
            <a:extLst>
              <a:ext uri="{FF2B5EF4-FFF2-40B4-BE49-F238E27FC236}">
                <a16:creationId xmlns:a16="http://schemas.microsoft.com/office/drawing/2014/main" xmlns="" id="{2F9AC0DF-F9A2-45A8-B218-6D6B86D579BC}"/>
              </a:ext>
            </a:extLst>
          </p:cNvPr>
          <p:cNvSpPr/>
          <p:nvPr/>
        </p:nvSpPr>
        <p:spPr>
          <a:xfrm>
            <a:off x="3790950" y="5786465"/>
            <a:ext cx="8172450" cy="727966"/>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When Jesus asks questions . . .</a:t>
            </a:r>
          </a:p>
        </p:txBody>
      </p:sp>
    </p:spTree>
    <p:extLst>
      <p:ext uri="{BB962C8B-B14F-4D97-AF65-F5344CB8AC3E}">
        <p14:creationId xmlns:p14="http://schemas.microsoft.com/office/powerpoint/2010/main" val="11283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6" name="Rounded Rectangular Callout 5">
            <a:extLst>
              <a:ext uri="{FF2B5EF4-FFF2-40B4-BE49-F238E27FC236}">
                <a16:creationId xmlns:a16="http://schemas.microsoft.com/office/drawing/2014/main" xmlns="" id="{33F8C08E-4436-4EDC-A017-6D643591A832}"/>
              </a:ext>
            </a:extLst>
          </p:cNvPr>
          <p:cNvSpPr/>
          <p:nvPr/>
        </p:nvSpPr>
        <p:spPr>
          <a:xfrm>
            <a:off x="609933" y="3318122"/>
            <a:ext cx="9905334" cy="1645501"/>
          </a:xfrm>
          <a:prstGeom prst="wedgeRoundRectCallout">
            <a:avLst>
              <a:gd name="adj1" fmla="val -57616"/>
              <a:gd name="adj2" fmla="val -510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
        <p:nvSpPr>
          <p:cNvPr id="7" name="Rounded Rectangle 2">
            <a:extLst>
              <a:ext uri="{FF2B5EF4-FFF2-40B4-BE49-F238E27FC236}">
                <a16:creationId xmlns:a16="http://schemas.microsoft.com/office/drawing/2014/main" xmlns="" id="{A70B081B-9641-4905-A18E-E35B64D8898D}"/>
              </a:ext>
            </a:extLst>
          </p:cNvPr>
          <p:cNvSpPr/>
          <p:nvPr/>
        </p:nvSpPr>
        <p:spPr>
          <a:xfrm>
            <a:off x="133350" y="5154271"/>
            <a:ext cx="9105900" cy="707942"/>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the law?</a:t>
            </a:r>
          </a:p>
        </p:txBody>
      </p:sp>
      <p:sp>
        <p:nvSpPr>
          <p:cNvPr id="8" name="Rounded Rectangle 2">
            <a:extLst>
              <a:ext uri="{FF2B5EF4-FFF2-40B4-BE49-F238E27FC236}">
                <a16:creationId xmlns:a16="http://schemas.microsoft.com/office/drawing/2014/main" xmlns="" id="{F814ECF1-1755-4D6A-9912-B3C67A8D21E9}"/>
              </a:ext>
            </a:extLst>
          </p:cNvPr>
          <p:cNvSpPr/>
          <p:nvPr/>
        </p:nvSpPr>
        <p:spPr>
          <a:xfrm>
            <a:off x="2952750" y="5959411"/>
            <a:ext cx="9067800" cy="707941"/>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He’s answering the man’s question</a:t>
            </a:r>
          </a:p>
        </p:txBody>
      </p:sp>
      <p:sp>
        <p:nvSpPr>
          <p:cNvPr id="13" name="Rounded Rectangular Callout 5">
            <a:extLst>
              <a:ext uri="{FF2B5EF4-FFF2-40B4-BE49-F238E27FC236}">
                <a16:creationId xmlns:a16="http://schemas.microsoft.com/office/drawing/2014/main" xmlns="" id="{948C7732-FE54-4EED-92C4-4DBB001194D3}"/>
              </a:ext>
            </a:extLst>
          </p:cNvPr>
          <p:cNvSpPr/>
          <p:nvPr/>
        </p:nvSpPr>
        <p:spPr>
          <a:xfrm>
            <a:off x="7486650" y="1053599"/>
            <a:ext cx="433793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shall I do to inherit eternal life?”</a:t>
            </a:r>
          </a:p>
        </p:txBody>
      </p:sp>
    </p:spTree>
    <p:extLst>
      <p:ext uri="{BB962C8B-B14F-4D97-AF65-F5344CB8AC3E}">
        <p14:creationId xmlns:p14="http://schemas.microsoft.com/office/powerpoint/2010/main" val="22258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6" name="Rounded Rectangular Callout 5">
            <a:extLst>
              <a:ext uri="{FF2B5EF4-FFF2-40B4-BE49-F238E27FC236}">
                <a16:creationId xmlns:a16="http://schemas.microsoft.com/office/drawing/2014/main" xmlns="" id="{33F8C08E-4436-4EDC-A017-6D643591A832}"/>
              </a:ext>
            </a:extLst>
          </p:cNvPr>
          <p:cNvSpPr/>
          <p:nvPr/>
        </p:nvSpPr>
        <p:spPr>
          <a:xfrm>
            <a:off x="609933" y="3318122"/>
            <a:ext cx="9905334" cy="1645501"/>
          </a:xfrm>
          <a:prstGeom prst="wedgeRoundRectCallout">
            <a:avLst>
              <a:gd name="adj1" fmla="val -57616"/>
              <a:gd name="adj2" fmla="val -510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
        <p:nvSpPr>
          <p:cNvPr id="7" name="Rounded Rectangle 2">
            <a:extLst>
              <a:ext uri="{FF2B5EF4-FFF2-40B4-BE49-F238E27FC236}">
                <a16:creationId xmlns:a16="http://schemas.microsoft.com/office/drawing/2014/main" xmlns="" id="{A70B081B-9641-4905-A18E-E35B64D8898D}"/>
              </a:ext>
            </a:extLst>
          </p:cNvPr>
          <p:cNvSpPr/>
          <p:nvPr/>
        </p:nvSpPr>
        <p:spPr>
          <a:xfrm>
            <a:off x="133350" y="5154271"/>
            <a:ext cx="9105900" cy="707942"/>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the law?</a:t>
            </a:r>
          </a:p>
        </p:txBody>
      </p:sp>
      <p:sp>
        <p:nvSpPr>
          <p:cNvPr id="8" name="Rounded Rectangle 2">
            <a:extLst>
              <a:ext uri="{FF2B5EF4-FFF2-40B4-BE49-F238E27FC236}">
                <a16:creationId xmlns:a16="http://schemas.microsoft.com/office/drawing/2014/main" xmlns="" id="{F814ECF1-1755-4D6A-9912-B3C67A8D21E9}"/>
              </a:ext>
            </a:extLst>
          </p:cNvPr>
          <p:cNvSpPr/>
          <p:nvPr/>
        </p:nvSpPr>
        <p:spPr>
          <a:xfrm>
            <a:off x="2952750" y="5959411"/>
            <a:ext cx="9067800" cy="707941"/>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He’s answering the man’s question</a:t>
            </a:r>
          </a:p>
        </p:txBody>
      </p:sp>
      <p:sp>
        <p:nvSpPr>
          <p:cNvPr id="13" name="Rounded Rectangular Callout 5">
            <a:extLst>
              <a:ext uri="{FF2B5EF4-FFF2-40B4-BE49-F238E27FC236}">
                <a16:creationId xmlns:a16="http://schemas.microsoft.com/office/drawing/2014/main" xmlns="" id="{948C7732-FE54-4EED-92C4-4DBB001194D3}"/>
              </a:ext>
            </a:extLst>
          </p:cNvPr>
          <p:cNvSpPr/>
          <p:nvPr/>
        </p:nvSpPr>
        <p:spPr>
          <a:xfrm>
            <a:off x="7486650" y="1053599"/>
            <a:ext cx="433793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shall </a:t>
            </a:r>
            <a:r>
              <a:rPr lang="en-US" sz="3200" b="1" u="sng" dirty="0">
                <a:solidFill>
                  <a:srgbClr val="002060"/>
                </a:solidFill>
              </a:rPr>
              <a:t>I do </a:t>
            </a:r>
            <a:r>
              <a:rPr lang="en-US" sz="3200" dirty="0">
                <a:solidFill>
                  <a:schemeClr val="tx1"/>
                </a:solidFill>
              </a:rPr>
              <a:t>to inherit eternal life?”</a:t>
            </a:r>
          </a:p>
        </p:txBody>
      </p:sp>
    </p:spTree>
    <p:extLst>
      <p:ext uri="{BB962C8B-B14F-4D97-AF65-F5344CB8AC3E}">
        <p14:creationId xmlns:p14="http://schemas.microsoft.com/office/powerpoint/2010/main" val="94676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432751-24DB-4F2D-80DF-81A0EC2DD4B3}"/>
              </a:ext>
            </a:extLst>
          </p:cNvPr>
          <p:cNvSpPr txBox="1"/>
          <p:nvPr/>
        </p:nvSpPr>
        <p:spPr>
          <a:xfrm>
            <a:off x="7098324" y="315755"/>
            <a:ext cx="45602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Mark 10</a:t>
            </a:r>
            <a:endParaRPr lang="en-US" sz="5400" i="1" dirty="0">
              <a:solidFill>
                <a:schemeClr val="bg1"/>
              </a:solidFill>
            </a:endParaRPr>
          </a:p>
        </p:txBody>
      </p:sp>
      <p:sp>
        <p:nvSpPr>
          <p:cNvPr id="4" name="TextBox 3">
            <a:extLst>
              <a:ext uri="{FF2B5EF4-FFF2-40B4-BE49-F238E27FC236}">
                <a16:creationId xmlns:a16="http://schemas.microsoft.com/office/drawing/2014/main" xmlns="" id="{0526B15F-9B68-4BE4-A8AB-BC21B2803581}"/>
              </a:ext>
            </a:extLst>
          </p:cNvPr>
          <p:cNvSpPr txBox="1"/>
          <p:nvPr/>
        </p:nvSpPr>
        <p:spPr>
          <a:xfrm>
            <a:off x="347353" y="408088"/>
            <a:ext cx="54933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Jesus One on One</a:t>
            </a:r>
            <a:endParaRPr lang="en-US" sz="4800" dirty="0">
              <a:solidFill>
                <a:srgbClr val="03272D"/>
              </a:solidFill>
            </a:endParaRPr>
          </a:p>
        </p:txBody>
      </p:sp>
    </p:spTree>
    <p:extLst>
      <p:ext uri="{BB962C8B-B14F-4D97-AF65-F5344CB8AC3E}">
        <p14:creationId xmlns:p14="http://schemas.microsoft.com/office/powerpoint/2010/main" val="33860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6" name="Rounded Rectangular Callout 5">
            <a:extLst>
              <a:ext uri="{FF2B5EF4-FFF2-40B4-BE49-F238E27FC236}">
                <a16:creationId xmlns:a16="http://schemas.microsoft.com/office/drawing/2014/main" xmlns="" id="{33F8C08E-4436-4EDC-A017-6D643591A832}"/>
              </a:ext>
            </a:extLst>
          </p:cNvPr>
          <p:cNvSpPr/>
          <p:nvPr/>
        </p:nvSpPr>
        <p:spPr>
          <a:xfrm>
            <a:off x="609933" y="3318122"/>
            <a:ext cx="9905334" cy="1645501"/>
          </a:xfrm>
          <a:prstGeom prst="wedgeRoundRectCallout">
            <a:avLst>
              <a:gd name="adj1" fmla="val -57616"/>
              <a:gd name="adj2" fmla="val -510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
        <p:nvSpPr>
          <p:cNvPr id="7" name="Rounded Rectangle 2">
            <a:extLst>
              <a:ext uri="{FF2B5EF4-FFF2-40B4-BE49-F238E27FC236}">
                <a16:creationId xmlns:a16="http://schemas.microsoft.com/office/drawing/2014/main" xmlns="" id="{A70B081B-9641-4905-A18E-E35B64D8898D}"/>
              </a:ext>
            </a:extLst>
          </p:cNvPr>
          <p:cNvSpPr/>
          <p:nvPr/>
        </p:nvSpPr>
        <p:spPr>
          <a:xfrm>
            <a:off x="133350" y="5154271"/>
            <a:ext cx="9105900" cy="707942"/>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the law?</a:t>
            </a:r>
          </a:p>
        </p:txBody>
      </p:sp>
      <p:sp>
        <p:nvSpPr>
          <p:cNvPr id="8" name="Rounded Rectangle 2">
            <a:extLst>
              <a:ext uri="{FF2B5EF4-FFF2-40B4-BE49-F238E27FC236}">
                <a16:creationId xmlns:a16="http://schemas.microsoft.com/office/drawing/2014/main" xmlns="" id="{F814ECF1-1755-4D6A-9912-B3C67A8D21E9}"/>
              </a:ext>
            </a:extLst>
          </p:cNvPr>
          <p:cNvSpPr/>
          <p:nvPr/>
        </p:nvSpPr>
        <p:spPr>
          <a:xfrm>
            <a:off x="2952750" y="5959411"/>
            <a:ext cx="9067800" cy="707941"/>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He’s answering the man’s question</a:t>
            </a:r>
          </a:p>
        </p:txBody>
      </p:sp>
      <p:sp>
        <p:nvSpPr>
          <p:cNvPr id="13" name="Rounded Rectangular Callout 5">
            <a:extLst>
              <a:ext uri="{FF2B5EF4-FFF2-40B4-BE49-F238E27FC236}">
                <a16:creationId xmlns:a16="http://schemas.microsoft.com/office/drawing/2014/main" xmlns="" id="{948C7732-FE54-4EED-92C4-4DBB001194D3}"/>
              </a:ext>
            </a:extLst>
          </p:cNvPr>
          <p:cNvSpPr/>
          <p:nvPr/>
        </p:nvSpPr>
        <p:spPr>
          <a:xfrm>
            <a:off x="7486650" y="1053599"/>
            <a:ext cx="433793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a:t>
            </a:r>
            <a:r>
              <a:rPr lang="en-US" sz="3200" b="1" u="sng" dirty="0">
                <a:solidFill>
                  <a:srgbClr val="002060"/>
                </a:solidFill>
              </a:rPr>
              <a:t>shall</a:t>
            </a:r>
            <a:r>
              <a:rPr lang="en-US" sz="3200" dirty="0">
                <a:solidFill>
                  <a:schemeClr val="tx1"/>
                </a:solidFill>
              </a:rPr>
              <a:t> I do to inherit eternal life?”</a:t>
            </a:r>
          </a:p>
        </p:txBody>
      </p:sp>
    </p:spTree>
    <p:extLst>
      <p:ext uri="{BB962C8B-B14F-4D97-AF65-F5344CB8AC3E}">
        <p14:creationId xmlns:p14="http://schemas.microsoft.com/office/powerpoint/2010/main" val="412916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6" name="Rounded Rectangular Callout 5">
            <a:extLst>
              <a:ext uri="{FF2B5EF4-FFF2-40B4-BE49-F238E27FC236}">
                <a16:creationId xmlns:a16="http://schemas.microsoft.com/office/drawing/2014/main" xmlns="" id="{33F8C08E-4436-4EDC-A017-6D643591A832}"/>
              </a:ext>
            </a:extLst>
          </p:cNvPr>
          <p:cNvSpPr/>
          <p:nvPr/>
        </p:nvSpPr>
        <p:spPr>
          <a:xfrm>
            <a:off x="609933" y="3318122"/>
            <a:ext cx="9905334" cy="1645501"/>
          </a:xfrm>
          <a:prstGeom prst="wedgeRoundRectCallout">
            <a:avLst>
              <a:gd name="adj1" fmla="val -57616"/>
              <a:gd name="adj2" fmla="val -510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10:19  </a:t>
            </a:r>
            <a:r>
              <a:rPr lang="en-US" sz="3200" dirty="0">
                <a:solidFill>
                  <a:schemeClr val="tx1"/>
                </a:solidFill>
              </a:rPr>
              <a:t>“You know the commandments, ‘</a:t>
            </a:r>
            <a:r>
              <a:rPr lang="en-US" sz="3200" cap="small" dirty="0">
                <a:solidFill>
                  <a:schemeClr val="tx1"/>
                </a:solidFill>
              </a:rPr>
              <a:t>Do not murder, Do not commit adultery, Do not steal, Do not bear false witness</a:t>
            </a:r>
            <a:r>
              <a:rPr lang="en-US" sz="3200" dirty="0">
                <a:solidFill>
                  <a:schemeClr val="tx1"/>
                </a:solidFill>
              </a:rPr>
              <a:t>, Do not defraud, </a:t>
            </a:r>
            <a:r>
              <a:rPr lang="en-US" sz="3200" cap="small" dirty="0">
                <a:solidFill>
                  <a:schemeClr val="tx1"/>
                </a:solidFill>
              </a:rPr>
              <a:t>Honor your father and mother</a:t>
            </a:r>
            <a:r>
              <a:rPr lang="en-US" sz="3200" dirty="0">
                <a:solidFill>
                  <a:schemeClr val="tx1"/>
                </a:solidFill>
              </a:rPr>
              <a:t>.’”</a:t>
            </a:r>
          </a:p>
        </p:txBody>
      </p:sp>
      <p:sp>
        <p:nvSpPr>
          <p:cNvPr id="7" name="Rounded Rectangle 2">
            <a:extLst>
              <a:ext uri="{FF2B5EF4-FFF2-40B4-BE49-F238E27FC236}">
                <a16:creationId xmlns:a16="http://schemas.microsoft.com/office/drawing/2014/main" xmlns="" id="{A70B081B-9641-4905-A18E-E35B64D8898D}"/>
              </a:ext>
            </a:extLst>
          </p:cNvPr>
          <p:cNvSpPr/>
          <p:nvPr/>
        </p:nvSpPr>
        <p:spPr>
          <a:xfrm>
            <a:off x="133350" y="5154271"/>
            <a:ext cx="9105900" cy="707942"/>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the law?</a:t>
            </a:r>
          </a:p>
        </p:txBody>
      </p:sp>
      <p:sp>
        <p:nvSpPr>
          <p:cNvPr id="8" name="Rounded Rectangle 2">
            <a:extLst>
              <a:ext uri="{FF2B5EF4-FFF2-40B4-BE49-F238E27FC236}">
                <a16:creationId xmlns:a16="http://schemas.microsoft.com/office/drawing/2014/main" xmlns="" id="{F814ECF1-1755-4D6A-9912-B3C67A8D21E9}"/>
              </a:ext>
            </a:extLst>
          </p:cNvPr>
          <p:cNvSpPr/>
          <p:nvPr/>
        </p:nvSpPr>
        <p:spPr>
          <a:xfrm>
            <a:off x="2952750" y="5959411"/>
            <a:ext cx="9067800" cy="707941"/>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He’s answering the man’s question</a:t>
            </a:r>
          </a:p>
        </p:txBody>
      </p:sp>
      <p:sp>
        <p:nvSpPr>
          <p:cNvPr id="13" name="Rounded Rectangular Callout 5">
            <a:extLst>
              <a:ext uri="{FF2B5EF4-FFF2-40B4-BE49-F238E27FC236}">
                <a16:creationId xmlns:a16="http://schemas.microsoft.com/office/drawing/2014/main" xmlns="" id="{948C7732-FE54-4EED-92C4-4DBB001194D3}"/>
              </a:ext>
            </a:extLst>
          </p:cNvPr>
          <p:cNvSpPr/>
          <p:nvPr/>
        </p:nvSpPr>
        <p:spPr>
          <a:xfrm>
            <a:off x="7486650" y="1053599"/>
            <a:ext cx="433793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shall I do to </a:t>
            </a:r>
            <a:r>
              <a:rPr lang="en-US" sz="3200" b="1" u="sng" dirty="0">
                <a:solidFill>
                  <a:srgbClr val="002060"/>
                </a:solidFill>
              </a:rPr>
              <a:t>inherit</a:t>
            </a:r>
            <a:r>
              <a:rPr lang="en-US" sz="3200" dirty="0">
                <a:solidFill>
                  <a:schemeClr val="tx1"/>
                </a:solidFill>
              </a:rPr>
              <a:t> eternal life?”</a:t>
            </a:r>
          </a:p>
        </p:txBody>
      </p:sp>
    </p:spTree>
    <p:extLst>
      <p:ext uri="{BB962C8B-B14F-4D97-AF65-F5344CB8AC3E}">
        <p14:creationId xmlns:p14="http://schemas.microsoft.com/office/powerpoint/2010/main" val="261373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9" name="Rounded Rectangular Callout 5">
            <a:extLst>
              <a:ext uri="{FF2B5EF4-FFF2-40B4-BE49-F238E27FC236}">
                <a16:creationId xmlns:a16="http://schemas.microsoft.com/office/drawing/2014/main" xmlns="" id="{D21CF78B-CD2A-4C38-A024-ABABFFCFE4C0}"/>
              </a:ext>
            </a:extLst>
          </p:cNvPr>
          <p:cNvSpPr/>
          <p:nvPr/>
        </p:nvSpPr>
        <p:spPr>
          <a:xfrm>
            <a:off x="6096000" y="1749558"/>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2" name="Rounded Rectangular Callout 5">
            <a:extLst>
              <a:ext uri="{FF2B5EF4-FFF2-40B4-BE49-F238E27FC236}">
                <a16:creationId xmlns:a16="http://schemas.microsoft.com/office/drawing/2014/main" xmlns="" id="{7008C460-F5D8-4AFE-9DC9-20147A725F98}"/>
              </a:ext>
            </a:extLst>
          </p:cNvPr>
          <p:cNvSpPr/>
          <p:nvPr/>
        </p:nvSpPr>
        <p:spPr>
          <a:xfrm>
            <a:off x="572499" y="1726512"/>
            <a:ext cx="2970801" cy="1388008"/>
          </a:xfrm>
          <a:prstGeom prst="wedgeRoundRectCallout">
            <a:avLst>
              <a:gd name="adj1" fmla="val -78903"/>
              <a:gd name="adj2" fmla="val 887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“One thing you lack:”</a:t>
            </a:r>
          </a:p>
        </p:txBody>
      </p:sp>
      <p:sp>
        <p:nvSpPr>
          <p:cNvPr id="14" name="Rounded Rectangle 2">
            <a:extLst>
              <a:ext uri="{FF2B5EF4-FFF2-40B4-BE49-F238E27FC236}">
                <a16:creationId xmlns:a16="http://schemas.microsoft.com/office/drawing/2014/main" xmlns="" id="{FAA50EC8-001E-4DF5-B598-C6D0944D268E}"/>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15" name="Rounded Rectangle 2">
            <a:extLst>
              <a:ext uri="{FF2B5EF4-FFF2-40B4-BE49-F238E27FC236}">
                <a16:creationId xmlns:a16="http://schemas.microsoft.com/office/drawing/2014/main" xmlns="" id="{4581BD21-81A2-4E57-B5BF-B2B5306A2A6F}"/>
              </a:ext>
            </a:extLst>
          </p:cNvPr>
          <p:cNvSpPr/>
          <p:nvPr/>
        </p:nvSpPr>
        <p:spPr>
          <a:xfrm>
            <a:off x="171450" y="5649847"/>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A</a:t>
            </a:r>
          </a:p>
        </p:txBody>
      </p:sp>
      <p:sp>
        <p:nvSpPr>
          <p:cNvPr id="8" name="Rounded Rectangle 2">
            <a:extLst>
              <a:ext uri="{FF2B5EF4-FFF2-40B4-BE49-F238E27FC236}">
                <a16:creationId xmlns:a16="http://schemas.microsoft.com/office/drawing/2014/main" xmlns="" id="{3D9A17FE-7CDF-4A43-8892-F55DCD189AD2}"/>
              </a:ext>
            </a:extLst>
          </p:cNvPr>
          <p:cNvSpPr/>
          <p:nvPr/>
        </p:nvSpPr>
        <p:spPr>
          <a:xfrm>
            <a:off x="1616203" y="3599953"/>
            <a:ext cx="8058149" cy="1374784"/>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If you want to earn eternal life, keep the commandments</a:t>
            </a:r>
          </a:p>
        </p:txBody>
      </p:sp>
    </p:spTree>
    <p:extLst>
      <p:ext uri="{BB962C8B-B14F-4D97-AF65-F5344CB8AC3E}">
        <p14:creationId xmlns:p14="http://schemas.microsoft.com/office/powerpoint/2010/main" val="21311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9" name="Rounded Rectangular Callout 5">
            <a:extLst>
              <a:ext uri="{FF2B5EF4-FFF2-40B4-BE49-F238E27FC236}">
                <a16:creationId xmlns:a16="http://schemas.microsoft.com/office/drawing/2014/main" xmlns="" id="{D21CF78B-CD2A-4C38-A024-ABABFFCFE4C0}"/>
              </a:ext>
            </a:extLst>
          </p:cNvPr>
          <p:cNvSpPr/>
          <p:nvPr/>
        </p:nvSpPr>
        <p:spPr>
          <a:xfrm>
            <a:off x="6096000" y="1749558"/>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2" name="Rounded Rectangular Callout 5">
            <a:extLst>
              <a:ext uri="{FF2B5EF4-FFF2-40B4-BE49-F238E27FC236}">
                <a16:creationId xmlns:a16="http://schemas.microsoft.com/office/drawing/2014/main" xmlns="" id="{7008C460-F5D8-4AFE-9DC9-20147A725F98}"/>
              </a:ext>
            </a:extLst>
          </p:cNvPr>
          <p:cNvSpPr/>
          <p:nvPr/>
        </p:nvSpPr>
        <p:spPr>
          <a:xfrm>
            <a:off x="572499" y="1726512"/>
            <a:ext cx="2970801" cy="1388008"/>
          </a:xfrm>
          <a:prstGeom prst="wedgeRoundRectCallout">
            <a:avLst>
              <a:gd name="adj1" fmla="val -78903"/>
              <a:gd name="adj2" fmla="val 887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“One thing you lack:”</a:t>
            </a:r>
          </a:p>
        </p:txBody>
      </p:sp>
      <p:sp>
        <p:nvSpPr>
          <p:cNvPr id="14" name="Rounded Rectangle 2">
            <a:extLst>
              <a:ext uri="{FF2B5EF4-FFF2-40B4-BE49-F238E27FC236}">
                <a16:creationId xmlns:a16="http://schemas.microsoft.com/office/drawing/2014/main" xmlns="" id="{FAA50EC8-001E-4DF5-B598-C6D0944D268E}"/>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15" name="Rounded Rectangle 2">
            <a:extLst>
              <a:ext uri="{FF2B5EF4-FFF2-40B4-BE49-F238E27FC236}">
                <a16:creationId xmlns:a16="http://schemas.microsoft.com/office/drawing/2014/main" xmlns="" id="{4581BD21-81A2-4E57-B5BF-B2B5306A2A6F}"/>
              </a:ext>
            </a:extLst>
          </p:cNvPr>
          <p:cNvSpPr/>
          <p:nvPr/>
        </p:nvSpPr>
        <p:spPr>
          <a:xfrm>
            <a:off x="171450" y="5649847"/>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A</a:t>
            </a:r>
          </a:p>
        </p:txBody>
      </p:sp>
      <p:sp>
        <p:nvSpPr>
          <p:cNvPr id="8" name="Rounded Rectangle 2">
            <a:extLst>
              <a:ext uri="{FF2B5EF4-FFF2-40B4-BE49-F238E27FC236}">
                <a16:creationId xmlns:a16="http://schemas.microsoft.com/office/drawing/2014/main" xmlns="" id="{3D9A17FE-7CDF-4A43-8892-F55DCD189AD2}"/>
              </a:ext>
            </a:extLst>
          </p:cNvPr>
          <p:cNvSpPr/>
          <p:nvPr/>
        </p:nvSpPr>
        <p:spPr>
          <a:xfrm>
            <a:off x="444451" y="3479407"/>
            <a:ext cx="9961421" cy="1805552"/>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He’s pointing him to the law to expose how he *thinks* he’s going to earn eternal life, and then showing him the problem with it</a:t>
            </a:r>
          </a:p>
        </p:txBody>
      </p:sp>
    </p:spTree>
    <p:extLst>
      <p:ext uri="{BB962C8B-B14F-4D97-AF65-F5344CB8AC3E}">
        <p14:creationId xmlns:p14="http://schemas.microsoft.com/office/powerpoint/2010/main" val="86540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The_Ladder_of_Divine_Ascent_Monastery_of_St_Catherine_Sinai_12th_century.jpg">
            <a:extLst>
              <a:ext uri="{FF2B5EF4-FFF2-40B4-BE49-F238E27FC236}">
                <a16:creationId xmlns:a16="http://schemas.microsoft.com/office/drawing/2014/main" xmlns="" id="{D0ED65A3-1B18-410B-9C96-1C85C0FC012F}"/>
              </a:ext>
            </a:extLst>
          </p:cNvPr>
          <p:cNvPicPr>
            <a:picLocks noChangeAspect="1" noChangeArrowheads="1"/>
          </p:cNvPicPr>
          <p:nvPr/>
        </p:nvPicPr>
        <p:blipFill>
          <a:blip r:embed="rId2" cstate="print"/>
          <a:srcRect/>
          <a:stretch>
            <a:fillRect/>
          </a:stretch>
        </p:blipFill>
        <p:spPr bwMode="auto">
          <a:xfrm>
            <a:off x="0" y="734947"/>
            <a:ext cx="4267107" cy="6110314"/>
          </a:xfrm>
          <a:prstGeom prst="rect">
            <a:avLst/>
          </a:prstGeom>
          <a:noFill/>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4" name="Rounded Rectangle 2">
            <a:extLst>
              <a:ext uri="{FF2B5EF4-FFF2-40B4-BE49-F238E27FC236}">
                <a16:creationId xmlns:a16="http://schemas.microsoft.com/office/drawing/2014/main" xmlns="" id="{DDFA4FA5-C86A-4DCC-9F1B-F20A99F3FF31}"/>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7" name="Rounded Rectangle 2">
            <a:extLst>
              <a:ext uri="{FF2B5EF4-FFF2-40B4-BE49-F238E27FC236}">
                <a16:creationId xmlns:a16="http://schemas.microsoft.com/office/drawing/2014/main" xmlns="" id="{A5A07D74-98AF-4336-94F9-CC724012520B}"/>
              </a:ext>
            </a:extLst>
          </p:cNvPr>
          <p:cNvSpPr/>
          <p:nvPr/>
        </p:nvSpPr>
        <p:spPr>
          <a:xfrm>
            <a:off x="5455920" y="2862177"/>
            <a:ext cx="6010655" cy="18558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“All that matters is: Be Kind.” </a:t>
            </a:r>
          </a:p>
        </p:txBody>
      </p:sp>
    </p:spTree>
    <p:extLst>
      <p:ext uri="{BB962C8B-B14F-4D97-AF65-F5344CB8AC3E}">
        <p14:creationId xmlns:p14="http://schemas.microsoft.com/office/powerpoint/2010/main" val="1299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The_Ladder_of_Divine_Ascent_Monastery_of_St_Catherine_Sinai_12th_century.jpg">
            <a:extLst>
              <a:ext uri="{FF2B5EF4-FFF2-40B4-BE49-F238E27FC236}">
                <a16:creationId xmlns:a16="http://schemas.microsoft.com/office/drawing/2014/main" xmlns="" id="{D0ED65A3-1B18-410B-9C96-1C85C0FC012F}"/>
              </a:ext>
            </a:extLst>
          </p:cNvPr>
          <p:cNvPicPr>
            <a:picLocks noChangeAspect="1" noChangeArrowheads="1"/>
          </p:cNvPicPr>
          <p:nvPr/>
        </p:nvPicPr>
        <p:blipFill>
          <a:blip r:embed="rId2" cstate="print"/>
          <a:srcRect/>
          <a:stretch>
            <a:fillRect/>
          </a:stretch>
        </p:blipFill>
        <p:spPr bwMode="auto">
          <a:xfrm>
            <a:off x="0" y="734947"/>
            <a:ext cx="4267107" cy="6110314"/>
          </a:xfrm>
          <a:prstGeom prst="rect">
            <a:avLst/>
          </a:prstGeom>
          <a:noFill/>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4" name="Rounded Rectangle 2">
            <a:extLst>
              <a:ext uri="{FF2B5EF4-FFF2-40B4-BE49-F238E27FC236}">
                <a16:creationId xmlns:a16="http://schemas.microsoft.com/office/drawing/2014/main" xmlns="" id="{DDFA4FA5-C86A-4DCC-9F1B-F20A99F3FF31}"/>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5" name="Rounded Rectangle 2">
            <a:extLst>
              <a:ext uri="{FF2B5EF4-FFF2-40B4-BE49-F238E27FC236}">
                <a16:creationId xmlns:a16="http://schemas.microsoft.com/office/drawing/2014/main" xmlns="" id="{FD9CB521-07D0-4D41-9534-3815801D2865}"/>
              </a:ext>
            </a:extLst>
          </p:cNvPr>
          <p:cNvSpPr/>
          <p:nvPr/>
        </p:nvSpPr>
        <p:spPr>
          <a:xfrm>
            <a:off x="4383693" y="1847399"/>
            <a:ext cx="7636857" cy="4933426"/>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5400" b="1" dirty="0"/>
              <a:t>Problems with “plan A”</a:t>
            </a:r>
          </a:p>
          <a:p>
            <a:r>
              <a:rPr lang="en-US" sz="3000" b="1" dirty="0"/>
              <a:t>- Measures progress by comparison against other people</a:t>
            </a:r>
          </a:p>
          <a:p>
            <a:endParaRPr lang="en-US" sz="2000" b="1" dirty="0"/>
          </a:p>
          <a:p>
            <a:r>
              <a:rPr lang="en-US" sz="3000" b="1" dirty="0"/>
              <a:t>- We’re good at keeping up appearances</a:t>
            </a:r>
          </a:p>
          <a:p>
            <a:endParaRPr lang="en-US" sz="2000" b="1" dirty="0"/>
          </a:p>
          <a:p>
            <a:r>
              <a:rPr lang="en-US" sz="3000" b="1" dirty="0"/>
              <a:t>- We have a biased view of how good we actually are</a:t>
            </a:r>
          </a:p>
          <a:p>
            <a:endParaRPr lang="en-US" sz="2000" b="1" dirty="0"/>
          </a:p>
          <a:p>
            <a:r>
              <a:rPr lang="en-US" sz="3000" b="1" dirty="0"/>
              <a:t>- We’re experts at watering down standards</a:t>
            </a:r>
          </a:p>
          <a:p>
            <a:pPr marL="685800" indent="-685800">
              <a:buFont typeface="Arial" panose="020B0604020202020204" pitchFamily="34" charset="0"/>
              <a:buChar char="•"/>
            </a:pPr>
            <a:endParaRPr lang="en-US" sz="3200" b="1" dirty="0"/>
          </a:p>
        </p:txBody>
      </p:sp>
    </p:spTree>
    <p:extLst>
      <p:ext uri="{BB962C8B-B14F-4D97-AF65-F5344CB8AC3E}">
        <p14:creationId xmlns:p14="http://schemas.microsoft.com/office/powerpoint/2010/main" val="3300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9" name="Rounded Rectangular Callout 5">
            <a:extLst>
              <a:ext uri="{FF2B5EF4-FFF2-40B4-BE49-F238E27FC236}">
                <a16:creationId xmlns:a16="http://schemas.microsoft.com/office/drawing/2014/main" xmlns="" id="{D21CF78B-CD2A-4C38-A024-ABABFFCFE4C0}"/>
              </a:ext>
            </a:extLst>
          </p:cNvPr>
          <p:cNvSpPr/>
          <p:nvPr/>
        </p:nvSpPr>
        <p:spPr>
          <a:xfrm>
            <a:off x="6096000" y="1749558"/>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4" name="Rounded Rectangle 2">
            <a:extLst>
              <a:ext uri="{FF2B5EF4-FFF2-40B4-BE49-F238E27FC236}">
                <a16:creationId xmlns:a16="http://schemas.microsoft.com/office/drawing/2014/main" xmlns="" id="{FAA50EC8-001E-4DF5-B598-C6D0944D268E}"/>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8" name="Thought Bubble: Cloud 7">
            <a:extLst>
              <a:ext uri="{FF2B5EF4-FFF2-40B4-BE49-F238E27FC236}">
                <a16:creationId xmlns:a16="http://schemas.microsoft.com/office/drawing/2014/main" xmlns="" id="{61FFAEC7-B479-4DCF-A174-33025647D0AF}"/>
              </a:ext>
            </a:extLst>
          </p:cNvPr>
          <p:cNvSpPr/>
          <p:nvPr/>
        </p:nvSpPr>
        <p:spPr>
          <a:xfrm>
            <a:off x="-125166" y="-48619"/>
            <a:ext cx="7182744" cy="1567132"/>
          </a:xfrm>
          <a:prstGeom prst="cloudCallout">
            <a:avLst>
              <a:gd name="adj1" fmla="val 11502"/>
              <a:gd name="adj2" fmla="val 744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Oh </a:t>
            </a:r>
            <a:r>
              <a:rPr lang="en-US" sz="6600" b="1" i="1" dirty="0">
                <a:solidFill>
                  <a:schemeClr val="tx1"/>
                </a:solidFill>
              </a:rPr>
              <a:t>REALLY</a:t>
            </a:r>
            <a:r>
              <a:rPr lang="en-US" sz="6600" b="1" dirty="0">
                <a:solidFill>
                  <a:schemeClr val="tx1"/>
                </a:solidFill>
              </a:rPr>
              <a:t>??</a:t>
            </a:r>
          </a:p>
        </p:txBody>
      </p:sp>
    </p:spTree>
    <p:extLst>
      <p:ext uri="{BB962C8B-B14F-4D97-AF65-F5344CB8AC3E}">
        <p14:creationId xmlns:p14="http://schemas.microsoft.com/office/powerpoint/2010/main" val="20800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9" name="Rounded Rectangular Callout 5">
            <a:extLst>
              <a:ext uri="{FF2B5EF4-FFF2-40B4-BE49-F238E27FC236}">
                <a16:creationId xmlns:a16="http://schemas.microsoft.com/office/drawing/2014/main" xmlns="" id="{D21CF78B-CD2A-4C38-A024-ABABFFCFE4C0}"/>
              </a:ext>
            </a:extLst>
          </p:cNvPr>
          <p:cNvSpPr/>
          <p:nvPr/>
        </p:nvSpPr>
        <p:spPr>
          <a:xfrm>
            <a:off x="6096000" y="1749558"/>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4" name="Rounded Rectangle 2">
            <a:extLst>
              <a:ext uri="{FF2B5EF4-FFF2-40B4-BE49-F238E27FC236}">
                <a16:creationId xmlns:a16="http://schemas.microsoft.com/office/drawing/2014/main" xmlns="" id="{FAA50EC8-001E-4DF5-B598-C6D0944D268E}"/>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8" name="Thought Bubble: Cloud 7">
            <a:extLst>
              <a:ext uri="{FF2B5EF4-FFF2-40B4-BE49-F238E27FC236}">
                <a16:creationId xmlns:a16="http://schemas.microsoft.com/office/drawing/2014/main" xmlns="" id="{61FFAEC7-B479-4DCF-A174-33025647D0AF}"/>
              </a:ext>
            </a:extLst>
          </p:cNvPr>
          <p:cNvSpPr/>
          <p:nvPr/>
        </p:nvSpPr>
        <p:spPr>
          <a:xfrm>
            <a:off x="-125166" y="-48619"/>
            <a:ext cx="7182744" cy="1567132"/>
          </a:xfrm>
          <a:prstGeom prst="cloudCallout">
            <a:avLst>
              <a:gd name="adj1" fmla="val 11502"/>
              <a:gd name="adj2" fmla="val 744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Oh </a:t>
            </a:r>
            <a:r>
              <a:rPr lang="en-US" sz="6600" b="1" i="1" dirty="0">
                <a:solidFill>
                  <a:schemeClr val="tx1"/>
                </a:solidFill>
              </a:rPr>
              <a:t>REALLY</a:t>
            </a:r>
            <a:r>
              <a:rPr lang="en-US" sz="6600" b="1" dirty="0">
                <a:solidFill>
                  <a:schemeClr val="tx1"/>
                </a:solidFill>
              </a:rPr>
              <a:t>??</a:t>
            </a:r>
          </a:p>
        </p:txBody>
      </p:sp>
      <p:sp>
        <p:nvSpPr>
          <p:cNvPr id="7" name="Rectangle 6">
            <a:extLst>
              <a:ext uri="{FF2B5EF4-FFF2-40B4-BE49-F238E27FC236}">
                <a16:creationId xmlns:a16="http://schemas.microsoft.com/office/drawing/2014/main" xmlns="" id="{FC7E281F-6C64-429C-A7E0-5067015E2C01}"/>
              </a:ext>
            </a:extLst>
          </p:cNvPr>
          <p:cNvSpPr/>
          <p:nvPr/>
        </p:nvSpPr>
        <p:spPr>
          <a:xfrm>
            <a:off x="0" y="5687568"/>
            <a:ext cx="12192000" cy="117043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tx1"/>
                </a:solidFill>
              </a:rPr>
              <a:t>Matt 5:21 </a:t>
            </a:r>
            <a:r>
              <a:rPr lang="en-US" altLang="en-US" sz="3200" dirty="0">
                <a:solidFill>
                  <a:schemeClr val="tx1"/>
                </a:solidFill>
              </a:rPr>
              <a:t>You have heard that the law of Moses says, “Do not murder. If you commit murder, you are subject to judgment.”</a:t>
            </a:r>
          </a:p>
        </p:txBody>
      </p:sp>
    </p:spTree>
    <p:extLst>
      <p:ext uri="{BB962C8B-B14F-4D97-AF65-F5344CB8AC3E}">
        <p14:creationId xmlns:p14="http://schemas.microsoft.com/office/powerpoint/2010/main" val="395921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xmlns="" id="{E523E874-B94B-4376-9504-C9D15CDE2BE4}"/>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9" name="Rounded Rectangular Callout 5">
            <a:extLst>
              <a:ext uri="{FF2B5EF4-FFF2-40B4-BE49-F238E27FC236}">
                <a16:creationId xmlns:a16="http://schemas.microsoft.com/office/drawing/2014/main" xmlns="" id="{D21CF78B-CD2A-4C38-A024-ABABFFCFE4C0}"/>
              </a:ext>
            </a:extLst>
          </p:cNvPr>
          <p:cNvSpPr/>
          <p:nvPr/>
        </p:nvSpPr>
        <p:spPr>
          <a:xfrm>
            <a:off x="6096000" y="1749558"/>
            <a:ext cx="57285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10:20 </a:t>
            </a:r>
            <a:r>
              <a:rPr lang="en-US" sz="3200" dirty="0">
                <a:solidFill>
                  <a:schemeClr val="tx1"/>
                </a:solidFill>
              </a:rPr>
              <a:t>“Teacher, I have kept all these things from my youth up.” </a:t>
            </a:r>
          </a:p>
        </p:txBody>
      </p:sp>
      <p:sp>
        <p:nvSpPr>
          <p:cNvPr id="14" name="Rounded Rectangle 2">
            <a:extLst>
              <a:ext uri="{FF2B5EF4-FFF2-40B4-BE49-F238E27FC236}">
                <a16:creationId xmlns:a16="http://schemas.microsoft.com/office/drawing/2014/main" xmlns="" id="{FAA50EC8-001E-4DF5-B598-C6D0944D268E}"/>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8" name="Thought Bubble: Cloud 7">
            <a:extLst>
              <a:ext uri="{FF2B5EF4-FFF2-40B4-BE49-F238E27FC236}">
                <a16:creationId xmlns:a16="http://schemas.microsoft.com/office/drawing/2014/main" xmlns="" id="{61FFAEC7-B479-4DCF-A174-33025647D0AF}"/>
              </a:ext>
            </a:extLst>
          </p:cNvPr>
          <p:cNvSpPr/>
          <p:nvPr/>
        </p:nvSpPr>
        <p:spPr>
          <a:xfrm>
            <a:off x="-125166" y="-48619"/>
            <a:ext cx="7182744" cy="1567132"/>
          </a:xfrm>
          <a:prstGeom prst="cloudCallout">
            <a:avLst>
              <a:gd name="adj1" fmla="val 11502"/>
              <a:gd name="adj2" fmla="val 744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Oh </a:t>
            </a:r>
            <a:r>
              <a:rPr lang="en-US" sz="6600" b="1" i="1" dirty="0">
                <a:solidFill>
                  <a:schemeClr val="tx1"/>
                </a:solidFill>
              </a:rPr>
              <a:t>REALLY</a:t>
            </a:r>
            <a:r>
              <a:rPr lang="en-US" sz="6600" b="1" dirty="0">
                <a:solidFill>
                  <a:schemeClr val="tx1"/>
                </a:solidFill>
              </a:rPr>
              <a:t>??</a:t>
            </a:r>
          </a:p>
        </p:txBody>
      </p:sp>
      <p:sp>
        <p:nvSpPr>
          <p:cNvPr id="12" name="Rectangle 11">
            <a:extLst>
              <a:ext uri="{FF2B5EF4-FFF2-40B4-BE49-F238E27FC236}">
                <a16:creationId xmlns:a16="http://schemas.microsoft.com/office/drawing/2014/main" xmlns="" id="{D1B0E4EC-5D2D-4557-ACB7-C92E2FCFB554}"/>
              </a:ext>
            </a:extLst>
          </p:cNvPr>
          <p:cNvSpPr/>
          <p:nvPr/>
        </p:nvSpPr>
        <p:spPr>
          <a:xfrm>
            <a:off x="0" y="5321808"/>
            <a:ext cx="12192000" cy="153619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1" baseline="30000" dirty="0">
                <a:solidFill>
                  <a:schemeClr val="tx1"/>
                </a:solidFill>
              </a:rPr>
              <a:t>Matt 5:22 </a:t>
            </a:r>
            <a:r>
              <a:rPr lang="en-US" altLang="en-US" sz="3000" dirty="0">
                <a:solidFill>
                  <a:schemeClr val="tx1"/>
                </a:solidFill>
              </a:rPr>
              <a:t>But I say, if you are angry with someone, you are subject to judgment! If you call someone an idiot, you are in danger of being brought before the high council.  And if you curse someone, you are in danger of the fires of hell.  </a:t>
            </a:r>
          </a:p>
          <a:p>
            <a:pPr>
              <a:spcBef>
                <a:spcPct val="50000"/>
              </a:spcBef>
            </a:pPr>
            <a:endParaRPr lang="en-US" altLang="en-US" sz="3200" dirty="0">
              <a:solidFill>
                <a:schemeClr val="tx1"/>
              </a:solidFill>
            </a:endParaRPr>
          </a:p>
        </p:txBody>
      </p:sp>
    </p:spTree>
    <p:extLst>
      <p:ext uri="{BB962C8B-B14F-4D97-AF65-F5344CB8AC3E}">
        <p14:creationId xmlns:p14="http://schemas.microsoft.com/office/powerpoint/2010/main" val="162379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1" name="Rectangle 10">
            <a:extLst>
              <a:ext uri="{FF2B5EF4-FFF2-40B4-BE49-F238E27FC236}">
                <a16:creationId xmlns:a16="http://schemas.microsoft.com/office/drawing/2014/main" xmlns="" id="{A5B6859B-A7F5-4B04-9B25-89E5C01B7BE9}"/>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r>
              <a:rPr lang="en-US" sz="4400" b="1" dirty="0"/>
              <a:t>Do Not Murder </a:t>
            </a:r>
            <a:endParaRPr lang="en-US" sz="3600" b="1" dirty="0"/>
          </a:p>
        </p:txBody>
      </p:sp>
      <p:pic>
        <p:nvPicPr>
          <p:cNvPr id="13" name="Picture 2" descr="How to Score an A+ at the Dentist | Gentle Care Dentistry">
            <a:extLst>
              <a:ext uri="{FF2B5EF4-FFF2-40B4-BE49-F238E27FC236}">
                <a16:creationId xmlns:a16="http://schemas.microsoft.com/office/drawing/2014/main" xmlns="" id="{8412FD6F-ADF5-4712-AC49-3BFEEDA19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613" y="63836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3A29FEDE-6629-492B-9475-5211831AAE10}"/>
              </a:ext>
            </a:extLst>
          </p:cNvPr>
          <p:cNvSpPr/>
          <p:nvPr/>
        </p:nvSpPr>
        <p:spPr>
          <a:xfrm>
            <a:off x="0" y="5321808"/>
            <a:ext cx="12192000" cy="153619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1" baseline="30000" dirty="0">
                <a:solidFill>
                  <a:schemeClr val="tx1"/>
                </a:solidFill>
              </a:rPr>
              <a:t>Matt 5:22 </a:t>
            </a:r>
            <a:r>
              <a:rPr lang="en-US" altLang="en-US" sz="3000" dirty="0">
                <a:solidFill>
                  <a:schemeClr val="tx1"/>
                </a:solidFill>
              </a:rPr>
              <a:t>But I say, if you are angry with someone, you are subject to judgment! If you call someone an idiot, you are in danger of being brought before the high council.  And if you curse someone, you are in danger of the fires of hell.  </a:t>
            </a:r>
          </a:p>
          <a:p>
            <a:pPr>
              <a:spcBef>
                <a:spcPct val="50000"/>
              </a:spcBef>
            </a:pPr>
            <a:endParaRPr lang="en-US" altLang="en-US" sz="3200" dirty="0">
              <a:solidFill>
                <a:schemeClr val="tx1"/>
              </a:solidFill>
            </a:endParaRPr>
          </a:p>
        </p:txBody>
      </p:sp>
    </p:spTree>
    <p:extLst>
      <p:ext uri="{BB962C8B-B14F-4D97-AF65-F5344CB8AC3E}">
        <p14:creationId xmlns:p14="http://schemas.microsoft.com/office/powerpoint/2010/main" val="36648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EB95A59B-98AF-4843-937F-76D41C3453B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5967D95-4DCF-4331-A201-EBDFF14ACCA8}"/>
              </a:ext>
            </a:extLst>
          </p:cNvPr>
          <p:cNvSpPr/>
          <p:nvPr/>
        </p:nvSpPr>
        <p:spPr>
          <a:xfrm>
            <a:off x="0" y="5708520"/>
            <a:ext cx="12192000" cy="114948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10:13 </a:t>
            </a:r>
            <a:r>
              <a:rPr lang="en-US" sz="3200" dirty="0">
                <a:solidFill>
                  <a:schemeClr val="tx1"/>
                </a:solidFill>
              </a:rPr>
              <a:t>And they were bringing children to Him so that He might touch them; but the disciples rebuked them. </a:t>
            </a:r>
            <a:endParaRPr lang="en-US" sz="3600" dirty="0"/>
          </a:p>
        </p:txBody>
      </p:sp>
    </p:spTree>
    <p:extLst>
      <p:ext uri="{BB962C8B-B14F-4D97-AF65-F5344CB8AC3E}">
        <p14:creationId xmlns:p14="http://schemas.microsoft.com/office/powerpoint/2010/main" val="40391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1" name="Rectangle 10">
            <a:extLst>
              <a:ext uri="{FF2B5EF4-FFF2-40B4-BE49-F238E27FC236}">
                <a16:creationId xmlns:a16="http://schemas.microsoft.com/office/drawing/2014/main" xmlns="" id="{A5B6859B-A7F5-4B04-9B25-89E5C01B7BE9}"/>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r>
              <a:rPr lang="en-US" sz="4400" b="1" dirty="0"/>
              <a:t>Do Not Murder </a:t>
            </a:r>
            <a:endParaRPr lang="en-US" sz="3600" b="1" dirty="0"/>
          </a:p>
        </p:txBody>
      </p:sp>
      <p:sp>
        <p:nvSpPr>
          <p:cNvPr id="7" name="Rectangle 6">
            <a:extLst>
              <a:ext uri="{FF2B5EF4-FFF2-40B4-BE49-F238E27FC236}">
                <a16:creationId xmlns:a16="http://schemas.microsoft.com/office/drawing/2014/main" xmlns="" id="{26CEA87D-380F-4C77-A14F-6298579F4628}"/>
              </a:ext>
            </a:extLst>
          </p:cNvPr>
          <p:cNvSpPr/>
          <p:nvPr/>
        </p:nvSpPr>
        <p:spPr>
          <a:xfrm>
            <a:off x="0" y="5321808"/>
            <a:ext cx="12192000" cy="153619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1" baseline="30000" dirty="0">
                <a:solidFill>
                  <a:schemeClr val="tx1"/>
                </a:solidFill>
              </a:rPr>
              <a:t>Matt 5:22 </a:t>
            </a:r>
            <a:r>
              <a:rPr lang="en-US" altLang="en-US" sz="3000" dirty="0">
                <a:solidFill>
                  <a:schemeClr val="tx1"/>
                </a:solidFill>
              </a:rPr>
              <a:t>But I say, if you are angry with someone, you are subject to judgment! If you call someone an idiot, you are in danger of being brought before the high council.  And if you curse someone, you are in danger of the fires of hell.  </a:t>
            </a:r>
          </a:p>
          <a:p>
            <a:pPr>
              <a:spcBef>
                <a:spcPct val="50000"/>
              </a:spcBef>
            </a:pPr>
            <a:endParaRPr lang="en-US" altLang="en-US" sz="3200" dirty="0">
              <a:solidFill>
                <a:schemeClr val="tx1"/>
              </a:solidFill>
            </a:endParaRPr>
          </a:p>
        </p:txBody>
      </p:sp>
      <p:sp>
        <p:nvSpPr>
          <p:cNvPr id="14" name="Rectangle 13">
            <a:extLst>
              <a:ext uri="{FF2B5EF4-FFF2-40B4-BE49-F238E27FC236}">
                <a16:creationId xmlns:a16="http://schemas.microsoft.com/office/drawing/2014/main" xmlns="" id="{57DC5F89-CFC9-480B-BCC1-BA12B550BEEA}"/>
              </a:ext>
            </a:extLst>
          </p:cNvPr>
          <p:cNvSpPr/>
          <p:nvPr/>
        </p:nvSpPr>
        <p:spPr>
          <a:xfrm>
            <a:off x="0" y="3214116"/>
            <a:ext cx="7388352" cy="1874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Jesus’s version: </a:t>
            </a:r>
          </a:p>
          <a:p>
            <a:pPr marL="571500" indent="-571500">
              <a:buFontTx/>
              <a:buChar char="-"/>
            </a:pPr>
            <a:r>
              <a:rPr lang="en-US" sz="4400" b="1" dirty="0"/>
              <a:t>Never be angry with anyone</a:t>
            </a:r>
          </a:p>
          <a:p>
            <a:pPr marL="571500" indent="-571500">
              <a:buFontTx/>
              <a:buChar char="-"/>
            </a:pPr>
            <a:r>
              <a:rPr lang="en-US" sz="4400" b="1" dirty="0"/>
              <a:t>Never Insult anyone</a:t>
            </a:r>
            <a:endParaRPr lang="en-US" sz="3600" b="1" dirty="0"/>
          </a:p>
        </p:txBody>
      </p:sp>
      <p:pic>
        <p:nvPicPr>
          <p:cNvPr id="16"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8A0AD9F2-2B92-4E5A-9B7D-05DFEAD13D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718613" y="2925247"/>
            <a:ext cx="2143125" cy="23379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w to Score an A+ at the Dentist | Gentle Care Dentistry">
            <a:extLst>
              <a:ext uri="{FF2B5EF4-FFF2-40B4-BE49-F238E27FC236}">
                <a16:creationId xmlns:a16="http://schemas.microsoft.com/office/drawing/2014/main" xmlns="" id="{C37C50E3-8FAE-41D9-9EC4-F73242F0A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613" y="63836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3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1" name="Rectangle 10">
            <a:extLst>
              <a:ext uri="{FF2B5EF4-FFF2-40B4-BE49-F238E27FC236}">
                <a16:creationId xmlns:a16="http://schemas.microsoft.com/office/drawing/2014/main" xmlns="" id="{A5B6859B-A7F5-4B04-9B25-89E5C01B7BE9}"/>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p>
          <a:p>
            <a:pPr algn="ctr"/>
            <a:r>
              <a:rPr lang="en-US" sz="4400" b="1" dirty="0"/>
              <a:t>Do not cheat on your spouse </a:t>
            </a:r>
            <a:endParaRPr lang="en-US" sz="3600" b="1" dirty="0"/>
          </a:p>
        </p:txBody>
      </p:sp>
      <p:sp>
        <p:nvSpPr>
          <p:cNvPr id="7" name="Rectangle 6">
            <a:extLst>
              <a:ext uri="{FF2B5EF4-FFF2-40B4-BE49-F238E27FC236}">
                <a16:creationId xmlns:a16="http://schemas.microsoft.com/office/drawing/2014/main" xmlns="" id="{26CEA87D-380F-4C77-A14F-6298579F4628}"/>
              </a:ext>
            </a:extLst>
          </p:cNvPr>
          <p:cNvSpPr/>
          <p:nvPr/>
        </p:nvSpPr>
        <p:spPr>
          <a:xfrm>
            <a:off x="0" y="5687568"/>
            <a:ext cx="12192000" cy="117043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1" baseline="30000" dirty="0">
                <a:solidFill>
                  <a:schemeClr val="tx1"/>
                </a:solidFill>
              </a:rPr>
              <a:t>Matt 5:27 </a:t>
            </a:r>
            <a:r>
              <a:rPr lang="en-US" altLang="en-US" sz="3200" dirty="0">
                <a:solidFill>
                  <a:schemeClr val="tx1"/>
                </a:solidFill>
              </a:rPr>
              <a:t>You have heard that the law of Moses says, “Do not commit adultery.”</a:t>
            </a:r>
          </a:p>
          <a:p>
            <a:pPr>
              <a:spcBef>
                <a:spcPct val="50000"/>
              </a:spcBef>
            </a:pPr>
            <a:endParaRPr lang="en-US" altLang="en-US" sz="3000" dirty="0">
              <a:solidFill>
                <a:schemeClr val="tx1"/>
              </a:solidFill>
            </a:endParaRPr>
          </a:p>
          <a:p>
            <a:pPr>
              <a:spcBef>
                <a:spcPct val="50000"/>
              </a:spcBef>
            </a:pPr>
            <a:endParaRPr lang="en-US" altLang="en-US" sz="3200" dirty="0">
              <a:solidFill>
                <a:schemeClr val="tx1"/>
              </a:solidFill>
            </a:endParaRPr>
          </a:p>
        </p:txBody>
      </p:sp>
      <p:pic>
        <p:nvPicPr>
          <p:cNvPr id="12"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6D8662BA-4EB9-46BA-8221-2F90E5368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18626" y="648000"/>
            <a:ext cx="1943100" cy="212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7" name="Rectangle 6">
            <a:extLst>
              <a:ext uri="{FF2B5EF4-FFF2-40B4-BE49-F238E27FC236}">
                <a16:creationId xmlns:a16="http://schemas.microsoft.com/office/drawing/2014/main" xmlns="" id="{26CEA87D-380F-4C77-A14F-6298579F4628}"/>
              </a:ext>
            </a:extLst>
          </p:cNvPr>
          <p:cNvSpPr/>
          <p:nvPr/>
        </p:nvSpPr>
        <p:spPr>
          <a:xfrm>
            <a:off x="0" y="5687568"/>
            <a:ext cx="12192000" cy="117043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1" baseline="30000" dirty="0">
                <a:solidFill>
                  <a:schemeClr val="tx1"/>
                </a:solidFill>
              </a:rPr>
              <a:t> </a:t>
            </a:r>
            <a:r>
              <a:rPr lang="en-US" altLang="en-US" sz="3200" b="1" baseline="30000" dirty="0">
                <a:solidFill>
                  <a:schemeClr val="tx1"/>
                </a:solidFill>
              </a:rPr>
              <a:t>Matt 5:28 </a:t>
            </a:r>
            <a:r>
              <a:rPr lang="en-US" altLang="en-US" sz="3200" dirty="0">
                <a:solidFill>
                  <a:schemeClr val="tx1"/>
                </a:solidFill>
              </a:rPr>
              <a:t>But I say, anyone who even looks at a woman with lust in his eyes has already committed adultery with her in his heart. </a:t>
            </a:r>
          </a:p>
          <a:p>
            <a:pPr>
              <a:spcBef>
                <a:spcPct val="50000"/>
              </a:spcBef>
            </a:pPr>
            <a:endParaRPr lang="en-US" altLang="en-US" sz="3000" dirty="0">
              <a:solidFill>
                <a:schemeClr val="tx1"/>
              </a:solidFill>
            </a:endParaRPr>
          </a:p>
          <a:p>
            <a:pPr>
              <a:spcBef>
                <a:spcPct val="50000"/>
              </a:spcBef>
            </a:pPr>
            <a:endParaRPr lang="en-US" altLang="en-US" sz="3200" dirty="0">
              <a:solidFill>
                <a:schemeClr val="tx1"/>
              </a:solidFill>
            </a:endParaRPr>
          </a:p>
        </p:txBody>
      </p:sp>
      <p:sp>
        <p:nvSpPr>
          <p:cNvPr id="14" name="Rectangle 13">
            <a:extLst>
              <a:ext uri="{FF2B5EF4-FFF2-40B4-BE49-F238E27FC236}">
                <a16:creationId xmlns:a16="http://schemas.microsoft.com/office/drawing/2014/main" xmlns="" id="{57DC5F89-CFC9-480B-BCC1-BA12B550BEEA}"/>
              </a:ext>
            </a:extLst>
          </p:cNvPr>
          <p:cNvSpPr/>
          <p:nvPr/>
        </p:nvSpPr>
        <p:spPr>
          <a:xfrm>
            <a:off x="0" y="3214116"/>
            <a:ext cx="7388352" cy="1874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Jesus’s version: </a:t>
            </a:r>
          </a:p>
          <a:p>
            <a:r>
              <a:rPr lang="en-US" sz="4400" b="1" dirty="0"/>
              <a:t>Do not ever look with lust at a person you are not married to</a:t>
            </a:r>
            <a:endParaRPr lang="en-US" sz="3600" b="1" dirty="0"/>
          </a:p>
        </p:txBody>
      </p:sp>
      <p:sp>
        <p:nvSpPr>
          <p:cNvPr id="12" name="Rectangle 11">
            <a:extLst>
              <a:ext uri="{FF2B5EF4-FFF2-40B4-BE49-F238E27FC236}">
                <a16:creationId xmlns:a16="http://schemas.microsoft.com/office/drawing/2014/main" xmlns="" id="{06037CA7-B7E9-4B5E-A81F-61213705AAC5}"/>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p>
          <a:p>
            <a:pPr algn="ctr"/>
            <a:r>
              <a:rPr lang="en-US" sz="4400" b="1" dirty="0"/>
              <a:t>Do not cheat on your spouse </a:t>
            </a:r>
            <a:endParaRPr lang="en-US" sz="3600" b="1" dirty="0"/>
          </a:p>
        </p:txBody>
      </p:sp>
      <p:pic>
        <p:nvPicPr>
          <p:cNvPr id="15"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9E394370-7D95-4AC5-BBA7-8BBC973BF0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18626" y="3089435"/>
            <a:ext cx="1943100" cy="21197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FD78400D-80B0-4FA5-83A6-72A7A7CA5C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818626" y="648000"/>
            <a:ext cx="1943100" cy="212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7" name="Rectangle 6">
            <a:extLst>
              <a:ext uri="{FF2B5EF4-FFF2-40B4-BE49-F238E27FC236}">
                <a16:creationId xmlns:a16="http://schemas.microsoft.com/office/drawing/2014/main" xmlns="" id="{26CEA87D-380F-4C77-A14F-6298579F4628}"/>
              </a:ext>
            </a:extLst>
          </p:cNvPr>
          <p:cNvSpPr/>
          <p:nvPr/>
        </p:nvSpPr>
        <p:spPr>
          <a:xfrm>
            <a:off x="0" y="5321808"/>
            <a:ext cx="12192000" cy="153619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tx1"/>
                </a:solidFill>
              </a:rPr>
              <a:t>Matt 5:29 </a:t>
            </a:r>
            <a:r>
              <a:rPr lang="en-US" altLang="en-US" sz="3200" dirty="0">
                <a:solidFill>
                  <a:schemeClr val="tx1"/>
                </a:solidFill>
              </a:rPr>
              <a:t>So if your eye causes you to lust, gouge it out and throw it away.  It is better for you to lose one part of your body than for your whole body to be thrown into hell.  </a:t>
            </a:r>
          </a:p>
          <a:p>
            <a:pPr>
              <a:spcBef>
                <a:spcPct val="50000"/>
              </a:spcBef>
            </a:pPr>
            <a:endParaRPr lang="en-US" altLang="en-US" sz="3000" dirty="0">
              <a:solidFill>
                <a:schemeClr val="tx1"/>
              </a:solidFill>
            </a:endParaRPr>
          </a:p>
          <a:p>
            <a:pPr>
              <a:spcBef>
                <a:spcPct val="50000"/>
              </a:spcBef>
            </a:pPr>
            <a:endParaRPr lang="en-US" altLang="en-US" sz="3200" dirty="0">
              <a:solidFill>
                <a:schemeClr val="tx1"/>
              </a:solidFill>
            </a:endParaRPr>
          </a:p>
        </p:txBody>
      </p:sp>
      <p:sp>
        <p:nvSpPr>
          <p:cNvPr id="12" name="Rectangle 11">
            <a:extLst>
              <a:ext uri="{FF2B5EF4-FFF2-40B4-BE49-F238E27FC236}">
                <a16:creationId xmlns:a16="http://schemas.microsoft.com/office/drawing/2014/main" xmlns="" id="{173210FE-5D77-44D0-B5E0-EA4592A20142}"/>
              </a:ext>
            </a:extLst>
          </p:cNvPr>
          <p:cNvSpPr/>
          <p:nvPr/>
        </p:nvSpPr>
        <p:spPr>
          <a:xfrm>
            <a:off x="0" y="3214116"/>
            <a:ext cx="7388352" cy="1874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Jesus’s version: </a:t>
            </a:r>
          </a:p>
          <a:p>
            <a:r>
              <a:rPr lang="en-US" sz="4400" b="1" dirty="0"/>
              <a:t>Do not ever look with lust at a person you are not married to</a:t>
            </a:r>
            <a:endParaRPr lang="en-US" sz="3600" b="1" dirty="0"/>
          </a:p>
        </p:txBody>
      </p:sp>
      <p:sp>
        <p:nvSpPr>
          <p:cNvPr id="13" name="Rectangle 12">
            <a:extLst>
              <a:ext uri="{FF2B5EF4-FFF2-40B4-BE49-F238E27FC236}">
                <a16:creationId xmlns:a16="http://schemas.microsoft.com/office/drawing/2014/main" xmlns="" id="{BEDBC4F4-6337-4618-B00E-5D2E3604D2BC}"/>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p>
          <a:p>
            <a:pPr algn="ctr"/>
            <a:r>
              <a:rPr lang="en-US" sz="4400" b="1" dirty="0"/>
              <a:t>Do not cheat on your spouse </a:t>
            </a:r>
            <a:endParaRPr lang="en-US" sz="3600" b="1" dirty="0"/>
          </a:p>
        </p:txBody>
      </p:sp>
      <p:pic>
        <p:nvPicPr>
          <p:cNvPr id="17"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0A110F42-6297-4C3A-A7F3-841E00DBD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18626" y="3089435"/>
            <a:ext cx="1943100" cy="2119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0A571E7F-E457-46F6-8FFC-BC4828467F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818626" y="648000"/>
            <a:ext cx="1943100" cy="212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3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7" name="Rectangle 6">
            <a:extLst>
              <a:ext uri="{FF2B5EF4-FFF2-40B4-BE49-F238E27FC236}">
                <a16:creationId xmlns:a16="http://schemas.microsoft.com/office/drawing/2014/main" xmlns="" id="{26CEA87D-380F-4C77-A14F-6298579F4628}"/>
              </a:ext>
            </a:extLst>
          </p:cNvPr>
          <p:cNvSpPr/>
          <p:nvPr/>
        </p:nvSpPr>
        <p:spPr>
          <a:xfrm>
            <a:off x="0" y="5687568"/>
            <a:ext cx="12192000" cy="117043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tx1"/>
                </a:solidFill>
              </a:rPr>
              <a:t>Matt 5:43 </a:t>
            </a:r>
            <a:r>
              <a:rPr lang="en-US" altLang="en-US" sz="3200" dirty="0">
                <a:solidFill>
                  <a:schemeClr val="tx1"/>
                </a:solidFill>
              </a:rPr>
              <a:t>You have heard that the law of Moses says, “Love your neighbor and hate your enemy.”</a:t>
            </a:r>
          </a:p>
          <a:p>
            <a:pPr>
              <a:spcBef>
                <a:spcPct val="50000"/>
              </a:spcBef>
            </a:pPr>
            <a:endParaRPr lang="en-US" altLang="en-US" sz="3000" dirty="0">
              <a:solidFill>
                <a:schemeClr val="tx1"/>
              </a:solidFill>
            </a:endParaRPr>
          </a:p>
          <a:p>
            <a:pPr>
              <a:spcBef>
                <a:spcPct val="50000"/>
              </a:spcBef>
            </a:pPr>
            <a:endParaRPr lang="en-US" altLang="en-US" sz="3200" dirty="0">
              <a:solidFill>
                <a:schemeClr val="tx1"/>
              </a:solidFill>
            </a:endParaRPr>
          </a:p>
        </p:txBody>
      </p:sp>
      <p:pic>
        <p:nvPicPr>
          <p:cNvPr id="1026" name="Picture 2" descr="PRI Report Cards - Who scored an A+? – ESG Clarity">
            <a:extLst>
              <a:ext uri="{FF2B5EF4-FFF2-40B4-BE49-F238E27FC236}">
                <a16:creationId xmlns:a16="http://schemas.microsoft.com/office/drawing/2014/main" xmlns="" id="{EB25391D-F881-4D15-88E1-052EAFA99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817446" y="676717"/>
            <a:ext cx="3945459" cy="20664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BEDBC4F4-6337-4618-B00E-5D2E3604D2BC}"/>
              </a:ext>
            </a:extLst>
          </p:cNvPr>
          <p:cNvSpPr/>
          <p:nvPr/>
        </p:nvSpPr>
        <p:spPr>
          <a:xfrm>
            <a:off x="0" y="737738"/>
            <a:ext cx="7388352" cy="2066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You must love others, unless they’re different from you, then you may hate them.</a:t>
            </a:r>
            <a:endParaRPr lang="en-US" sz="2800" b="1" dirty="0"/>
          </a:p>
        </p:txBody>
      </p:sp>
      <p:sp>
        <p:nvSpPr>
          <p:cNvPr id="11" name="Rectangle 10">
            <a:extLst>
              <a:ext uri="{FF2B5EF4-FFF2-40B4-BE49-F238E27FC236}">
                <a16:creationId xmlns:a16="http://schemas.microsoft.com/office/drawing/2014/main" xmlns="" id="{B3B25FCC-92F1-4AB6-9277-FADDEDAFC988}"/>
              </a:ext>
            </a:extLst>
          </p:cNvPr>
          <p:cNvSpPr/>
          <p:nvPr/>
        </p:nvSpPr>
        <p:spPr>
          <a:xfrm>
            <a:off x="3214160" y="4626803"/>
            <a:ext cx="8777478" cy="111562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bg1"/>
                </a:solidFill>
              </a:rPr>
              <a:t>Leviticus 19:18 </a:t>
            </a:r>
            <a:r>
              <a:rPr lang="en-US" altLang="en-US" sz="3200" dirty="0">
                <a:solidFill>
                  <a:schemeClr val="bg1"/>
                </a:solidFill>
              </a:rPr>
              <a:t>Never seek revenge or bear a grudge against anyone, but love your neighbor as yourself.</a:t>
            </a:r>
            <a:endParaRPr lang="en-US" altLang="en-US" sz="3200" dirty="0">
              <a:solidFill>
                <a:schemeClr val="tx1"/>
              </a:solidFill>
            </a:endParaRPr>
          </a:p>
        </p:txBody>
      </p:sp>
    </p:spTree>
    <p:extLst>
      <p:ext uri="{BB962C8B-B14F-4D97-AF65-F5344CB8AC3E}">
        <p14:creationId xmlns:p14="http://schemas.microsoft.com/office/powerpoint/2010/main" val="14413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pic>
        <p:nvPicPr>
          <p:cNvPr id="1026" name="Picture 2" descr="PRI Report Cards - Who scored an A+? – ESG Clarity">
            <a:extLst>
              <a:ext uri="{FF2B5EF4-FFF2-40B4-BE49-F238E27FC236}">
                <a16:creationId xmlns:a16="http://schemas.microsoft.com/office/drawing/2014/main" xmlns="" id="{EB25391D-F881-4D15-88E1-052EAFA99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817446" y="676717"/>
            <a:ext cx="3945459" cy="20664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173210FE-5D77-44D0-B5E0-EA4592A20142}"/>
              </a:ext>
            </a:extLst>
          </p:cNvPr>
          <p:cNvSpPr/>
          <p:nvPr/>
        </p:nvSpPr>
        <p:spPr>
          <a:xfrm>
            <a:off x="0" y="2909316"/>
            <a:ext cx="7388352" cy="1874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Jesus’s version: Love everyone, especially those who hate you.</a:t>
            </a:r>
          </a:p>
        </p:txBody>
      </p:sp>
      <p:pic>
        <p:nvPicPr>
          <p:cNvPr id="16"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63178638-7DCF-4B4F-B3C3-073DEFA763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667750" y="2842744"/>
            <a:ext cx="1866900" cy="20366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6AF86121-48AE-4DA6-843E-437FA0B5EC52}"/>
              </a:ext>
            </a:extLst>
          </p:cNvPr>
          <p:cNvSpPr/>
          <p:nvPr/>
        </p:nvSpPr>
        <p:spPr>
          <a:xfrm>
            <a:off x="0" y="737738"/>
            <a:ext cx="7388352" cy="2066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You must love others, unless they’re different from you, then you may hate them.</a:t>
            </a:r>
            <a:endParaRPr lang="en-US" sz="2800" b="1" dirty="0"/>
          </a:p>
        </p:txBody>
      </p:sp>
      <p:sp>
        <p:nvSpPr>
          <p:cNvPr id="7" name="Rectangle 6">
            <a:extLst>
              <a:ext uri="{FF2B5EF4-FFF2-40B4-BE49-F238E27FC236}">
                <a16:creationId xmlns:a16="http://schemas.microsoft.com/office/drawing/2014/main" xmlns="" id="{26CEA87D-380F-4C77-A14F-6298579F4628}"/>
              </a:ext>
            </a:extLst>
          </p:cNvPr>
          <p:cNvSpPr/>
          <p:nvPr/>
        </p:nvSpPr>
        <p:spPr>
          <a:xfrm>
            <a:off x="0" y="4736590"/>
            <a:ext cx="12192000" cy="212140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tx1"/>
                </a:solidFill>
              </a:rPr>
              <a:t>Matt 5:44 </a:t>
            </a:r>
            <a:r>
              <a:rPr lang="en-US" altLang="en-US" sz="3200" dirty="0">
                <a:solidFill>
                  <a:schemeClr val="tx1"/>
                </a:solidFill>
              </a:rPr>
              <a:t>But I say love your enemies! Pray for those who persecute you! In that way, you will be acting as true children of your Father in heaven. .. </a:t>
            </a:r>
            <a:r>
              <a:rPr lang="en-US" altLang="en-US" sz="3200" b="1" baseline="30000" dirty="0">
                <a:solidFill>
                  <a:schemeClr val="tx1"/>
                </a:solidFill>
              </a:rPr>
              <a:t>46</a:t>
            </a:r>
            <a:r>
              <a:rPr lang="en-US" altLang="en-US" sz="3200" dirty="0">
                <a:solidFill>
                  <a:schemeClr val="tx1"/>
                </a:solidFill>
              </a:rPr>
              <a:t> If you love only those who love you, what good is that? Even the corrupt tax collectors do that much. </a:t>
            </a:r>
          </a:p>
          <a:p>
            <a:pPr>
              <a:spcBef>
                <a:spcPct val="50000"/>
              </a:spcBef>
            </a:pPr>
            <a:endParaRPr lang="en-US" altLang="en-US" sz="3000" dirty="0">
              <a:solidFill>
                <a:schemeClr val="tx1"/>
              </a:solidFill>
            </a:endParaRPr>
          </a:p>
          <a:p>
            <a:pPr>
              <a:spcBef>
                <a:spcPct val="50000"/>
              </a:spcBef>
            </a:pPr>
            <a:endParaRPr lang="en-US" altLang="en-US" sz="3200" dirty="0">
              <a:solidFill>
                <a:schemeClr val="tx1"/>
              </a:solidFill>
            </a:endParaRPr>
          </a:p>
        </p:txBody>
      </p:sp>
    </p:spTree>
    <p:extLst>
      <p:ext uri="{BB962C8B-B14F-4D97-AF65-F5344CB8AC3E}">
        <p14:creationId xmlns:p14="http://schemas.microsoft.com/office/powerpoint/2010/main" val="90124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Your Score: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1" name="Rectangle 10">
            <a:extLst>
              <a:ext uri="{FF2B5EF4-FFF2-40B4-BE49-F238E27FC236}">
                <a16:creationId xmlns:a16="http://schemas.microsoft.com/office/drawing/2014/main" xmlns="" id="{A5B6859B-A7F5-4B04-9B25-89E5C01B7BE9}"/>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p>
          <a:p>
            <a:pPr algn="ctr"/>
            <a:r>
              <a:rPr lang="en-US" sz="4400" b="1" dirty="0"/>
              <a:t>Do Not Worship Baal </a:t>
            </a:r>
            <a:endParaRPr lang="en-US" sz="3600" b="1" dirty="0"/>
          </a:p>
        </p:txBody>
      </p:sp>
      <p:sp>
        <p:nvSpPr>
          <p:cNvPr id="7" name="Rectangle 6">
            <a:extLst>
              <a:ext uri="{FF2B5EF4-FFF2-40B4-BE49-F238E27FC236}">
                <a16:creationId xmlns:a16="http://schemas.microsoft.com/office/drawing/2014/main" xmlns="" id="{26CEA87D-380F-4C77-A14F-6298579F4628}"/>
              </a:ext>
            </a:extLst>
          </p:cNvPr>
          <p:cNvSpPr/>
          <p:nvPr/>
        </p:nvSpPr>
        <p:spPr>
          <a:xfrm>
            <a:off x="0" y="5687568"/>
            <a:ext cx="12192000" cy="117043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1" baseline="30000" dirty="0" err="1">
                <a:solidFill>
                  <a:schemeClr val="tx1"/>
                </a:solidFill>
              </a:rPr>
              <a:t>Deut</a:t>
            </a:r>
            <a:r>
              <a:rPr lang="en-US" altLang="en-US" sz="3000" b="1" baseline="30000" dirty="0">
                <a:solidFill>
                  <a:schemeClr val="tx1"/>
                </a:solidFill>
              </a:rPr>
              <a:t> 5:7 </a:t>
            </a:r>
            <a:r>
              <a:rPr lang="en-US" altLang="en-US" sz="3000" dirty="0">
                <a:solidFill>
                  <a:schemeClr val="tx1"/>
                </a:solidFill>
              </a:rPr>
              <a:t>You shall have no other gods before me.</a:t>
            </a:r>
          </a:p>
          <a:p>
            <a:pPr>
              <a:spcBef>
                <a:spcPct val="50000"/>
              </a:spcBef>
            </a:pPr>
            <a:endParaRPr lang="en-US" altLang="en-US" sz="3200" dirty="0">
              <a:solidFill>
                <a:schemeClr val="tx1"/>
              </a:solidFill>
            </a:endParaRPr>
          </a:p>
        </p:txBody>
      </p:sp>
      <p:sp>
        <p:nvSpPr>
          <p:cNvPr id="14" name="Rectangle 13">
            <a:extLst>
              <a:ext uri="{FF2B5EF4-FFF2-40B4-BE49-F238E27FC236}">
                <a16:creationId xmlns:a16="http://schemas.microsoft.com/office/drawing/2014/main" xmlns="" id="{57DC5F89-CFC9-480B-BCC1-BA12B550BEEA}"/>
              </a:ext>
            </a:extLst>
          </p:cNvPr>
          <p:cNvSpPr/>
          <p:nvPr/>
        </p:nvSpPr>
        <p:spPr>
          <a:xfrm>
            <a:off x="0" y="3214116"/>
            <a:ext cx="7388352" cy="1874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Jesus’s version: </a:t>
            </a:r>
          </a:p>
          <a:p>
            <a:pPr algn="ctr"/>
            <a:r>
              <a:rPr lang="en-US" sz="4400" b="1" dirty="0"/>
              <a:t>Money counts as a god</a:t>
            </a:r>
            <a:endParaRPr lang="en-US" sz="3600" b="1" dirty="0"/>
          </a:p>
        </p:txBody>
      </p:sp>
      <p:pic>
        <p:nvPicPr>
          <p:cNvPr id="12"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7F5CAB31-A6F4-4ED1-89B4-56FC5FA86B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99493" y="762001"/>
            <a:ext cx="1929452" cy="1928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54687B92-AB9F-4B06-B5A1-79FD56F5E2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899493" y="3124743"/>
            <a:ext cx="2245010" cy="219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733708-CC63-4C5F-A815-2E8BFB7244A7}"/>
              </a:ext>
            </a:extLst>
          </p:cNvPr>
          <p:cNvSpPr/>
          <p:nvPr/>
        </p:nvSpPr>
        <p:spPr>
          <a:xfrm>
            <a:off x="7388352" y="0"/>
            <a:ext cx="4803648"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dirty="0">
                <a:solidFill>
                  <a:schemeClr val="tx1"/>
                </a:solidFill>
              </a:rPr>
              <a:t>FINAL GRADE:</a:t>
            </a:r>
            <a:endParaRPr lang="en-US" sz="4800" b="1" dirty="0">
              <a:solidFill>
                <a:schemeClr val="tx1"/>
              </a:solidFill>
            </a:endParaRPr>
          </a:p>
        </p:txBody>
      </p:sp>
      <p:sp>
        <p:nvSpPr>
          <p:cNvPr id="6" name="Rectangle 5">
            <a:extLst>
              <a:ext uri="{FF2B5EF4-FFF2-40B4-BE49-F238E27FC236}">
                <a16:creationId xmlns:a16="http://schemas.microsoft.com/office/drawing/2014/main" xmlns="" id="{7E8FACE5-59DF-480A-8279-840B5AEF0E13}"/>
              </a:ext>
            </a:extLst>
          </p:cNvPr>
          <p:cNvSpPr/>
          <p:nvPr/>
        </p:nvSpPr>
        <p:spPr>
          <a:xfrm>
            <a:off x="0" y="0"/>
            <a:ext cx="7388352" cy="56875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dirty="0">
                <a:solidFill>
                  <a:schemeClr val="tx1"/>
                </a:solidFill>
              </a:rPr>
              <a:t>Earn Eternal Life </a:t>
            </a:r>
            <a:r>
              <a:rPr lang="en-US" sz="5400" b="1" dirty="0">
                <a:solidFill>
                  <a:schemeClr val="tx1"/>
                </a:solidFill>
              </a:rPr>
              <a:t>REPORT CARD</a:t>
            </a:r>
            <a:endParaRPr lang="en-US" sz="4000" b="1" dirty="0">
              <a:solidFill>
                <a:schemeClr val="tx1"/>
              </a:solidFill>
            </a:endParaRPr>
          </a:p>
        </p:txBody>
      </p:sp>
      <p:sp>
        <p:nvSpPr>
          <p:cNvPr id="9" name="Rectangle 8">
            <a:extLst>
              <a:ext uri="{FF2B5EF4-FFF2-40B4-BE49-F238E27FC236}">
                <a16:creationId xmlns:a16="http://schemas.microsoft.com/office/drawing/2014/main" xmlns="" id="{1D6F48FC-674B-44A8-B051-142831C20E46}"/>
              </a:ext>
            </a:extLst>
          </p:cNvPr>
          <p:cNvSpPr/>
          <p:nvPr/>
        </p:nvSpPr>
        <p:spPr>
          <a:xfrm>
            <a:off x="0" y="2798064"/>
            <a:ext cx="7388352"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0" name="Rectangle 9">
            <a:extLst>
              <a:ext uri="{FF2B5EF4-FFF2-40B4-BE49-F238E27FC236}">
                <a16:creationId xmlns:a16="http://schemas.microsoft.com/office/drawing/2014/main" xmlns="" id="{85D25004-0F66-42F5-B6CB-82C99F85A32D}"/>
              </a:ext>
            </a:extLst>
          </p:cNvPr>
          <p:cNvSpPr/>
          <p:nvPr/>
        </p:nvSpPr>
        <p:spPr>
          <a:xfrm>
            <a:off x="7388352" y="2798064"/>
            <a:ext cx="4803648" cy="288950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chemeClr val="tx1"/>
              </a:solidFill>
            </a:endParaRPr>
          </a:p>
        </p:txBody>
      </p:sp>
      <p:sp>
        <p:nvSpPr>
          <p:cNvPr id="11" name="Rectangle 10">
            <a:extLst>
              <a:ext uri="{FF2B5EF4-FFF2-40B4-BE49-F238E27FC236}">
                <a16:creationId xmlns:a16="http://schemas.microsoft.com/office/drawing/2014/main" xmlns="" id="{A5B6859B-A7F5-4B04-9B25-89E5C01B7BE9}"/>
              </a:ext>
            </a:extLst>
          </p:cNvPr>
          <p:cNvSpPr/>
          <p:nvPr/>
        </p:nvSpPr>
        <p:spPr>
          <a:xfrm>
            <a:off x="0" y="1042416"/>
            <a:ext cx="7388352"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Pharisee’s version: </a:t>
            </a:r>
            <a:r>
              <a:rPr lang="en-US" sz="3900" b="1" dirty="0"/>
              <a:t>You must do better than others to pass this test</a:t>
            </a:r>
          </a:p>
        </p:txBody>
      </p:sp>
      <p:sp>
        <p:nvSpPr>
          <p:cNvPr id="7" name="Rectangle 6">
            <a:extLst>
              <a:ext uri="{FF2B5EF4-FFF2-40B4-BE49-F238E27FC236}">
                <a16:creationId xmlns:a16="http://schemas.microsoft.com/office/drawing/2014/main" xmlns="" id="{26CEA87D-380F-4C77-A14F-6298579F4628}"/>
              </a:ext>
            </a:extLst>
          </p:cNvPr>
          <p:cNvSpPr/>
          <p:nvPr/>
        </p:nvSpPr>
        <p:spPr>
          <a:xfrm>
            <a:off x="0" y="5321808"/>
            <a:ext cx="12192000" cy="153619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tx1"/>
                </a:solidFill>
              </a:rPr>
              <a:t>Matt 5:48 </a:t>
            </a:r>
            <a:r>
              <a:rPr lang="en-US" altLang="en-US" sz="3200" dirty="0">
                <a:solidFill>
                  <a:schemeClr val="tx1"/>
                </a:solidFill>
              </a:rPr>
              <a:t>But you are to be perfect, even as your Father in heaven is perfect.  </a:t>
            </a:r>
          </a:p>
          <a:p>
            <a:pPr>
              <a:spcBef>
                <a:spcPct val="50000"/>
              </a:spcBef>
            </a:pPr>
            <a:endParaRPr lang="en-US" altLang="en-US" sz="3200" dirty="0">
              <a:solidFill>
                <a:schemeClr val="tx1"/>
              </a:solidFill>
            </a:endParaRPr>
          </a:p>
        </p:txBody>
      </p:sp>
      <p:sp>
        <p:nvSpPr>
          <p:cNvPr id="14" name="Rectangle 13">
            <a:extLst>
              <a:ext uri="{FF2B5EF4-FFF2-40B4-BE49-F238E27FC236}">
                <a16:creationId xmlns:a16="http://schemas.microsoft.com/office/drawing/2014/main" xmlns="" id="{57DC5F89-CFC9-480B-BCC1-BA12B550BEEA}"/>
              </a:ext>
            </a:extLst>
          </p:cNvPr>
          <p:cNvSpPr/>
          <p:nvPr/>
        </p:nvSpPr>
        <p:spPr>
          <a:xfrm>
            <a:off x="0" y="2871216"/>
            <a:ext cx="7388352" cy="237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Jesus’s version: </a:t>
            </a:r>
          </a:p>
          <a:p>
            <a:pPr algn="ctr"/>
            <a:r>
              <a:rPr lang="en-US" sz="4000" b="1" dirty="0"/>
              <a:t>YOU. MUST. BE. </a:t>
            </a:r>
          </a:p>
          <a:p>
            <a:pPr algn="ctr"/>
            <a:r>
              <a:rPr lang="en-US" sz="8000" b="1" dirty="0"/>
              <a:t>PERFECT.</a:t>
            </a:r>
          </a:p>
        </p:txBody>
      </p:sp>
      <p:pic>
        <p:nvPicPr>
          <p:cNvPr id="12292" name="Picture 4" descr="I suck at writing things people want to read. And that's ok. | by Hiong |  Discipline of Action | Medium">
            <a:extLst>
              <a:ext uri="{FF2B5EF4-FFF2-40B4-BE49-F238E27FC236}">
                <a16:creationId xmlns:a16="http://schemas.microsoft.com/office/drawing/2014/main" xmlns="" id="{021E724B-7B40-4C4E-AD12-11751C8E3D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2348" y="2925318"/>
            <a:ext cx="4375656"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rade results set. Hand drawn vector grade in red circle. Vector illustration. Grade results set. Hand drawn vector grade in red circle. Vector stock illustration. report card stock illustrations">
            <a:extLst>
              <a:ext uri="{FF2B5EF4-FFF2-40B4-BE49-F238E27FC236}">
                <a16:creationId xmlns:a16="http://schemas.microsoft.com/office/drawing/2014/main" xmlns="" id="{B186790F-F984-43DE-B5E9-896D18333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10828" y="796312"/>
            <a:ext cx="1834896" cy="196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275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The_Ladder_of_Divine_Ascent_Monastery_of_St_Catherine_Sinai_12th_century.jpg">
            <a:extLst>
              <a:ext uri="{FF2B5EF4-FFF2-40B4-BE49-F238E27FC236}">
                <a16:creationId xmlns:a16="http://schemas.microsoft.com/office/drawing/2014/main" xmlns="" id="{D0ED65A3-1B18-410B-9C96-1C85C0FC012F}"/>
              </a:ext>
            </a:extLst>
          </p:cNvPr>
          <p:cNvPicPr>
            <a:picLocks noChangeAspect="1" noChangeArrowheads="1"/>
          </p:cNvPicPr>
          <p:nvPr/>
        </p:nvPicPr>
        <p:blipFill>
          <a:blip r:embed="rId2" cstate="print"/>
          <a:srcRect/>
          <a:stretch>
            <a:fillRect/>
          </a:stretch>
        </p:blipFill>
        <p:spPr bwMode="auto">
          <a:xfrm>
            <a:off x="0" y="734947"/>
            <a:ext cx="4267107" cy="6110314"/>
          </a:xfrm>
          <a:prstGeom prst="rect">
            <a:avLst/>
          </a:prstGeom>
          <a:noFill/>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9105900"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don’t</a:t>
            </a:r>
            <a:r>
              <a:rPr lang="en-US" sz="4800" b="1" dirty="0"/>
              <a:t> we receive eternal life? </a:t>
            </a:r>
          </a:p>
        </p:txBody>
      </p:sp>
      <p:sp>
        <p:nvSpPr>
          <p:cNvPr id="4" name="Rounded Rectangle 2">
            <a:extLst>
              <a:ext uri="{FF2B5EF4-FFF2-40B4-BE49-F238E27FC236}">
                <a16:creationId xmlns:a16="http://schemas.microsoft.com/office/drawing/2014/main" xmlns="" id="{DDFA4FA5-C86A-4DCC-9F1B-F20A99F3FF31}"/>
              </a:ext>
            </a:extLst>
          </p:cNvPr>
          <p:cNvSpPr/>
          <p:nvPr/>
        </p:nvSpPr>
        <p:spPr>
          <a:xfrm>
            <a:off x="7600950" y="734947"/>
            <a:ext cx="4419600"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Being “good.”</a:t>
            </a:r>
          </a:p>
        </p:txBody>
      </p:sp>
      <p:sp>
        <p:nvSpPr>
          <p:cNvPr id="5" name="Rounded Rectangle 2">
            <a:extLst>
              <a:ext uri="{FF2B5EF4-FFF2-40B4-BE49-F238E27FC236}">
                <a16:creationId xmlns:a16="http://schemas.microsoft.com/office/drawing/2014/main" xmlns="" id="{FD9CB521-07D0-4D41-9534-3815801D2865}"/>
              </a:ext>
            </a:extLst>
          </p:cNvPr>
          <p:cNvSpPr/>
          <p:nvPr/>
        </p:nvSpPr>
        <p:spPr>
          <a:xfrm>
            <a:off x="4542971" y="1847399"/>
            <a:ext cx="7477579" cy="4933426"/>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5400" b="1" dirty="0"/>
              <a:t>Problems with “plan A”</a:t>
            </a:r>
          </a:p>
          <a:p>
            <a:endParaRPr lang="en-US" sz="2000" b="1" dirty="0"/>
          </a:p>
          <a:p>
            <a:r>
              <a:rPr lang="en-US" sz="3600" b="1" dirty="0"/>
              <a:t>- The real standard is perfection</a:t>
            </a:r>
          </a:p>
          <a:p>
            <a:endParaRPr lang="en-US" sz="2000" b="1" dirty="0"/>
          </a:p>
          <a:p>
            <a:r>
              <a:rPr lang="en-US" sz="3600" b="1" dirty="0"/>
              <a:t>- Therefore WILL NOT EVER WORK!</a:t>
            </a:r>
          </a:p>
          <a:p>
            <a:pPr marL="685800" indent="-685800">
              <a:buFont typeface="Arial" panose="020B0604020202020204" pitchFamily="34" charset="0"/>
              <a:buChar char="•"/>
            </a:pPr>
            <a:endParaRPr lang="en-US" sz="3200" b="1" dirty="0"/>
          </a:p>
        </p:txBody>
      </p:sp>
      <p:sp>
        <p:nvSpPr>
          <p:cNvPr id="7" name="Rectangle 6">
            <a:extLst>
              <a:ext uri="{FF2B5EF4-FFF2-40B4-BE49-F238E27FC236}">
                <a16:creationId xmlns:a16="http://schemas.microsoft.com/office/drawing/2014/main" xmlns="" id="{23D9A767-B5A9-4248-BF1A-66BD6E2AE007}"/>
              </a:ext>
            </a:extLst>
          </p:cNvPr>
          <p:cNvSpPr/>
          <p:nvPr/>
        </p:nvSpPr>
        <p:spPr>
          <a:xfrm>
            <a:off x="482346" y="5186642"/>
            <a:ext cx="10289286" cy="107979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200" b="1" baseline="30000" dirty="0">
                <a:solidFill>
                  <a:schemeClr val="bg1"/>
                </a:solidFill>
              </a:rPr>
              <a:t>James 2:10 </a:t>
            </a:r>
            <a:r>
              <a:rPr lang="en-US" altLang="en-US" sz="3200" dirty="0">
                <a:solidFill>
                  <a:schemeClr val="bg1"/>
                </a:solidFill>
              </a:rPr>
              <a:t>And the person who keeps all of the laws except one is as guilty as the person who has broken all of God’s laws. </a:t>
            </a:r>
            <a:endParaRPr lang="en-US" altLang="en-US" sz="3200" dirty="0">
              <a:solidFill>
                <a:schemeClr val="tx1"/>
              </a:solidFill>
            </a:endParaRPr>
          </a:p>
        </p:txBody>
      </p:sp>
    </p:spTree>
    <p:extLst>
      <p:ext uri="{BB962C8B-B14F-4D97-AF65-F5344CB8AC3E}">
        <p14:creationId xmlns:p14="http://schemas.microsoft.com/office/powerpoint/2010/main" val="30187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0F6F1FD8-7612-479A-B511-33A476067C4C}"/>
              </a:ext>
            </a:extLst>
          </p:cNvPr>
          <p:cNvSpPr/>
          <p:nvPr/>
        </p:nvSpPr>
        <p:spPr>
          <a:xfrm>
            <a:off x="646088" y="1837240"/>
            <a:ext cx="10899824" cy="998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That’s how we </a:t>
            </a:r>
            <a:r>
              <a:rPr lang="en-US" sz="4800" b="1" i="1" dirty="0"/>
              <a:t>don’t</a:t>
            </a:r>
            <a:r>
              <a:rPr lang="en-US" sz="4800" b="1" dirty="0"/>
              <a:t> inherit eternal life</a:t>
            </a:r>
          </a:p>
        </p:txBody>
      </p:sp>
      <p:sp>
        <p:nvSpPr>
          <p:cNvPr id="8" name="Rounded Rectangle 2">
            <a:extLst>
              <a:ext uri="{FF2B5EF4-FFF2-40B4-BE49-F238E27FC236}">
                <a16:creationId xmlns:a16="http://schemas.microsoft.com/office/drawing/2014/main" xmlns="" id="{01BF51AB-2218-4125-85D8-6A2C13258433}"/>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Tree>
    <p:extLst>
      <p:ext uri="{BB962C8B-B14F-4D97-AF65-F5344CB8AC3E}">
        <p14:creationId xmlns:p14="http://schemas.microsoft.com/office/powerpoint/2010/main" val="5117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49EF800-1007-44B7-8AC9-117CDB649E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 </a:t>
            </a:r>
            <a:r>
              <a:rPr lang="en-US" sz="3200" dirty="0">
                <a:solidFill>
                  <a:schemeClr val="tx1"/>
                </a:solidFill>
              </a:rPr>
              <a:t>But when Jesus saw this, He was indignant and said to them, “Permit the children to come to Me; do not hinder them; for the kingdom of God belongs to such as these. </a:t>
            </a:r>
            <a:endParaRPr lang="en-US" sz="3600" dirty="0"/>
          </a:p>
        </p:txBody>
      </p:sp>
    </p:spTree>
    <p:extLst>
      <p:ext uri="{BB962C8B-B14F-4D97-AF65-F5344CB8AC3E}">
        <p14:creationId xmlns:p14="http://schemas.microsoft.com/office/powerpoint/2010/main" val="1963694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xmlns="" id="{E3680D58-C4CD-4814-A994-CB32139F32E4}"/>
              </a:ext>
            </a:extLst>
          </p:cNvPr>
          <p:cNvSpPr/>
          <p:nvPr/>
        </p:nvSpPr>
        <p:spPr>
          <a:xfrm>
            <a:off x="646088" y="1837240"/>
            <a:ext cx="10899824" cy="998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That’s how we </a:t>
            </a:r>
            <a:r>
              <a:rPr lang="en-US" sz="4800" b="1" i="1" dirty="0"/>
              <a:t>don’t</a:t>
            </a:r>
            <a:r>
              <a:rPr lang="en-US" sz="4800" b="1" dirty="0"/>
              <a:t> inherit eternal life</a:t>
            </a:r>
          </a:p>
        </p:txBody>
      </p:sp>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1" baseline="30000" dirty="0">
                <a:solidFill>
                  <a:schemeClr val="tx1"/>
                </a:solidFill>
              </a:rPr>
              <a:t> 15 </a:t>
            </a:r>
            <a:r>
              <a:rPr lang="en-US" sz="3200" dirty="0">
                <a:solidFill>
                  <a:schemeClr val="tx1"/>
                </a:solidFill>
              </a:rPr>
              <a:t>Truly I say to you, whoever does not receive the kingdom of God like a child will not enter it at all.”</a:t>
            </a:r>
            <a:endParaRPr lang="en-US" sz="3200" dirty="0"/>
          </a:p>
        </p:txBody>
      </p:sp>
    </p:spTree>
    <p:extLst>
      <p:ext uri="{BB962C8B-B14F-4D97-AF65-F5344CB8AC3E}">
        <p14:creationId xmlns:p14="http://schemas.microsoft.com/office/powerpoint/2010/main" val="175356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xmlns="" id="{E3680D58-C4CD-4814-A994-CB32139F32E4}"/>
              </a:ext>
            </a:extLst>
          </p:cNvPr>
          <p:cNvSpPr/>
          <p:nvPr/>
        </p:nvSpPr>
        <p:spPr>
          <a:xfrm>
            <a:off x="646088" y="1837240"/>
            <a:ext cx="10899824" cy="998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That’s how we </a:t>
            </a:r>
            <a:r>
              <a:rPr lang="en-US" sz="4800" b="1" i="1" dirty="0"/>
              <a:t>don’t</a:t>
            </a:r>
            <a:r>
              <a:rPr lang="en-US" sz="4800" b="1" dirty="0"/>
              <a:t> inherit eternal life</a:t>
            </a:r>
          </a:p>
        </p:txBody>
      </p:sp>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a:t>
            </a:r>
            <a:r>
              <a:rPr lang="en-US" sz="3100" b="1" u="sng" dirty="0">
                <a:solidFill>
                  <a:srgbClr val="002060"/>
                </a:solidFill>
              </a:rPr>
              <a:t>for the kingdom of God belongs to such as these.</a:t>
            </a:r>
            <a:r>
              <a:rPr lang="en-US" sz="3200" dirty="0">
                <a:solidFill>
                  <a:schemeClr val="tx1"/>
                </a:solidFill>
              </a:rPr>
              <a:t> </a:t>
            </a:r>
            <a:r>
              <a:rPr lang="en-US" sz="3200" b="1" baseline="30000" dirty="0">
                <a:solidFill>
                  <a:schemeClr val="tx1"/>
                </a:solidFill>
              </a:rPr>
              <a:t> 15 </a:t>
            </a:r>
            <a:r>
              <a:rPr lang="en-US" sz="3200" dirty="0">
                <a:solidFill>
                  <a:schemeClr val="tx1"/>
                </a:solidFill>
              </a:rPr>
              <a:t>Truly I say to you, whoever does not receive the kingdom of God like a child will not enter it at all.”</a:t>
            </a:r>
            <a:endParaRPr lang="en-US" sz="3200" dirty="0"/>
          </a:p>
        </p:txBody>
      </p:sp>
    </p:spTree>
    <p:extLst>
      <p:ext uri="{BB962C8B-B14F-4D97-AF65-F5344CB8AC3E}">
        <p14:creationId xmlns:p14="http://schemas.microsoft.com/office/powerpoint/2010/main" val="2801734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xmlns="" id="{E3680D58-C4CD-4814-A994-CB32139F32E4}"/>
              </a:ext>
            </a:extLst>
          </p:cNvPr>
          <p:cNvSpPr/>
          <p:nvPr/>
        </p:nvSpPr>
        <p:spPr>
          <a:xfrm>
            <a:off x="646088" y="1837240"/>
            <a:ext cx="10899824" cy="998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That’s how we </a:t>
            </a:r>
            <a:r>
              <a:rPr lang="en-US" sz="4800" b="1" i="1" dirty="0"/>
              <a:t>don’t</a:t>
            </a:r>
            <a:r>
              <a:rPr lang="en-US" sz="4800" b="1" dirty="0"/>
              <a:t> inherit eternal life</a:t>
            </a:r>
          </a:p>
        </p:txBody>
      </p:sp>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1" baseline="30000" dirty="0">
                <a:solidFill>
                  <a:schemeClr val="tx1"/>
                </a:solidFill>
              </a:rPr>
              <a:t> 15 </a:t>
            </a:r>
            <a:r>
              <a:rPr lang="en-US" sz="3200" b="1" u="sng" dirty="0">
                <a:solidFill>
                  <a:srgbClr val="002060"/>
                </a:solidFill>
              </a:rPr>
              <a:t>Truly I say to you</a:t>
            </a:r>
            <a:r>
              <a:rPr lang="en-US" sz="3200" dirty="0">
                <a:solidFill>
                  <a:schemeClr val="tx1"/>
                </a:solidFill>
              </a:rPr>
              <a:t>, whoever does not receive the kingdom of God like a child will not enter it at all.”</a:t>
            </a:r>
            <a:endParaRPr lang="en-US" sz="3200" dirty="0"/>
          </a:p>
        </p:txBody>
      </p:sp>
    </p:spTree>
    <p:extLst>
      <p:ext uri="{BB962C8B-B14F-4D97-AF65-F5344CB8AC3E}">
        <p14:creationId xmlns:p14="http://schemas.microsoft.com/office/powerpoint/2010/main" val="908692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aseline="30000" dirty="0">
                <a:solidFill>
                  <a:schemeClr val="tx1"/>
                </a:solidFill>
              </a:rPr>
              <a:t> </a:t>
            </a:r>
            <a:r>
              <a:rPr lang="en-US" sz="3200" b="1" baseline="30000" dirty="0">
                <a:solidFill>
                  <a:schemeClr val="tx1"/>
                </a:solidFill>
              </a:rPr>
              <a:t>15 </a:t>
            </a:r>
            <a:r>
              <a:rPr lang="en-US" sz="3200" dirty="0">
                <a:solidFill>
                  <a:schemeClr val="tx1"/>
                </a:solidFill>
              </a:rPr>
              <a:t>Truly I say to you, </a:t>
            </a:r>
            <a:r>
              <a:rPr lang="en-US" sz="3200" b="1" u="sng" dirty="0">
                <a:solidFill>
                  <a:srgbClr val="002060"/>
                </a:solidFill>
              </a:rPr>
              <a:t>whoever does not receive the kingdom of God like a child will not enter it at all</a:t>
            </a:r>
            <a:r>
              <a:rPr lang="en-US" sz="3200" dirty="0">
                <a:solidFill>
                  <a:schemeClr val="tx1"/>
                </a:solidFill>
              </a:rPr>
              <a:t>.”</a:t>
            </a:r>
            <a:endParaRPr lang="en-US" sz="3200" dirty="0"/>
          </a:p>
        </p:txBody>
      </p:sp>
      <p:sp>
        <p:nvSpPr>
          <p:cNvPr id="6" name="Rounded Rectangle 2">
            <a:extLst>
              <a:ext uri="{FF2B5EF4-FFF2-40B4-BE49-F238E27FC236}">
                <a16:creationId xmlns:a16="http://schemas.microsoft.com/office/drawing/2014/main" xmlns="" id="{68F23304-B328-42FC-A006-11C6DB91454D}"/>
              </a:ext>
            </a:extLst>
          </p:cNvPr>
          <p:cNvSpPr/>
          <p:nvPr/>
        </p:nvSpPr>
        <p:spPr>
          <a:xfrm>
            <a:off x="199644" y="3085720"/>
            <a:ext cx="9310116" cy="707942"/>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about children is He pointing to? </a:t>
            </a:r>
          </a:p>
        </p:txBody>
      </p:sp>
      <p:sp>
        <p:nvSpPr>
          <p:cNvPr id="9" name="Rounded Rectangle 2">
            <a:extLst>
              <a:ext uri="{FF2B5EF4-FFF2-40B4-BE49-F238E27FC236}">
                <a16:creationId xmlns:a16="http://schemas.microsoft.com/office/drawing/2014/main" xmlns="" id="{9C1E1F47-5036-4CF8-9F6A-E9BAAF2F9758}"/>
              </a:ext>
            </a:extLst>
          </p:cNvPr>
          <p:cNvSpPr/>
          <p:nvPr/>
        </p:nvSpPr>
        <p:spPr>
          <a:xfrm>
            <a:off x="4577627" y="3924886"/>
            <a:ext cx="7577797" cy="1187102"/>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way they “came to him;” </a:t>
            </a:r>
          </a:p>
          <a:p>
            <a:pPr algn="ctr"/>
            <a:r>
              <a:rPr lang="en-US" sz="4000" b="1" dirty="0"/>
              <a:t>the way they “received” from him. </a:t>
            </a:r>
          </a:p>
        </p:txBody>
      </p:sp>
      <p:sp>
        <p:nvSpPr>
          <p:cNvPr id="10" name="Rounded Rectangle 2">
            <a:extLst>
              <a:ext uri="{FF2B5EF4-FFF2-40B4-BE49-F238E27FC236}">
                <a16:creationId xmlns:a16="http://schemas.microsoft.com/office/drawing/2014/main" xmlns="" id="{45C03A7D-2F2D-4E1F-ACFB-388C4C9E64B2}"/>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6191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aseline="30000" dirty="0">
                <a:solidFill>
                  <a:schemeClr val="tx1"/>
                </a:solidFill>
              </a:rPr>
              <a:t> </a:t>
            </a:r>
            <a:r>
              <a:rPr lang="en-US" sz="3200" b="1" baseline="30000" dirty="0">
                <a:solidFill>
                  <a:schemeClr val="tx1"/>
                </a:solidFill>
              </a:rPr>
              <a:t>15 </a:t>
            </a:r>
            <a:r>
              <a:rPr lang="en-US" sz="3200" dirty="0">
                <a:solidFill>
                  <a:schemeClr val="tx1"/>
                </a:solidFill>
              </a:rPr>
              <a:t>Truly I say to you, </a:t>
            </a:r>
            <a:r>
              <a:rPr lang="en-US" sz="3200" b="1" u="sng" dirty="0">
                <a:solidFill>
                  <a:srgbClr val="002060"/>
                </a:solidFill>
              </a:rPr>
              <a:t>whoever does not receive the kingdom of God like a child will not enter it at all</a:t>
            </a:r>
            <a:r>
              <a:rPr lang="en-US" sz="3200" dirty="0">
                <a:solidFill>
                  <a:schemeClr val="tx1"/>
                </a:solidFill>
              </a:rPr>
              <a:t>.”</a:t>
            </a:r>
            <a:endParaRPr lang="en-US" sz="3200" dirty="0"/>
          </a:p>
        </p:txBody>
      </p:sp>
      <p:sp>
        <p:nvSpPr>
          <p:cNvPr id="9" name="Rounded Rectangle 2">
            <a:extLst>
              <a:ext uri="{FF2B5EF4-FFF2-40B4-BE49-F238E27FC236}">
                <a16:creationId xmlns:a16="http://schemas.microsoft.com/office/drawing/2014/main" xmlns="" id="{9C1E1F47-5036-4CF8-9F6A-E9BAAF2F9758}"/>
              </a:ext>
            </a:extLst>
          </p:cNvPr>
          <p:cNvSpPr/>
          <p:nvPr/>
        </p:nvSpPr>
        <p:spPr>
          <a:xfrm>
            <a:off x="6822538" y="4052001"/>
            <a:ext cx="4300318" cy="90936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the </a:t>
            </a:r>
            <a:r>
              <a:rPr lang="en-US" sz="4400" b="1" i="1" dirty="0"/>
              <a:t>humility</a:t>
            </a:r>
          </a:p>
        </p:txBody>
      </p:sp>
      <p:sp>
        <p:nvSpPr>
          <p:cNvPr id="10" name="Rounded Rectangle 2">
            <a:extLst>
              <a:ext uri="{FF2B5EF4-FFF2-40B4-BE49-F238E27FC236}">
                <a16:creationId xmlns:a16="http://schemas.microsoft.com/office/drawing/2014/main" xmlns="" id="{C2F1C3F9-7D6F-49D1-83B8-7FB8354834FD}"/>
              </a:ext>
            </a:extLst>
          </p:cNvPr>
          <p:cNvSpPr/>
          <p:nvPr/>
        </p:nvSpPr>
        <p:spPr>
          <a:xfrm>
            <a:off x="199644" y="3085720"/>
            <a:ext cx="9310116" cy="707942"/>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about children is He pointing to? </a:t>
            </a:r>
          </a:p>
        </p:txBody>
      </p:sp>
      <p:sp>
        <p:nvSpPr>
          <p:cNvPr id="11" name="Rounded Rectangle 2">
            <a:extLst>
              <a:ext uri="{FF2B5EF4-FFF2-40B4-BE49-F238E27FC236}">
                <a16:creationId xmlns:a16="http://schemas.microsoft.com/office/drawing/2014/main" xmlns="" id="{9EA0C5A4-2BAE-4DCF-AF24-F7880DC10608}"/>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18806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aseline="30000" dirty="0">
                <a:solidFill>
                  <a:schemeClr val="tx1"/>
                </a:solidFill>
              </a:rPr>
              <a:t> </a:t>
            </a:r>
            <a:r>
              <a:rPr lang="en-US" sz="3200" b="1" baseline="30000" dirty="0">
                <a:solidFill>
                  <a:schemeClr val="tx1"/>
                </a:solidFill>
              </a:rPr>
              <a:t>15 </a:t>
            </a:r>
            <a:r>
              <a:rPr lang="en-US" sz="3200" dirty="0">
                <a:solidFill>
                  <a:schemeClr val="tx1"/>
                </a:solidFill>
              </a:rPr>
              <a:t>Truly I say to you, </a:t>
            </a:r>
            <a:r>
              <a:rPr lang="en-US" sz="3200" b="1" u="sng" dirty="0">
                <a:solidFill>
                  <a:srgbClr val="002060"/>
                </a:solidFill>
              </a:rPr>
              <a:t>whoever does not receive the kingdom of God like a child will not enter it at all</a:t>
            </a:r>
            <a:r>
              <a:rPr lang="en-US" sz="3200" dirty="0">
                <a:solidFill>
                  <a:schemeClr val="tx1"/>
                </a:solidFill>
              </a:rPr>
              <a:t>.”</a:t>
            </a:r>
            <a:endParaRPr lang="en-US" sz="3200" dirty="0"/>
          </a:p>
        </p:txBody>
      </p:sp>
      <p:sp>
        <p:nvSpPr>
          <p:cNvPr id="9" name="Rounded Rectangle 2">
            <a:extLst>
              <a:ext uri="{FF2B5EF4-FFF2-40B4-BE49-F238E27FC236}">
                <a16:creationId xmlns:a16="http://schemas.microsoft.com/office/drawing/2014/main" xmlns="" id="{9C1E1F47-5036-4CF8-9F6A-E9BAAF2F9758}"/>
              </a:ext>
            </a:extLst>
          </p:cNvPr>
          <p:cNvSpPr/>
          <p:nvPr/>
        </p:nvSpPr>
        <p:spPr>
          <a:xfrm>
            <a:off x="6822538" y="4052001"/>
            <a:ext cx="4300318" cy="90936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the </a:t>
            </a:r>
            <a:r>
              <a:rPr lang="en-US" sz="4400" b="1" i="1" dirty="0"/>
              <a:t>humility</a:t>
            </a:r>
          </a:p>
        </p:txBody>
      </p:sp>
      <p:sp>
        <p:nvSpPr>
          <p:cNvPr id="10" name="Rounded Rectangle 2">
            <a:extLst>
              <a:ext uri="{FF2B5EF4-FFF2-40B4-BE49-F238E27FC236}">
                <a16:creationId xmlns:a16="http://schemas.microsoft.com/office/drawing/2014/main" xmlns="" id="{133A41A6-1C03-4141-93C3-243432A6633F}"/>
              </a:ext>
            </a:extLst>
          </p:cNvPr>
          <p:cNvSpPr/>
          <p:nvPr/>
        </p:nvSpPr>
        <p:spPr>
          <a:xfrm>
            <a:off x="326194" y="4052001"/>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B</a:t>
            </a:r>
          </a:p>
        </p:txBody>
      </p:sp>
      <p:sp>
        <p:nvSpPr>
          <p:cNvPr id="11" name="Rounded Rectangle 2">
            <a:extLst>
              <a:ext uri="{FF2B5EF4-FFF2-40B4-BE49-F238E27FC236}">
                <a16:creationId xmlns:a16="http://schemas.microsoft.com/office/drawing/2014/main" xmlns="" id="{64941EC4-2FCE-4724-8C0C-9B958E541877}"/>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
        <p:nvSpPr>
          <p:cNvPr id="12" name="Rounded Rectangle 2">
            <a:extLst>
              <a:ext uri="{FF2B5EF4-FFF2-40B4-BE49-F238E27FC236}">
                <a16:creationId xmlns:a16="http://schemas.microsoft.com/office/drawing/2014/main" xmlns="" id="{B49D3A29-811D-4EE4-B43E-9D330CEFA0A0}"/>
              </a:ext>
            </a:extLst>
          </p:cNvPr>
          <p:cNvSpPr/>
          <p:nvPr/>
        </p:nvSpPr>
        <p:spPr>
          <a:xfrm>
            <a:off x="1946030" y="1828644"/>
            <a:ext cx="8299939" cy="1288855"/>
          </a:xfrm>
          <a:prstGeom prst="roundRect">
            <a:avLst/>
          </a:prstGeom>
          <a:solidFill>
            <a:schemeClr val="tx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 would it mean to “receive the kingdom of God like a child?”</a:t>
            </a:r>
          </a:p>
        </p:txBody>
      </p:sp>
    </p:spTree>
    <p:extLst>
      <p:ext uri="{BB962C8B-B14F-4D97-AF65-F5344CB8AC3E}">
        <p14:creationId xmlns:p14="http://schemas.microsoft.com/office/powerpoint/2010/main" val="834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aseline="30000" dirty="0">
                <a:solidFill>
                  <a:schemeClr val="tx1"/>
                </a:solidFill>
              </a:rPr>
              <a:t> </a:t>
            </a:r>
            <a:r>
              <a:rPr lang="en-US" sz="3200" b="1" baseline="30000" dirty="0">
                <a:solidFill>
                  <a:schemeClr val="tx1"/>
                </a:solidFill>
              </a:rPr>
              <a:t>15 </a:t>
            </a:r>
            <a:r>
              <a:rPr lang="en-US" sz="3200" dirty="0">
                <a:solidFill>
                  <a:schemeClr val="tx1"/>
                </a:solidFill>
              </a:rPr>
              <a:t>Truly I say to you, </a:t>
            </a:r>
            <a:r>
              <a:rPr lang="en-US" sz="3200" b="1" u="sng" dirty="0">
                <a:solidFill>
                  <a:srgbClr val="002060"/>
                </a:solidFill>
              </a:rPr>
              <a:t>whoever does not receive the kingdom of God like a child will not enter it at all</a:t>
            </a:r>
            <a:r>
              <a:rPr lang="en-US" sz="3200" dirty="0">
                <a:solidFill>
                  <a:schemeClr val="tx1"/>
                </a:solidFill>
              </a:rPr>
              <a:t>.”</a:t>
            </a:r>
            <a:endParaRPr lang="en-US" sz="3200" dirty="0"/>
          </a:p>
        </p:txBody>
      </p:sp>
      <p:sp>
        <p:nvSpPr>
          <p:cNvPr id="6" name="Rounded Rectangle 2">
            <a:extLst>
              <a:ext uri="{FF2B5EF4-FFF2-40B4-BE49-F238E27FC236}">
                <a16:creationId xmlns:a16="http://schemas.microsoft.com/office/drawing/2014/main" xmlns="" id="{68F23304-B328-42FC-A006-11C6DB91454D}"/>
              </a:ext>
            </a:extLst>
          </p:cNvPr>
          <p:cNvSpPr/>
          <p:nvPr/>
        </p:nvSpPr>
        <p:spPr>
          <a:xfrm>
            <a:off x="1946030" y="1828644"/>
            <a:ext cx="8299939" cy="1288855"/>
          </a:xfrm>
          <a:prstGeom prst="roundRect">
            <a:avLst/>
          </a:prstGeom>
          <a:solidFill>
            <a:schemeClr val="tx1">
              <a:alpha val="6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 would it mean to “receive the kingdom of God like a child?”</a:t>
            </a:r>
          </a:p>
        </p:txBody>
      </p:sp>
      <p:sp>
        <p:nvSpPr>
          <p:cNvPr id="9" name="Rounded Rectangle 2">
            <a:extLst>
              <a:ext uri="{FF2B5EF4-FFF2-40B4-BE49-F238E27FC236}">
                <a16:creationId xmlns:a16="http://schemas.microsoft.com/office/drawing/2014/main" xmlns="" id="{9C1E1F47-5036-4CF8-9F6A-E9BAAF2F9758}"/>
              </a:ext>
            </a:extLst>
          </p:cNvPr>
          <p:cNvSpPr/>
          <p:nvPr/>
        </p:nvSpPr>
        <p:spPr>
          <a:xfrm>
            <a:off x="6822538" y="4052001"/>
            <a:ext cx="4300318" cy="90936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the </a:t>
            </a:r>
            <a:r>
              <a:rPr lang="en-US" sz="4400" b="1" i="1" dirty="0"/>
              <a:t>humility</a:t>
            </a:r>
          </a:p>
        </p:txBody>
      </p:sp>
      <p:sp>
        <p:nvSpPr>
          <p:cNvPr id="10" name="Rounded Rectangle 2">
            <a:extLst>
              <a:ext uri="{FF2B5EF4-FFF2-40B4-BE49-F238E27FC236}">
                <a16:creationId xmlns:a16="http://schemas.microsoft.com/office/drawing/2014/main" xmlns="" id="{133A41A6-1C03-4141-93C3-243432A6633F}"/>
              </a:ext>
            </a:extLst>
          </p:cNvPr>
          <p:cNvSpPr/>
          <p:nvPr/>
        </p:nvSpPr>
        <p:spPr>
          <a:xfrm>
            <a:off x="326194" y="4052001"/>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B</a:t>
            </a:r>
          </a:p>
        </p:txBody>
      </p:sp>
      <p:sp>
        <p:nvSpPr>
          <p:cNvPr id="11" name="Rectangle 10">
            <a:extLst>
              <a:ext uri="{FF2B5EF4-FFF2-40B4-BE49-F238E27FC236}">
                <a16:creationId xmlns:a16="http://schemas.microsoft.com/office/drawing/2014/main" xmlns="" id="{CA691456-77A7-45A9-94BE-A45F64EE2B9A}"/>
              </a:ext>
            </a:extLst>
          </p:cNvPr>
          <p:cNvSpPr/>
          <p:nvPr/>
        </p:nvSpPr>
        <p:spPr>
          <a:xfrm>
            <a:off x="3582745" y="3429000"/>
            <a:ext cx="8566785" cy="1536192"/>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50000"/>
              </a:spcBef>
            </a:pPr>
            <a:r>
              <a:rPr lang="en-US" altLang="en-US" sz="3000" baseline="30000" dirty="0">
                <a:solidFill>
                  <a:schemeClr val="bg1"/>
                </a:solidFill>
              </a:rPr>
              <a:t> </a:t>
            </a:r>
            <a:r>
              <a:rPr lang="en-US" altLang="en-US" sz="3200" baseline="30000" dirty="0">
                <a:solidFill>
                  <a:schemeClr val="bg1"/>
                </a:solidFill>
              </a:rPr>
              <a:t>Matt 5:17 </a:t>
            </a:r>
            <a:r>
              <a:rPr lang="en-US" altLang="en-US" sz="3200" dirty="0">
                <a:solidFill>
                  <a:schemeClr val="bg1"/>
                </a:solidFill>
              </a:rPr>
              <a:t>Don’t misunderstand why I have come.  I did not come to abolish the law of Moses or the writings of the Prophets. No, I came to fulfill them</a:t>
            </a:r>
          </a:p>
        </p:txBody>
      </p:sp>
      <p:sp>
        <p:nvSpPr>
          <p:cNvPr id="12" name="Rounded Rectangle 2">
            <a:extLst>
              <a:ext uri="{FF2B5EF4-FFF2-40B4-BE49-F238E27FC236}">
                <a16:creationId xmlns:a16="http://schemas.microsoft.com/office/drawing/2014/main" xmlns="" id="{4A2CC5E8-266A-4056-9F44-ABC9D81FD0E4}"/>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1066088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aseline="30000" dirty="0">
                <a:solidFill>
                  <a:schemeClr val="tx1"/>
                </a:solidFill>
              </a:rPr>
              <a:t> </a:t>
            </a:r>
            <a:r>
              <a:rPr lang="en-US" sz="3200" b="1" baseline="30000" dirty="0">
                <a:solidFill>
                  <a:schemeClr val="tx1"/>
                </a:solidFill>
              </a:rPr>
              <a:t>15 </a:t>
            </a:r>
            <a:r>
              <a:rPr lang="en-US" sz="3200" dirty="0">
                <a:solidFill>
                  <a:schemeClr val="tx1"/>
                </a:solidFill>
              </a:rPr>
              <a:t>Truly I say to you, </a:t>
            </a:r>
            <a:r>
              <a:rPr lang="en-US" sz="3200" b="1" u="sng" dirty="0">
                <a:solidFill>
                  <a:srgbClr val="002060"/>
                </a:solidFill>
              </a:rPr>
              <a:t>whoever does not receive the kingdom of God like a child will not enter it at all</a:t>
            </a:r>
            <a:r>
              <a:rPr lang="en-US" sz="3200" dirty="0">
                <a:solidFill>
                  <a:schemeClr val="tx1"/>
                </a:solidFill>
              </a:rPr>
              <a:t>.”</a:t>
            </a:r>
            <a:endParaRPr lang="en-US" sz="3200" dirty="0"/>
          </a:p>
        </p:txBody>
      </p:sp>
      <p:sp>
        <p:nvSpPr>
          <p:cNvPr id="6" name="Rounded Rectangle 2">
            <a:extLst>
              <a:ext uri="{FF2B5EF4-FFF2-40B4-BE49-F238E27FC236}">
                <a16:creationId xmlns:a16="http://schemas.microsoft.com/office/drawing/2014/main" xmlns="" id="{68F23304-B328-42FC-A006-11C6DB91454D}"/>
              </a:ext>
            </a:extLst>
          </p:cNvPr>
          <p:cNvSpPr/>
          <p:nvPr/>
        </p:nvSpPr>
        <p:spPr>
          <a:xfrm>
            <a:off x="1603714" y="2046860"/>
            <a:ext cx="9519142" cy="138214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Never grow out of this part!</a:t>
            </a:r>
          </a:p>
        </p:txBody>
      </p:sp>
      <p:sp>
        <p:nvSpPr>
          <p:cNvPr id="10" name="Rounded Rectangle 2">
            <a:extLst>
              <a:ext uri="{FF2B5EF4-FFF2-40B4-BE49-F238E27FC236}">
                <a16:creationId xmlns:a16="http://schemas.microsoft.com/office/drawing/2014/main" xmlns="" id="{133A41A6-1C03-4141-93C3-243432A6633F}"/>
              </a:ext>
            </a:extLst>
          </p:cNvPr>
          <p:cNvSpPr/>
          <p:nvPr/>
        </p:nvSpPr>
        <p:spPr>
          <a:xfrm>
            <a:off x="326194" y="4052001"/>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B</a:t>
            </a:r>
          </a:p>
        </p:txBody>
      </p:sp>
      <p:sp>
        <p:nvSpPr>
          <p:cNvPr id="11" name="Rounded Rectangle 2">
            <a:extLst>
              <a:ext uri="{FF2B5EF4-FFF2-40B4-BE49-F238E27FC236}">
                <a16:creationId xmlns:a16="http://schemas.microsoft.com/office/drawing/2014/main" xmlns="" id="{F5FB03A2-319D-460C-90D3-28A4D6CC0C31}"/>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3365560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3CDDD40-7886-4C84-B7EE-42242B2A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F6F1FD8-7612-479A-B511-33A476067C4C}"/>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8" name="Rectangle 7">
            <a:extLst>
              <a:ext uri="{FF2B5EF4-FFF2-40B4-BE49-F238E27FC236}">
                <a16:creationId xmlns:a16="http://schemas.microsoft.com/office/drawing/2014/main" xmlns="" id="{59EE0D8A-465B-45D2-AB4C-C2352419D551}"/>
              </a:ext>
            </a:extLst>
          </p:cNvPr>
          <p:cNvSpPr/>
          <p:nvPr/>
        </p:nvSpPr>
        <p:spPr>
          <a:xfrm>
            <a:off x="0" y="5219700"/>
            <a:ext cx="12192000" cy="16383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10:14</a:t>
            </a:r>
            <a:r>
              <a:rPr lang="en-US" sz="3200" dirty="0">
                <a:solidFill>
                  <a:schemeClr val="tx1"/>
                </a:solidFill>
              </a:rPr>
              <a:t> “Permit the children to come to Me; do not hinder them; for the kingdom of God belongs to such as these. </a:t>
            </a:r>
            <a:r>
              <a:rPr lang="en-US" sz="3200" baseline="30000" dirty="0">
                <a:solidFill>
                  <a:schemeClr val="tx1"/>
                </a:solidFill>
              </a:rPr>
              <a:t> </a:t>
            </a:r>
            <a:r>
              <a:rPr lang="en-US" sz="3200" b="1" baseline="30000" dirty="0">
                <a:solidFill>
                  <a:schemeClr val="tx1"/>
                </a:solidFill>
              </a:rPr>
              <a:t>15 </a:t>
            </a:r>
            <a:r>
              <a:rPr lang="en-US" sz="3200" dirty="0">
                <a:solidFill>
                  <a:schemeClr val="tx1"/>
                </a:solidFill>
              </a:rPr>
              <a:t>Truly I say to you, </a:t>
            </a:r>
            <a:r>
              <a:rPr lang="en-US" sz="3200" b="1" u="sng" dirty="0">
                <a:solidFill>
                  <a:srgbClr val="002060"/>
                </a:solidFill>
              </a:rPr>
              <a:t>whoever does not receive the kingdom of God like a child will not enter it at all</a:t>
            </a:r>
            <a:r>
              <a:rPr lang="en-US" sz="3200" dirty="0">
                <a:solidFill>
                  <a:schemeClr val="tx1"/>
                </a:solidFill>
              </a:rPr>
              <a:t>.”</a:t>
            </a:r>
            <a:endParaRPr lang="en-US" sz="3200" dirty="0"/>
          </a:p>
        </p:txBody>
      </p:sp>
      <p:sp>
        <p:nvSpPr>
          <p:cNvPr id="6" name="Rounded Rectangle 2">
            <a:extLst>
              <a:ext uri="{FF2B5EF4-FFF2-40B4-BE49-F238E27FC236}">
                <a16:creationId xmlns:a16="http://schemas.microsoft.com/office/drawing/2014/main" xmlns="" id="{68F23304-B328-42FC-A006-11C6DB91454D}"/>
              </a:ext>
            </a:extLst>
          </p:cNvPr>
          <p:cNvSpPr/>
          <p:nvPr/>
        </p:nvSpPr>
        <p:spPr>
          <a:xfrm>
            <a:off x="1322362" y="1572356"/>
            <a:ext cx="10071062" cy="2221306"/>
          </a:xfrm>
          <a:prstGeom prst="roundRect">
            <a:avLst/>
          </a:prstGeom>
          <a:solidFill>
            <a:schemeClr val="tx1">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“receive the kingdom like a child”</a:t>
            </a:r>
          </a:p>
          <a:p>
            <a:pPr algn="ctr"/>
            <a:r>
              <a:rPr lang="en-US" sz="4400" b="1" dirty="0"/>
              <a:t>Vs</a:t>
            </a:r>
          </a:p>
          <a:p>
            <a:pPr algn="ctr"/>
            <a:r>
              <a:rPr lang="en-US" sz="4400" b="1" dirty="0"/>
              <a:t>“What shall I do to inherit eternal life” </a:t>
            </a:r>
          </a:p>
        </p:txBody>
      </p:sp>
      <p:sp>
        <p:nvSpPr>
          <p:cNvPr id="10" name="Rounded Rectangle 2">
            <a:extLst>
              <a:ext uri="{FF2B5EF4-FFF2-40B4-BE49-F238E27FC236}">
                <a16:creationId xmlns:a16="http://schemas.microsoft.com/office/drawing/2014/main" xmlns="" id="{133A41A6-1C03-4141-93C3-243432A6633F}"/>
              </a:ext>
            </a:extLst>
          </p:cNvPr>
          <p:cNvSpPr/>
          <p:nvPr/>
        </p:nvSpPr>
        <p:spPr>
          <a:xfrm>
            <a:off x="326194" y="4052001"/>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B</a:t>
            </a:r>
          </a:p>
        </p:txBody>
      </p:sp>
      <p:sp>
        <p:nvSpPr>
          <p:cNvPr id="11" name="Rounded Rectangle 2">
            <a:extLst>
              <a:ext uri="{FF2B5EF4-FFF2-40B4-BE49-F238E27FC236}">
                <a16:creationId xmlns:a16="http://schemas.microsoft.com/office/drawing/2014/main" xmlns="" id="{9F51FD5A-6190-465A-9070-9C32244D7F31}"/>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1325767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o Place for Greed on the Way — Mark 10:17-31">
            <a:extLst>
              <a:ext uri="{FF2B5EF4-FFF2-40B4-BE49-F238E27FC236}">
                <a16:creationId xmlns:a16="http://schemas.microsoft.com/office/drawing/2014/main" xmlns="" id="{CDA57EC2-FC7F-4DB7-AC5D-A20462BF04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861B3156-0CF5-4E8A-B7A0-CC0429EECD74}"/>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12" name="Rounded Rectangle 2">
            <a:extLst>
              <a:ext uri="{FF2B5EF4-FFF2-40B4-BE49-F238E27FC236}">
                <a16:creationId xmlns:a16="http://schemas.microsoft.com/office/drawing/2014/main" xmlns="" id="{D4A3950F-38B3-4681-88BE-A084013EA4C7}"/>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
        <p:nvSpPr>
          <p:cNvPr id="13" name="Rounded Rectangular Callout 5">
            <a:extLst>
              <a:ext uri="{FF2B5EF4-FFF2-40B4-BE49-F238E27FC236}">
                <a16:creationId xmlns:a16="http://schemas.microsoft.com/office/drawing/2014/main" xmlns="" id="{CA3FC9A4-104C-46E5-B9A2-8CE65FF8351C}"/>
              </a:ext>
            </a:extLst>
          </p:cNvPr>
          <p:cNvSpPr/>
          <p:nvPr/>
        </p:nvSpPr>
        <p:spPr>
          <a:xfrm>
            <a:off x="324849" y="4847744"/>
            <a:ext cx="10286002" cy="1199278"/>
          </a:xfrm>
          <a:prstGeom prst="wedgeRoundRectCallout">
            <a:avLst>
              <a:gd name="adj1" fmla="val -58029"/>
              <a:gd name="adj2" fmla="val -97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go and sell all you possess and give to the poor, and you will have treasure in heaven; and come, follow Me.”</a:t>
            </a:r>
          </a:p>
        </p:txBody>
      </p:sp>
      <p:sp>
        <p:nvSpPr>
          <p:cNvPr id="15" name="Rounded Rectangle 2">
            <a:extLst>
              <a:ext uri="{FF2B5EF4-FFF2-40B4-BE49-F238E27FC236}">
                <a16:creationId xmlns:a16="http://schemas.microsoft.com/office/drawing/2014/main" xmlns="" id="{3F168C2A-2853-4B9B-9A5D-272209CD3945}"/>
              </a:ext>
            </a:extLst>
          </p:cNvPr>
          <p:cNvSpPr/>
          <p:nvPr/>
        </p:nvSpPr>
        <p:spPr>
          <a:xfrm>
            <a:off x="546540" y="1671788"/>
            <a:ext cx="11134972"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a:t>
            </a:r>
            <a:r>
              <a:rPr lang="en-US" sz="4400" b="1" i="1" dirty="0"/>
              <a:t>this one</a:t>
            </a:r>
            <a:r>
              <a:rPr lang="en-US" sz="4400" b="1" dirty="0"/>
              <a:t> thing? </a:t>
            </a:r>
          </a:p>
        </p:txBody>
      </p:sp>
      <p:sp>
        <p:nvSpPr>
          <p:cNvPr id="16" name="Rounded Rectangle 2">
            <a:extLst>
              <a:ext uri="{FF2B5EF4-FFF2-40B4-BE49-F238E27FC236}">
                <a16:creationId xmlns:a16="http://schemas.microsoft.com/office/drawing/2014/main" xmlns="" id="{C25E20CC-96D5-4BB9-B18D-AAFEBB2F98F6}"/>
              </a:ext>
            </a:extLst>
          </p:cNvPr>
          <p:cNvSpPr/>
          <p:nvPr/>
        </p:nvSpPr>
        <p:spPr>
          <a:xfrm>
            <a:off x="171450" y="3042546"/>
            <a:ext cx="11898630"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you really have to sell everything to be saved? </a:t>
            </a:r>
          </a:p>
        </p:txBody>
      </p:sp>
    </p:spTree>
    <p:extLst>
      <p:ext uri="{BB962C8B-B14F-4D97-AF65-F5344CB8AC3E}">
        <p14:creationId xmlns:p14="http://schemas.microsoft.com/office/powerpoint/2010/main" val="15344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llip Medhurst presents 200/392 the James Tissot Jesus c 1896 Suffer the  Little Children to Come unto Me Mark 10:13-16 – Picture Stories from the  Bible">
            <a:extLst>
              <a:ext uri="{FF2B5EF4-FFF2-40B4-BE49-F238E27FC236}">
                <a16:creationId xmlns:a16="http://schemas.microsoft.com/office/drawing/2014/main" xmlns="" id="{D49EF800-1007-44B7-8AC9-117CDB649E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200650"/>
            <a:ext cx="12192000" cy="165735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10:15 </a:t>
            </a:r>
            <a:r>
              <a:rPr lang="en-US" sz="3200" dirty="0">
                <a:solidFill>
                  <a:schemeClr val="tx1"/>
                </a:solidFill>
              </a:rPr>
              <a:t>Truly I say to you, whoever does not receive the kingdom of God like a child will not enter it at all.” </a:t>
            </a:r>
            <a:r>
              <a:rPr lang="en-US" sz="3200" b="1" baseline="30000" dirty="0">
                <a:solidFill>
                  <a:schemeClr val="tx1"/>
                </a:solidFill>
              </a:rPr>
              <a:t>16 </a:t>
            </a:r>
            <a:r>
              <a:rPr lang="en-US" sz="3200" dirty="0">
                <a:solidFill>
                  <a:schemeClr val="tx1"/>
                </a:solidFill>
              </a:rPr>
              <a:t>And He took them in His arms and began blessing them, laying His hands on them.</a:t>
            </a:r>
          </a:p>
          <a:p>
            <a:endParaRPr lang="en-US" sz="3600" dirty="0"/>
          </a:p>
        </p:txBody>
      </p:sp>
    </p:spTree>
    <p:extLst>
      <p:ext uri="{BB962C8B-B14F-4D97-AF65-F5344CB8AC3E}">
        <p14:creationId xmlns:p14="http://schemas.microsoft.com/office/powerpoint/2010/main" val="3263672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o Place for Greed on the Way — Mark 10:17-31">
            <a:extLst>
              <a:ext uri="{FF2B5EF4-FFF2-40B4-BE49-F238E27FC236}">
                <a16:creationId xmlns:a16="http://schemas.microsoft.com/office/drawing/2014/main" xmlns="" id="{B3A7FC84-7357-4B54-8915-B31ECD02B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861B3156-0CF5-4E8A-B7A0-CC0429EECD74}"/>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13" name="Rounded Rectangular Callout 5">
            <a:extLst>
              <a:ext uri="{FF2B5EF4-FFF2-40B4-BE49-F238E27FC236}">
                <a16:creationId xmlns:a16="http://schemas.microsoft.com/office/drawing/2014/main" xmlns="" id="{CA3FC9A4-104C-46E5-B9A2-8CE65FF8351C}"/>
              </a:ext>
            </a:extLst>
          </p:cNvPr>
          <p:cNvSpPr/>
          <p:nvPr/>
        </p:nvSpPr>
        <p:spPr>
          <a:xfrm>
            <a:off x="324849" y="4847744"/>
            <a:ext cx="10286002" cy="1199278"/>
          </a:xfrm>
          <a:prstGeom prst="wedgeRoundRectCallout">
            <a:avLst>
              <a:gd name="adj1" fmla="val -58029"/>
              <a:gd name="adj2" fmla="val -97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go and sell all you possess and give to the poor, and you will have treasure in heaven; and come, follow Me.”</a:t>
            </a:r>
          </a:p>
        </p:txBody>
      </p:sp>
      <p:sp>
        <p:nvSpPr>
          <p:cNvPr id="15" name="Rounded Rectangle 2">
            <a:extLst>
              <a:ext uri="{FF2B5EF4-FFF2-40B4-BE49-F238E27FC236}">
                <a16:creationId xmlns:a16="http://schemas.microsoft.com/office/drawing/2014/main" xmlns="" id="{3F168C2A-2853-4B9B-9A5D-272209CD3945}"/>
              </a:ext>
            </a:extLst>
          </p:cNvPr>
          <p:cNvSpPr/>
          <p:nvPr/>
        </p:nvSpPr>
        <p:spPr>
          <a:xfrm>
            <a:off x="546540" y="1671788"/>
            <a:ext cx="11134972"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a:t>
            </a:r>
            <a:r>
              <a:rPr lang="en-US" sz="4400" b="1" i="1" dirty="0"/>
              <a:t>this one</a:t>
            </a:r>
            <a:r>
              <a:rPr lang="en-US" sz="4400" b="1" dirty="0"/>
              <a:t> thing? </a:t>
            </a:r>
          </a:p>
        </p:txBody>
      </p:sp>
      <p:sp>
        <p:nvSpPr>
          <p:cNvPr id="16" name="Rounded Rectangle 2">
            <a:extLst>
              <a:ext uri="{FF2B5EF4-FFF2-40B4-BE49-F238E27FC236}">
                <a16:creationId xmlns:a16="http://schemas.microsoft.com/office/drawing/2014/main" xmlns="" id="{C25E20CC-96D5-4BB9-B18D-AAFEBB2F98F6}"/>
              </a:ext>
            </a:extLst>
          </p:cNvPr>
          <p:cNvSpPr/>
          <p:nvPr/>
        </p:nvSpPr>
        <p:spPr>
          <a:xfrm>
            <a:off x="382210" y="3042546"/>
            <a:ext cx="11663486"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Because this was really the </a:t>
            </a:r>
            <a:r>
              <a:rPr lang="en-US" sz="4400" b="1" i="1" dirty="0"/>
              <a:t>only</a:t>
            </a:r>
            <a:r>
              <a:rPr lang="en-US" sz="4400" b="1" dirty="0"/>
              <a:t> thing he lacked? </a:t>
            </a:r>
          </a:p>
        </p:txBody>
      </p:sp>
      <p:sp>
        <p:nvSpPr>
          <p:cNvPr id="9" name="Rounded Rectangle 2">
            <a:extLst>
              <a:ext uri="{FF2B5EF4-FFF2-40B4-BE49-F238E27FC236}">
                <a16:creationId xmlns:a16="http://schemas.microsoft.com/office/drawing/2014/main" xmlns="" id="{FC4DEFF8-1458-42F9-BC9F-FB44A290A105}"/>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28807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No Place for Greed on the Way — Mark 10:17-31">
            <a:extLst>
              <a:ext uri="{FF2B5EF4-FFF2-40B4-BE49-F238E27FC236}">
                <a16:creationId xmlns:a16="http://schemas.microsoft.com/office/drawing/2014/main" xmlns="" id="{157569FD-87A4-444B-8F27-CF23C25962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861B3156-0CF5-4E8A-B7A0-CC0429EECD74}"/>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15" name="Rounded Rectangle 2">
            <a:extLst>
              <a:ext uri="{FF2B5EF4-FFF2-40B4-BE49-F238E27FC236}">
                <a16:creationId xmlns:a16="http://schemas.microsoft.com/office/drawing/2014/main" xmlns="" id="{3F168C2A-2853-4B9B-9A5D-272209CD3945}"/>
              </a:ext>
            </a:extLst>
          </p:cNvPr>
          <p:cNvSpPr/>
          <p:nvPr/>
        </p:nvSpPr>
        <p:spPr>
          <a:xfrm>
            <a:off x="546540" y="1671788"/>
            <a:ext cx="11134972"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does Jesus point him to </a:t>
            </a:r>
            <a:r>
              <a:rPr lang="en-US" sz="4400" b="1" i="1" dirty="0"/>
              <a:t>this one</a:t>
            </a:r>
            <a:r>
              <a:rPr lang="en-US" sz="4400" b="1" dirty="0"/>
              <a:t> thing? </a:t>
            </a:r>
          </a:p>
        </p:txBody>
      </p:sp>
      <p:sp>
        <p:nvSpPr>
          <p:cNvPr id="16" name="Rounded Rectangle 2">
            <a:extLst>
              <a:ext uri="{FF2B5EF4-FFF2-40B4-BE49-F238E27FC236}">
                <a16:creationId xmlns:a16="http://schemas.microsoft.com/office/drawing/2014/main" xmlns="" id="{C25E20CC-96D5-4BB9-B18D-AAFEBB2F98F6}"/>
              </a:ext>
            </a:extLst>
          </p:cNvPr>
          <p:cNvSpPr/>
          <p:nvPr/>
        </p:nvSpPr>
        <p:spPr>
          <a:xfrm>
            <a:off x="406594" y="2714002"/>
            <a:ext cx="11663486" cy="727966"/>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Because it was the one thing he would never do</a:t>
            </a:r>
          </a:p>
        </p:txBody>
      </p:sp>
      <p:sp>
        <p:nvSpPr>
          <p:cNvPr id="17" name="Rounded Rectangle 2">
            <a:extLst>
              <a:ext uri="{FF2B5EF4-FFF2-40B4-BE49-F238E27FC236}">
                <a16:creationId xmlns:a16="http://schemas.microsoft.com/office/drawing/2014/main" xmlns="" id="{DBD57130-94F8-43A0-9768-3877FED1AEEE}"/>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
        <p:nvSpPr>
          <p:cNvPr id="9" name="Rounded Rectangular Callout 5">
            <a:extLst>
              <a:ext uri="{FF2B5EF4-FFF2-40B4-BE49-F238E27FC236}">
                <a16:creationId xmlns:a16="http://schemas.microsoft.com/office/drawing/2014/main" xmlns="" id="{CDCB4BBC-55FF-4ACC-B8D0-8AACB580E14B}"/>
              </a:ext>
            </a:extLst>
          </p:cNvPr>
          <p:cNvSpPr/>
          <p:nvPr/>
        </p:nvSpPr>
        <p:spPr>
          <a:xfrm>
            <a:off x="324849" y="4847744"/>
            <a:ext cx="10286002" cy="1199278"/>
          </a:xfrm>
          <a:prstGeom prst="wedgeRoundRectCallout">
            <a:avLst>
              <a:gd name="adj1" fmla="val -58029"/>
              <a:gd name="adj2" fmla="val -97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go and sell all you possess and give to the poor, and you will have treasure in heaven; and come, follow Me.”</a:t>
            </a:r>
          </a:p>
        </p:txBody>
      </p:sp>
    </p:spTree>
    <p:extLst>
      <p:ext uri="{BB962C8B-B14F-4D97-AF65-F5344CB8AC3E}">
        <p14:creationId xmlns:p14="http://schemas.microsoft.com/office/powerpoint/2010/main" val="19331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 Place for Greed on the Way — Mark 10:17-31">
            <a:extLst>
              <a:ext uri="{FF2B5EF4-FFF2-40B4-BE49-F238E27FC236}">
                <a16:creationId xmlns:a16="http://schemas.microsoft.com/office/drawing/2014/main" xmlns="" id="{8519E98E-19D4-47AD-84F9-29C3C7AD6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861B3156-0CF5-4E8A-B7A0-CC0429EECD74}"/>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13" name="Rounded Rectangular Callout 5">
            <a:extLst>
              <a:ext uri="{FF2B5EF4-FFF2-40B4-BE49-F238E27FC236}">
                <a16:creationId xmlns:a16="http://schemas.microsoft.com/office/drawing/2014/main" xmlns="" id="{CA3FC9A4-104C-46E5-B9A2-8CE65FF8351C}"/>
              </a:ext>
            </a:extLst>
          </p:cNvPr>
          <p:cNvSpPr/>
          <p:nvPr/>
        </p:nvSpPr>
        <p:spPr>
          <a:xfrm>
            <a:off x="324849" y="4847744"/>
            <a:ext cx="10286002" cy="1199278"/>
          </a:xfrm>
          <a:prstGeom prst="wedgeRoundRectCallout">
            <a:avLst>
              <a:gd name="adj1" fmla="val -58029"/>
              <a:gd name="adj2" fmla="val -97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go and sell all you possess and give to the poor, and you will have treasure in heaven; and come, follow Me.”</a:t>
            </a:r>
          </a:p>
        </p:txBody>
      </p:sp>
      <p:sp>
        <p:nvSpPr>
          <p:cNvPr id="15" name="Rounded Rectangle 2">
            <a:extLst>
              <a:ext uri="{FF2B5EF4-FFF2-40B4-BE49-F238E27FC236}">
                <a16:creationId xmlns:a16="http://schemas.microsoft.com/office/drawing/2014/main" xmlns="" id="{3F168C2A-2853-4B9B-9A5D-272209CD3945}"/>
              </a:ext>
            </a:extLst>
          </p:cNvPr>
          <p:cNvSpPr/>
          <p:nvPr/>
        </p:nvSpPr>
        <p:spPr>
          <a:xfrm>
            <a:off x="546540" y="1671788"/>
            <a:ext cx="11134972"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Why does Jesus point him to </a:t>
            </a:r>
            <a:r>
              <a:rPr lang="en-US" sz="4400" b="1" i="1" dirty="0">
                <a:solidFill>
                  <a:schemeClr val="bg1"/>
                </a:solidFill>
              </a:rPr>
              <a:t>this one</a:t>
            </a:r>
            <a:r>
              <a:rPr lang="en-US" sz="4400" b="1" dirty="0">
                <a:solidFill>
                  <a:schemeClr val="bg1"/>
                </a:solidFill>
              </a:rPr>
              <a:t> thing? </a:t>
            </a:r>
          </a:p>
        </p:txBody>
      </p:sp>
      <p:sp>
        <p:nvSpPr>
          <p:cNvPr id="16" name="Rounded Rectangle 2">
            <a:extLst>
              <a:ext uri="{FF2B5EF4-FFF2-40B4-BE49-F238E27FC236}">
                <a16:creationId xmlns:a16="http://schemas.microsoft.com/office/drawing/2014/main" xmlns="" id="{C25E20CC-96D5-4BB9-B18D-AAFEBB2F98F6}"/>
              </a:ext>
            </a:extLst>
          </p:cNvPr>
          <p:cNvSpPr/>
          <p:nvPr/>
        </p:nvSpPr>
        <p:spPr>
          <a:xfrm>
            <a:off x="1229554" y="2756295"/>
            <a:ext cx="9968798" cy="69150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 points him to that one thing </a:t>
            </a:r>
            <a:r>
              <a:rPr lang="en-US" sz="4400" b="1" i="1" dirty="0"/>
              <a:t>in love</a:t>
            </a:r>
          </a:p>
        </p:txBody>
      </p:sp>
      <p:sp>
        <p:nvSpPr>
          <p:cNvPr id="10" name="Rectangle 9">
            <a:extLst>
              <a:ext uri="{FF2B5EF4-FFF2-40B4-BE49-F238E27FC236}">
                <a16:creationId xmlns:a16="http://schemas.microsoft.com/office/drawing/2014/main" xmlns="" id="{D0EF4F92-22F8-4455-B2B9-CF0461AC3460}"/>
              </a:ext>
            </a:extLst>
          </p:cNvPr>
          <p:cNvSpPr/>
          <p:nvPr/>
        </p:nvSpPr>
        <p:spPr>
          <a:xfrm>
            <a:off x="0" y="6123052"/>
            <a:ext cx="12192000" cy="734947"/>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10:21 </a:t>
            </a:r>
            <a:r>
              <a:rPr lang="en-US" sz="3200" dirty="0">
                <a:solidFill>
                  <a:schemeClr val="tx1"/>
                </a:solidFill>
              </a:rPr>
              <a:t>Looking at him, </a:t>
            </a:r>
            <a:r>
              <a:rPr lang="en-US" sz="3200" b="1" u="sng" dirty="0">
                <a:solidFill>
                  <a:srgbClr val="002060"/>
                </a:solidFill>
              </a:rPr>
              <a:t>Jesus felt a love for him </a:t>
            </a:r>
            <a:r>
              <a:rPr lang="en-US" sz="3200" dirty="0">
                <a:solidFill>
                  <a:schemeClr val="tx1"/>
                </a:solidFill>
              </a:rPr>
              <a:t>and said to him, </a:t>
            </a:r>
          </a:p>
          <a:p>
            <a:endParaRPr lang="en-US" sz="3200" dirty="0">
              <a:solidFill>
                <a:schemeClr val="tx1"/>
              </a:solidFill>
            </a:endParaRPr>
          </a:p>
        </p:txBody>
      </p:sp>
      <p:sp>
        <p:nvSpPr>
          <p:cNvPr id="18" name="Rounded Rectangle 2">
            <a:extLst>
              <a:ext uri="{FF2B5EF4-FFF2-40B4-BE49-F238E27FC236}">
                <a16:creationId xmlns:a16="http://schemas.microsoft.com/office/drawing/2014/main" xmlns="" id="{65109267-7BAA-4369-86AA-20146D95633A}"/>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
        <p:nvSpPr>
          <p:cNvPr id="11" name="Rounded Rectangle 2">
            <a:extLst>
              <a:ext uri="{FF2B5EF4-FFF2-40B4-BE49-F238E27FC236}">
                <a16:creationId xmlns:a16="http://schemas.microsoft.com/office/drawing/2014/main" xmlns="" id="{97057C9D-675A-485E-A8C5-EF1986F5F7D1}"/>
              </a:ext>
            </a:extLst>
          </p:cNvPr>
          <p:cNvSpPr/>
          <p:nvPr/>
        </p:nvSpPr>
        <p:spPr>
          <a:xfrm>
            <a:off x="400498" y="3721466"/>
            <a:ext cx="11663486" cy="727966"/>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Jesus held him to the law to point him to the gospel</a:t>
            </a:r>
          </a:p>
        </p:txBody>
      </p:sp>
    </p:spTree>
    <p:extLst>
      <p:ext uri="{BB962C8B-B14F-4D97-AF65-F5344CB8AC3E}">
        <p14:creationId xmlns:p14="http://schemas.microsoft.com/office/powerpoint/2010/main" val="40759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 Place for Greed on the Way — Mark 10:17-31">
            <a:extLst>
              <a:ext uri="{FF2B5EF4-FFF2-40B4-BE49-F238E27FC236}">
                <a16:creationId xmlns:a16="http://schemas.microsoft.com/office/drawing/2014/main" xmlns="" id="{8519E98E-19D4-47AD-84F9-29C3C7AD6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861B3156-0CF5-4E8A-B7A0-CC0429EECD74}"/>
              </a:ext>
            </a:extLst>
          </p:cNvPr>
          <p:cNvSpPr/>
          <p:nvPr/>
        </p:nvSpPr>
        <p:spPr>
          <a:xfrm>
            <a:off x="171450" y="77175"/>
            <a:ext cx="855192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How </a:t>
            </a:r>
            <a:r>
              <a:rPr lang="en-US" sz="4800" b="1" i="1" dirty="0"/>
              <a:t>do</a:t>
            </a:r>
            <a:r>
              <a:rPr lang="en-US" sz="4800" b="1" dirty="0"/>
              <a:t> we receive eternal life? </a:t>
            </a:r>
          </a:p>
        </p:txBody>
      </p:sp>
      <p:sp>
        <p:nvSpPr>
          <p:cNvPr id="13" name="Rounded Rectangular Callout 5">
            <a:extLst>
              <a:ext uri="{FF2B5EF4-FFF2-40B4-BE49-F238E27FC236}">
                <a16:creationId xmlns:a16="http://schemas.microsoft.com/office/drawing/2014/main" xmlns="" id="{CA3FC9A4-104C-46E5-B9A2-8CE65FF8351C}"/>
              </a:ext>
            </a:extLst>
          </p:cNvPr>
          <p:cNvSpPr/>
          <p:nvPr/>
        </p:nvSpPr>
        <p:spPr>
          <a:xfrm>
            <a:off x="324849" y="4847744"/>
            <a:ext cx="10286002" cy="1199278"/>
          </a:xfrm>
          <a:prstGeom prst="wedgeRoundRectCallout">
            <a:avLst>
              <a:gd name="adj1" fmla="val -58029"/>
              <a:gd name="adj2" fmla="val -97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10:21  “</a:t>
            </a:r>
            <a:r>
              <a:rPr lang="en-US" sz="3200" dirty="0">
                <a:solidFill>
                  <a:schemeClr val="tx1"/>
                </a:solidFill>
              </a:rPr>
              <a:t>go and sell all you possess and give to the poor, and you will have treasure in heaven; and come, follow Me.”</a:t>
            </a:r>
          </a:p>
        </p:txBody>
      </p:sp>
      <p:sp>
        <p:nvSpPr>
          <p:cNvPr id="15" name="Rounded Rectangle 2">
            <a:extLst>
              <a:ext uri="{FF2B5EF4-FFF2-40B4-BE49-F238E27FC236}">
                <a16:creationId xmlns:a16="http://schemas.microsoft.com/office/drawing/2014/main" xmlns="" id="{3F168C2A-2853-4B9B-9A5D-272209CD3945}"/>
              </a:ext>
            </a:extLst>
          </p:cNvPr>
          <p:cNvSpPr/>
          <p:nvPr/>
        </p:nvSpPr>
        <p:spPr>
          <a:xfrm>
            <a:off x="546540" y="1671788"/>
            <a:ext cx="11134972"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Why does Jesus point him to </a:t>
            </a:r>
            <a:r>
              <a:rPr lang="en-US" sz="4400" b="1" i="1" dirty="0">
                <a:solidFill>
                  <a:schemeClr val="bg1"/>
                </a:solidFill>
              </a:rPr>
              <a:t>this one</a:t>
            </a:r>
            <a:r>
              <a:rPr lang="en-US" sz="4400" b="1" dirty="0">
                <a:solidFill>
                  <a:schemeClr val="bg1"/>
                </a:solidFill>
              </a:rPr>
              <a:t> thing? </a:t>
            </a:r>
          </a:p>
        </p:txBody>
      </p:sp>
      <p:sp>
        <p:nvSpPr>
          <p:cNvPr id="16" name="Rounded Rectangle 2">
            <a:extLst>
              <a:ext uri="{FF2B5EF4-FFF2-40B4-BE49-F238E27FC236}">
                <a16:creationId xmlns:a16="http://schemas.microsoft.com/office/drawing/2014/main" xmlns="" id="{C25E20CC-96D5-4BB9-B18D-AAFEBB2F98F6}"/>
              </a:ext>
            </a:extLst>
          </p:cNvPr>
          <p:cNvSpPr/>
          <p:nvPr/>
        </p:nvSpPr>
        <p:spPr>
          <a:xfrm>
            <a:off x="1229554" y="2756295"/>
            <a:ext cx="9968798" cy="69150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 points him to that one thing </a:t>
            </a:r>
            <a:r>
              <a:rPr lang="en-US" sz="4400" b="1" i="1" dirty="0"/>
              <a:t>in love</a:t>
            </a:r>
          </a:p>
        </p:txBody>
      </p:sp>
      <p:sp>
        <p:nvSpPr>
          <p:cNvPr id="10" name="Rectangle 9">
            <a:extLst>
              <a:ext uri="{FF2B5EF4-FFF2-40B4-BE49-F238E27FC236}">
                <a16:creationId xmlns:a16="http://schemas.microsoft.com/office/drawing/2014/main" xmlns="" id="{D0EF4F92-22F8-4455-B2B9-CF0461AC3460}"/>
              </a:ext>
            </a:extLst>
          </p:cNvPr>
          <p:cNvSpPr/>
          <p:nvPr/>
        </p:nvSpPr>
        <p:spPr>
          <a:xfrm>
            <a:off x="0" y="6123052"/>
            <a:ext cx="12192000" cy="734947"/>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10:21 </a:t>
            </a:r>
            <a:r>
              <a:rPr lang="en-US" sz="3200" dirty="0">
                <a:solidFill>
                  <a:schemeClr val="tx1"/>
                </a:solidFill>
              </a:rPr>
              <a:t>Looking at him, </a:t>
            </a:r>
            <a:r>
              <a:rPr lang="en-US" sz="3200" b="1" u="sng" dirty="0">
                <a:solidFill>
                  <a:srgbClr val="002060"/>
                </a:solidFill>
              </a:rPr>
              <a:t>Jesus felt a love for him </a:t>
            </a:r>
            <a:r>
              <a:rPr lang="en-US" sz="3200" dirty="0">
                <a:solidFill>
                  <a:schemeClr val="tx1"/>
                </a:solidFill>
              </a:rPr>
              <a:t>and said to him, </a:t>
            </a:r>
          </a:p>
          <a:p>
            <a:endParaRPr lang="en-US" sz="3200" dirty="0">
              <a:solidFill>
                <a:schemeClr val="tx1"/>
              </a:solidFill>
            </a:endParaRPr>
          </a:p>
        </p:txBody>
      </p:sp>
      <p:sp>
        <p:nvSpPr>
          <p:cNvPr id="14" name="Rounded Rectangle 2">
            <a:extLst>
              <a:ext uri="{FF2B5EF4-FFF2-40B4-BE49-F238E27FC236}">
                <a16:creationId xmlns:a16="http://schemas.microsoft.com/office/drawing/2014/main" xmlns="" id="{B977C088-8CE0-4CBA-8BBA-5E483C3A1725}"/>
              </a:ext>
            </a:extLst>
          </p:cNvPr>
          <p:cNvSpPr/>
          <p:nvPr/>
        </p:nvSpPr>
        <p:spPr>
          <a:xfrm>
            <a:off x="1462121" y="3660600"/>
            <a:ext cx="9503664" cy="69150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is helping him toward eternal life</a:t>
            </a:r>
            <a:endParaRPr lang="en-US" sz="4400" b="1" i="1" dirty="0"/>
          </a:p>
        </p:txBody>
      </p:sp>
      <p:sp>
        <p:nvSpPr>
          <p:cNvPr id="18" name="Rounded Rectangle 2">
            <a:extLst>
              <a:ext uri="{FF2B5EF4-FFF2-40B4-BE49-F238E27FC236}">
                <a16:creationId xmlns:a16="http://schemas.microsoft.com/office/drawing/2014/main" xmlns="" id="{65109267-7BAA-4369-86AA-20146D95633A}"/>
              </a:ext>
            </a:extLst>
          </p:cNvPr>
          <p:cNvSpPr/>
          <p:nvPr/>
        </p:nvSpPr>
        <p:spPr>
          <a:xfrm>
            <a:off x="8525022" y="201234"/>
            <a:ext cx="3545058"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t>Like a child</a:t>
            </a:r>
          </a:p>
        </p:txBody>
      </p:sp>
    </p:spTree>
    <p:extLst>
      <p:ext uri="{BB962C8B-B14F-4D97-AF65-F5344CB8AC3E}">
        <p14:creationId xmlns:p14="http://schemas.microsoft.com/office/powerpoint/2010/main" val="37247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5742432"/>
            <a:ext cx="12192000" cy="1115567"/>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10:22 </a:t>
            </a:r>
            <a:r>
              <a:rPr lang="en-US" sz="3200" dirty="0">
                <a:solidFill>
                  <a:schemeClr val="tx1"/>
                </a:solidFill>
              </a:rPr>
              <a:t>But at these words he was saddened, and he went away grieving, for he was one who owned much property.</a:t>
            </a:r>
          </a:p>
          <a:p>
            <a:endParaRPr lang="en-US" sz="3200" dirty="0">
              <a:solidFill>
                <a:schemeClr val="tx1"/>
              </a:solidFill>
            </a:endParaRPr>
          </a:p>
        </p:txBody>
      </p:sp>
    </p:spTree>
    <p:extLst>
      <p:ext uri="{BB962C8B-B14F-4D97-AF65-F5344CB8AC3E}">
        <p14:creationId xmlns:p14="http://schemas.microsoft.com/office/powerpoint/2010/main" val="189370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5742432"/>
            <a:ext cx="12192000" cy="1115567"/>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10:23 </a:t>
            </a:r>
            <a:r>
              <a:rPr lang="en-US" sz="3200" dirty="0">
                <a:solidFill>
                  <a:schemeClr val="tx1"/>
                </a:solidFill>
              </a:rPr>
              <a:t>And Jesus, looking around, said to His disciples, “How hard it will be for those who are wealthy to enter the kingdom of God!” </a:t>
            </a:r>
          </a:p>
          <a:p>
            <a:endParaRPr lang="en-US" sz="3200" dirty="0">
              <a:solidFill>
                <a:schemeClr val="tx1"/>
              </a:solidFill>
            </a:endParaRPr>
          </a:p>
        </p:txBody>
      </p:sp>
    </p:spTree>
    <p:extLst>
      <p:ext uri="{BB962C8B-B14F-4D97-AF65-F5344CB8AC3E}">
        <p14:creationId xmlns:p14="http://schemas.microsoft.com/office/powerpoint/2010/main" val="1073968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6035040"/>
            <a:ext cx="12192000" cy="82295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10:24 </a:t>
            </a:r>
            <a:r>
              <a:rPr lang="en-US" sz="3200" dirty="0">
                <a:solidFill>
                  <a:schemeClr val="tx1"/>
                </a:solidFill>
              </a:rPr>
              <a:t>The disciples were amazed at His words.</a:t>
            </a:r>
          </a:p>
        </p:txBody>
      </p:sp>
    </p:spTree>
    <p:extLst>
      <p:ext uri="{BB962C8B-B14F-4D97-AF65-F5344CB8AC3E}">
        <p14:creationId xmlns:p14="http://schemas.microsoft.com/office/powerpoint/2010/main" val="3194070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5193792"/>
            <a:ext cx="12192000" cy="1664207"/>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a:solidFill>
                  <a:schemeClr val="tx1"/>
                </a:solidFill>
              </a:rPr>
              <a:t>But Jesus answered again and said to them, “Children, how hard it is to enter the kingdom of God! </a:t>
            </a:r>
            <a:r>
              <a:rPr lang="en-US" sz="3200" b="1" baseline="30000" dirty="0">
                <a:solidFill>
                  <a:schemeClr val="tx1"/>
                </a:solidFill>
              </a:rPr>
              <a:t>25 </a:t>
            </a:r>
            <a:r>
              <a:rPr lang="en-US" sz="3200" dirty="0">
                <a:solidFill>
                  <a:schemeClr val="tx1"/>
                </a:solidFill>
              </a:rPr>
              <a:t>It is easier for a camel to go through the eye of a needle than for a rich man to enter the kingdom of God.”</a:t>
            </a:r>
          </a:p>
          <a:p>
            <a:r>
              <a:rPr lang="en-US" sz="3200" dirty="0">
                <a:solidFill>
                  <a:schemeClr val="tx1"/>
                </a:solidFill>
              </a:rPr>
              <a:t> </a:t>
            </a:r>
          </a:p>
          <a:p>
            <a:endParaRPr lang="en-US" sz="3200" dirty="0">
              <a:solidFill>
                <a:schemeClr val="tx1"/>
              </a:solidFill>
            </a:endParaRPr>
          </a:p>
        </p:txBody>
      </p:sp>
      <p:sp>
        <p:nvSpPr>
          <p:cNvPr id="5" name="Rounded Rectangle 2">
            <a:extLst>
              <a:ext uri="{FF2B5EF4-FFF2-40B4-BE49-F238E27FC236}">
                <a16:creationId xmlns:a16="http://schemas.microsoft.com/office/drawing/2014/main" xmlns="" id="{0DA93D54-133B-4F3F-B836-BE564E72471A}"/>
              </a:ext>
            </a:extLst>
          </p:cNvPr>
          <p:cNvSpPr/>
          <p:nvPr/>
        </p:nvSpPr>
        <p:spPr>
          <a:xfrm>
            <a:off x="264257" y="350460"/>
            <a:ext cx="11663486" cy="90936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Wealth isn’t a sign that you’re close to righteousness</a:t>
            </a:r>
          </a:p>
        </p:txBody>
      </p:sp>
      <p:sp>
        <p:nvSpPr>
          <p:cNvPr id="6" name="Rounded Rectangle 2">
            <a:extLst>
              <a:ext uri="{FF2B5EF4-FFF2-40B4-BE49-F238E27FC236}">
                <a16:creationId xmlns:a16="http://schemas.microsoft.com/office/drawing/2014/main" xmlns="" id="{E42900E9-AA8C-42B4-9D67-982AF4753319}"/>
              </a:ext>
            </a:extLst>
          </p:cNvPr>
          <p:cNvSpPr/>
          <p:nvPr/>
        </p:nvSpPr>
        <p:spPr>
          <a:xfrm>
            <a:off x="264257" y="1449792"/>
            <a:ext cx="11663486" cy="90936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And it doesn’t make it easier to receive from God</a:t>
            </a:r>
          </a:p>
        </p:txBody>
      </p:sp>
      <p:sp>
        <p:nvSpPr>
          <p:cNvPr id="7" name="Rounded Rectangle 2">
            <a:extLst>
              <a:ext uri="{FF2B5EF4-FFF2-40B4-BE49-F238E27FC236}">
                <a16:creationId xmlns:a16="http://schemas.microsoft.com/office/drawing/2014/main" xmlns="" id="{7BB0D2C5-818E-4390-A116-B1FF16F4838E}"/>
              </a:ext>
            </a:extLst>
          </p:cNvPr>
          <p:cNvSpPr/>
          <p:nvPr/>
        </p:nvSpPr>
        <p:spPr>
          <a:xfrm>
            <a:off x="2789984" y="2497248"/>
            <a:ext cx="6612031" cy="909360"/>
          </a:xfrm>
          <a:prstGeom prst="roundRect">
            <a:avLst/>
          </a:prstGeom>
          <a:solidFill>
            <a:schemeClr val="accent5">
              <a:lumMod val="7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In fact, it’s makes it </a:t>
            </a:r>
            <a:r>
              <a:rPr lang="en-US" sz="4000" b="1" i="1" dirty="0"/>
              <a:t>harder</a:t>
            </a:r>
          </a:p>
        </p:txBody>
      </p:sp>
      <p:sp>
        <p:nvSpPr>
          <p:cNvPr id="8" name="Rounded Rectangle 2">
            <a:extLst>
              <a:ext uri="{FF2B5EF4-FFF2-40B4-BE49-F238E27FC236}">
                <a16:creationId xmlns:a16="http://schemas.microsoft.com/office/drawing/2014/main" xmlns="" id="{DF7F11CC-B3F7-4B26-9D45-6EBBE3CF5ED2}"/>
              </a:ext>
            </a:extLst>
          </p:cNvPr>
          <p:cNvSpPr/>
          <p:nvPr/>
        </p:nvSpPr>
        <p:spPr>
          <a:xfrm>
            <a:off x="4313985" y="3816912"/>
            <a:ext cx="3860752" cy="909360"/>
          </a:xfrm>
          <a:prstGeom prst="roundRect">
            <a:avLst/>
          </a:prstGeom>
          <a:solidFill>
            <a:schemeClr val="tx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Why?</a:t>
            </a:r>
          </a:p>
        </p:txBody>
      </p:sp>
    </p:spTree>
    <p:extLst>
      <p:ext uri="{BB962C8B-B14F-4D97-AF65-F5344CB8AC3E}">
        <p14:creationId xmlns:p14="http://schemas.microsoft.com/office/powerpoint/2010/main" val="3658777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
            <a:extLst>
              <a:ext uri="{FF2B5EF4-FFF2-40B4-BE49-F238E27FC236}">
                <a16:creationId xmlns:a16="http://schemas.microsoft.com/office/drawing/2014/main" xmlns="" id="{0DA93D54-133B-4F3F-B836-BE564E72471A}"/>
              </a:ext>
            </a:extLst>
          </p:cNvPr>
          <p:cNvSpPr/>
          <p:nvPr/>
        </p:nvSpPr>
        <p:spPr>
          <a:xfrm>
            <a:off x="225083" y="2419642"/>
            <a:ext cx="11741834" cy="1360345"/>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t>The more plausible it seems that I can do it myself, the harder it is for me to come to him like a child for help. </a:t>
            </a:r>
          </a:p>
        </p:txBody>
      </p:sp>
      <p:sp>
        <p:nvSpPr>
          <p:cNvPr id="6" name="Rectangle 5">
            <a:extLst>
              <a:ext uri="{FF2B5EF4-FFF2-40B4-BE49-F238E27FC236}">
                <a16:creationId xmlns:a16="http://schemas.microsoft.com/office/drawing/2014/main" xmlns="" id="{5A609CC6-FB6B-4D4A-9C99-822E778A2B03}"/>
              </a:ext>
            </a:extLst>
          </p:cNvPr>
          <p:cNvSpPr/>
          <p:nvPr/>
        </p:nvSpPr>
        <p:spPr>
          <a:xfrm>
            <a:off x="0" y="5193792"/>
            <a:ext cx="12192000" cy="1664207"/>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a:solidFill>
                  <a:schemeClr val="tx1"/>
                </a:solidFill>
              </a:rPr>
              <a:t>But Jesus answered again and said to them, “Children, how hard it is to enter the kingdom of God! </a:t>
            </a:r>
            <a:r>
              <a:rPr lang="en-US" sz="3200" b="1" baseline="30000" dirty="0">
                <a:solidFill>
                  <a:schemeClr val="tx1"/>
                </a:solidFill>
              </a:rPr>
              <a:t>25 </a:t>
            </a:r>
            <a:r>
              <a:rPr lang="en-US" sz="3200" dirty="0">
                <a:solidFill>
                  <a:schemeClr val="tx1"/>
                </a:solidFill>
              </a:rPr>
              <a:t>It is easier for a camel to go through the eye of a needle than for a rich man to enter the kingdom of God.”</a:t>
            </a:r>
          </a:p>
          <a:p>
            <a:r>
              <a:rPr lang="en-US" sz="3200" dirty="0">
                <a:solidFill>
                  <a:schemeClr val="tx1"/>
                </a:solidFill>
              </a:rPr>
              <a:t> </a:t>
            </a:r>
          </a:p>
          <a:p>
            <a:endParaRPr lang="en-US" sz="3200" dirty="0">
              <a:solidFill>
                <a:schemeClr val="tx1"/>
              </a:solidFill>
            </a:endParaRPr>
          </a:p>
        </p:txBody>
      </p:sp>
    </p:spTree>
    <p:extLst>
      <p:ext uri="{BB962C8B-B14F-4D97-AF65-F5344CB8AC3E}">
        <p14:creationId xmlns:p14="http://schemas.microsoft.com/office/powerpoint/2010/main" val="424031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4498848"/>
            <a:ext cx="12192000" cy="2359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10:26 </a:t>
            </a:r>
            <a:r>
              <a:rPr lang="en-US" sz="3200" dirty="0">
                <a:solidFill>
                  <a:schemeClr val="tx1"/>
                </a:solidFill>
              </a:rPr>
              <a:t>They were even more astonished and said to Him, “Then who can be saved?” </a:t>
            </a:r>
          </a:p>
          <a:p>
            <a:endParaRPr lang="en-US" sz="1400" dirty="0">
              <a:solidFill>
                <a:schemeClr val="tx1"/>
              </a:solidFill>
            </a:endParaRPr>
          </a:p>
          <a:p>
            <a:r>
              <a:rPr lang="en-US" sz="1400" dirty="0">
                <a:solidFill>
                  <a:schemeClr val="tx1"/>
                </a:solidFill>
              </a:rPr>
              <a:t> </a:t>
            </a:r>
            <a:r>
              <a:rPr lang="en-US" sz="3200" b="1" baseline="30000" dirty="0">
                <a:solidFill>
                  <a:schemeClr val="tx1"/>
                </a:solidFill>
              </a:rPr>
              <a:t>27 </a:t>
            </a:r>
            <a:r>
              <a:rPr lang="en-US" sz="3200" dirty="0">
                <a:solidFill>
                  <a:schemeClr val="tx1"/>
                </a:solidFill>
              </a:rPr>
              <a:t>Looking at them, Jesus said, “With people it is impossible, but not with God; for all things are possible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1477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ooklyn Museum">
            <a:extLst>
              <a:ext uri="{FF2B5EF4-FFF2-40B4-BE49-F238E27FC236}">
                <a16:creationId xmlns:a16="http://schemas.microsoft.com/office/drawing/2014/main" xmlns="" id="{AAA2A03B-E572-4DB9-B232-F5A60164DE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200650"/>
            <a:ext cx="12192000" cy="165735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10:17 </a:t>
            </a:r>
            <a:r>
              <a:rPr lang="en-US" sz="3200" dirty="0">
                <a:solidFill>
                  <a:schemeClr val="tx1"/>
                </a:solidFill>
              </a:rPr>
              <a:t>As He was setting out on a journey, a man ran up to Him and  knelt before Him, and asked Him, “Good Teacher, what shall I do to inherit eternal life?” </a:t>
            </a:r>
          </a:p>
          <a:p>
            <a:endParaRPr lang="en-US" sz="3600" dirty="0"/>
          </a:p>
        </p:txBody>
      </p:sp>
    </p:spTree>
    <p:extLst>
      <p:ext uri="{BB962C8B-B14F-4D97-AF65-F5344CB8AC3E}">
        <p14:creationId xmlns:p14="http://schemas.microsoft.com/office/powerpoint/2010/main" val="29980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4498848"/>
            <a:ext cx="12192000" cy="2359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10:26 </a:t>
            </a:r>
            <a:r>
              <a:rPr lang="en-US" sz="3200" dirty="0">
                <a:solidFill>
                  <a:schemeClr val="tx1"/>
                </a:solidFill>
              </a:rPr>
              <a:t>They were even more astonished and said to Him, “Then who can be saved?” </a:t>
            </a:r>
          </a:p>
          <a:p>
            <a:endParaRPr lang="en-US" sz="1400" dirty="0">
              <a:solidFill>
                <a:schemeClr val="tx1"/>
              </a:solidFill>
            </a:endParaRPr>
          </a:p>
          <a:p>
            <a:r>
              <a:rPr lang="en-US" sz="1400" dirty="0">
                <a:solidFill>
                  <a:schemeClr val="tx1"/>
                </a:solidFill>
              </a:rPr>
              <a:t> </a:t>
            </a:r>
            <a:r>
              <a:rPr lang="en-US" sz="3200" b="1" baseline="30000" dirty="0">
                <a:solidFill>
                  <a:schemeClr val="tx1"/>
                </a:solidFill>
              </a:rPr>
              <a:t>27 </a:t>
            </a:r>
            <a:r>
              <a:rPr lang="en-US" sz="3200" dirty="0">
                <a:solidFill>
                  <a:schemeClr val="tx1"/>
                </a:solidFill>
              </a:rPr>
              <a:t>Looking at them, Jesus said, “With people </a:t>
            </a:r>
            <a:r>
              <a:rPr lang="en-US" sz="3200" b="1" u="sng" dirty="0">
                <a:solidFill>
                  <a:srgbClr val="002060"/>
                </a:solidFill>
              </a:rPr>
              <a:t>it is impossible</a:t>
            </a:r>
            <a:r>
              <a:rPr lang="en-US" sz="3200" dirty="0">
                <a:solidFill>
                  <a:schemeClr val="tx1"/>
                </a:solidFill>
              </a:rPr>
              <a:t>, but not with God; for all things are possible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816694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ooklyn Museum">
            <a:extLst>
              <a:ext uri="{FF2B5EF4-FFF2-40B4-BE49-F238E27FC236}">
                <a16:creationId xmlns:a16="http://schemas.microsoft.com/office/drawing/2014/main" xmlns="" id="{56397219-E2CB-4CCB-8F8D-1F50C4894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 Place for Greed on the Way — Mark 10:17-31">
            <a:extLst>
              <a:ext uri="{FF2B5EF4-FFF2-40B4-BE49-F238E27FC236}">
                <a16:creationId xmlns:a16="http://schemas.microsoft.com/office/drawing/2014/main" xmlns="" id="{688D4CB6-BE07-4A9F-9668-CEE98038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0EF4F92-22F8-4455-B2B9-CF0461AC3460}"/>
              </a:ext>
            </a:extLst>
          </p:cNvPr>
          <p:cNvSpPr/>
          <p:nvPr/>
        </p:nvSpPr>
        <p:spPr>
          <a:xfrm>
            <a:off x="0" y="4498848"/>
            <a:ext cx="12192000" cy="2359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10:26 </a:t>
            </a:r>
            <a:r>
              <a:rPr lang="en-US" sz="3200" dirty="0">
                <a:solidFill>
                  <a:schemeClr val="tx1"/>
                </a:solidFill>
              </a:rPr>
              <a:t>They were even more astonished and said to Him, “Then who can be saved?” </a:t>
            </a:r>
          </a:p>
          <a:p>
            <a:endParaRPr lang="en-US" sz="1400" dirty="0">
              <a:solidFill>
                <a:schemeClr val="tx1"/>
              </a:solidFill>
            </a:endParaRPr>
          </a:p>
          <a:p>
            <a:r>
              <a:rPr lang="en-US" sz="1400" dirty="0">
                <a:solidFill>
                  <a:schemeClr val="tx1"/>
                </a:solidFill>
              </a:rPr>
              <a:t> </a:t>
            </a:r>
            <a:r>
              <a:rPr lang="en-US" sz="3200" b="1" baseline="30000" dirty="0">
                <a:solidFill>
                  <a:schemeClr val="tx1"/>
                </a:solidFill>
              </a:rPr>
              <a:t>27 </a:t>
            </a:r>
            <a:r>
              <a:rPr lang="en-US" sz="3200" dirty="0">
                <a:solidFill>
                  <a:schemeClr val="tx1"/>
                </a:solidFill>
              </a:rPr>
              <a:t>Looking at them, Jesus said, “With people it is impossible, </a:t>
            </a:r>
            <a:r>
              <a:rPr lang="en-US" sz="3200" b="1" u="sng" dirty="0">
                <a:solidFill>
                  <a:srgbClr val="002060"/>
                </a:solidFill>
              </a:rPr>
              <a:t>but not with God; for all things are possible with God</a:t>
            </a:r>
            <a:r>
              <a:rPr lang="en-US" sz="3200" b="1" dirty="0">
                <a:solidFill>
                  <a:srgbClr val="002060"/>
                </a:solidFill>
              </a:rPr>
              <a:t>.”</a:t>
            </a:r>
          </a:p>
          <a:p>
            <a:endParaRPr lang="en-US" sz="3200" dirty="0">
              <a:solidFill>
                <a:schemeClr val="tx1"/>
              </a:solidFill>
            </a:endParaRPr>
          </a:p>
          <a:p>
            <a:endParaRPr lang="en-US" sz="3200" dirty="0">
              <a:solidFill>
                <a:schemeClr val="tx1"/>
              </a:solidFill>
            </a:endParaRPr>
          </a:p>
        </p:txBody>
      </p:sp>
      <p:sp>
        <p:nvSpPr>
          <p:cNvPr id="5" name="Rounded Rectangle 2">
            <a:extLst>
              <a:ext uri="{FF2B5EF4-FFF2-40B4-BE49-F238E27FC236}">
                <a16:creationId xmlns:a16="http://schemas.microsoft.com/office/drawing/2014/main" xmlns="" id="{13230C3A-A71E-4250-9118-8EE5793014D5}"/>
              </a:ext>
            </a:extLst>
          </p:cNvPr>
          <p:cNvSpPr/>
          <p:nvPr/>
        </p:nvSpPr>
        <p:spPr>
          <a:xfrm>
            <a:off x="234754" y="3429000"/>
            <a:ext cx="3256551" cy="90936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Plan B</a:t>
            </a:r>
          </a:p>
        </p:txBody>
      </p:sp>
      <p:sp>
        <p:nvSpPr>
          <p:cNvPr id="6" name="Rounded Rectangle 2">
            <a:extLst>
              <a:ext uri="{FF2B5EF4-FFF2-40B4-BE49-F238E27FC236}">
                <a16:creationId xmlns:a16="http://schemas.microsoft.com/office/drawing/2014/main" xmlns="" id="{BE08BBD7-4B4F-4B60-9736-4767FB1B496E}"/>
              </a:ext>
            </a:extLst>
          </p:cNvPr>
          <p:cNvSpPr/>
          <p:nvPr/>
        </p:nvSpPr>
        <p:spPr>
          <a:xfrm>
            <a:off x="3098878" y="350460"/>
            <a:ext cx="5994244" cy="9093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This is so hopeful!</a:t>
            </a:r>
          </a:p>
        </p:txBody>
      </p:sp>
    </p:spTree>
    <p:extLst>
      <p:ext uri="{BB962C8B-B14F-4D97-AF65-F5344CB8AC3E}">
        <p14:creationId xmlns:p14="http://schemas.microsoft.com/office/powerpoint/2010/main" val="3935001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rooklyn Museum">
            <a:extLst>
              <a:ext uri="{FF2B5EF4-FFF2-40B4-BE49-F238E27FC236}">
                <a16:creationId xmlns:a16="http://schemas.microsoft.com/office/drawing/2014/main" xmlns="" id="{5256FB77-F639-420C-93BF-F6CFAB4581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200650"/>
            <a:ext cx="12192000" cy="165735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10:17 </a:t>
            </a:r>
            <a:r>
              <a:rPr lang="en-US" sz="3200" dirty="0">
                <a:solidFill>
                  <a:schemeClr val="tx1"/>
                </a:solidFill>
              </a:rPr>
              <a:t>As He was setting out on a journey, </a:t>
            </a:r>
            <a:r>
              <a:rPr lang="en-US" sz="3200" b="1" u="sng" dirty="0">
                <a:solidFill>
                  <a:srgbClr val="002060"/>
                </a:solidFill>
              </a:rPr>
              <a:t>a man</a:t>
            </a:r>
            <a:r>
              <a:rPr lang="en-US" sz="3200" b="1" dirty="0">
                <a:solidFill>
                  <a:schemeClr val="tx1"/>
                </a:solidFill>
              </a:rPr>
              <a:t> </a:t>
            </a:r>
            <a:r>
              <a:rPr lang="en-US" sz="3200" dirty="0">
                <a:solidFill>
                  <a:schemeClr val="tx1"/>
                </a:solidFill>
              </a:rPr>
              <a:t>ran up to Him and  knelt before Him, and asked Him, “Good Teacher, what shall I do to inherit eternal life?” </a:t>
            </a:r>
          </a:p>
          <a:p>
            <a:endParaRPr lang="en-US" sz="3600" dirty="0"/>
          </a:p>
        </p:txBody>
      </p:sp>
      <p:sp>
        <p:nvSpPr>
          <p:cNvPr id="3" name="Rectangle: Rounded Corners 2">
            <a:extLst>
              <a:ext uri="{FF2B5EF4-FFF2-40B4-BE49-F238E27FC236}">
                <a16:creationId xmlns:a16="http://schemas.microsoft.com/office/drawing/2014/main" xmlns="" id="{6B4DD86D-F846-435E-A42E-A8E9FFF1FA55}"/>
              </a:ext>
            </a:extLst>
          </p:cNvPr>
          <p:cNvSpPr/>
          <p:nvPr/>
        </p:nvSpPr>
        <p:spPr>
          <a:xfrm>
            <a:off x="7175016" y="1208171"/>
            <a:ext cx="4684048" cy="2000250"/>
          </a:xfrm>
          <a:prstGeom prst="roundRect">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600" dirty="0"/>
              <a:t>Wealthy (Mark 10:22)</a:t>
            </a:r>
          </a:p>
          <a:p>
            <a:pPr marL="285750" indent="-285750">
              <a:buFont typeface="Arial" panose="020B0604020202020204" pitchFamily="34" charset="0"/>
              <a:buChar char="•"/>
            </a:pPr>
            <a:r>
              <a:rPr lang="en-US" sz="3600" dirty="0"/>
              <a:t>Young (Matt 19:20 )</a:t>
            </a:r>
          </a:p>
          <a:p>
            <a:pPr marL="285750" indent="-285750">
              <a:buFont typeface="Arial" panose="020B0604020202020204" pitchFamily="34" charset="0"/>
              <a:buChar char="•"/>
            </a:pPr>
            <a:r>
              <a:rPr lang="en-US" sz="3600" dirty="0"/>
              <a:t>Ruler (Luke 18:18) </a:t>
            </a:r>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pic>
        <p:nvPicPr>
          <p:cNvPr id="2050" name="Picture 2" descr="TV Ratings: 'The Bachelor' Finale Up On Last Year, Wins Tuesday - Variety">
            <a:extLst>
              <a:ext uri="{FF2B5EF4-FFF2-40B4-BE49-F238E27FC236}">
                <a16:creationId xmlns:a16="http://schemas.microsoft.com/office/drawing/2014/main" xmlns="" id="{1A6C64E5-6476-4EC5-8866-615F942CD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1" y="1401052"/>
            <a:ext cx="6420494"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200650"/>
            <a:ext cx="12192000" cy="165735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10:17 </a:t>
            </a:r>
            <a:r>
              <a:rPr lang="en-US" sz="3200" dirty="0">
                <a:solidFill>
                  <a:schemeClr val="tx1"/>
                </a:solidFill>
              </a:rPr>
              <a:t>As He was setting out on a journey, a man </a:t>
            </a:r>
            <a:r>
              <a:rPr lang="en-US" sz="3200" b="1" u="sng" dirty="0">
                <a:solidFill>
                  <a:srgbClr val="002060"/>
                </a:solidFill>
              </a:rPr>
              <a:t>ran up to Him and  knelt before Him</a:t>
            </a:r>
            <a:r>
              <a:rPr lang="en-US" sz="3200" dirty="0">
                <a:solidFill>
                  <a:schemeClr val="tx1"/>
                </a:solidFill>
              </a:rPr>
              <a:t>, and asked Him, “</a:t>
            </a:r>
            <a:r>
              <a:rPr lang="en-US" sz="3200" b="1" u="sng" dirty="0">
                <a:solidFill>
                  <a:srgbClr val="002060"/>
                </a:solidFill>
              </a:rPr>
              <a:t>Good Teacher</a:t>
            </a:r>
            <a:r>
              <a:rPr lang="en-US" sz="3200" dirty="0">
                <a:solidFill>
                  <a:schemeClr val="tx1"/>
                </a:solidFill>
              </a:rPr>
              <a:t>, what shall I do to inherit eternal life?” </a:t>
            </a:r>
          </a:p>
          <a:p>
            <a:endParaRPr lang="en-US" sz="3600" dirty="0"/>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10" name="Rounded Rectangular Callout 5">
            <a:extLst>
              <a:ext uri="{FF2B5EF4-FFF2-40B4-BE49-F238E27FC236}">
                <a16:creationId xmlns:a16="http://schemas.microsoft.com/office/drawing/2014/main" xmlns="" id="{B6B4A6DF-3175-4754-8B4C-E3B0224ACC42}"/>
              </a:ext>
            </a:extLst>
          </p:cNvPr>
          <p:cNvSpPr/>
          <p:nvPr/>
        </p:nvSpPr>
        <p:spPr>
          <a:xfrm>
            <a:off x="6819900" y="1053599"/>
            <a:ext cx="50046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shall I do to inherit eternal life?”</a:t>
            </a:r>
          </a:p>
        </p:txBody>
      </p:sp>
    </p:spTree>
    <p:extLst>
      <p:ext uri="{BB962C8B-B14F-4D97-AF65-F5344CB8AC3E}">
        <p14:creationId xmlns:p14="http://schemas.microsoft.com/office/powerpoint/2010/main" val="349383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rooklyn Museum">
            <a:extLst>
              <a:ext uri="{FF2B5EF4-FFF2-40B4-BE49-F238E27FC236}">
                <a16:creationId xmlns:a16="http://schemas.microsoft.com/office/drawing/2014/main" xmlns="" id="{87F7B08A-2435-424C-B4C8-47FF2DB5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416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CF18A8-7678-4127-AB8C-73D620ABC494}"/>
              </a:ext>
            </a:extLst>
          </p:cNvPr>
          <p:cNvSpPr/>
          <p:nvPr/>
        </p:nvSpPr>
        <p:spPr>
          <a:xfrm>
            <a:off x="0" y="5200650"/>
            <a:ext cx="12192000" cy="165735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Mark 10:17 </a:t>
            </a:r>
            <a:r>
              <a:rPr lang="en-US" sz="3200" dirty="0">
                <a:solidFill>
                  <a:schemeClr val="tx1"/>
                </a:solidFill>
              </a:rPr>
              <a:t>As He was setting out on a journey, a man </a:t>
            </a:r>
            <a:r>
              <a:rPr lang="en-US" sz="3200" b="1" u="sng" dirty="0">
                <a:solidFill>
                  <a:srgbClr val="002060"/>
                </a:solidFill>
              </a:rPr>
              <a:t>ran up to Him and  knelt before Him</a:t>
            </a:r>
            <a:r>
              <a:rPr lang="en-US" sz="3200" dirty="0">
                <a:solidFill>
                  <a:schemeClr val="tx1"/>
                </a:solidFill>
              </a:rPr>
              <a:t>, and asked Him, “</a:t>
            </a:r>
            <a:r>
              <a:rPr lang="en-US" sz="3200" b="1" u="sng" dirty="0">
                <a:solidFill>
                  <a:srgbClr val="002060"/>
                </a:solidFill>
              </a:rPr>
              <a:t>Good Teacher</a:t>
            </a:r>
            <a:r>
              <a:rPr lang="en-US" sz="3200" dirty="0">
                <a:solidFill>
                  <a:schemeClr val="tx1"/>
                </a:solidFill>
              </a:rPr>
              <a:t>, what shall I do to inherit eternal life?” </a:t>
            </a:r>
          </a:p>
          <a:p>
            <a:endParaRPr lang="en-US" sz="3600" dirty="0"/>
          </a:p>
        </p:txBody>
      </p:sp>
      <p:sp>
        <p:nvSpPr>
          <p:cNvPr id="5" name="TextBox 4">
            <a:extLst>
              <a:ext uri="{FF2B5EF4-FFF2-40B4-BE49-F238E27FC236}">
                <a16:creationId xmlns:a16="http://schemas.microsoft.com/office/drawing/2014/main" xmlns="" id="{3E28C137-D043-4191-88C8-1095CB7880E6}"/>
              </a:ext>
            </a:extLst>
          </p:cNvPr>
          <p:cNvSpPr txBox="1"/>
          <p:nvPr/>
        </p:nvSpPr>
        <p:spPr>
          <a:xfrm>
            <a:off x="0" y="-11813"/>
            <a:ext cx="12192001" cy="830997"/>
          </a:xfrm>
          <a:prstGeom prst="rect">
            <a:avLst/>
          </a:prstGeom>
          <a:solidFill>
            <a:schemeClr val="tx1">
              <a:alpha val="44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and the Rich Young Ruler</a:t>
            </a:r>
            <a:endParaRPr lang="en-US" sz="4300" dirty="0">
              <a:solidFill>
                <a:schemeClr val="bg1"/>
              </a:solidFill>
            </a:endParaRPr>
          </a:p>
        </p:txBody>
      </p:sp>
      <p:sp>
        <p:nvSpPr>
          <p:cNvPr id="10" name="Rounded Rectangular Callout 5">
            <a:extLst>
              <a:ext uri="{FF2B5EF4-FFF2-40B4-BE49-F238E27FC236}">
                <a16:creationId xmlns:a16="http://schemas.microsoft.com/office/drawing/2014/main" xmlns="" id="{B6B4A6DF-3175-4754-8B4C-E3B0224ACC42}"/>
              </a:ext>
            </a:extLst>
          </p:cNvPr>
          <p:cNvSpPr/>
          <p:nvPr/>
        </p:nvSpPr>
        <p:spPr>
          <a:xfrm>
            <a:off x="6819900" y="1053599"/>
            <a:ext cx="5004683" cy="1388008"/>
          </a:xfrm>
          <a:prstGeom prst="wedgeRoundRectCallout">
            <a:avLst>
              <a:gd name="adj1" fmla="val 58908"/>
              <a:gd name="adj2" fmla="val 127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10:17 “</a:t>
            </a:r>
            <a:r>
              <a:rPr lang="en-US" sz="3200" dirty="0">
                <a:solidFill>
                  <a:schemeClr val="tx1"/>
                </a:solidFill>
              </a:rPr>
              <a:t>What shall I do to inherit eternal life?”</a:t>
            </a:r>
          </a:p>
        </p:txBody>
      </p:sp>
      <p:sp>
        <p:nvSpPr>
          <p:cNvPr id="3" name="Thought Bubble: Cloud 2">
            <a:extLst>
              <a:ext uri="{FF2B5EF4-FFF2-40B4-BE49-F238E27FC236}">
                <a16:creationId xmlns:a16="http://schemas.microsoft.com/office/drawing/2014/main" xmlns="" id="{B9C10750-5F96-469A-AD1C-105372F87993}"/>
              </a:ext>
            </a:extLst>
          </p:cNvPr>
          <p:cNvSpPr/>
          <p:nvPr/>
        </p:nvSpPr>
        <p:spPr>
          <a:xfrm>
            <a:off x="8589750" y="2099178"/>
            <a:ext cx="4007288" cy="1329822"/>
          </a:xfrm>
          <a:prstGeom prst="cloudCallout">
            <a:avLst>
              <a:gd name="adj1" fmla="val -33783"/>
              <a:gd name="adj2" fmla="val 633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He’s probably already good to go</a:t>
            </a:r>
          </a:p>
        </p:txBody>
      </p:sp>
      <p:sp>
        <p:nvSpPr>
          <p:cNvPr id="7" name="Thought Bubble: Cloud 6">
            <a:extLst>
              <a:ext uri="{FF2B5EF4-FFF2-40B4-BE49-F238E27FC236}">
                <a16:creationId xmlns:a16="http://schemas.microsoft.com/office/drawing/2014/main" xmlns="" id="{2AC758D8-D53D-470D-95FA-B4C6C7C8150A}"/>
              </a:ext>
            </a:extLst>
          </p:cNvPr>
          <p:cNvSpPr/>
          <p:nvPr/>
        </p:nvSpPr>
        <p:spPr>
          <a:xfrm>
            <a:off x="180973" y="737120"/>
            <a:ext cx="3790951" cy="1657350"/>
          </a:xfrm>
          <a:prstGeom prst="cloudCallout">
            <a:avLst>
              <a:gd name="adj1" fmla="val 11488"/>
              <a:gd name="adj2" fmla="val 713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He’s </a:t>
            </a:r>
            <a:r>
              <a:rPr lang="en-US" sz="2400" b="1" dirty="0" err="1">
                <a:solidFill>
                  <a:schemeClr val="tx1"/>
                </a:solidFill>
              </a:rPr>
              <a:t>gonna</a:t>
            </a:r>
            <a:r>
              <a:rPr lang="en-US" sz="2400" b="1" dirty="0">
                <a:solidFill>
                  <a:schemeClr val="tx1"/>
                </a:solidFill>
              </a:rPr>
              <a:t> tell him he needs to be born again</a:t>
            </a:r>
          </a:p>
        </p:txBody>
      </p:sp>
      <p:sp>
        <p:nvSpPr>
          <p:cNvPr id="9" name="Thought Bubble: Cloud 8">
            <a:extLst>
              <a:ext uri="{FF2B5EF4-FFF2-40B4-BE49-F238E27FC236}">
                <a16:creationId xmlns:a16="http://schemas.microsoft.com/office/drawing/2014/main" xmlns="" id="{849500BB-2008-4861-A07F-442EC4478894}"/>
              </a:ext>
            </a:extLst>
          </p:cNvPr>
          <p:cNvSpPr/>
          <p:nvPr/>
        </p:nvSpPr>
        <p:spPr>
          <a:xfrm>
            <a:off x="1792155" y="3499298"/>
            <a:ext cx="6947916" cy="1657350"/>
          </a:xfrm>
          <a:prstGeom prst="cloudCallout">
            <a:avLst>
              <a:gd name="adj1" fmla="val 13648"/>
              <a:gd name="adj2" fmla="val -952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He’s </a:t>
            </a:r>
            <a:r>
              <a:rPr lang="en-US" sz="2400" b="1" dirty="0" err="1">
                <a:solidFill>
                  <a:schemeClr val="tx1"/>
                </a:solidFill>
              </a:rPr>
              <a:t>gonna</a:t>
            </a:r>
            <a:r>
              <a:rPr lang="en-US" sz="2400" b="1" dirty="0">
                <a:solidFill>
                  <a:schemeClr val="tx1"/>
                </a:solidFill>
              </a:rPr>
              <a:t> say “everyone who believes in Me will not perish but have eternal life.” (john 3:16) </a:t>
            </a:r>
          </a:p>
        </p:txBody>
      </p:sp>
      <p:sp>
        <p:nvSpPr>
          <p:cNvPr id="11" name="Thought Bubble: Cloud 10">
            <a:extLst>
              <a:ext uri="{FF2B5EF4-FFF2-40B4-BE49-F238E27FC236}">
                <a16:creationId xmlns:a16="http://schemas.microsoft.com/office/drawing/2014/main" xmlns="" id="{CAC05F39-912D-40C8-8F4F-BD1B1CAE84F4}"/>
              </a:ext>
            </a:extLst>
          </p:cNvPr>
          <p:cNvSpPr/>
          <p:nvPr/>
        </p:nvSpPr>
        <p:spPr>
          <a:xfrm>
            <a:off x="3657598" y="655055"/>
            <a:ext cx="4007288" cy="1657350"/>
          </a:xfrm>
          <a:prstGeom prst="cloudCallout">
            <a:avLst>
              <a:gd name="adj1" fmla="val 14764"/>
              <a:gd name="adj2" fmla="val 602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He’s </a:t>
            </a:r>
            <a:r>
              <a:rPr lang="en-US" sz="2400" b="1" dirty="0" err="1">
                <a:solidFill>
                  <a:schemeClr val="tx1"/>
                </a:solidFill>
              </a:rPr>
              <a:t>gonna</a:t>
            </a:r>
            <a:r>
              <a:rPr lang="en-US" sz="2400" b="1" dirty="0">
                <a:solidFill>
                  <a:schemeClr val="tx1"/>
                </a:solidFill>
              </a:rPr>
              <a:t> offer him “living water”</a:t>
            </a:r>
          </a:p>
        </p:txBody>
      </p:sp>
    </p:spTree>
    <p:extLst>
      <p:ext uri="{BB962C8B-B14F-4D97-AF65-F5344CB8AC3E}">
        <p14:creationId xmlns:p14="http://schemas.microsoft.com/office/powerpoint/2010/main" val="259865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1899</Words>
  <Application>Microsoft Office PowerPoint</Application>
  <PresentationFormat>Widescreen</PresentationFormat>
  <Paragraphs>271</Paragraphs>
  <Slides>61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2022-02-24T20:30:37Z</dcterms:created>
  <dcterms:modified xsi:type="dcterms:W3CDTF">2022-02-24T20:31:15Z</dcterms:modified>
</cp:coreProperties>
</file>