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handoutMasterIdLst>
    <p:handoutMasterId r:id="rId120"/>
  </p:handoutMasterIdLst>
  <p:sldIdLst>
    <p:sldId id="1572" r:id="rId2"/>
    <p:sldId id="2628" r:id="rId3"/>
    <p:sldId id="3036" r:id="rId4"/>
    <p:sldId id="3056" r:id="rId5"/>
    <p:sldId id="3055" r:id="rId6"/>
    <p:sldId id="3054" r:id="rId7"/>
    <p:sldId id="3053" r:id="rId8"/>
    <p:sldId id="3041" r:id="rId9"/>
    <p:sldId id="3059" r:id="rId10"/>
    <p:sldId id="3058" r:id="rId11"/>
    <p:sldId id="3057" r:id="rId12"/>
    <p:sldId id="2916" r:id="rId13"/>
    <p:sldId id="3063" r:id="rId14"/>
    <p:sldId id="3038" r:id="rId15"/>
    <p:sldId id="3062" r:id="rId16"/>
    <p:sldId id="3061" r:id="rId17"/>
    <p:sldId id="3060" r:id="rId18"/>
    <p:sldId id="3040" r:id="rId19"/>
    <p:sldId id="3064" r:id="rId20"/>
    <p:sldId id="2919" r:id="rId21"/>
    <p:sldId id="2920" r:id="rId22"/>
    <p:sldId id="3065" r:id="rId23"/>
    <p:sldId id="3015" r:id="rId24"/>
    <p:sldId id="2921" r:id="rId25"/>
    <p:sldId id="2922" r:id="rId26"/>
    <p:sldId id="2923" r:id="rId27"/>
    <p:sldId id="2924" r:id="rId28"/>
    <p:sldId id="2925" r:id="rId29"/>
    <p:sldId id="3066" r:id="rId30"/>
    <p:sldId id="2926" r:id="rId31"/>
    <p:sldId id="2927" r:id="rId32"/>
    <p:sldId id="2928" r:id="rId33"/>
    <p:sldId id="2912" r:id="rId34"/>
    <p:sldId id="2930" r:id="rId35"/>
    <p:sldId id="2929" r:id="rId36"/>
    <p:sldId id="3068" r:id="rId37"/>
    <p:sldId id="3067" r:id="rId38"/>
    <p:sldId id="2931" r:id="rId39"/>
    <p:sldId id="3069" r:id="rId40"/>
    <p:sldId id="2932" r:id="rId41"/>
    <p:sldId id="2933" r:id="rId42"/>
    <p:sldId id="2934" r:id="rId43"/>
    <p:sldId id="2935" r:id="rId44"/>
    <p:sldId id="2936" r:id="rId45"/>
    <p:sldId id="2937" r:id="rId46"/>
    <p:sldId id="3050" r:id="rId47"/>
    <p:sldId id="2938" r:id="rId48"/>
    <p:sldId id="2940" r:id="rId49"/>
    <p:sldId id="3070" r:id="rId50"/>
    <p:sldId id="2941" r:id="rId51"/>
    <p:sldId id="3071" r:id="rId52"/>
    <p:sldId id="2942" r:id="rId53"/>
    <p:sldId id="3074" r:id="rId54"/>
    <p:sldId id="3073" r:id="rId55"/>
    <p:sldId id="3072" r:id="rId56"/>
    <p:sldId id="2943" r:id="rId57"/>
    <p:sldId id="3075" r:id="rId58"/>
    <p:sldId id="2950" r:id="rId59"/>
    <p:sldId id="2948" r:id="rId60"/>
    <p:sldId id="2951" r:id="rId61"/>
    <p:sldId id="3077" r:id="rId62"/>
    <p:sldId id="3076" r:id="rId63"/>
    <p:sldId id="2953" r:id="rId64"/>
    <p:sldId id="2952" r:id="rId65"/>
    <p:sldId id="3029" r:id="rId66"/>
    <p:sldId id="3080" r:id="rId67"/>
    <p:sldId id="3079" r:id="rId68"/>
    <p:sldId id="3078" r:id="rId69"/>
    <p:sldId id="3031" r:id="rId70"/>
    <p:sldId id="3084" r:id="rId71"/>
    <p:sldId id="3083" r:id="rId72"/>
    <p:sldId id="3081" r:id="rId73"/>
    <p:sldId id="3082" r:id="rId74"/>
    <p:sldId id="3033" r:id="rId75"/>
    <p:sldId id="3032" r:id="rId76"/>
    <p:sldId id="3034" r:id="rId77"/>
    <p:sldId id="2965" r:id="rId78"/>
    <p:sldId id="3045" r:id="rId79"/>
    <p:sldId id="3085" r:id="rId80"/>
    <p:sldId id="3089" r:id="rId81"/>
    <p:sldId id="3088" r:id="rId82"/>
    <p:sldId id="3087" r:id="rId83"/>
    <p:sldId id="3049" r:id="rId84"/>
    <p:sldId id="3090" r:id="rId85"/>
    <p:sldId id="2972" r:id="rId86"/>
    <p:sldId id="3092" r:id="rId87"/>
    <p:sldId id="3091" r:id="rId88"/>
    <p:sldId id="2973" r:id="rId89"/>
    <p:sldId id="2974" r:id="rId90"/>
    <p:sldId id="3093" r:id="rId91"/>
    <p:sldId id="3018" r:id="rId92"/>
    <p:sldId id="3016" r:id="rId93"/>
    <p:sldId id="2998" r:id="rId94"/>
    <p:sldId id="3051" r:id="rId95"/>
    <p:sldId id="3001" r:id="rId96"/>
    <p:sldId id="3014" r:id="rId97"/>
    <p:sldId id="3094" r:id="rId98"/>
    <p:sldId id="2997" r:id="rId99"/>
    <p:sldId id="3097" r:id="rId100"/>
    <p:sldId id="3096" r:id="rId101"/>
    <p:sldId id="3095" r:id="rId102"/>
    <p:sldId id="3017" r:id="rId103"/>
    <p:sldId id="2914" r:id="rId104"/>
    <p:sldId id="3098" r:id="rId105"/>
    <p:sldId id="3003" r:id="rId106"/>
    <p:sldId id="3004" r:id="rId107"/>
    <p:sldId id="3052" r:id="rId108"/>
    <p:sldId id="2982" r:id="rId109"/>
    <p:sldId id="3100" r:id="rId110"/>
    <p:sldId id="3099" r:id="rId111"/>
    <p:sldId id="3008" r:id="rId112"/>
    <p:sldId id="3005" r:id="rId113"/>
    <p:sldId id="3103" r:id="rId114"/>
    <p:sldId id="3102" r:id="rId115"/>
    <p:sldId id="3101" r:id="rId116"/>
    <p:sldId id="3044" r:id="rId117"/>
    <p:sldId id="2399"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710"/>
    <a:srgbClr val="00823B"/>
    <a:srgbClr val="7C4B21"/>
    <a:srgbClr val="67431B"/>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03" autoAdjust="0"/>
    <p:restoredTop sz="95423" autoAdjust="0"/>
  </p:normalViewPr>
  <p:slideViewPr>
    <p:cSldViewPr>
      <p:cViewPr varScale="1">
        <p:scale>
          <a:sx n="52" d="100"/>
          <a:sy n="52" d="100"/>
        </p:scale>
        <p:origin x="1248" y="9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03/10/18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293032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03/10/18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291004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58</a:t>
            </a:fld>
            <a:endParaRPr lang="en-US"/>
          </a:p>
        </p:txBody>
      </p:sp>
    </p:spTree>
    <p:extLst>
      <p:ext uri="{BB962C8B-B14F-4D97-AF65-F5344CB8AC3E}">
        <p14:creationId xmlns:p14="http://schemas.microsoft.com/office/powerpoint/2010/main" val="284836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59</a:t>
            </a:fld>
            <a:endParaRPr lang="en-US"/>
          </a:p>
        </p:txBody>
      </p:sp>
    </p:spTree>
    <p:extLst>
      <p:ext uri="{BB962C8B-B14F-4D97-AF65-F5344CB8AC3E}">
        <p14:creationId xmlns:p14="http://schemas.microsoft.com/office/powerpoint/2010/main" val="174112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60</a:t>
            </a:fld>
            <a:endParaRPr lang="en-US"/>
          </a:p>
        </p:txBody>
      </p:sp>
    </p:spTree>
    <p:extLst>
      <p:ext uri="{BB962C8B-B14F-4D97-AF65-F5344CB8AC3E}">
        <p14:creationId xmlns:p14="http://schemas.microsoft.com/office/powerpoint/2010/main" val="26547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61</a:t>
            </a:fld>
            <a:endParaRPr lang="en-US"/>
          </a:p>
        </p:txBody>
      </p:sp>
    </p:spTree>
    <p:extLst>
      <p:ext uri="{BB962C8B-B14F-4D97-AF65-F5344CB8AC3E}">
        <p14:creationId xmlns:p14="http://schemas.microsoft.com/office/powerpoint/2010/main" val="365285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62</a:t>
            </a:fld>
            <a:endParaRPr lang="en-US"/>
          </a:p>
        </p:txBody>
      </p:sp>
    </p:spTree>
    <p:extLst>
      <p:ext uri="{BB962C8B-B14F-4D97-AF65-F5344CB8AC3E}">
        <p14:creationId xmlns:p14="http://schemas.microsoft.com/office/powerpoint/2010/main" val="165118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03/10/18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03/10/18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03/10/18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03/10/18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03/10/18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03/10/18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03/10/18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03/10/18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03/10/18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03/10/18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03/10/18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03/10/18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10" name="TextBox 9"/>
          <p:cNvSpPr txBox="1"/>
          <p:nvPr/>
        </p:nvSpPr>
        <p:spPr>
          <a:xfrm>
            <a:off x="1447800" y="4715867"/>
            <a:ext cx="7543800" cy="830997"/>
          </a:xfrm>
          <a:prstGeom prst="rect">
            <a:avLst/>
          </a:prstGeom>
          <a:solidFill>
            <a:schemeClr val="bg1">
              <a:lumMod val="75000"/>
              <a:alpha val="66000"/>
            </a:schemeClr>
          </a:solidFill>
          <a:ln>
            <a:solidFill>
              <a:schemeClr val="tx1"/>
            </a:solidFill>
          </a:ln>
        </p:spPr>
        <p:txBody>
          <a:bodyPr wrap="square">
            <a:spAutoFit/>
          </a:bodyPr>
          <a:lstStyle/>
          <a:p>
            <a:pPr algn="ctr"/>
            <a:r>
              <a:rPr lang="en-US" sz="4800" b="1" i="1" dirty="0"/>
              <a:t>Acts 5: Suffering for Christ </a:t>
            </a:r>
            <a:endParaRPr lang="en-US" sz="40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a:prstGeom prst="rect">
            <a:avLst/>
          </a:prstGeo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3" name="TextBox 12"/>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4:18 </a:t>
            </a:r>
            <a:r>
              <a:rPr lang="en-US" sz="3200" dirty="0"/>
              <a:t>And when they had summoned them, they  commanded them not to speak or teach at all in the name of Jesus. </a:t>
            </a:r>
            <a:endParaRPr lang="en-US" sz="3200" b="1" u="sng" dirty="0">
              <a:solidFill>
                <a:srgbClr val="002060"/>
              </a:solidFill>
            </a:endParaRPr>
          </a:p>
        </p:txBody>
      </p:sp>
      <p:sp>
        <p:nvSpPr>
          <p:cNvPr id="14" name="Rounded Rectangular Callout 17"/>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
        <p:nvSpPr>
          <p:cNvPr id="15" name="Rounded Rectangular Callout 17"/>
          <p:cNvSpPr/>
          <p:nvPr/>
        </p:nvSpPr>
        <p:spPr>
          <a:xfrm>
            <a:off x="1524000" y="2057400"/>
            <a:ext cx="63246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confidence in Christ </a:t>
            </a:r>
            <a:endParaRPr lang="en-US" sz="4000" b="1" i="1" dirty="0"/>
          </a:p>
        </p:txBody>
      </p:sp>
      <p:sp>
        <p:nvSpPr>
          <p:cNvPr id="9" name="TextBox 8"/>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4:31 </a:t>
            </a:r>
            <a:r>
              <a:rPr lang="en-US" sz="3200" dirty="0"/>
              <a:t>and they were all filled with the Holy Spirit and began to </a:t>
            </a:r>
            <a:r>
              <a:rPr lang="en-US" sz="3200" b="1" u="sng" dirty="0">
                <a:solidFill>
                  <a:srgbClr val="002060"/>
                </a:solidFill>
              </a:rPr>
              <a:t>speak the word of God with boldness</a:t>
            </a:r>
            <a:r>
              <a:rPr lang="en-US" sz="3200" dirty="0"/>
              <a:t>.</a:t>
            </a:r>
            <a:endParaRPr lang="en-US" sz="3200" b="1" u="sng" dirty="0">
              <a:solidFill>
                <a:srgbClr val="002060"/>
              </a:solidFill>
            </a:endParaRPr>
          </a:p>
        </p:txBody>
      </p:sp>
      <p:sp>
        <p:nvSpPr>
          <p:cNvPr id="12" name="Rounded Rectangular Callout 17">
            <a:extLst>
              <a:ext uri="{FF2B5EF4-FFF2-40B4-BE49-F238E27FC236}">
                <a16:creationId xmlns="" xmlns:a16="http://schemas.microsoft.com/office/drawing/2014/main" id="{CE5395BD-D5F0-488B-8BE5-6CB0A258CADB}"/>
              </a:ext>
            </a:extLst>
          </p:cNvPr>
          <p:cNvSpPr/>
          <p:nvPr/>
        </p:nvSpPr>
        <p:spPr>
          <a:xfrm>
            <a:off x="1524000" y="2819400"/>
            <a:ext cx="63246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the gospel advances!</a:t>
            </a:r>
            <a:endParaRPr lang="en-US" sz="4000" b="1" i="1" dirty="0"/>
          </a:p>
        </p:txBody>
      </p:sp>
    </p:spTree>
    <p:extLst>
      <p:ext uri="{BB962C8B-B14F-4D97-AF65-F5344CB8AC3E}">
        <p14:creationId xmlns:p14="http://schemas.microsoft.com/office/powerpoint/2010/main" val="209121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11" name="TextBox 10"/>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a:t>
            </a:r>
            <a:r>
              <a:rPr lang="en-US" sz="3200" b="1" u="sng" dirty="0">
                <a:solidFill>
                  <a:schemeClr val="bg1"/>
                </a:solidFill>
              </a:rPr>
              <a:t>to live the rest of the time in the flesh no longer for the lusts of men</a:t>
            </a:r>
            <a:r>
              <a:rPr lang="en-US" sz="3200" dirty="0">
                <a:solidFill>
                  <a:schemeClr val="bg1"/>
                </a:solidFill>
              </a:rPr>
              <a:t>, but for the will of God. </a:t>
            </a:r>
            <a:endParaRPr lang="en-US" sz="4000" baseline="30000" dirty="0">
              <a:solidFill>
                <a:schemeClr val="bg1"/>
              </a:solidFill>
              <a:latin typeface="Calibri" pitchFamily="34" charset="0"/>
            </a:endParaRPr>
          </a:p>
        </p:txBody>
      </p:sp>
      <p:sp>
        <p:nvSpPr>
          <p:cNvPr id="13" name="Rounded Rectangular Callout 17"/>
          <p:cNvSpPr/>
          <p:nvPr/>
        </p:nvSpPr>
        <p:spPr>
          <a:xfrm>
            <a:off x="152400" y="76200"/>
            <a:ext cx="8915400" cy="1752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So you can live your life for comfort, and you will be empty when you get it, and miserable when you don’t…  </a:t>
            </a:r>
            <a:endParaRPr lang="en-US" sz="3600" b="1" i="1" dirty="0"/>
          </a:p>
        </p:txBody>
      </p:sp>
      <p:sp>
        <p:nvSpPr>
          <p:cNvPr id="14" name="TextBox 13"/>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a:t>
            </a:r>
            <a:r>
              <a:rPr lang="en-US" sz="3200" b="1" u="sng" dirty="0">
                <a:solidFill>
                  <a:schemeClr val="bg1"/>
                </a:solidFill>
              </a:rPr>
              <a:t>but for the will of God</a:t>
            </a:r>
            <a:r>
              <a:rPr lang="en-US" sz="3200" dirty="0">
                <a:solidFill>
                  <a:schemeClr val="bg1"/>
                </a:solidFill>
              </a:rPr>
              <a:t>. </a:t>
            </a:r>
            <a:endParaRPr lang="en-US" sz="4000" baseline="30000" dirty="0">
              <a:solidFill>
                <a:schemeClr val="bg1"/>
              </a:solidFill>
              <a:latin typeface="Calibri" pitchFamily="34" charset="0"/>
            </a:endParaRPr>
          </a:p>
        </p:txBody>
      </p:sp>
      <p:sp>
        <p:nvSpPr>
          <p:cNvPr id="16" name="Rounded Rectangular Callout 17"/>
          <p:cNvSpPr/>
          <p:nvPr/>
        </p:nvSpPr>
        <p:spPr>
          <a:xfrm>
            <a:off x="152400" y="1828800"/>
            <a:ext cx="89154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Or you can live for something that matters</a:t>
            </a:r>
            <a:endParaRPr lang="en-US" sz="3600" b="1" i="1" dirty="0"/>
          </a:p>
        </p:txBody>
      </p:sp>
    </p:spTree>
    <p:extLst>
      <p:ext uri="{BB962C8B-B14F-4D97-AF65-F5344CB8AC3E}">
        <p14:creationId xmlns:p14="http://schemas.microsoft.com/office/powerpoint/2010/main" val="17066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11" name="TextBox 10"/>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a:t>
            </a:r>
            <a:r>
              <a:rPr lang="en-US" sz="3200" b="1" u="sng" dirty="0">
                <a:solidFill>
                  <a:schemeClr val="bg1"/>
                </a:solidFill>
              </a:rPr>
              <a:t>to live the rest of the time in the flesh no longer for the lusts of men</a:t>
            </a:r>
            <a:r>
              <a:rPr lang="en-US" sz="3200" dirty="0">
                <a:solidFill>
                  <a:schemeClr val="bg1"/>
                </a:solidFill>
              </a:rPr>
              <a:t>, but for the will of God. </a:t>
            </a:r>
            <a:endParaRPr lang="en-US" sz="4000" baseline="30000" dirty="0">
              <a:solidFill>
                <a:schemeClr val="bg1"/>
              </a:solidFill>
              <a:latin typeface="Calibri" pitchFamily="34" charset="0"/>
            </a:endParaRPr>
          </a:p>
        </p:txBody>
      </p:sp>
      <p:sp>
        <p:nvSpPr>
          <p:cNvPr id="13" name="Rounded Rectangular Callout 17"/>
          <p:cNvSpPr/>
          <p:nvPr/>
        </p:nvSpPr>
        <p:spPr>
          <a:xfrm>
            <a:off x="152400" y="76200"/>
            <a:ext cx="8915400" cy="1752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So you can live your life for comfort, and you will be empty when you get it, and miserable when you don’t…  </a:t>
            </a:r>
            <a:endParaRPr lang="en-US" sz="3600" b="1" i="1" dirty="0"/>
          </a:p>
        </p:txBody>
      </p:sp>
      <p:sp>
        <p:nvSpPr>
          <p:cNvPr id="14" name="TextBox 13"/>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a:t>
            </a:r>
            <a:r>
              <a:rPr lang="en-US" sz="3200" b="1" u="sng" dirty="0">
                <a:solidFill>
                  <a:schemeClr val="bg1"/>
                </a:solidFill>
              </a:rPr>
              <a:t>but for the will of God</a:t>
            </a:r>
            <a:r>
              <a:rPr lang="en-US" sz="3200" dirty="0">
                <a:solidFill>
                  <a:schemeClr val="bg1"/>
                </a:solidFill>
              </a:rPr>
              <a:t>. </a:t>
            </a:r>
            <a:endParaRPr lang="en-US" sz="4000" baseline="30000" dirty="0">
              <a:solidFill>
                <a:schemeClr val="bg1"/>
              </a:solidFill>
              <a:latin typeface="Calibri" pitchFamily="34" charset="0"/>
            </a:endParaRPr>
          </a:p>
        </p:txBody>
      </p:sp>
      <p:sp>
        <p:nvSpPr>
          <p:cNvPr id="16" name="Rounded Rectangular Callout 17"/>
          <p:cNvSpPr/>
          <p:nvPr/>
        </p:nvSpPr>
        <p:spPr>
          <a:xfrm>
            <a:off x="152400" y="1828800"/>
            <a:ext cx="89154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Or you can live for something that matters</a:t>
            </a:r>
            <a:endParaRPr lang="en-US" sz="3600" b="1" i="1" dirty="0"/>
          </a:p>
        </p:txBody>
      </p:sp>
      <p:sp>
        <p:nvSpPr>
          <p:cNvPr id="9" name="Rounded Rectangular Callout 17"/>
          <p:cNvSpPr/>
          <p:nvPr/>
        </p:nvSpPr>
        <p:spPr>
          <a:xfrm>
            <a:off x="2971800" y="5105400"/>
            <a:ext cx="60198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Which will cost you some comfort</a:t>
            </a:r>
            <a:endParaRPr lang="en-US" sz="3200" b="1" i="1" dirty="0"/>
          </a:p>
        </p:txBody>
      </p:sp>
    </p:spTree>
    <p:extLst>
      <p:ext uri="{BB962C8B-B14F-4D97-AF65-F5344CB8AC3E}">
        <p14:creationId xmlns:p14="http://schemas.microsoft.com/office/powerpoint/2010/main" val="30362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458200" cy="1371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How does knowing</a:t>
            </a:r>
            <a:r>
              <a:rPr kumimoji="0" lang="en-US" sz="4400" b="0" i="0" u="none" strike="noStrike" kern="1200" cap="none" spc="0" normalizeH="0" noProof="0" dirty="0">
                <a:ln>
                  <a:noFill/>
                </a:ln>
                <a:solidFill>
                  <a:schemeClr val="bg1"/>
                </a:solidFill>
                <a:effectLst/>
                <a:uLnTx/>
                <a:uFillTx/>
                <a:latin typeface="+mj-lt"/>
                <a:ea typeface="+mj-ea"/>
                <a:cs typeface="+mj-cs"/>
              </a:rPr>
              <a:t> I share in Christ’s suffering help?</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descr="C:\Users\Ben and Sarah\Desktop\Jesus-Cross_-Purple.jpg"/>
          <p:cNvPicPr>
            <a:picLocks noChangeAspect="1" noChangeArrowheads="1"/>
          </p:cNvPicPr>
          <p:nvPr/>
        </p:nvPicPr>
        <p:blipFill>
          <a:blip r:embed="rId2" cstate="print"/>
          <a:srcRect l="7515" t="7515" r="30489" b="4814"/>
          <a:stretch>
            <a:fillRect/>
          </a:stretch>
        </p:blipFill>
        <p:spPr bwMode="auto">
          <a:xfrm>
            <a:off x="7239000" y="228600"/>
            <a:ext cx="1508760" cy="1600200"/>
          </a:xfrm>
          <a:prstGeom prst="rect">
            <a:avLst/>
          </a:prstGeom>
          <a:noFill/>
        </p:spPr>
      </p:pic>
      <p:pic>
        <p:nvPicPr>
          <p:cNvPr id="3075" name="Picture 3" descr="C:\Users\Ben and Sarah\Desktop\holiday-shopping-615cs112912.jpg"/>
          <p:cNvPicPr>
            <a:picLocks noChangeAspect="1" noChangeArrowheads="1"/>
          </p:cNvPicPr>
          <p:nvPr/>
        </p:nvPicPr>
        <p:blipFill>
          <a:blip r:embed="rId3" cstate="print"/>
          <a:srcRect/>
          <a:stretch>
            <a:fillRect/>
          </a:stretch>
        </p:blipFill>
        <p:spPr bwMode="auto">
          <a:xfrm>
            <a:off x="304800" y="457200"/>
            <a:ext cx="4457079" cy="2667000"/>
          </a:xfrm>
          <a:prstGeom prst="rect">
            <a:avLst/>
          </a:prstGeom>
          <a:noFill/>
        </p:spPr>
      </p:pic>
      <p:sp>
        <p:nvSpPr>
          <p:cNvPr id="7" name="Title 1"/>
          <p:cNvSpPr txBox="1">
            <a:spLocks/>
          </p:cNvSpPr>
          <p:nvPr/>
        </p:nvSpPr>
        <p:spPr>
          <a:xfrm>
            <a:off x="228600" y="228600"/>
            <a:ext cx="8610600" cy="6324600"/>
          </a:xfrm>
          <a:prstGeom prst="rect">
            <a:avLst/>
          </a:prstGeom>
          <a:solidFill>
            <a:srgbClr val="DCDC92"/>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Oval 7"/>
          <p:cNvSpPr/>
          <p:nvPr/>
        </p:nvSpPr>
        <p:spPr>
          <a:xfrm rot="21153360">
            <a:off x="484629" y="469126"/>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Suffering</a:t>
            </a:r>
          </a:p>
        </p:txBody>
      </p:sp>
      <p:sp>
        <p:nvSpPr>
          <p:cNvPr id="9" name="Oval 8"/>
          <p:cNvSpPr/>
          <p:nvPr/>
        </p:nvSpPr>
        <p:spPr>
          <a:xfrm rot="20823813">
            <a:off x="6783260" y="1953416"/>
            <a:ext cx="1975280" cy="1598498"/>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0" name="Oval 9"/>
          <p:cNvSpPr/>
          <p:nvPr/>
        </p:nvSpPr>
        <p:spPr>
          <a:xfrm rot="17437063">
            <a:off x="5300136" y="3710333"/>
            <a:ext cx="1173510" cy="1297301"/>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1" name="Oval 10"/>
          <p:cNvSpPr/>
          <p:nvPr/>
        </p:nvSpPr>
        <p:spPr>
          <a:xfrm rot="20823813">
            <a:off x="2842618" y="4936980"/>
            <a:ext cx="1614765" cy="84889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Suffering</a:t>
            </a:r>
          </a:p>
        </p:txBody>
      </p:sp>
      <p:sp>
        <p:nvSpPr>
          <p:cNvPr id="13" name="Oval 12"/>
          <p:cNvSpPr/>
          <p:nvPr/>
        </p:nvSpPr>
        <p:spPr>
          <a:xfrm rot="432495">
            <a:off x="3774068" y="1488068"/>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4" name="Oval 13"/>
          <p:cNvSpPr/>
          <p:nvPr/>
        </p:nvSpPr>
        <p:spPr>
          <a:xfrm rot="20823813">
            <a:off x="873653" y="4147375"/>
            <a:ext cx="1098984" cy="1122072"/>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5" name="Oval 14"/>
          <p:cNvSpPr/>
          <p:nvPr/>
        </p:nvSpPr>
        <p:spPr>
          <a:xfrm rot="21153360">
            <a:off x="6733029" y="5041127"/>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Suffering</a:t>
            </a:r>
          </a:p>
        </p:txBody>
      </p:sp>
      <p:sp>
        <p:nvSpPr>
          <p:cNvPr id="16" name="Oval 15"/>
          <p:cNvSpPr/>
          <p:nvPr/>
        </p:nvSpPr>
        <p:spPr>
          <a:xfrm rot="432495">
            <a:off x="3469268" y="-990600"/>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9" name="Oval 18"/>
          <p:cNvSpPr/>
          <p:nvPr/>
        </p:nvSpPr>
        <p:spPr>
          <a:xfrm>
            <a:off x="6248400" y="76200"/>
            <a:ext cx="2286000" cy="18288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PURPOSE</a:t>
            </a:r>
          </a:p>
        </p:txBody>
      </p:sp>
      <p:sp>
        <p:nvSpPr>
          <p:cNvPr id="21" name="Right Arrow 20"/>
          <p:cNvSpPr/>
          <p:nvPr/>
        </p:nvSpPr>
        <p:spPr>
          <a:xfrm rot="19448839">
            <a:off x="-337025" y="3627388"/>
            <a:ext cx="8106946" cy="576436"/>
          </a:xfrm>
          <a:prstGeom prst="rightArrow">
            <a:avLst>
              <a:gd name="adj1" fmla="val 50000"/>
              <a:gd name="adj2" fmla="val 13348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1066800" y="5495334"/>
            <a:ext cx="7238379"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 things are worth suffering for!</a:t>
            </a:r>
          </a:p>
        </p:txBody>
      </p:sp>
    </p:spTree>
    <p:extLst>
      <p:ext uri="{BB962C8B-B14F-4D97-AF65-F5344CB8AC3E}">
        <p14:creationId xmlns:p14="http://schemas.microsoft.com/office/powerpoint/2010/main" val="26276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p:cNvSpPr/>
          <p:nvPr/>
        </p:nvSpPr>
        <p:spPr>
          <a:xfrm>
            <a:off x="-152400" y="5720862"/>
            <a:ext cx="9525000" cy="11430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When we choose an attitude of readiness to suffer in Christ’s name, we equip a powerful weapon!</a:t>
            </a:r>
          </a:p>
        </p:txBody>
      </p:sp>
    </p:spTree>
    <p:extLst>
      <p:ext uri="{BB962C8B-B14F-4D97-AF65-F5344CB8AC3E}">
        <p14:creationId xmlns:p14="http://schemas.microsoft.com/office/powerpoint/2010/main" val="12947258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p:cNvSpPr/>
          <p:nvPr/>
        </p:nvSpPr>
        <p:spPr>
          <a:xfrm>
            <a:off x="-152400" y="5720862"/>
            <a:ext cx="9525000" cy="11430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When we choose an attitude of readiness to suffer in Christ’s name, we equip a powerful weapon!</a:t>
            </a:r>
          </a:p>
        </p:txBody>
      </p:sp>
      <p:sp>
        <p:nvSpPr>
          <p:cNvPr id="8" name="TextBox 7"/>
          <p:cNvSpPr txBox="1">
            <a:spLocks noChangeArrowheads="1"/>
          </p:cNvSpPr>
          <p:nvPr/>
        </p:nvSpPr>
        <p:spPr bwMode="auto">
          <a:xfrm>
            <a:off x="0" y="160377"/>
            <a:ext cx="9144000" cy="5293757"/>
          </a:xfrm>
          <a:prstGeom prst="rect">
            <a:avLst/>
          </a:prstGeom>
          <a:solidFill>
            <a:schemeClr val="bg2">
              <a:lumMod val="90000"/>
            </a:schemeClr>
          </a:solidFill>
          <a:ln w="9525">
            <a:solidFill>
              <a:schemeClr val="bg2"/>
            </a:solidFill>
            <a:miter lim="800000"/>
            <a:headEnd/>
            <a:tailEnd/>
          </a:ln>
        </p:spPr>
        <p:txBody>
          <a:bodyPr wrap="square">
            <a:spAutoFit/>
          </a:bodyPr>
          <a:lstStyle/>
          <a:p>
            <a:r>
              <a:rPr lang="en-US" sz="2600" dirty="0"/>
              <a:t>Watchman Nee – </a:t>
            </a:r>
            <a:r>
              <a:rPr lang="en-US" sz="2600" i="1" dirty="0"/>
              <a:t>Have a Mind to Suffer</a:t>
            </a:r>
          </a:p>
          <a:p>
            <a:endParaRPr lang="en-US" sz="2400" i="1" dirty="0"/>
          </a:p>
          <a:p>
            <a:r>
              <a:rPr lang="en-US" sz="3600" dirty="0">
                <a:latin typeface="+mn-lt"/>
              </a:rPr>
              <a:t>Having the mind to suffer speaks of my readiness before God to suffer.  I am willing to go through trial, and I choose the path of hardship.  It is up to the Lord whether or not to put suffering in my path, but on my part I am always prepared to suffer</a:t>
            </a:r>
            <a:r>
              <a:rPr lang="en-US" sz="3600" dirty="0"/>
              <a:t> … The problem we face is that many brothers and sisters shrink back at the slightest provocation. </a:t>
            </a:r>
            <a:endParaRPr lang="en-US" sz="3600" dirty="0">
              <a:latin typeface="+mn-lt"/>
            </a:endParaRPr>
          </a:p>
        </p:txBody>
      </p:sp>
    </p:spTree>
    <p:extLst>
      <p:ext uri="{BB962C8B-B14F-4D97-AF65-F5344CB8AC3E}">
        <p14:creationId xmlns:p14="http://schemas.microsoft.com/office/powerpoint/2010/main" val="37644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7"/>
          <p:cNvSpPr/>
          <p:nvPr/>
        </p:nvSpPr>
        <p:spPr>
          <a:xfrm>
            <a:off x="-152400" y="5720862"/>
            <a:ext cx="9525000" cy="11430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When we choose an attitude of readiness to suffer in Christ’s name, we equip a powerful weapon!</a:t>
            </a:r>
          </a:p>
        </p:txBody>
      </p:sp>
      <p:sp>
        <p:nvSpPr>
          <p:cNvPr id="9" name="TextBox 8"/>
          <p:cNvSpPr txBox="1">
            <a:spLocks noChangeArrowheads="1"/>
          </p:cNvSpPr>
          <p:nvPr/>
        </p:nvSpPr>
        <p:spPr bwMode="auto">
          <a:xfrm>
            <a:off x="0" y="82689"/>
            <a:ext cx="9144000" cy="5632311"/>
          </a:xfrm>
          <a:prstGeom prst="rect">
            <a:avLst/>
          </a:prstGeom>
          <a:solidFill>
            <a:schemeClr val="bg2">
              <a:lumMod val="90000"/>
            </a:schemeClr>
          </a:solidFill>
          <a:ln w="9525">
            <a:solidFill>
              <a:schemeClr val="bg2"/>
            </a:solidFill>
            <a:miter lim="800000"/>
            <a:headEnd/>
            <a:tailEnd/>
          </a:ln>
        </p:spPr>
        <p:txBody>
          <a:bodyPr wrap="square">
            <a:spAutoFit/>
          </a:bodyPr>
          <a:lstStyle/>
          <a:p>
            <a:r>
              <a:rPr lang="en-US" sz="3600" dirty="0">
                <a:latin typeface="+mn-lt"/>
              </a:rPr>
              <a:t>They do not possess the mind to suffer.  When the Lord arranges to let us have a favorable environment, without any lack in material things, and with a relatively healthy body, we can serve Him daily and well.  But once we encounter a little trial and meet up with the slightest trivial </a:t>
            </a:r>
            <a:r>
              <a:rPr lang="en-US" sz="3600" dirty="0"/>
              <a:t>problem, our whole being collapses.  This betrays the fact that we do not have the heart to suffer.  How can we possibly stand any test if we do not have such a heart? </a:t>
            </a:r>
            <a:endParaRPr lang="en-US" sz="3600" dirty="0">
              <a:latin typeface="+mn-lt"/>
            </a:endParaRPr>
          </a:p>
        </p:txBody>
      </p:sp>
    </p:spTree>
    <p:extLst>
      <p:ext uri="{BB962C8B-B14F-4D97-AF65-F5344CB8AC3E}">
        <p14:creationId xmlns:p14="http://schemas.microsoft.com/office/powerpoint/2010/main" val="6784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7"/>
          <p:cNvSpPr/>
          <p:nvPr/>
        </p:nvSpPr>
        <p:spPr>
          <a:xfrm>
            <a:off x="-152400" y="5720862"/>
            <a:ext cx="9525000" cy="11430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When we choose an attitude of readiness to suffer in Christ’s name, we equip a powerful weapon!</a:t>
            </a:r>
          </a:p>
        </p:txBody>
      </p:sp>
      <p:sp>
        <p:nvSpPr>
          <p:cNvPr id="4" name="TextBox 3"/>
          <p:cNvSpPr txBox="1">
            <a:spLocks noChangeArrowheads="1"/>
          </p:cNvSpPr>
          <p:nvPr/>
        </p:nvSpPr>
        <p:spPr bwMode="auto">
          <a:xfrm>
            <a:off x="0" y="82689"/>
            <a:ext cx="9144000" cy="5632311"/>
          </a:xfrm>
          <a:prstGeom prst="rect">
            <a:avLst/>
          </a:prstGeom>
          <a:solidFill>
            <a:schemeClr val="bg2">
              <a:lumMod val="90000"/>
            </a:schemeClr>
          </a:solidFill>
          <a:ln w="9525">
            <a:solidFill>
              <a:schemeClr val="bg2"/>
            </a:solidFill>
            <a:miter lim="800000"/>
            <a:headEnd/>
            <a:tailEnd/>
          </a:ln>
        </p:spPr>
        <p:txBody>
          <a:bodyPr wrap="square">
            <a:spAutoFit/>
          </a:bodyPr>
          <a:lstStyle/>
          <a:p>
            <a:r>
              <a:rPr lang="en-US" sz="3600" dirty="0">
                <a:latin typeface="+mn-lt"/>
              </a:rPr>
              <a:t>A person who lacks this character attitude shall find his labor in the Lord limited.  For when the outside demand exceeds his ability, he will immediately withdraw.  He is unable to sacrifice at all. He can only be engaged in the smoothest service during the most convenient days.  He needs the Lord to remove all the obstacles for him so that he may work peacefully.  Yet how surprising that a person who </a:t>
            </a:r>
            <a:r>
              <a:rPr lang="en-US" sz="3600" i="1" dirty="0">
                <a:latin typeface="+mn-lt"/>
              </a:rPr>
              <a:t>serves </a:t>
            </a:r>
            <a:r>
              <a:rPr lang="en-US" sz="3600" dirty="0">
                <a:latin typeface="+mn-lt"/>
              </a:rPr>
              <a:t>the Lord should make such a demand. </a:t>
            </a:r>
          </a:p>
        </p:txBody>
      </p:sp>
    </p:spTree>
    <p:extLst>
      <p:ext uri="{BB962C8B-B14F-4D97-AF65-F5344CB8AC3E}">
        <p14:creationId xmlns:p14="http://schemas.microsoft.com/office/powerpoint/2010/main" val="25609461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7"/>
          <p:cNvSpPr/>
          <p:nvPr/>
        </p:nvSpPr>
        <p:spPr>
          <a:xfrm>
            <a:off x="-152400" y="5720862"/>
            <a:ext cx="9525000" cy="11430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When we choose an attitude of readiness to suffer in Christ’s name, we equip a powerful weapon!</a:t>
            </a:r>
          </a:p>
        </p:txBody>
      </p:sp>
      <p:sp>
        <p:nvSpPr>
          <p:cNvPr id="4" name="TextBox 3"/>
          <p:cNvSpPr txBox="1">
            <a:spLocks noChangeArrowheads="1"/>
          </p:cNvSpPr>
          <p:nvPr/>
        </p:nvSpPr>
        <p:spPr bwMode="auto">
          <a:xfrm>
            <a:off x="0" y="82689"/>
            <a:ext cx="9144000" cy="5632311"/>
          </a:xfrm>
          <a:prstGeom prst="rect">
            <a:avLst/>
          </a:prstGeom>
          <a:solidFill>
            <a:schemeClr val="bg2">
              <a:lumMod val="90000"/>
            </a:schemeClr>
          </a:solidFill>
          <a:ln w="9525">
            <a:solidFill>
              <a:schemeClr val="bg2"/>
            </a:solidFill>
            <a:miter lim="800000"/>
            <a:headEnd/>
            <a:tailEnd/>
          </a:ln>
        </p:spPr>
        <p:txBody>
          <a:bodyPr wrap="square">
            <a:spAutoFit/>
          </a:bodyPr>
          <a:lstStyle/>
          <a:p>
            <a:r>
              <a:rPr lang="en-US" sz="3600" dirty="0">
                <a:latin typeface="+mn-lt"/>
              </a:rPr>
              <a:t>A person who lacks this character attitude shall find his labor in the Lord limited.  For when the outside demand exceeds his ability, he will immediately withdraw.  He is unable to sacrifice at all. He can only be engaged in the smoothest service during the most convenient days.  He needs the Lord to remove all the obstacles for him so that he may work peacefully.  Yet how surprising that a person who </a:t>
            </a:r>
            <a:r>
              <a:rPr lang="en-US" sz="3600" i="1" dirty="0">
                <a:latin typeface="+mn-lt"/>
              </a:rPr>
              <a:t>serves </a:t>
            </a:r>
            <a:r>
              <a:rPr lang="en-US" sz="3600" dirty="0">
                <a:latin typeface="+mn-lt"/>
              </a:rPr>
              <a:t>the Lord should make such a demand. </a:t>
            </a:r>
          </a:p>
        </p:txBody>
      </p:sp>
      <p:sp>
        <p:nvSpPr>
          <p:cNvPr id="5" name="Rounded Rectangular Callout 7"/>
          <p:cNvSpPr/>
          <p:nvPr/>
        </p:nvSpPr>
        <p:spPr>
          <a:xfrm>
            <a:off x="304800" y="2819400"/>
            <a:ext cx="8458200"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Think of the limited range of things he can actually ask you to do!</a:t>
            </a:r>
          </a:p>
        </p:txBody>
      </p:sp>
    </p:spTree>
    <p:extLst>
      <p:ext uri="{BB962C8B-B14F-4D97-AF65-F5344CB8AC3E}">
        <p14:creationId xmlns:p14="http://schemas.microsoft.com/office/powerpoint/2010/main" val="42171714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62000" y="457200"/>
            <a:ext cx="71628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This effectively neutralizes us!</a:t>
            </a:r>
          </a:p>
        </p:txBody>
      </p:sp>
      <p:sp>
        <p:nvSpPr>
          <p:cNvPr id="9" name="Rounded Rectangular Callout 8"/>
          <p:cNvSpPr/>
          <p:nvPr/>
        </p:nvSpPr>
        <p:spPr>
          <a:xfrm>
            <a:off x="1981200" y="3505200"/>
            <a:ext cx="4724400" cy="1295400"/>
          </a:xfrm>
          <a:prstGeom prst="wedgeRoundRectCallout">
            <a:avLst>
              <a:gd name="adj1" fmla="val -21927"/>
              <a:gd name="adj2" fmla="val 49596"/>
              <a:gd name="adj3" fmla="val 16667"/>
            </a:avLst>
          </a:prstGeom>
          <a:solidFill>
            <a:srgbClr val="006C3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opportunity to do something good</a:t>
            </a:r>
          </a:p>
        </p:txBody>
      </p:sp>
    </p:spTree>
    <p:extLst>
      <p:ext uri="{BB962C8B-B14F-4D97-AF65-F5344CB8AC3E}">
        <p14:creationId xmlns:p14="http://schemas.microsoft.com/office/powerpoint/2010/main" val="30172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62000" y="457200"/>
            <a:ext cx="71628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This effectively neutralizes us!</a:t>
            </a:r>
          </a:p>
        </p:txBody>
      </p:sp>
      <p:sp>
        <p:nvSpPr>
          <p:cNvPr id="9" name="Rounded Rectangular Callout 8"/>
          <p:cNvSpPr/>
          <p:nvPr/>
        </p:nvSpPr>
        <p:spPr>
          <a:xfrm>
            <a:off x="1981200" y="3505200"/>
            <a:ext cx="4724400" cy="1295400"/>
          </a:xfrm>
          <a:prstGeom prst="wedgeRoundRectCallout">
            <a:avLst>
              <a:gd name="adj1" fmla="val -21927"/>
              <a:gd name="adj2" fmla="val 49596"/>
              <a:gd name="adj3" fmla="val 16667"/>
            </a:avLst>
          </a:prstGeom>
          <a:solidFill>
            <a:srgbClr val="006C3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opportunity to do something good</a:t>
            </a:r>
          </a:p>
        </p:txBody>
      </p:sp>
      <p:sp>
        <p:nvSpPr>
          <p:cNvPr id="13" name="Cloud Callout 12"/>
          <p:cNvSpPr/>
          <p:nvPr/>
        </p:nvSpPr>
        <p:spPr>
          <a:xfrm>
            <a:off x="6781800" y="3352800"/>
            <a:ext cx="2133600" cy="1905000"/>
          </a:xfrm>
          <a:prstGeom prst="cloudCallout">
            <a:avLst>
              <a:gd name="adj1" fmla="val -65609"/>
              <a:gd name="adj2" fmla="val -126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It sounds hard</a:t>
            </a:r>
          </a:p>
        </p:txBody>
      </p:sp>
      <p:sp>
        <p:nvSpPr>
          <p:cNvPr id="14" name="Cloud Callout 13"/>
          <p:cNvSpPr/>
          <p:nvPr/>
        </p:nvSpPr>
        <p:spPr>
          <a:xfrm>
            <a:off x="5715000" y="4800600"/>
            <a:ext cx="2057400" cy="1905000"/>
          </a:xfrm>
          <a:prstGeom prst="cloudCallout">
            <a:avLst>
              <a:gd name="adj1" fmla="val -53551"/>
              <a:gd name="adj2" fmla="val -5499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Not my “gifting”</a:t>
            </a:r>
          </a:p>
        </p:txBody>
      </p:sp>
      <p:sp>
        <p:nvSpPr>
          <p:cNvPr id="15" name="Cloud Callout 14"/>
          <p:cNvSpPr/>
          <p:nvPr/>
        </p:nvSpPr>
        <p:spPr>
          <a:xfrm>
            <a:off x="6553200" y="1752600"/>
            <a:ext cx="2590800" cy="1524000"/>
          </a:xfrm>
          <a:prstGeom prst="cloudCallout">
            <a:avLst>
              <a:gd name="adj1" fmla="val -52101"/>
              <a:gd name="adj2" fmla="val 895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Don’t have time</a:t>
            </a:r>
          </a:p>
        </p:txBody>
      </p:sp>
      <p:sp>
        <p:nvSpPr>
          <p:cNvPr id="16" name="Cloud Callout 15"/>
          <p:cNvSpPr/>
          <p:nvPr/>
        </p:nvSpPr>
        <p:spPr>
          <a:xfrm>
            <a:off x="2514600" y="4724400"/>
            <a:ext cx="3276600" cy="1905000"/>
          </a:xfrm>
          <a:prstGeom prst="cloudCallout">
            <a:avLst>
              <a:gd name="adj1" fmla="val 23357"/>
              <a:gd name="adj2" fmla="val -6000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Might be uncomfortable</a:t>
            </a:r>
          </a:p>
        </p:txBody>
      </p:sp>
      <p:sp>
        <p:nvSpPr>
          <p:cNvPr id="17" name="Cloud Callout 16"/>
          <p:cNvSpPr/>
          <p:nvPr/>
        </p:nvSpPr>
        <p:spPr>
          <a:xfrm>
            <a:off x="457200" y="1828800"/>
            <a:ext cx="2895600" cy="1295400"/>
          </a:xfrm>
          <a:prstGeom prst="cloudCallout">
            <a:avLst>
              <a:gd name="adj1" fmla="val 39059"/>
              <a:gd name="adj2" fmla="val 807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inconvenient</a:t>
            </a:r>
          </a:p>
        </p:txBody>
      </p:sp>
      <p:sp>
        <p:nvSpPr>
          <p:cNvPr id="18" name="Cloud Callout 17"/>
          <p:cNvSpPr/>
          <p:nvPr/>
        </p:nvSpPr>
        <p:spPr>
          <a:xfrm>
            <a:off x="228600" y="4648200"/>
            <a:ext cx="2438400" cy="1905000"/>
          </a:xfrm>
          <a:prstGeom prst="cloudCallout">
            <a:avLst>
              <a:gd name="adj1" fmla="val 62243"/>
              <a:gd name="adj2" fmla="val -4997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Potentially exposes a weakness</a:t>
            </a:r>
          </a:p>
        </p:txBody>
      </p:sp>
      <p:sp>
        <p:nvSpPr>
          <p:cNvPr id="19" name="Cloud Callout 18"/>
          <p:cNvSpPr/>
          <p:nvPr/>
        </p:nvSpPr>
        <p:spPr>
          <a:xfrm>
            <a:off x="4800600" y="1676400"/>
            <a:ext cx="2286000" cy="1600200"/>
          </a:xfrm>
          <a:prstGeom prst="cloudCallout">
            <a:avLst>
              <a:gd name="adj1" fmla="val -24031"/>
              <a:gd name="adj2" fmla="val 660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Not in my routine</a:t>
            </a:r>
          </a:p>
        </p:txBody>
      </p:sp>
      <p:sp>
        <p:nvSpPr>
          <p:cNvPr id="20" name="Cloud Callout 19"/>
          <p:cNvSpPr/>
          <p:nvPr/>
        </p:nvSpPr>
        <p:spPr>
          <a:xfrm>
            <a:off x="2743200" y="1600200"/>
            <a:ext cx="2438400" cy="1676400"/>
          </a:xfrm>
          <a:prstGeom prst="cloudCallout">
            <a:avLst>
              <a:gd name="adj1" fmla="val 1158"/>
              <a:gd name="adj2" fmla="val 6585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Possibility of failure</a:t>
            </a:r>
          </a:p>
        </p:txBody>
      </p:sp>
      <p:sp>
        <p:nvSpPr>
          <p:cNvPr id="21" name="Cloud Callout 20"/>
          <p:cNvSpPr/>
          <p:nvPr/>
        </p:nvSpPr>
        <p:spPr>
          <a:xfrm>
            <a:off x="-304800" y="2819400"/>
            <a:ext cx="2438400" cy="1905000"/>
          </a:xfrm>
          <a:prstGeom prst="cloudCallout">
            <a:avLst>
              <a:gd name="adj1" fmla="val 61044"/>
              <a:gd name="adj2" fmla="val 2882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God didn’t put it on my heart</a:t>
            </a:r>
          </a:p>
        </p:txBody>
      </p:sp>
    </p:spTree>
    <p:extLst>
      <p:ext uri="{BB962C8B-B14F-4D97-AF65-F5344CB8AC3E}">
        <p14:creationId xmlns:p14="http://schemas.microsoft.com/office/powerpoint/2010/main" val="8360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a:prstGeom prst="rect">
            <a:avLst/>
          </a:prstGeo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3" name="TextBox 12"/>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4:18 </a:t>
            </a:r>
            <a:r>
              <a:rPr lang="en-US" sz="3200" dirty="0"/>
              <a:t>And when they had summoned them, they  commanded them not to speak or teach at all in the name of Jesus. </a:t>
            </a:r>
            <a:endParaRPr lang="en-US" sz="3200" b="1" u="sng" dirty="0">
              <a:solidFill>
                <a:srgbClr val="002060"/>
              </a:solidFill>
            </a:endParaRPr>
          </a:p>
        </p:txBody>
      </p:sp>
      <p:sp>
        <p:nvSpPr>
          <p:cNvPr id="14" name="Rounded Rectangular Callout 17"/>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
        <p:nvSpPr>
          <p:cNvPr id="15" name="Rounded Rectangular Callout 17"/>
          <p:cNvSpPr/>
          <p:nvPr/>
        </p:nvSpPr>
        <p:spPr>
          <a:xfrm>
            <a:off x="1524000" y="2057400"/>
            <a:ext cx="63246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confidence in Christ </a:t>
            </a:r>
            <a:endParaRPr lang="en-US" sz="4000" b="1" i="1" dirty="0"/>
          </a:p>
        </p:txBody>
      </p:sp>
      <p:sp>
        <p:nvSpPr>
          <p:cNvPr id="9" name="TextBox 8"/>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4:31 </a:t>
            </a:r>
            <a:r>
              <a:rPr lang="en-US" sz="3200" dirty="0"/>
              <a:t>and they were all filled with the Holy Spirit and began to </a:t>
            </a:r>
            <a:r>
              <a:rPr lang="en-US" sz="3200" b="1" u="sng" dirty="0">
                <a:solidFill>
                  <a:srgbClr val="002060"/>
                </a:solidFill>
              </a:rPr>
              <a:t>speak the word of God with boldness</a:t>
            </a:r>
            <a:r>
              <a:rPr lang="en-US" sz="3200" dirty="0"/>
              <a:t>.</a:t>
            </a:r>
            <a:endParaRPr lang="en-US" sz="3200" b="1" u="sng" dirty="0">
              <a:solidFill>
                <a:srgbClr val="002060"/>
              </a:solidFill>
            </a:endParaRPr>
          </a:p>
        </p:txBody>
      </p:sp>
      <p:sp>
        <p:nvSpPr>
          <p:cNvPr id="10" name="Rounded Rectangular Callout 17"/>
          <p:cNvSpPr/>
          <p:nvPr/>
        </p:nvSpPr>
        <p:spPr>
          <a:xfrm>
            <a:off x="457200" y="3810000"/>
            <a:ext cx="8229600" cy="68884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Theme: </a:t>
            </a:r>
            <a:r>
              <a:rPr lang="en-US" sz="3600" b="1" i="1" dirty="0"/>
              <a:t>“You’re only making it stronger!” </a:t>
            </a:r>
          </a:p>
        </p:txBody>
      </p:sp>
      <p:sp>
        <p:nvSpPr>
          <p:cNvPr id="12" name="Rounded Rectangular Callout 17">
            <a:extLst>
              <a:ext uri="{FF2B5EF4-FFF2-40B4-BE49-F238E27FC236}">
                <a16:creationId xmlns="" xmlns:a16="http://schemas.microsoft.com/office/drawing/2014/main" id="{CE5395BD-D5F0-488B-8BE5-6CB0A258CADB}"/>
              </a:ext>
            </a:extLst>
          </p:cNvPr>
          <p:cNvSpPr/>
          <p:nvPr/>
        </p:nvSpPr>
        <p:spPr>
          <a:xfrm>
            <a:off x="1524000" y="2819400"/>
            <a:ext cx="63246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the gospel advances!</a:t>
            </a:r>
            <a:endParaRPr lang="en-US" sz="4000" b="1" i="1" dirty="0"/>
          </a:p>
        </p:txBody>
      </p:sp>
    </p:spTree>
    <p:extLst>
      <p:ext uri="{BB962C8B-B14F-4D97-AF65-F5344CB8AC3E}">
        <p14:creationId xmlns:p14="http://schemas.microsoft.com/office/powerpoint/2010/main" val="8854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62000" y="457200"/>
            <a:ext cx="71628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This effectively neutralizes us!</a:t>
            </a:r>
          </a:p>
        </p:txBody>
      </p:sp>
      <p:sp>
        <p:nvSpPr>
          <p:cNvPr id="9" name="Rounded Rectangular Callout 8"/>
          <p:cNvSpPr/>
          <p:nvPr/>
        </p:nvSpPr>
        <p:spPr>
          <a:xfrm>
            <a:off x="1981200" y="3505200"/>
            <a:ext cx="4724400" cy="1295400"/>
          </a:xfrm>
          <a:prstGeom prst="wedgeRoundRectCallout">
            <a:avLst>
              <a:gd name="adj1" fmla="val -21927"/>
              <a:gd name="adj2" fmla="val 49596"/>
              <a:gd name="adj3" fmla="val 16667"/>
            </a:avLst>
          </a:prstGeom>
          <a:solidFill>
            <a:srgbClr val="006C3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opportunity to do something good</a:t>
            </a:r>
          </a:p>
        </p:txBody>
      </p:sp>
      <p:sp>
        <p:nvSpPr>
          <p:cNvPr id="13" name="Cloud Callout 12"/>
          <p:cNvSpPr/>
          <p:nvPr/>
        </p:nvSpPr>
        <p:spPr>
          <a:xfrm>
            <a:off x="6781800" y="3352800"/>
            <a:ext cx="2133600" cy="1905000"/>
          </a:xfrm>
          <a:prstGeom prst="cloudCallout">
            <a:avLst>
              <a:gd name="adj1" fmla="val -65609"/>
              <a:gd name="adj2" fmla="val -126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It sounds hard</a:t>
            </a:r>
          </a:p>
        </p:txBody>
      </p:sp>
      <p:sp>
        <p:nvSpPr>
          <p:cNvPr id="14" name="Cloud Callout 13"/>
          <p:cNvSpPr/>
          <p:nvPr/>
        </p:nvSpPr>
        <p:spPr>
          <a:xfrm>
            <a:off x="5715000" y="4800600"/>
            <a:ext cx="2057400" cy="1905000"/>
          </a:xfrm>
          <a:prstGeom prst="cloudCallout">
            <a:avLst>
              <a:gd name="adj1" fmla="val -53551"/>
              <a:gd name="adj2" fmla="val -5499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Not my “gifting”</a:t>
            </a:r>
          </a:p>
        </p:txBody>
      </p:sp>
      <p:sp>
        <p:nvSpPr>
          <p:cNvPr id="15" name="Cloud Callout 14"/>
          <p:cNvSpPr/>
          <p:nvPr/>
        </p:nvSpPr>
        <p:spPr>
          <a:xfrm>
            <a:off x="6553200" y="1752600"/>
            <a:ext cx="2590800" cy="1524000"/>
          </a:xfrm>
          <a:prstGeom prst="cloudCallout">
            <a:avLst>
              <a:gd name="adj1" fmla="val -52101"/>
              <a:gd name="adj2" fmla="val 895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Don’t have time</a:t>
            </a:r>
          </a:p>
        </p:txBody>
      </p:sp>
      <p:sp>
        <p:nvSpPr>
          <p:cNvPr id="16" name="Cloud Callout 15"/>
          <p:cNvSpPr/>
          <p:nvPr/>
        </p:nvSpPr>
        <p:spPr>
          <a:xfrm>
            <a:off x="2514600" y="4724400"/>
            <a:ext cx="3276600" cy="1905000"/>
          </a:xfrm>
          <a:prstGeom prst="cloudCallout">
            <a:avLst>
              <a:gd name="adj1" fmla="val 23357"/>
              <a:gd name="adj2" fmla="val -6000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Might be uncomfortable</a:t>
            </a:r>
          </a:p>
        </p:txBody>
      </p:sp>
      <p:sp>
        <p:nvSpPr>
          <p:cNvPr id="17" name="Cloud Callout 16"/>
          <p:cNvSpPr/>
          <p:nvPr/>
        </p:nvSpPr>
        <p:spPr>
          <a:xfrm>
            <a:off x="457200" y="1828800"/>
            <a:ext cx="2895600" cy="1295400"/>
          </a:xfrm>
          <a:prstGeom prst="cloudCallout">
            <a:avLst>
              <a:gd name="adj1" fmla="val 39059"/>
              <a:gd name="adj2" fmla="val 807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inconvenient</a:t>
            </a:r>
          </a:p>
        </p:txBody>
      </p:sp>
      <p:sp>
        <p:nvSpPr>
          <p:cNvPr id="18" name="Cloud Callout 17"/>
          <p:cNvSpPr/>
          <p:nvPr/>
        </p:nvSpPr>
        <p:spPr>
          <a:xfrm>
            <a:off x="228600" y="4648200"/>
            <a:ext cx="2438400" cy="1905000"/>
          </a:xfrm>
          <a:prstGeom prst="cloudCallout">
            <a:avLst>
              <a:gd name="adj1" fmla="val 62243"/>
              <a:gd name="adj2" fmla="val -4997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Potentially exposes a weakness</a:t>
            </a:r>
          </a:p>
        </p:txBody>
      </p:sp>
      <p:sp>
        <p:nvSpPr>
          <p:cNvPr id="19" name="Cloud Callout 18"/>
          <p:cNvSpPr/>
          <p:nvPr/>
        </p:nvSpPr>
        <p:spPr>
          <a:xfrm>
            <a:off x="4800600" y="1676400"/>
            <a:ext cx="2286000" cy="1600200"/>
          </a:xfrm>
          <a:prstGeom prst="cloudCallout">
            <a:avLst>
              <a:gd name="adj1" fmla="val -24031"/>
              <a:gd name="adj2" fmla="val 660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Not in my routine</a:t>
            </a:r>
          </a:p>
        </p:txBody>
      </p:sp>
      <p:sp>
        <p:nvSpPr>
          <p:cNvPr id="20" name="Cloud Callout 19"/>
          <p:cNvSpPr/>
          <p:nvPr/>
        </p:nvSpPr>
        <p:spPr>
          <a:xfrm>
            <a:off x="2743200" y="1600200"/>
            <a:ext cx="2438400" cy="1676400"/>
          </a:xfrm>
          <a:prstGeom prst="cloudCallout">
            <a:avLst>
              <a:gd name="adj1" fmla="val 1158"/>
              <a:gd name="adj2" fmla="val 6585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Possibility of failure</a:t>
            </a:r>
          </a:p>
        </p:txBody>
      </p:sp>
      <p:sp>
        <p:nvSpPr>
          <p:cNvPr id="21" name="Cloud Callout 20"/>
          <p:cNvSpPr/>
          <p:nvPr/>
        </p:nvSpPr>
        <p:spPr>
          <a:xfrm>
            <a:off x="-304800" y="2819400"/>
            <a:ext cx="2438400" cy="1905000"/>
          </a:xfrm>
          <a:prstGeom prst="cloudCallout">
            <a:avLst>
              <a:gd name="adj1" fmla="val 61044"/>
              <a:gd name="adj2" fmla="val 2882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God didn’t put it on my heart</a:t>
            </a:r>
          </a:p>
        </p:txBody>
      </p:sp>
      <p:sp>
        <p:nvSpPr>
          <p:cNvPr id="22" name="Rounded Rectangular Callout 21"/>
          <p:cNvSpPr/>
          <p:nvPr/>
        </p:nvSpPr>
        <p:spPr>
          <a:xfrm>
            <a:off x="792480" y="342900"/>
            <a:ext cx="7391400" cy="9525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 result is we don’t do it at all!</a:t>
            </a:r>
          </a:p>
        </p:txBody>
      </p:sp>
    </p:spTree>
    <p:extLst>
      <p:ext uri="{BB962C8B-B14F-4D97-AF65-F5344CB8AC3E}">
        <p14:creationId xmlns:p14="http://schemas.microsoft.com/office/powerpoint/2010/main" val="20864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2"/>
          <p:cNvSpPr/>
          <p:nvPr/>
        </p:nvSpPr>
        <p:spPr>
          <a:xfrm>
            <a:off x="0" y="1602399"/>
            <a:ext cx="9144000" cy="1981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Is there a decision that you have been holding back on because it probably will include some discomfort?</a:t>
            </a:r>
          </a:p>
        </p:txBody>
      </p:sp>
    </p:spTree>
    <p:extLst>
      <p:ext uri="{BB962C8B-B14F-4D97-AF65-F5344CB8AC3E}">
        <p14:creationId xmlns:p14="http://schemas.microsoft.com/office/powerpoint/2010/main" val="17890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9"/>
          <p:cNvSpPr/>
          <p:nvPr/>
        </p:nvSpPr>
        <p:spPr>
          <a:xfrm>
            <a:off x="152400" y="228600"/>
            <a:ext cx="8853683"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If we head into our ministry with zero-tolerance for suffering, then we will be stymied and accomplish little.  </a:t>
            </a:r>
          </a:p>
        </p:txBody>
      </p:sp>
    </p:spTree>
    <p:extLst>
      <p:ext uri="{BB962C8B-B14F-4D97-AF65-F5344CB8AC3E}">
        <p14:creationId xmlns:p14="http://schemas.microsoft.com/office/powerpoint/2010/main" val="18983668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9"/>
          <p:cNvSpPr/>
          <p:nvPr/>
        </p:nvSpPr>
        <p:spPr>
          <a:xfrm>
            <a:off x="152400" y="228600"/>
            <a:ext cx="8853683"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If we head into our ministry with zero-tolerance for suffering, then we will be stymied and accomplish little.  </a:t>
            </a:r>
          </a:p>
        </p:txBody>
      </p:sp>
      <p:sp>
        <p:nvSpPr>
          <p:cNvPr id="7" name="Rounded Rectangular Callout 9"/>
          <p:cNvSpPr/>
          <p:nvPr/>
        </p:nvSpPr>
        <p:spPr>
          <a:xfrm>
            <a:off x="152400" y="2057400"/>
            <a:ext cx="8839199" cy="2209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when we adopt a “mind to suffer,” even in minor ways, we free God’s hands to use us readily, and to realize the full potential He has in mind for each of us!</a:t>
            </a:r>
          </a:p>
        </p:txBody>
      </p:sp>
    </p:spTree>
    <p:extLst>
      <p:ext uri="{BB962C8B-B14F-4D97-AF65-F5344CB8AC3E}">
        <p14:creationId xmlns:p14="http://schemas.microsoft.com/office/powerpoint/2010/main" val="6055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9"/>
          <p:cNvSpPr/>
          <p:nvPr/>
        </p:nvSpPr>
        <p:spPr>
          <a:xfrm>
            <a:off x="152400" y="228600"/>
            <a:ext cx="8853683"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If we head into our ministry with zero-tolerance for suffering, then we will be stymied and accomplish little.  </a:t>
            </a:r>
          </a:p>
        </p:txBody>
      </p:sp>
      <p:sp>
        <p:nvSpPr>
          <p:cNvPr id="7" name="Rounded Rectangular Callout 9"/>
          <p:cNvSpPr/>
          <p:nvPr/>
        </p:nvSpPr>
        <p:spPr>
          <a:xfrm>
            <a:off x="152400" y="2057400"/>
            <a:ext cx="8839199" cy="2209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when we adopt a “mind to suffer,” even in minor ways, we free God’s hands to use us readily, and to realize the full potential He has in mind for each of us!</a:t>
            </a:r>
          </a:p>
        </p:txBody>
      </p:sp>
      <p:sp>
        <p:nvSpPr>
          <p:cNvPr id="8" name="TextBox 7"/>
          <p:cNvSpPr txBox="1">
            <a:spLocks noChangeArrowheads="1"/>
          </p:cNvSpPr>
          <p:nvPr/>
        </p:nvSpPr>
        <p:spPr bwMode="auto">
          <a:xfrm>
            <a:off x="152399" y="4391561"/>
            <a:ext cx="8839200" cy="1323439"/>
          </a:xfrm>
          <a:prstGeom prst="rect">
            <a:avLst/>
          </a:prstGeom>
          <a:solidFill>
            <a:schemeClr val="bg2">
              <a:lumMod val="90000"/>
            </a:schemeClr>
          </a:solidFill>
          <a:ln w="9525">
            <a:solidFill>
              <a:schemeClr val="tx1"/>
            </a:solidFill>
            <a:miter lim="800000"/>
            <a:headEnd/>
            <a:tailEnd/>
          </a:ln>
        </p:spPr>
        <p:txBody>
          <a:bodyPr wrap="square">
            <a:spAutoFit/>
          </a:bodyPr>
          <a:lstStyle/>
          <a:p>
            <a:r>
              <a:rPr lang="en-US" sz="4000" dirty="0">
                <a:latin typeface="+mn-lt"/>
              </a:rPr>
              <a:t>“Yet this is an awesome weapon, before which Satan is unquestionably bound.”</a:t>
            </a:r>
          </a:p>
        </p:txBody>
      </p:sp>
    </p:spTree>
    <p:extLst>
      <p:ext uri="{BB962C8B-B14F-4D97-AF65-F5344CB8AC3E}">
        <p14:creationId xmlns:p14="http://schemas.microsoft.com/office/powerpoint/2010/main" val="76468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9"/>
          <p:cNvSpPr/>
          <p:nvPr/>
        </p:nvSpPr>
        <p:spPr>
          <a:xfrm>
            <a:off x="152400" y="228600"/>
            <a:ext cx="8853683"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If we head into our ministry with zero-tolerance for suffering, then we will be stymied and accomplish little.  </a:t>
            </a:r>
          </a:p>
        </p:txBody>
      </p:sp>
      <p:sp>
        <p:nvSpPr>
          <p:cNvPr id="7" name="Rounded Rectangular Callout 9"/>
          <p:cNvSpPr/>
          <p:nvPr/>
        </p:nvSpPr>
        <p:spPr>
          <a:xfrm>
            <a:off x="152400" y="2057400"/>
            <a:ext cx="8839199" cy="2209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when we adopt a “mind to suffer,” even in minor ways, we free God’s hands to use us readily, and to realize the full potential He has in mind for each of us!</a:t>
            </a:r>
          </a:p>
        </p:txBody>
      </p:sp>
      <p:sp>
        <p:nvSpPr>
          <p:cNvPr id="8" name="TextBox 7"/>
          <p:cNvSpPr txBox="1">
            <a:spLocks noChangeArrowheads="1"/>
          </p:cNvSpPr>
          <p:nvPr/>
        </p:nvSpPr>
        <p:spPr bwMode="auto">
          <a:xfrm>
            <a:off x="152399" y="4391561"/>
            <a:ext cx="8839200" cy="1323439"/>
          </a:xfrm>
          <a:prstGeom prst="rect">
            <a:avLst/>
          </a:prstGeom>
          <a:solidFill>
            <a:schemeClr val="bg2">
              <a:lumMod val="90000"/>
            </a:schemeClr>
          </a:solidFill>
          <a:ln w="9525">
            <a:solidFill>
              <a:schemeClr val="tx1"/>
            </a:solidFill>
            <a:miter lim="800000"/>
            <a:headEnd/>
            <a:tailEnd/>
          </a:ln>
        </p:spPr>
        <p:txBody>
          <a:bodyPr wrap="square">
            <a:spAutoFit/>
          </a:bodyPr>
          <a:lstStyle/>
          <a:p>
            <a:r>
              <a:rPr lang="en-US" sz="4000" dirty="0">
                <a:latin typeface="+mn-lt"/>
              </a:rPr>
              <a:t>“Yet this is an awesome weapon, before which Satan is unquestionably bound.”</a:t>
            </a:r>
          </a:p>
        </p:txBody>
      </p:sp>
      <p:sp>
        <p:nvSpPr>
          <p:cNvPr id="9" name="Rounded Rectangular Callout 7"/>
          <p:cNvSpPr/>
          <p:nvPr/>
        </p:nvSpPr>
        <p:spPr>
          <a:xfrm>
            <a:off x="0" y="5486400"/>
            <a:ext cx="9144000"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Let’s take up this awesome weapon!</a:t>
            </a:r>
          </a:p>
        </p:txBody>
      </p:sp>
    </p:spTree>
    <p:extLst>
      <p:ext uri="{BB962C8B-B14F-4D97-AF65-F5344CB8AC3E}">
        <p14:creationId xmlns:p14="http://schemas.microsoft.com/office/powerpoint/2010/main" val="1770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1295400" y="-13855"/>
            <a:ext cx="6096000" cy="6835409"/>
          </a:xfrm>
          <a:prstGeom prst="rect">
            <a:avLst/>
          </a:prstGeom>
        </p:spPr>
      </p:pic>
      <p:sp>
        <p:nvSpPr>
          <p:cNvPr id="17" name="TextBox 16"/>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5:42 </a:t>
            </a:r>
            <a:r>
              <a:rPr lang="en-US" sz="3200" dirty="0"/>
              <a:t>And </a:t>
            </a:r>
            <a:r>
              <a:rPr lang="en-US" sz="3200" b="1" u="sng" dirty="0">
                <a:solidFill>
                  <a:srgbClr val="002060"/>
                </a:solidFill>
              </a:rPr>
              <a:t>every day</a:t>
            </a:r>
            <a:r>
              <a:rPr lang="en-US" sz="3200" dirty="0"/>
              <a:t>, in the temple and from house to house, they </a:t>
            </a:r>
            <a:r>
              <a:rPr lang="en-US" sz="3200" b="1" u="sng" dirty="0">
                <a:solidFill>
                  <a:srgbClr val="002060"/>
                </a:solidFill>
              </a:rPr>
              <a:t>kept right on </a:t>
            </a:r>
            <a:r>
              <a:rPr lang="en-US" sz="3200" dirty="0"/>
              <a:t>teaching and preaching Jesus as the Christ.</a:t>
            </a:r>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412079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10" name="TextBox 9"/>
          <p:cNvSpPr txBox="1"/>
          <p:nvPr/>
        </p:nvSpPr>
        <p:spPr>
          <a:xfrm>
            <a:off x="1295400" y="4814250"/>
            <a:ext cx="76962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Another challenge to the church</a:t>
            </a:r>
            <a:endParaRPr lang="en-US" sz="36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9" name="TextBox 8"/>
          <p:cNvSpPr txBox="1"/>
          <p:nvPr/>
        </p:nvSpPr>
        <p:spPr>
          <a:xfrm>
            <a:off x="152400" y="3986653"/>
            <a:ext cx="34290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Next week:</a:t>
            </a:r>
            <a:endParaRPr lang="en-US" sz="3600" b="1" i="1" dirty="0"/>
          </a:p>
        </p:txBody>
      </p:sp>
    </p:spTree>
    <p:extLst>
      <p:ext uri="{BB962C8B-B14F-4D97-AF65-F5344CB8AC3E}">
        <p14:creationId xmlns:p14="http://schemas.microsoft.com/office/powerpoint/2010/main" val="215135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ular Callout 17">
            <a:extLst>
              <a:ext uri="{FF2B5EF4-FFF2-40B4-BE49-F238E27FC236}">
                <a16:creationId xmlns="" xmlns:a16="http://schemas.microsoft.com/office/drawing/2014/main" id="{E3A4E2F5-30F8-464B-8987-036658FA9110}"/>
              </a:ext>
            </a:extLst>
          </p:cNvPr>
          <p:cNvSpPr/>
          <p:nvPr/>
        </p:nvSpPr>
        <p:spPr>
          <a:xfrm>
            <a:off x="457200" y="3810000"/>
            <a:ext cx="8229600" cy="68884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Theme: </a:t>
            </a:r>
            <a:r>
              <a:rPr lang="en-US" sz="3600" b="1" i="1" dirty="0"/>
              <a:t>“You’re only making it stronger!” </a:t>
            </a:r>
          </a:p>
        </p:txBody>
      </p:sp>
    </p:spTree>
    <p:extLst>
      <p:ext uri="{BB962C8B-B14F-4D97-AF65-F5344CB8AC3E}">
        <p14:creationId xmlns:p14="http://schemas.microsoft.com/office/powerpoint/2010/main" val="4865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4" name="TextBox 13"/>
          <p:cNvSpPr txBox="1"/>
          <p:nvPr/>
        </p:nvSpPr>
        <p:spPr>
          <a:xfrm>
            <a:off x="0" y="4724400"/>
            <a:ext cx="9144000"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 </a:t>
            </a:r>
            <a:r>
              <a:rPr lang="en-US" sz="3200" b="1" u="sng" dirty="0">
                <a:solidFill>
                  <a:srgbClr val="002060"/>
                </a:solidFill>
              </a:rPr>
              <a:t>But</a:t>
            </a:r>
            <a:r>
              <a:rPr lang="en-US" sz="3200" dirty="0"/>
              <a:t> a man named Ananias… </a:t>
            </a:r>
            <a:endParaRPr lang="en-US" sz="3200" b="1" u="sng" dirty="0">
              <a:solidFill>
                <a:srgbClr val="002060"/>
              </a:solidFill>
            </a:endParaRPr>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ular Callout 17">
            <a:extLst>
              <a:ext uri="{FF2B5EF4-FFF2-40B4-BE49-F238E27FC236}">
                <a16:creationId xmlns="" xmlns:a16="http://schemas.microsoft.com/office/drawing/2014/main" id="{E3A4E2F5-30F8-464B-8987-036658FA9110}"/>
              </a:ext>
            </a:extLst>
          </p:cNvPr>
          <p:cNvSpPr/>
          <p:nvPr/>
        </p:nvSpPr>
        <p:spPr>
          <a:xfrm>
            <a:off x="457200" y="3810000"/>
            <a:ext cx="8229600" cy="68884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Theme: </a:t>
            </a:r>
            <a:r>
              <a:rPr lang="en-US" sz="3600" b="1" i="1" dirty="0"/>
              <a:t>“You’re only making it stronger!” </a:t>
            </a:r>
          </a:p>
        </p:txBody>
      </p:sp>
    </p:spTree>
    <p:extLst>
      <p:ext uri="{BB962C8B-B14F-4D97-AF65-F5344CB8AC3E}">
        <p14:creationId xmlns:p14="http://schemas.microsoft.com/office/powerpoint/2010/main" val="243259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1" presetClass="exit"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4" name="TextBox 13"/>
          <p:cNvSpPr txBox="1"/>
          <p:nvPr/>
        </p:nvSpPr>
        <p:spPr>
          <a:xfrm>
            <a:off x="0" y="4724400"/>
            <a:ext cx="9144000"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 </a:t>
            </a:r>
            <a:r>
              <a:rPr lang="en-US" sz="3200" b="1" u="sng" dirty="0">
                <a:solidFill>
                  <a:srgbClr val="002060"/>
                </a:solidFill>
              </a:rPr>
              <a:t>But</a:t>
            </a:r>
            <a:r>
              <a:rPr lang="en-US" sz="3200" dirty="0"/>
              <a:t> a man named Ananias… </a:t>
            </a:r>
            <a:endParaRPr lang="en-US" sz="3200" b="1" u="sng" dirty="0">
              <a:solidFill>
                <a:srgbClr val="002060"/>
              </a:solidFill>
            </a:endParaRPr>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ular Callout 17">
            <a:extLst>
              <a:ext uri="{FF2B5EF4-FFF2-40B4-BE49-F238E27FC236}">
                <a16:creationId xmlns="" xmlns:a16="http://schemas.microsoft.com/office/drawing/2014/main" id="{6B1BE7F4-846A-44D2-B918-BB78A9991A92}"/>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Hypocrisy</a:t>
            </a:r>
          </a:p>
        </p:txBody>
      </p:sp>
      <p:sp>
        <p:nvSpPr>
          <p:cNvPr id="17" name="Rounded Rectangular Callout 17">
            <a:extLst>
              <a:ext uri="{FF2B5EF4-FFF2-40B4-BE49-F238E27FC236}">
                <a16:creationId xmlns="" xmlns:a16="http://schemas.microsoft.com/office/drawing/2014/main" id="{E3A4E2F5-30F8-464B-8987-036658FA9110}"/>
              </a:ext>
            </a:extLst>
          </p:cNvPr>
          <p:cNvSpPr/>
          <p:nvPr/>
        </p:nvSpPr>
        <p:spPr>
          <a:xfrm>
            <a:off x="457200" y="3810000"/>
            <a:ext cx="8229600" cy="68884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Theme: </a:t>
            </a:r>
            <a:r>
              <a:rPr lang="en-US" sz="3600" b="1" i="1" dirty="0"/>
              <a:t>“You’re only making it stronger!” </a:t>
            </a:r>
          </a:p>
        </p:txBody>
      </p:sp>
    </p:spTree>
    <p:extLst>
      <p:ext uri="{BB962C8B-B14F-4D97-AF65-F5344CB8AC3E}">
        <p14:creationId xmlns:p14="http://schemas.microsoft.com/office/powerpoint/2010/main" val="303831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4" name="TextBox 13"/>
          <p:cNvSpPr txBox="1"/>
          <p:nvPr/>
        </p:nvSpPr>
        <p:spPr>
          <a:xfrm>
            <a:off x="0" y="4724400"/>
            <a:ext cx="9144000"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 </a:t>
            </a:r>
            <a:r>
              <a:rPr lang="en-US" sz="3200" b="1" u="sng" dirty="0">
                <a:solidFill>
                  <a:srgbClr val="002060"/>
                </a:solidFill>
              </a:rPr>
              <a:t>But</a:t>
            </a:r>
            <a:r>
              <a:rPr lang="en-US" sz="3200" dirty="0"/>
              <a:t> a man named Ananias… </a:t>
            </a:r>
            <a:endParaRPr lang="en-US" sz="3200" b="1" u="sng" dirty="0">
              <a:solidFill>
                <a:srgbClr val="002060"/>
              </a:solidFill>
            </a:endParaRPr>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ular Callout 17">
            <a:extLst>
              <a:ext uri="{FF2B5EF4-FFF2-40B4-BE49-F238E27FC236}">
                <a16:creationId xmlns="" xmlns:a16="http://schemas.microsoft.com/office/drawing/2014/main" id="{6B1BE7F4-846A-44D2-B918-BB78A9991A92}"/>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Hypocrisy</a:t>
            </a:r>
          </a:p>
        </p:txBody>
      </p:sp>
      <p:sp>
        <p:nvSpPr>
          <p:cNvPr id="12" name="Rounded Rectangular Callout 17">
            <a:extLst>
              <a:ext uri="{FF2B5EF4-FFF2-40B4-BE49-F238E27FC236}">
                <a16:creationId xmlns="" xmlns:a16="http://schemas.microsoft.com/office/drawing/2014/main" id="{07F6D545-A393-4C37-8C69-55983F650223}"/>
              </a:ext>
            </a:extLst>
          </p:cNvPr>
          <p:cNvSpPr/>
          <p:nvPr/>
        </p:nvSpPr>
        <p:spPr>
          <a:xfrm>
            <a:off x="304800" y="2057400"/>
            <a:ext cx="84582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unity, integrity, credibility</a:t>
            </a:r>
            <a:endParaRPr lang="en-US" sz="4000" b="1" i="1" dirty="0"/>
          </a:p>
        </p:txBody>
      </p:sp>
      <p:sp>
        <p:nvSpPr>
          <p:cNvPr id="13" name="Rounded Rectangular Callout 17">
            <a:extLst>
              <a:ext uri="{FF2B5EF4-FFF2-40B4-BE49-F238E27FC236}">
                <a16:creationId xmlns="" xmlns:a16="http://schemas.microsoft.com/office/drawing/2014/main" id="{E3A4E2F5-30F8-464B-8987-036658FA9110}"/>
              </a:ext>
            </a:extLst>
          </p:cNvPr>
          <p:cNvSpPr/>
          <p:nvPr/>
        </p:nvSpPr>
        <p:spPr>
          <a:xfrm>
            <a:off x="457200" y="3810000"/>
            <a:ext cx="8229600" cy="68884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Theme: </a:t>
            </a:r>
            <a:r>
              <a:rPr lang="en-US" sz="3600" b="1" i="1" dirty="0"/>
              <a:t>“You’re only making it stronger!” </a:t>
            </a:r>
          </a:p>
        </p:txBody>
      </p:sp>
    </p:spTree>
    <p:extLst>
      <p:ext uri="{BB962C8B-B14F-4D97-AF65-F5344CB8AC3E}">
        <p14:creationId xmlns:p14="http://schemas.microsoft.com/office/powerpoint/2010/main" val="4027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4" name="TextBox 13"/>
          <p:cNvSpPr txBox="1"/>
          <p:nvPr/>
        </p:nvSpPr>
        <p:spPr>
          <a:xfrm>
            <a:off x="0" y="4724400"/>
            <a:ext cx="9144000"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 </a:t>
            </a:r>
            <a:r>
              <a:rPr lang="en-US" sz="3200" b="1" u="sng" dirty="0">
                <a:solidFill>
                  <a:srgbClr val="002060"/>
                </a:solidFill>
              </a:rPr>
              <a:t>But</a:t>
            </a:r>
            <a:r>
              <a:rPr lang="en-US" sz="3200" dirty="0"/>
              <a:t> a man named Ananias… </a:t>
            </a:r>
            <a:endParaRPr lang="en-US" sz="3200" b="1" u="sng" dirty="0">
              <a:solidFill>
                <a:srgbClr val="002060"/>
              </a:solidFill>
            </a:endParaRPr>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ular Callout 17">
            <a:extLst>
              <a:ext uri="{FF2B5EF4-FFF2-40B4-BE49-F238E27FC236}">
                <a16:creationId xmlns="" xmlns:a16="http://schemas.microsoft.com/office/drawing/2014/main" id="{6B1BE7F4-846A-44D2-B918-BB78A9991A92}"/>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Hypocrisy</a:t>
            </a:r>
          </a:p>
        </p:txBody>
      </p:sp>
      <p:sp>
        <p:nvSpPr>
          <p:cNvPr id="10" name="TextBox 9">
            <a:extLst>
              <a:ext uri="{FF2B5EF4-FFF2-40B4-BE49-F238E27FC236}">
                <a16:creationId xmlns="" xmlns:a16="http://schemas.microsoft.com/office/drawing/2014/main" id="{1C97C6C2-001E-4608-89B0-711FDD66EDCB}"/>
              </a:ext>
            </a:extLst>
          </p:cNvPr>
          <p:cNvSpPr txBox="1"/>
          <p:nvPr/>
        </p:nvSpPr>
        <p:spPr>
          <a:xfrm>
            <a:off x="0" y="4547491"/>
            <a:ext cx="9144000" cy="2310509"/>
          </a:xfrm>
          <a:prstGeom prst="rect">
            <a:avLst/>
          </a:prstGeom>
          <a:solidFill>
            <a:schemeClr val="accent6">
              <a:lumMod val="40000"/>
              <a:lumOff val="60000"/>
            </a:schemeClr>
          </a:solidFill>
          <a:ln>
            <a:solidFill>
              <a:schemeClr val="bg2"/>
            </a:solidFill>
          </a:ln>
        </p:spPr>
        <p:txBody>
          <a:bodyPr wrap="square">
            <a:noAutofit/>
          </a:bodyPr>
          <a:lstStyle/>
          <a:p>
            <a:r>
              <a:rPr lang="en-US" sz="2900" b="1" baseline="30000" dirty="0"/>
              <a:t>Acts 5:12 </a:t>
            </a:r>
            <a:r>
              <a:rPr lang="en-US" sz="2900" dirty="0"/>
              <a:t>…and they were all with one accord in Solomon’s portico. </a:t>
            </a:r>
            <a:r>
              <a:rPr lang="en-US" sz="2900" b="1" baseline="30000" dirty="0"/>
              <a:t>13 </a:t>
            </a:r>
            <a:r>
              <a:rPr lang="en-US" sz="2900" dirty="0"/>
              <a:t>But none of the rest dared to associate with them; however, the people held them in high esteem. </a:t>
            </a:r>
            <a:r>
              <a:rPr lang="en-US" sz="2900" b="1" baseline="30000" dirty="0"/>
              <a:t>14 </a:t>
            </a:r>
            <a:r>
              <a:rPr lang="en-US" sz="2900" b="1" u="sng" dirty="0">
                <a:solidFill>
                  <a:srgbClr val="002060"/>
                </a:solidFill>
              </a:rPr>
              <a:t>And all the more believers in the Lord, multitudes of </a:t>
            </a:r>
          </a:p>
          <a:p>
            <a:r>
              <a:rPr lang="en-US" sz="2900" b="1" u="sng" dirty="0">
                <a:solidFill>
                  <a:srgbClr val="002060"/>
                </a:solidFill>
              </a:rPr>
              <a:t>men and women, were constantly added to their number</a:t>
            </a:r>
            <a:r>
              <a:rPr lang="en-US" sz="2900" dirty="0"/>
              <a:t> </a:t>
            </a:r>
            <a:endParaRPr lang="en-US" sz="2900" b="1" dirty="0">
              <a:solidFill>
                <a:srgbClr val="002060"/>
              </a:solidFill>
            </a:endParaRPr>
          </a:p>
        </p:txBody>
      </p:sp>
      <p:sp>
        <p:nvSpPr>
          <p:cNvPr id="12" name="Rounded Rectangular Callout 17">
            <a:extLst>
              <a:ext uri="{FF2B5EF4-FFF2-40B4-BE49-F238E27FC236}">
                <a16:creationId xmlns="" xmlns:a16="http://schemas.microsoft.com/office/drawing/2014/main" id="{07F6D545-A393-4C37-8C69-55983F650223}"/>
              </a:ext>
            </a:extLst>
          </p:cNvPr>
          <p:cNvSpPr/>
          <p:nvPr/>
        </p:nvSpPr>
        <p:spPr>
          <a:xfrm>
            <a:off x="304800" y="2057400"/>
            <a:ext cx="84582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unity, integrity, credibility</a:t>
            </a:r>
            <a:endParaRPr lang="en-US" sz="4000" b="1" i="1" dirty="0"/>
          </a:p>
        </p:txBody>
      </p:sp>
      <p:sp>
        <p:nvSpPr>
          <p:cNvPr id="13" name="Rounded Rectangular Callout 17">
            <a:extLst>
              <a:ext uri="{FF2B5EF4-FFF2-40B4-BE49-F238E27FC236}">
                <a16:creationId xmlns="" xmlns:a16="http://schemas.microsoft.com/office/drawing/2014/main" id="{E3A4E2F5-30F8-464B-8987-036658FA9110}"/>
              </a:ext>
            </a:extLst>
          </p:cNvPr>
          <p:cNvSpPr/>
          <p:nvPr/>
        </p:nvSpPr>
        <p:spPr>
          <a:xfrm>
            <a:off x="457200" y="3810000"/>
            <a:ext cx="8229600" cy="68884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Theme: </a:t>
            </a:r>
            <a:r>
              <a:rPr lang="en-US" sz="3600" b="1" i="1" dirty="0"/>
              <a:t>“You’re only making it stronger!” </a:t>
            </a:r>
          </a:p>
        </p:txBody>
      </p:sp>
    </p:spTree>
    <p:extLst>
      <p:ext uri="{BB962C8B-B14F-4D97-AF65-F5344CB8AC3E}">
        <p14:creationId xmlns:p14="http://schemas.microsoft.com/office/powerpoint/2010/main" val="17589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4" name="TextBox 13"/>
          <p:cNvSpPr txBox="1"/>
          <p:nvPr/>
        </p:nvSpPr>
        <p:spPr>
          <a:xfrm>
            <a:off x="0" y="4724400"/>
            <a:ext cx="9144000"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 </a:t>
            </a:r>
            <a:r>
              <a:rPr lang="en-US" sz="3200" b="1" u="sng" dirty="0">
                <a:solidFill>
                  <a:srgbClr val="002060"/>
                </a:solidFill>
              </a:rPr>
              <a:t>But</a:t>
            </a:r>
            <a:r>
              <a:rPr lang="en-US" sz="3200" dirty="0"/>
              <a:t> a man named Ananias… </a:t>
            </a:r>
            <a:endParaRPr lang="en-US" sz="3200" b="1" u="sng" dirty="0">
              <a:solidFill>
                <a:srgbClr val="002060"/>
              </a:solidFill>
            </a:endParaRPr>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ular Callout 17">
            <a:extLst>
              <a:ext uri="{FF2B5EF4-FFF2-40B4-BE49-F238E27FC236}">
                <a16:creationId xmlns="" xmlns:a16="http://schemas.microsoft.com/office/drawing/2014/main" id="{6B1BE7F4-846A-44D2-B918-BB78A9991A92}"/>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Hypocrisy</a:t>
            </a:r>
          </a:p>
        </p:txBody>
      </p:sp>
      <p:sp>
        <p:nvSpPr>
          <p:cNvPr id="10" name="TextBox 9">
            <a:extLst>
              <a:ext uri="{FF2B5EF4-FFF2-40B4-BE49-F238E27FC236}">
                <a16:creationId xmlns="" xmlns:a16="http://schemas.microsoft.com/office/drawing/2014/main" id="{1C97C6C2-001E-4608-89B0-711FDD66EDCB}"/>
              </a:ext>
            </a:extLst>
          </p:cNvPr>
          <p:cNvSpPr txBox="1"/>
          <p:nvPr/>
        </p:nvSpPr>
        <p:spPr>
          <a:xfrm>
            <a:off x="0" y="4547491"/>
            <a:ext cx="9144000" cy="2310509"/>
          </a:xfrm>
          <a:prstGeom prst="rect">
            <a:avLst/>
          </a:prstGeom>
          <a:solidFill>
            <a:schemeClr val="accent6">
              <a:lumMod val="40000"/>
              <a:lumOff val="60000"/>
            </a:schemeClr>
          </a:solidFill>
          <a:ln>
            <a:solidFill>
              <a:schemeClr val="bg2"/>
            </a:solidFill>
          </a:ln>
        </p:spPr>
        <p:txBody>
          <a:bodyPr wrap="square">
            <a:noAutofit/>
          </a:bodyPr>
          <a:lstStyle/>
          <a:p>
            <a:r>
              <a:rPr lang="en-US" sz="2900" b="1" baseline="30000" dirty="0"/>
              <a:t>Acts 5:12 </a:t>
            </a:r>
            <a:r>
              <a:rPr lang="en-US" sz="2900" dirty="0"/>
              <a:t>…and they were all with one accord in Solomon’s portico. </a:t>
            </a:r>
            <a:r>
              <a:rPr lang="en-US" sz="2900" b="1" baseline="30000" dirty="0"/>
              <a:t>13 </a:t>
            </a:r>
            <a:r>
              <a:rPr lang="en-US" sz="2900" dirty="0"/>
              <a:t>But none of the rest dared to associate with them; however, the people held them in high esteem. </a:t>
            </a:r>
            <a:r>
              <a:rPr lang="en-US" sz="2900" b="1" baseline="30000" dirty="0"/>
              <a:t>14 </a:t>
            </a:r>
            <a:r>
              <a:rPr lang="en-US" sz="2900" b="1" u="sng" dirty="0">
                <a:solidFill>
                  <a:srgbClr val="002060"/>
                </a:solidFill>
              </a:rPr>
              <a:t>And all the more believers in the Lord, multitudes of </a:t>
            </a:r>
          </a:p>
          <a:p>
            <a:r>
              <a:rPr lang="en-US" sz="2900" b="1" u="sng" dirty="0">
                <a:solidFill>
                  <a:srgbClr val="002060"/>
                </a:solidFill>
              </a:rPr>
              <a:t>men and women, were constantly added to their number</a:t>
            </a:r>
            <a:r>
              <a:rPr lang="en-US" sz="2900" dirty="0"/>
              <a:t> </a:t>
            </a:r>
            <a:endParaRPr lang="en-US" sz="2900" b="1" dirty="0">
              <a:solidFill>
                <a:srgbClr val="002060"/>
              </a:solidFill>
            </a:endParaRPr>
          </a:p>
        </p:txBody>
      </p:sp>
      <p:sp>
        <p:nvSpPr>
          <p:cNvPr id="12" name="Rounded Rectangular Callout 17">
            <a:extLst>
              <a:ext uri="{FF2B5EF4-FFF2-40B4-BE49-F238E27FC236}">
                <a16:creationId xmlns="" xmlns:a16="http://schemas.microsoft.com/office/drawing/2014/main" id="{07F6D545-A393-4C37-8C69-55983F650223}"/>
              </a:ext>
            </a:extLst>
          </p:cNvPr>
          <p:cNvSpPr/>
          <p:nvPr/>
        </p:nvSpPr>
        <p:spPr>
          <a:xfrm>
            <a:off x="304800" y="2057400"/>
            <a:ext cx="84582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unity, integrity, credibility</a:t>
            </a:r>
            <a:endParaRPr lang="en-US" sz="4000" b="1" i="1" dirty="0"/>
          </a:p>
        </p:txBody>
      </p:sp>
      <p:sp>
        <p:nvSpPr>
          <p:cNvPr id="13" name="Rounded Rectangular Callout 17">
            <a:extLst>
              <a:ext uri="{FF2B5EF4-FFF2-40B4-BE49-F238E27FC236}">
                <a16:creationId xmlns="" xmlns:a16="http://schemas.microsoft.com/office/drawing/2014/main" id="{817832CF-A277-4909-9FBD-2A9920F3C6F5}"/>
              </a:ext>
            </a:extLst>
          </p:cNvPr>
          <p:cNvSpPr/>
          <p:nvPr/>
        </p:nvSpPr>
        <p:spPr>
          <a:xfrm>
            <a:off x="304800" y="2895600"/>
            <a:ext cx="84582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the gospel advances!</a:t>
            </a:r>
            <a:endParaRPr lang="en-US" sz="4000" b="1" i="1" dirty="0"/>
          </a:p>
        </p:txBody>
      </p:sp>
      <p:sp>
        <p:nvSpPr>
          <p:cNvPr id="16" name="Rounded Rectangular Callout 17">
            <a:extLst>
              <a:ext uri="{FF2B5EF4-FFF2-40B4-BE49-F238E27FC236}">
                <a16:creationId xmlns="" xmlns:a16="http://schemas.microsoft.com/office/drawing/2014/main" id="{E3A4E2F5-30F8-464B-8987-036658FA9110}"/>
              </a:ext>
            </a:extLst>
          </p:cNvPr>
          <p:cNvSpPr/>
          <p:nvPr/>
        </p:nvSpPr>
        <p:spPr>
          <a:xfrm>
            <a:off x="457200" y="3806952"/>
            <a:ext cx="8229600" cy="68884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Theme: </a:t>
            </a:r>
            <a:r>
              <a:rPr lang="en-US" sz="3600" b="1" i="1" dirty="0"/>
              <a:t>“You’re only making it stronger!” </a:t>
            </a:r>
          </a:p>
        </p:txBody>
      </p:sp>
    </p:spTree>
    <p:extLst>
      <p:ext uri="{BB962C8B-B14F-4D97-AF65-F5344CB8AC3E}">
        <p14:creationId xmlns:p14="http://schemas.microsoft.com/office/powerpoint/2010/main" val="356039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4" name="TextBox 13"/>
          <p:cNvSpPr txBox="1"/>
          <p:nvPr/>
        </p:nvSpPr>
        <p:spPr>
          <a:xfrm>
            <a:off x="0" y="4724400"/>
            <a:ext cx="9144000"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 </a:t>
            </a:r>
            <a:r>
              <a:rPr lang="en-US" sz="3200" b="1" u="sng" dirty="0">
                <a:solidFill>
                  <a:srgbClr val="002060"/>
                </a:solidFill>
              </a:rPr>
              <a:t>But</a:t>
            </a:r>
            <a:r>
              <a:rPr lang="en-US" sz="3200" dirty="0"/>
              <a:t> a man named Ananias… </a:t>
            </a:r>
            <a:endParaRPr lang="en-US" sz="3200" b="1" u="sng" dirty="0">
              <a:solidFill>
                <a:srgbClr val="002060"/>
              </a:solidFill>
            </a:endParaRPr>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a:extLst>
              <a:ext uri="{FF2B5EF4-FFF2-40B4-BE49-F238E27FC236}">
                <a16:creationId xmlns="" xmlns:a16="http://schemas.microsoft.com/office/drawing/2014/main" id="{D59873A4-CAB3-4AA7-8525-A385B91BCEFD}"/>
              </a:ext>
            </a:extLst>
          </p:cNvPr>
          <p:cNvPicPr>
            <a:picLocks noChangeAspect="1"/>
          </p:cNvPicPr>
          <p:nvPr/>
        </p:nvPicPr>
        <p:blipFill rotWithShape="1">
          <a:blip r:embed="rId3">
            <a:extLst>
              <a:ext uri="{28A0092B-C50C-407E-A947-70E740481C1C}">
                <a14:useLocalDpi xmlns:a14="http://schemas.microsoft.com/office/drawing/2010/main" val="0"/>
              </a:ext>
            </a:extLst>
          </a:blip>
          <a:srcRect t="8157"/>
          <a:stretch/>
        </p:blipFill>
        <p:spPr>
          <a:xfrm>
            <a:off x="0" y="-228600"/>
            <a:ext cx="9144000" cy="5393192"/>
          </a:xfrm>
          <a:prstGeom prst="rect">
            <a:avLst/>
          </a:prstGeom>
        </p:spPr>
      </p:pic>
      <p:sp>
        <p:nvSpPr>
          <p:cNvPr id="10" name="TextBox 9">
            <a:extLst>
              <a:ext uri="{FF2B5EF4-FFF2-40B4-BE49-F238E27FC236}">
                <a16:creationId xmlns="" xmlns:a16="http://schemas.microsoft.com/office/drawing/2014/main" id="{1C97C6C2-001E-4608-89B0-711FDD66EDCB}"/>
              </a:ext>
            </a:extLst>
          </p:cNvPr>
          <p:cNvSpPr txBox="1"/>
          <p:nvPr/>
        </p:nvSpPr>
        <p:spPr>
          <a:xfrm>
            <a:off x="0" y="4547491"/>
            <a:ext cx="9144000" cy="2310509"/>
          </a:xfrm>
          <a:prstGeom prst="rect">
            <a:avLst/>
          </a:prstGeom>
          <a:solidFill>
            <a:schemeClr val="accent6">
              <a:lumMod val="40000"/>
              <a:lumOff val="60000"/>
            </a:schemeClr>
          </a:solidFill>
          <a:ln>
            <a:solidFill>
              <a:schemeClr val="bg2"/>
            </a:solidFill>
          </a:ln>
        </p:spPr>
        <p:txBody>
          <a:bodyPr wrap="square">
            <a:noAutofit/>
          </a:bodyPr>
          <a:lstStyle/>
          <a:p>
            <a:r>
              <a:rPr lang="en-US" sz="2900" b="1" baseline="30000" dirty="0"/>
              <a:t>Acts 5:12 </a:t>
            </a:r>
            <a:r>
              <a:rPr lang="en-US" sz="2900" dirty="0"/>
              <a:t>…and they were all with </a:t>
            </a:r>
            <a:r>
              <a:rPr lang="en-US" sz="2900" b="1" u="sng" dirty="0">
                <a:solidFill>
                  <a:srgbClr val="002060"/>
                </a:solidFill>
              </a:rPr>
              <a:t>one accord in Solomon’s portico</a:t>
            </a:r>
            <a:r>
              <a:rPr lang="en-US" sz="2900" dirty="0"/>
              <a:t>. </a:t>
            </a:r>
            <a:r>
              <a:rPr lang="en-US" sz="2900" b="1" baseline="30000" dirty="0"/>
              <a:t>13 </a:t>
            </a:r>
            <a:r>
              <a:rPr lang="en-US" sz="2900" dirty="0"/>
              <a:t>But none of the rest dared to associate with them; however, the people held them in high esteem. </a:t>
            </a:r>
            <a:r>
              <a:rPr lang="en-US" sz="2900" b="1" baseline="30000" dirty="0"/>
              <a:t>14 </a:t>
            </a:r>
            <a:r>
              <a:rPr lang="en-US" sz="2900" dirty="0"/>
              <a:t>And all the more believers in the Lord, multitudes of </a:t>
            </a:r>
          </a:p>
          <a:p>
            <a:r>
              <a:rPr lang="en-US" sz="2900" dirty="0"/>
              <a:t>men and women, were constantly added to their number </a:t>
            </a:r>
            <a:endParaRPr lang="en-US" sz="2900" b="1" dirty="0"/>
          </a:p>
        </p:txBody>
      </p:sp>
    </p:spTree>
    <p:extLst>
      <p:ext uri="{BB962C8B-B14F-4D97-AF65-F5344CB8AC3E}">
        <p14:creationId xmlns:p14="http://schemas.microsoft.com/office/powerpoint/2010/main" val="21451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410200"/>
            <a:ext cx="9144000" cy="14477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a:solidFill>
                  <a:schemeClr val="bg1"/>
                </a:solidFill>
                <a:latin typeface="+mj-lt"/>
                <a:ea typeface="+mj-ea"/>
                <a:cs typeface="+mj-cs"/>
              </a:rPr>
              <a:t>Pattern: </a:t>
            </a:r>
          </a:p>
          <a:p>
            <a:pPr lvl="0" algn="ctr" fontAlgn="base">
              <a:spcBef>
                <a:spcPct val="0"/>
              </a:spcBef>
              <a:spcAft>
                <a:spcPct val="0"/>
              </a:spcAft>
              <a:defRPr/>
            </a:pPr>
            <a:r>
              <a:rPr lang="en-US" sz="3600" b="1" noProof="0" dirty="0">
                <a:solidFill>
                  <a:schemeClr val="bg1"/>
                </a:solidFill>
                <a:latin typeface="+mj-lt"/>
                <a:ea typeface="+mj-ea"/>
                <a:cs typeface="+mj-cs"/>
              </a:rPr>
              <a:t>Crisis </a:t>
            </a:r>
            <a:r>
              <a:rPr lang="en-US" sz="3600" b="1" noProof="0" dirty="0">
                <a:solidFill>
                  <a:schemeClr val="bg1"/>
                </a:solidFill>
                <a:latin typeface="+mj-lt"/>
                <a:ea typeface="+mj-ea"/>
                <a:cs typeface="+mj-cs"/>
                <a:sym typeface="Wingdings" panose="05000000000000000000" pitchFamily="2" charset="2"/>
              </a:rPr>
              <a:t> </a:t>
            </a:r>
            <a:r>
              <a:rPr lang="en-US" sz="3600" b="1" dirty="0">
                <a:solidFill>
                  <a:schemeClr val="bg1"/>
                </a:solidFill>
                <a:latin typeface="+mj-lt"/>
                <a:ea typeface="+mj-ea"/>
                <a:cs typeface="+mj-cs"/>
                <a:sym typeface="Wingdings" panose="05000000000000000000" pitchFamily="2" charset="2"/>
              </a:rPr>
              <a:t>Provision &amp; Perseverance  </a:t>
            </a:r>
            <a:r>
              <a:rPr lang="en-US" sz="3600" b="1" noProof="0" dirty="0">
                <a:solidFill>
                  <a:schemeClr val="bg1"/>
                </a:solidFill>
                <a:latin typeface="+mj-lt"/>
                <a:ea typeface="+mj-ea"/>
                <a:cs typeface="+mj-cs"/>
                <a:sym typeface="Wingdings" panose="05000000000000000000" pitchFamily="2" charset="2"/>
              </a:rPr>
              <a:t>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4" name="TextBox 13"/>
          <p:cNvSpPr txBox="1"/>
          <p:nvPr/>
        </p:nvSpPr>
        <p:spPr>
          <a:xfrm>
            <a:off x="0" y="4724400"/>
            <a:ext cx="9144000" cy="609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 </a:t>
            </a:r>
            <a:r>
              <a:rPr lang="en-US" sz="3200" b="1" u="sng" dirty="0">
                <a:solidFill>
                  <a:srgbClr val="002060"/>
                </a:solidFill>
              </a:rPr>
              <a:t>But</a:t>
            </a:r>
            <a:r>
              <a:rPr lang="en-US" sz="3200" dirty="0"/>
              <a:t> a man named Ananias… </a:t>
            </a:r>
            <a:endParaRPr lang="en-US" sz="3200" b="1" u="sng" dirty="0">
              <a:solidFill>
                <a:srgbClr val="002060"/>
              </a:solidFill>
            </a:endParaRPr>
          </a:p>
        </p:txBody>
      </p:sp>
      <p:sp>
        <p:nvSpPr>
          <p:cNvPr id="2" name="Arc 1"/>
          <p:cNvSpPr/>
          <p:nvPr/>
        </p:nvSpPr>
        <p:spPr>
          <a:xfrm>
            <a:off x="457200" y="5638800"/>
            <a:ext cx="8153400" cy="780288"/>
          </a:xfrm>
          <a:prstGeom prst="arc">
            <a:avLst>
              <a:gd name="adj1" fmla="val 10803494"/>
              <a:gd name="adj2" fmla="val 15650"/>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a:extLst>
              <a:ext uri="{FF2B5EF4-FFF2-40B4-BE49-F238E27FC236}">
                <a16:creationId xmlns="" xmlns:a16="http://schemas.microsoft.com/office/drawing/2014/main" id="{D59873A4-CAB3-4AA7-8525-A385B91BCEFD}"/>
              </a:ext>
            </a:extLst>
          </p:cNvPr>
          <p:cNvPicPr>
            <a:picLocks noChangeAspect="1"/>
          </p:cNvPicPr>
          <p:nvPr/>
        </p:nvPicPr>
        <p:blipFill rotWithShape="1">
          <a:blip r:embed="rId3">
            <a:extLst>
              <a:ext uri="{28A0092B-C50C-407E-A947-70E740481C1C}">
                <a14:useLocalDpi xmlns:a14="http://schemas.microsoft.com/office/drawing/2010/main" val="0"/>
              </a:ext>
            </a:extLst>
          </a:blip>
          <a:srcRect t="8157"/>
          <a:stretch/>
        </p:blipFill>
        <p:spPr>
          <a:xfrm>
            <a:off x="0" y="-228600"/>
            <a:ext cx="9144000" cy="5393192"/>
          </a:xfrm>
          <a:prstGeom prst="rect">
            <a:avLst/>
          </a:prstGeom>
        </p:spPr>
      </p:pic>
      <p:sp>
        <p:nvSpPr>
          <p:cNvPr id="10" name="TextBox 9">
            <a:extLst>
              <a:ext uri="{FF2B5EF4-FFF2-40B4-BE49-F238E27FC236}">
                <a16:creationId xmlns="" xmlns:a16="http://schemas.microsoft.com/office/drawing/2014/main" id="{1C97C6C2-001E-4608-89B0-711FDD66EDCB}"/>
              </a:ext>
            </a:extLst>
          </p:cNvPr>
          <p:cNvSpPr txBox="1"/>
          <p:nvPr/>
        </p:nvSpPr>
        <p:spPr>
          <a:xfrm>
            <a:off x="0" y="4547491"/>
            <a:ext cx="9144000" cy="2310509"/>
          </a:xfrm>
          <a:prstGeom prst="rect">
            <a:avLst/>
          </a:prstGeom>
          <a:solidFill>
            <a:schemeClr val="accent6">
              <a:lumMod val="40000"/>
              <a:lumOff val="60000"/>
            </a:schemeClr>
          </a:solidFill>
          <a:ln>
            <a:solidFill>
              <a:schemeClr val="bg2"/>
            </a:solidFill>
          </a:ln>
        </p:spPr>
        <p:txBody>
          <a:bodyPr wrap="square">
            <a:noAutofit/>
          </a:bodyPr>
          <a:lstStyle/>
          <a:p>
            <a:r>
              <a:rPr lang="en-US" sz="2900" b="1" baseline="30000" dirty="0"/>
              <a:t>Acts 5:12 </a:t>
            </a:r>
            <a:r>
              <a:rPr lang="en-US" sz="2900" dirty="0"/>
              <a:t>…and they were all with </a:t>
            </a:r>
            <a:r>
              <a:rPr lang="en-US" sz="2900" b="1" u="sng" dirty="0">
                <a:solidFill>
                  <a:srgbClr val="002060"/>
                </a:solidFill>
              </a:rPr>
              <a:t>one accord in Solomon’s portico</a:t>
            </a:r>
            <a:r>
              <a:rPr lang="en-US" sz="2900" dirty="0"/>
              <a:t>. </a:t>
            </a:r>
            <a:r>
              <a:rPr lang="en-US" sz="2900" b="1" baseline="30000" dirty="0"/>
              <a:t>13 </a:t>
            </a:r>
            <a:r>
              <a:rPr lang="en-US" sz="2900" dirty="0"/>
              <a:t>But none of the rest dared to associate with them; however, the people held them in high esteem. </a:t>
            </a:r>
            <a:r>
              <a:rPr lang="en-US" sz="2900" b="1" baseline="30000" dirty="0"/>
              <a:t>14 </a:t>
            </a:r>
            <a:r>
              <a:rPr lang="en-US" sz="2900" dirty="0"/>
              <a:t>And all the more believers in the Lord, multitudes of </a:t>
            </a:r>
          </a:p>
          <a:p>
            <a:r>
              <a:rPr lang="en-US" sz="2900" dirty="0"/>
              <a:t>men and women, were constantly added to their number </a:t>
            </a:r>
            <a:endParaRPr lang="en-US" sz="2900" b="1" dirty="0"/>
          </a:p>
        </p:txBody>
      </p:sp>
      <p:sp>
        <p:nvSpPr>
          <p:cNvPr id="18" name="Rounded Rectangular Callout 17">
            <a:extLst>
              <a:ext uri="{FF2B5EF4-FFF2-40B4-BE49-F238E27FC236}">
                <a16:creationId xmlns="" xmlns:a16="http://schemas.microsoft.com/office/drawing/2014/main" id="{7F60110C-C242-41D0-B036-D2105D83F478}"/>
              </a:ext>
            </a:extLst>
          </p:cNvPr>
          <p:cNvSpPr/>
          <p:nvPr/>
        </p:nvSpPr>
        <p:spPr>
          <a:xfrm>
            <a:off x="457200" y="152400"/>
            <a:ext cx="3276600" cy="6858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 </a:t>
            </a:r>
            <a:r>
              <a:rPr lang="en-US" sz="4800" b="1" i="1" dirty="0"/>
              <a:t>BUT</a:t>
            </a:r>
            <a:r>
              <a:rPr lang="en-US" sz="4800" b="1" dirty="0"/>
              <a:t> …</a:t>
            </a:r>
          </a:p>
        </p:txBody>
      </p:sp>
    </p:spTree>
    <p:extLst>
      <p:ext uri="{BB962C8B-B14F-4D97-AF65-F5344CB8AC3E}">
        <p14:creationId xmlns:p14="http://schemas.microsoft.com/office/powerpoint/2010/main" val="40457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Chronicling the history of the first church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1860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8157"/>
          <a:stretch/>
        </p:blipFill>
        <p:spPr>
          <a:xfrm>
            <a:off x="0" y="-228600"/>
            <a:ext cx="9144000" cy="5393192"/>
          </a:xfrm>
          <a:prstGeom prst="rect">
            <a:avLst/>
          </a:prstGeom>
        </p:spPr>
      </p:pic>
      <p:sp>
        <p:nvSpPr>
          <p:cNvPr id="11" name="TextBox 10"/>
          <p:cNvSpPr txBox="1"/>
          <p:nvPr/>
        </p:nvSpPr>
        <p:spPr>
          <a:xfrm>
            <a:off x="0" y="5029200"/>
            <a:ext cx="9144000" cy="18288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5:17 </a:t>
            </a:r>
            <a:r>
              <a:rPr lang="en-US" sz="3600" b="1" u="sng" dirty="0">
                <a:solidFill>
                  <a:srgbClr val="002060"/>
                </a:solidFill>
              </a:rPr>
              <a:t>But</a:t>
            </a:r>
            <a:r>
              <a:rPr lang="en-US" sz="3600" dirty="0"/>
              <a:t> the high priest rose up, along with all his associates (that is the sect of the Sadducees), and they were filled with jealousy. </a:t>
            </a:r>
          </a:p>
        </p:txBody>
      </p:sp>
      <p:sp>
        <p:nvSpPr>
          <p:cNvPr id="10" name="TextBox 9"/>
          <p:cNvSpPr txBox="1"/>
          <p:nvPr/>
        </p:nvSpPr>
        <p:spPr>
          <a:xfrm>
            <a:off x="0" y="5029200"/>
            <a:ext cx="9144000" cy="18288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5:17 </a:t>
            </a:r>
            <a:r>
              <a:rPr lang="en-US" sz="3600" dirty="0"/>
              <a:t>But </a:t>
            </a:r>
            <a:r>
              <a:rPr lang="en-US" sz="3600" b="1" u="sng" dirty="0">
                <a:solidFill>
                  <a:srgbClr val="002060"/>
                </a:solidFill>
              </a:rPr>
              <a:t>the high priest rose up</a:t>
            </a:r>
            <a:r>
              <a:rPr lang="en-US" sz="3600" dirty="0"/>
              <a:t>, along with all his associates (that is the sect of the Sadducees), and they were filled with jealousy. </a:t>
            </a:r>
          </a:p>
        </p:txBody>
      </p:sp>
      <p:sp>
        <p:nvSpPr>
          <p:cNvPr id="13" name="TextBox 12"/>
          <p:cNvSpPr txBox="1"/>
          <p:nvPr/>
        </p:nvSpPr>
        <p:spPr>
          <a:xfrm>
            <a:off x="0" y="5029200"/>
            <a:ext cx="9144000" cy="18288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5:17 </a:t>
            </a:r>
            <a:r>
              <a:rPr lang="en-US" sz="3600" dirty="0"/>
              <a:t>But the high priest rose up, </a:t>
            </a:r>
            <a:r>
              <a:rPr lang="en-US" sz="3600" b="1" u="sng" dirty="0">
                <a:solidFill>
                  <a:srgbClr val="002060"/>
                </a:solidFill>
              </a:rPr>
              <a:t>along with all his associates (that is the sect of the Sadducees)</a:t>
            </a:r>
            <a:r>
              <a:rPr lang="en-US" sz="3600" dirty="0"/>
              <a:t>, and they were filled with jealousy. </a:t>
            </a:r>
          </a:p>
        </p:txBody>
      </p:sp>
      <p:sp>
        <p:nvSpPr>
          <p:cNvPr id="14" name="TextBox 13"/>
          <p:cNvSpPr txBox="1"/>
          <p:nvPr/>
        </p:nvSpPr>
        <p:spPr>
          <a:xfrm>
            <a:off x="0" y="5029200"/>
            <a:ext cx="9144000" cy="18288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5:17 </a:t>
            </a:r>
            <a:r>
              <a:rPr lang="en-US" sz="3600" dirty="0"/>
              <a:t>But the high priest rose up, along with all his associates (that is the sect of the Sadducees), and they were </a:t>
            </a:r>
            <a:r>
              <a:rPr lang="en-US" sz="3600" b="1" u="sng" dirty="0">
                <a:solidFill>
                  <a:srgbClr val="002060"/>
                </a:solidFill>
              </a:rPr>
              <a:t>filled with jealousy</a:t>
            </a:r>
            <a:r>
              <a:rPr lang="en-US" sz="36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495425"/>
            <a:ext cx="5949004" cy="3344662"/>
          </a:xfrm>
          <a:prstGeom prst="rect">
            <a:avLst/>
          </a:prstGeom>
        </p:spPr>
      </p:pic>
      <p:sp>
        <p:nvSpPr>
          <p:cNvPr id="12" name="Rounded Rectangular Callout 17">
            <a:extLst>
              <a:ext uri="{FF2B5EF4-FFF2-40B4-BE49-F238E27FC236}">
                <a16:creationId xmlns="" xmlns:a16="http://schemas.microsoft.com/office/drawing/2014/main" id="{EFF6DD19-1366-48E3-AE61-3DE8319FCC3F}"/>
              </a:ext>
            </a:extLst>
          </p:cNvPr>
          <p:cNvSpPr/>
          <p:nvPr/>
        </p:nvSpPr>
        <p:spPr>
          <a:xfrm>
            <a:off x="457200" y="152400"/>
            <a:ext cx="3276600" cy="6858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 </a:t>
            </a:r>
            <a:r>
              <a:rPr lang="en-US" sz="4800" b="1" i="1" dirty="0"/>
              <a:t>BUT</a:t>
            </a:r>
            <a:r>
              <a:rPr lang="en-US" sz="4800" b="1" dirty="0"/>
              <a:t> …</a:t>
            </a:r>
          </a:p>
        </p:txBody>
      </p:sp>
    </p:spTree>
    <p:extLst>
      <p:ext uri="{BB962C8B-B14F-4D97-AF65-F5344CB8AC3E}">
        <p14:creationId xmlns:p14="http://schemas.microsoft.com/office/powerpoint/2010/main" val="36446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8157"/>
          <a:stretch/>
        </p:blipFill>
        <p:spPr>
          <a:xfrm>
            <a:off x="0" y="-228600"/>
            <a:ext cx="9144000" cy="5393192"/>
          </a:xfrm>
          <a:prstGeom prst="rect">
            <a:avLst/>
          </a:prstGeom>
        </p:spPr>
      </p:pic>
      <p:sp>
        <p:nvSpPr>
          <p:cNvPr id="11" name="TextBox 10"/>
          <p:cNvSpPr txBox="1"/>
          <p:nvPr/>
        </p:nvSpPr>
        <p:spPr>
          <a:xfrm>
            <a:off x="0" y="5164592"/>
            <a:ext cx="9144000" cy="1693408"/>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5:18 </a:t>
            </a:r>
            <a:r>
              <a:rPr lang="en-US" sz="3600" dirty="0"/>
              <a:t>They laid hands on the apostles and put them in a public jail. </a:t>
            </a:r>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495425"/>
            <a:ext cx="5949004" cy="3344662"/>
          </a:xfrm>
          <a:prstGeom prst="rect">
            <a:avLst/>
          </a:prstGeom>
        </p:spPr>
      </p:pic>
      <p:sp>
        <p:nvSpPr>
          <p:cNvPr id="10" name="Rounded Rectangular Callout 17">
            <a:extLst>
              <a:ext uri="{FF2B5EF4-FFF2-40B4-BE49-F238E27FC236}">
                <a16:creationId xmlns="" xmlns:a16="http://schemas.microsoft.com/office/drawing/2014/main" id="{8996136B-01A2-4490-A48F-D08654A8E003}"/>
              </a:ext>
            </a:extLst>
          </p:cNvPr>
          <p:cNvSpPr/>
          <p:nvPr/>
        </p:nvSpPr>
        <p:spPr>
          <a:xfrm>
            <a:off x="457200" y="152400"/>
            <a:ext cx="3276600" cy="6858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 </a:t>
            </a:r>
            <a:r>
              <a:rPr lang="en-US" sz="4800" b="1" i="1" dirty="0"/>
              <a:t>BUT</a:t>
            </a:r>
            <a:r>
              <a:rPr lang="en-US" sz="4800" b="1" dirty="0"/>
              <a:t> …</a:t>
            </a:r>
          </a:p>
        </p:txBody>
      </p:sp>
    </p:spTree>
    <p:extLst>
      <p:ext uri="{BB962C8B-B14F-4D97-AF65-F5344CB8AC3E}">
        <p14:creationId xmlns:p14="http://schemas.microsoft.com/office/powerpoint/2010/main" val="3341273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8157"/>
          <a:stretch/>
        </p:blipFill>
        <p:spPr>
          <a:xfrm>
            <a:off x="0" y="-228600"/>
            <a:ext cx="9144000" cy="5393192"/>
          </a:xfrm>
          <a:prstGeom prst="rect">
            <a:avLst/>
          </a:prstGeom>
        </p:spPr>
      </p:pic>
      <p:sp>
        <p:nvSpPr>
          <p:cNvPr id="11" name="TextBox 10"/>
          <p:cNvSpPr txBox="1"/>
          <p:nvPr/>
        </p:nvSpPr>
        <p:spPr>
          <a:xfrm>
            <a:off x="0" y="5164592"/>
            <a:ext cx="9144000" cy="1693408"/>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5:18 </a:t>
            </a:r>
            <a:r>
              <a:rPr lang="en-US" sz="3600" dirty="0"/>
              <a:t>They laid hands on the apostles and put them in a public jail. </a:t>
            </a:r>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495425"/>
            <a:ext cx="5949004" cy="3344662"/>
          </a:xfrm>
          <a:prstGeom prst="rect">
            <a:avLst/>
          </a:prstGeom>
        </p:spPr>
      </p:pic>
      <p:sp>
        <p:nvSpPr>
          <p:cNvPr id="7" name="Title 1"/>
          <p:cNvSpPr txBox="1">
            <a:spLocks/>
          </p:cNvSpPr>
          <p:nvPr/>
        </p:nvSpPr>
        <p:spPr bwMode="auto">
          <a:xfrm>
            <a:off x="5410200" y="5878099"/>
            <a:ext cx="2209800" cy="831585"/>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i="1" noProof="0" dirty="0">
                <a:solidFill>
                  <a:schemeClr val="bg1"/>
                </a:solidFill>
                <a:latin typeface="+mj-lt"/>
                <a:ea typeface="+mj-ea"/>
                <a:cs typeface="+mj-cs"/>
              </a:rPr>
              <a:t>Crisis</a:t>
            </a:r>
            <a:endParaRPr kumimoji="0" lang="en-US" sz="66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Rounded Rectangular Callout 17">
            <a:extLst>
              <a:ext uri="{FF2B5EF4-FFF2-40B4-BE49-F238E27FC236}">
                <a16:creationId xmlns="" xmlns:a16="http://schemas.microsoft.com/office/drawing/2014/main" id="{8996136B-01A2-4490-A48F-D08654A8E003}"/>
              </a:ext>
            </a:extLst>
          </p:cNvPr>
          <p:cNvSpPr/>
          <p:nvPr/>
        </p:nvSpPr>
        <p:spPr>
          <a:xfrm>
            <a:off x="457200" y="152400"/>
            <a:ext cx="3276600" cy="6858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 </a:t>
            </a:r>
            <a:r>
              <a:rPr lang="en-US" sz="4800" b="1" i="1" dirty="0"/>
              <a:t>BUT</a:t>
            </a:r>
            <a:r>
              <a:rPr lang="en-US" sz="4800" b="1" dirty="0"/>
              <a:t> …</a:t>
            </a:r>
          </a:p>
        </p:txBody>
      </p:sp>
    </p:spTree>
    <p:extLst>
      <p:ext uri="{BB962C8B-B14F-4D97-AF65-F5344CB8AC3E}">
        <p14:creationId xmlns:p14="http://schemas.microsoft.com/office/powerpoint/2010/main" val="12560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8157"/>
          <a:stretch/>
        </p:blipFill>
        <p:spPr>
          <a:xfrm>
            <a:off x="0" y="-228600"/>
            <a:ext cx="9144000" cy="5393192"/>
          </a:xfrm>
          <a:prstGeom prst="rect">
            <a:avLst/>
          </a:prstGeom>
        </p:spPr>
      </p:pic>
      <p:sp>
        <p:nvSpPr>
          <p:cNvPr id="11" name="TextBox 10"/>
          <p:cNvSpPr txBox="1"/>
          <p:nvPr/>
        </p:nvSpPr>
        <p:spPr>
          <a:xfrm>
            <a:off x="0" y="5164592"/>
            <a:ext cx="9144000" cy="1693408"/>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5:18 </a:t>
            </a:r>
            <a:r>
              <a:rPr lang="en-US" sz="3600" dirty="0"/>
              <a:t>They laid hands on the apostles and put them in a public jail. </a:t>
            </a:r>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495425"/>
            <a:ext cx="5949004" cy="3344662"/>
          </a:xfrm>
          <a:prstGeom prst="rect">
            <a:avLst/>
          </a:prstGeom>
        </p:spPr>
      </p:pic>
      <p:sp>
        <p:nvSpPr>
          <p:cNvPr id="7" name="Title 1"/>
          <p:cNvSpPr txBox="1">
            <a:spLocks/>
          </p:cNvSpPr>
          <p:nvPr/>
        </p:nvSpPr>
        <p:spPr bwMode="auto">
          <a:xfrm>
            <a:off x="5410200" y="5878099"/>
            <a:ext cx="2209800" cy="831585"/>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i="1" noProof="0" dirty="0">
                <a:solidFill>
                  <a:schemeClr val="bg1"/>
                </a:solidFill>
                <a:latin typeface="+mj-lt"/>
                <a:ea typeface="+mj-ea"/>
                <a:cs typeface="+mj-cs"/>
              </a:rPr>
              <a:t>Crisis</a:t>
            </a:r>
            <a:endParaRPr kumimoji="0" lang="en-US" sz="66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a:extLst>
              <a:ext uri="{FF2B5EF4-FFF2-40B4-BE49-F238E27FC236}">
                <a16:creationId xmlns="" xmlns:a16="http://schemas.microsoft.com/office/drawing/2014/main" id="{232A1243-A9AC-42A2-8C7E-CAAC1D15B660}"/>
              </a:ext>
            </a:extLst>
          </p:cNvPr>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5:19 </a:t>
            </a:r>
            <a:r>
              <a:rPr lang="en-US" sz="3200" b="1" u="sng" dirty="0">
                <a:solidFill>
                  <a:srgbClr val="002060"/>
                </a:solidFill>
              </a:rPr>
              <a:t>But</a:t>
            </a:r>
            <a:r>
              <a:rPr lang="en-US" sz="3200" b="1" dirty="0">
                <a:solidFill>
                  <a:srgbClr val="002060"/>
                </a:solidFill>
              </a:rPr>
              <a:t> </a:t>
            </a:r>
            <a:r>
              <a:rPr lang="en-US" sz="3200" dirty="0"/>
              <a:t>during the night an angel of the Lord opened the gates of the prison, and taking them out he said, </a:t>
            </a:r>
            <a:r>
              <a:rPr lang="en-US" sz="3200" b="1" baseline="30000" dirty="0"/>
              <a:t>20 </a:t>
            </a:r>
            <a:r>
              <a:rPr lang="en-US" sz="3200" dirty="0"/>
              <a:t>“Go, stand and speak to the people in the temple the whole message of this Life.” </a:t>
            </a:r>
          </a:p>
          <a:p>
            <a:endParaRPr lang="en-US" sz="3600" dirty="0"/>
          </a:p>
        </p:txBody>
      </p:sp>
      <p:sp>
        <p:nvSpPr>
          <p:cNvPr id="12" name="Rounded Rectangular Callout 17">
            <a:extLst>
              <a:ext uri="{FF2B5EF4-FFF2-40B4-BE49-F238E27FC236}">
                <a16:creationId xmlns="" xmlns:a16="http://schemas.microsoft.com/office/drawing/2014/main" id="{FFF75DBB-5184-488B-8FF7-57818B291DC5}"/>
              </a:ext>
            </a:extLst>
          </p:cNvPr>
          <p:cNvSpPr/>
          <p:nvPr/>
        </p:nvSpPr>
        <p:spPr>
          <a:xfrm>
            <a:off x="457200" y="152400"/>
            <a:ext cx="3276600" cy="6858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 </a:t>
            </a:r>
            <a:r>
              <a:rPr lang="en-US" sz="4800" b="1" i="1" dirty="0"/>
              <a:t>BUT</a:t>
            </a:r>
            <a:r>
              <a:rPr lang="en-US" sz="4800" b="1" dirty="0"/>
              <a:t> …</a:t>
            </a:r>
          </a:p>
        </p:txBody>
      </p:sp>
    </p:spTree>
    <p:extLst>
      <p:ext uri="{BB962C8B-B14F-4D97-AF65-F5344CB8AC3E}">
        <p14:creationId xmlns:p14="http://schemas.microsoft.com/office/powerpoint/2010/main" val="383780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8157"/>
          <a:stretch/>
        </p:blipFill>
        <p:spPr>
          <a:xfrm>
            <a:off x="0" y="-228600"/>
            <a:ext cx="9144000" cy="53931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495425"/>
            <a:ext cx="5949004" cy="3344662"/>
          </a:xfrm>
          <a:prstGeom prst="rect">
            <a:avLst/>
          </a:prstGeom>
        </p:spPr>
      </p:pic>
      <p:sp>
        <p:nvSpPr>
          <p:cNvPr id="14" name="Rounded Rectangular Callout 17">
            <a:extLst>
              <a:ext uri="{FF2B5EF4-FFF2-40B4-BE49-F238E27FC236}">
                <a16:creationId xmlns="" xmlns:a16="http://schemas.microsoft.com/office/drawing/2014/main" id="{7DF90598-2E38-459E-973C-57C31D401AD7}"/>
              </a:ext>
            </a:extLst>
          </p:cNvPr>
          <p:cNvSpPr/>
          <p:nvPr/>
        </p:nvSpPr>
        <p:spPr>
          <a:xfrm>
            <a:off x="457200" y="152400"/>
            <a:ext cx="3276600" cy="6858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 </a:t>
            </a:r>
            <a:r>
              <a:rPr lang="en-US" sz="4800" b="1" i="1" dirty="0"/>
              <a:t>BUT</a:t>
            </a:r>
            <a:r>
              <a:rPr lang="en-US" sz="4800" b="1"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265"/>
            <a:ext cx="9144000" cy="6142065"/>
          </a:xfrm>
          <a:prstGeom prst="rect">
            <a:avLst/>
          </a:prstGeom>
        </p:spPr>
      </p:pic>
      <p:sp>
        <p:nvSpPr>
          <p:cNvPr id="11" name="TextBox 10"/>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5:19 </a:t>
            </a:r>
            <a:r>
              <a:rPr lang="en-US" sz="3200" dirty="0"/>
              <a:t>But during the night an </a:t>
            </a:r>
            <a:r>
              <a:rPr lang="en-US" sz="3200" b="1" u="sng" dirty="0">
                <a:solidFill>
                  <a:srgbClr val="002060"/>
                </a:solidFill>
              </a:rPr>
              <a:t>angel of the Lord opened the gates of the prison</a:t>
            </a:r>
            <a:r>
              <a:rPr lang="en-US" sz="3200" dirty="0"/>
              <a:t>, and taking them out he said, </a:t>
            </a:r>
            <a:r>
              <a:rPr lang="en-US" sz="3200" b="1" baseline="30000" dirty="0"/>
              <a:t>20 </a:t>
            </a:r>
            <a:r>
              <a:rPr lang="en-US" sz="3200" dirty="0"/>
              <a:t>“Go, stand and speak to the people in the temple the whole message of this Life.” </a:t>
            </a:r>
          </a:p>
          <a:p>
            <a:endParaRPr lang="en-US" sz="3600" dirty="0"/>
          </a:p>
        </p:txBody>
      </p:sp>
      <p:sp>
        <p:nvSpPr>
          <p:cNvPr id="10" name="TextBox 9"/>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5:19 </a:t>
            </a:r>
            <a:r>
              <a:rPr lang="en-US" sz="3200" dirty="0"/>
              <a:t>But during the night an angel of the Lord opened the gates of the prison, and taking them out he said, </a:t>
            </a:r>
            <a:r>
              <a:rPr lang="en-US" sz="3200" b="1" baseline="30000" dirty="0"/>
              <a:t>20 </a:t>
            </a:r>
            <a:r>
              <a:rPr lang="en-US" sz="3200" dirty="0"/>
              <a:t>“</a:t>
            </a:r>
            <a:r>
              <a:rPr lang="en-US" sz="3200" b="1" u="sng" dirty="0">
                <a:solidFill>
                  <a:srgbClr val="002060"/>
                </a:solidFill>
              </a:rPr>
              <a:t>Go</a:t>
            </a:r>
            <a:r>
              <a:rPr lang="en-US" sz="3200" dirty="0"/>
              <a:t>, stand and speak to the people in the temple the whole message of this Life.” </a:t>
            </a:r>
          </a:p>
          <a:p>
            <a:endParaRPr lang="en-US" sz="3600" dirty="0"/>
          </a:p>
        </p:txBody>
      </p:sp>
      <p:sp>
        <p:nvSpPr>
          <p:cNvPr id="12" name="TextBox 11"/>
          <p:cNvSpPr txBox="1"/>
          <p:nvPr/>
        </p:nvSpPr>
        <p:spPr>
          <a:xfrm>
            <a:off x="0" y="4724400"/>
            <a:ext cx="9144000" cy="2133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5:19 </a:t>
            </a:r>
            <a:r>
              <a:rPr lang="en-US" sz="3200" dirty="0"/>
              <a:t>But during the night an angel of the Lord opened the gates of the prison, and taking them out he said, </a:t>
            </a:r>
            <a:r>
              <a:rPr lang="en-US" sz="3200" b="1" baseline="30000" dirty="0"/>
              <a:t>20 </a:t>
            </a:r>
            <a:r>
              <a:rPr lang="en-US" sz="3200" dirty="0"/>
              <a:t>“Go, </a:t>
            </a:r>
            <a:r>
              <a:rPr lang="en-US" sz="3200" b="1" u="sng" dirty="0">
                <a:solidFill>
                  <a:srgbClr val="002060"/>
                </a:solidFill>
              </a:rPr>
              <a:t>stand and speak to the people in the temple the whole message of this Life</a:t>
            </a:r>
            <a:r>
              <a:rPr lang="en-US" sz="3200" dirty="0"/>
              <a:t>.” </a:t>
            </a:r>
          </a:p>
          <a:p>
            <a:endParaRPr lang="en-US" sz="3600" dirty="0"/>
          </a:p>
        </p:txBody>
      </p:sp>
      <p:sp>
        <p:nvSpPr>
          <p:cNvPr id="13" name="Title 1"/>
          <p:cNvSpPr txBox="1">
            <a:spLocks/>
          </p:cNvSpPr>
          <p:nvPr/>
        </p:nvSpPr>
        <p:spPr bwMode="auto">
          <a:xfrm>
            <a:off x="5334000" y="3646429"/>
            <a:ext cx="3467100" cy="831585"/>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i="1" noProof="0" dirty="0">
                <a:solidFill>
                  <a:schemeClr val="bg1"/>
                </a:solidFill>
                <a:latin typeface="+mj-lt"/>
                <a:ea typeface="+mj-ea"/>
                <a:cs typeface="+mj-cs"/>
              </a:rPr>
              <a:t>Provision</a:t>
            </a:r>
            <a:endParaRPr kumimoji="0" lang="en-US" sz="6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8564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338"/>
          <a:stretch/>
        </p:blipFill>
        <p:spPr>
          <a:xfrm>
            <a:off x="0" y="-148500"/>
            <a:ext cx="6096000" cy="6983909"/>
          </a:xfrm>
          <a:prstGeom prst="rect">
            <a:avLst/>
          </a:prstGeom>
        </p:spPr>
      </p:pic>
      <p:sp>
        <p:nvSpPr>
          <p:cNvPr id="13" name="TextBox 12"/>
          <p:cNvSpPr txBox="1"/>
          <p:nvPr/>
        </p:nvSpPr>
        <p:spPr>
          <a:xfrm>
            <a:off x="6096000" y="1775244"/>
            <a:ext cx="3048000" cy="3580493"/>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5:21 </a:t>
            </a:r>
            <a:r>
              <a:rPr lang="en-US" sz="3200" dirty="0"/>
              <a:t>Upon hearing this, they entered into the temple about daybreak and began to teach.</a:t>
            </a:r>
          </a:p>
          <a:p>
            <a:endParaRPr lang="en-US" sz="3600" dirty="0"/>
          </a:p>
        </p:txBody>
      </p:sp>
      <p:sp>
        <p:nvSpPr>
          <p:cNvPr id="15" name="Rounded Rectangular Callout 17"/>
          <p:cNvSpPr/>
          <p:nvPr/>
        </p:nvSpPr>
        <p:spPr>
          <a:xfrm>
            <a:off x="2286000" y="5715000"/>
            <a:ext cx="66294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You’re only making it stronger . . .</a:t>
            </a:r>
          </a:p>
        </p:txBody>
      </p:sp>
    </p:spTree>
    <p:extLst>
      <p:ext uri="{BB962C8B-B14F-4D97-AF65-F5344CB8AC3E}">
        <p14:creationId xmlns:p14="http://schemas.microsoft.com/office/powerpoint/2010/main" val="25394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0" y="0"/>
            <a:ext cx="6096000" cy="6835409"/>
          </a:xfrm>
          <a:prstGeom prst="rect">
            <a:avLst/>
          </a:prstGeom>
        </p:spPr>
      </p:pic>
      <p:sp>
        <p:nvSpPr>
          <p:cNvPr id="13" name="TextBox 12"/>
          <p:cNvSpPr txBox="1"/>
          <p:nvPr/>
        </p:nvSpPr>
        <p:spPr>
          <a:xfrm>
            <a:off x="6096000" y="0"/>
            <a:ext cx="3048000" cy="683540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5:21</a:t>
            </a:r>
            <a:r>
              <a:rPr lang="en-US" sz="3200" dirty="0"/>
              <a:t>Now when  the high priest and his associates came, they called </a:t>
            </a:r>
            <a:r>
              <a:rPr lang="en-US" sz="3200" b="1" u="sng" dirty="0">
                <a:solidFill>
                  <a:srgbClr val="002060"/>
                </a:solidFill>
              </a:rPr>
              <a:t>the  Council</a:t>
            </a:r>
            <a:r>
              <a:rPr lang="en-US" sz="3200" dirty="0"/>
              <a:t> together, even all </a:t>
            </a:r>
            <a:r>
              <a:rPr lang="en-US" sz="3200" b="1" u="sng" dirty="0">
                <a:solidFill>
                  <a:srgbClr val="002060"/>
                </a:solidFill>
              </a:rPr>
              <a:t>the Senate of the sons of Israel</a:t>
            </a:r>
            <a:r>
              <a:rPr lang="en-US" sz="3200" dirty="0"/>
              <a:t>, and sent orders  to the prison house for them to be brought. </a:t>
            </a:r>
          </a:p>
          <a:p>
            <a:endParaRPr lang="en-US" sz="3600" dirty="0"/>
          </a:p>
        </p:txBody>
      </p:sp>
      <p:sp>
        <p:nvSpPr>
          <p:cNvPr id="7" name="TextBox 6"/>
          <p:cNvSpPr txBox="1"/>
          <p:nvPr/>
        </p:nvSpPr>
        <p:spPr>
          <a:xfrm>
            <a:off x="6096000" y="0"/>
            <a:ext cx="3048000" cy="685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5:21</a:t>
            </a:r>
            <a:r>
              <a:rPr lang="en-US" sz="3200" dirty="0"/>
              <a:t>Now when  the high priest and his associates came, they called the  Council together, even all the Senate of the sons of Israel, and </a:t>
            </a:r>
            <a:r>
              <a:rPr lang="en-US" sz="3200" b="1" u="sng" dirty="0">
                <a:solidFill>
                  <a:srgbClr val="002060"/>
                </a:solidFill>
              </a:rPr>
              <a:t>sent orders  to the prison house for them to be brought</a:t>
            </a:r>
            <a:r>
              <a:rPr lang="en-US" sz="3200" dirty="0"/>
              <a:t>. </a:t>
            </a:r>
          </a:p>
          <a:p>
            <a:endParaRPr lang="en-US" sz="36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20" t="1766" r="1978" b="2891"/>
          <a:stretch/>
        </p:blipFill>
        <p:spPr>
          <a:xfrm>
            <a:off x="152400" y="381000"/>
            <a:ext cx="5820291" cy="5612423"/>
          </a:xfrm>
          <a:prstGeom prst="rect">
            <a:avLst/>
          </a:prstGeom>
        </p:spPr>
      </p:pic>
    </p:spTree>
    <p:extLst>
      <p:ext uri="{BB962C8B-B14F-4D97-AF65-F5344CB8AC3E}">
        <p14:creationId xmlns:p14="http://schemas.microsoft.com/office/powerpoint/2010/main" val="185901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0" y="0"/>
            <a:ext cx="6096000" cy="683540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0" t="1766" r="1978" b="2891"/>
          <a:stretch/>
        </p:blipFill>
        <p:spPr>
          <a:xfrm>
            <a:off x="152400" y="381000"/>
            <a:ext cx="5820291" cy="5612423"/>
          </a:xfrm>
          <a:prstGeom prst="rect">
            <a:avLst/>
          </a:prstGeom>
        </p:spPr>
      </p:pic>
      <p:sp>
        <p:nvSpPr>
          <p:cNvPr id="13" name="TextBox 12"/>
          <p:cNvSpPr txBox="1"/>
          <p:nvPr/>
        </p:nvSpPr>
        <p:spPr>
          <a:xfrm>
            <a:off x="5791200" y="0"/>
            <a:ext cx="3352799" cy="6835409"/>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5:22 </a:t>
            </a:r>
            <a:r>
              <a:rPr lang="en-US" sz="3000" dirty="0"/>
              <a:t>But the officers who came did not find them in the prison; and they returned and  reported back,  </a:t>
            </a:r>
            <a:r>
              <a:rPr lang="en-US" sz="3000" b="1" baseline="30000" dirty="0"/>
              <a:t>23 </a:t>
            </a:r>
            <a:r>
              <a:rPr lang="en-US" sz="3000" dirty="0"/>
              <a:t>saying, “We found the prison house locked quite securely and the guards standing at the doors; but when we had opened up, we found no one inside.” </a:t>
            </a:r>
          </a:p>
          <a:p>
            <a:r>
              <a:rPr lang="en-US" sz="3200" dirty="0"/>
              <a:t> </a:t>
            </a:r>
          </a:p>
          <a:p>
            <a:endParaRPr lang="en-US" sz="3600" dirty="0"/>
          </a:p>
        </p:txBody>
      </p:sp>
    </p:spTree>
    <p:extLst>
      <p:ext uri="{BB962C8B-B14F-4D97-AF65-F5344CB8AC3E}">
        <p14:creationId xmlns:p14="http://schemas.microsoft.com/office/powerpoint/2010/main" val="103106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0" y="0"/>
            <a:ext cx="6096000" cy="683540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0" t="1766" r="1978" b="2891"/>
          <a:stretch/>
        </p:blipFill>
        <p:spPr>
          <a:xfrm>
            <a:off x="152400" y="381000"/>
            <a:ext cx="5820291" cy="5612423"/>
          </a:xfrm>
          <a:prstGeom prst="rect">
            <a:avLst/>
          </a:prstGeom>
        </p:spPr>
      </p:pic>
      <p:sp>
        <p:nvSpPr>
          <p:cNvPr id="13" name="TextBox 12"/>
          <p:cNvSpPr txBox="1"/>
          <p:nvPr/>
        </p:nvSpPr>
        <p:spPr>
          <a:xfrm>
            <a:off x="6096000" y="0"/>
            <a:ext cx="3048000" cy="685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5:24 </a:t>
            </a:r>
            <a:r>
              <a:rPr lang="en-US" sz="3200" dirty="0"/>
              <a:t>Now when the captain of the temple guard </a:t>
            </a:r>
          </a:p>
          <a:p>
            <a:r>
              <a:rPr lang="en-US" sz="3200" dirty="0"/>
              <a:t>and the chief priests heard these words, </a:t>
            </a:r>
            <a:r>
              <a:rPr lang="en-US" sz="3200" b="1" u="sng" dirty="0">
                <a:solidFill>
                  <a:srgbClr val="002060"/>
                </a:solidFill>
              </a:rPr>
              <a:t>they were </a:t>
            </a:r>
            <a:r>
              <a:rPr lang="en-US" sz="3100" b="1" u="sng" dirty="0">
                <a:solidFill>
                  <a:srgbClr val="002060"/>
                </a:solidFill>
              </a:rPr>
              <a:t>greatly perplexed </a:t>
            </a:r>
            <a:r>
              <a:rPr lang="en-US" sz="3200" dirty="0"/>
              <a:t>about them as to what would come of this. </a:t>
            </a:r>
          </a:p>
          <a:p>
            <a:r>
              <a:rPr lang="en-US" sz="3200" dirty="0"/>
              <a:t> </a:t>
            </a:r>
          </a:p>
          <a:p>
            <a:endParaRPr lang="en-US" sz="3600" dirty="0"/>
          </a:p>
        </p:txBody>
      </p:sp>
      <p:sp>
        <p:nvSpPr>
          <p:cNvPr id="8" name="TextBox 7"/>
          <p:cNvSpPr txBox="1"/>
          <p:nvPr/>
        </p:nvSpPr>
        <p:spPr>
          <a:xfrm>
            <a:off x="6096000" y="0"/>
            <a:ext cx="3048000" cy="685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5:24 </a:t>
            </a:r>
            <a:r>
              <a:rPr lang="en-US" sz="3200" dirty="0"/>
              <a:t>Now when the </a:t>
            </a:r>
            <a:r>
              <a:rPr lang="en-US" sz="3200" b="1" u="sng" dirty="0">
                <a:solidFill>
                  <a:srgbClr val="002060"/>
                </a:solidFill>
              </a:rPr>
              <a:t>captain of the temple guard</a:t>
            </a:r>
            <a:r>
              <a:rPr lang="en-US" sz="3200" dirty="0"/>
              <a:t> </a:t>
            </a:r>
          </a:p>
          <a:p>
            <a:r>
              <a:rPr lang="en-US" sz="3200" dirty="0"/>
              <a:t>and the chief priests heard these words, they were </a:t>
            </a:r>
            <a:r>
              <a:rPr lang="en-US" sz="3100" dirty="0"/>
              <a:t>greatly perplexed </a:t>
            </a:r>
            <a:r>
              <a:rPr lang="en-US" sz="3200" dirty="0"/>
              <a:t>about them as to what would come of this. </a:t>
            </a:r>
          </a:p>
          <a:p>
            <a:r>
              <a:rPr lang="en-US" sz="3200" dirty="0"/>
              <a:t> </a:t>
            </a:r>
          </a:p>
          <a:p>
            <a:endParaRPr lang="en-US" sz="3600" dirty="0"/>
          </a:p>
        </p:txBody>
      </p:sp>
    </p:spTree>
    <p:extLst>
      <p:ext uri="{BB962C8B-B14F-4D97-AF65-F5344CB8AC3E}">
        <p14:creationId xmlns:p14="http://schemas.microsoft.com/office/powerpoint/2010/main" val="34362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0" y="0"/>
            <a:ext cx="6096000" cy="683540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0" t="1766" r="1978" b="2891"/>
          <a:stretch/>
        </p:blipFill>
        <p:spPr>
          <a:xfrm>
            <a:off x="152400" y="381000"/>
            <a:ext cx="5820291" cy="56124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305" y="313922"/>
            <a:ext cx="8691699" cy="5746578"/>
          </a:xfrm>
          <a:prstGeom prst="rect">
            <a:avLst/>
          </a:prstGeom>
        </p:spPr>
      </p:pic>
      <p:sp>
        <p:nvSpPr>
          <p:cNvPr id="13" name="TextBox 12"/>
          <p:cNvSpPr txBox="1"/>
          <p:nvPr/>
        </p:nvSpPr>
        <p:spPr>
          <a:xfrm>
            <a:off x="6096000" y="0"/>
            <a:ext cx="3048000" cy="685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5:24 </a:t>
            </a:r>
            <a:r>
              <a:rPr lang="en-US" sz="3200" dirty="0"/>
              <a:t>Now when the captain of the temple guard </a:t>
            </a:r>
          </a:p>
          <a:p>
            <a:r>
              <a:rPr lang="en-US" sz="3200" dirty="0"/>
              <a:t>and the chief priests heard these words, </a:t>
            </a:r>
            <a:r>
              <a:rPr lang="en-US" sz="3200" b="1" u="sng" dirty="0">
                <a:solidFill>
                  <a:srgbClr val="002060"/>
                </a:solidFill>
              </a:rPr>
              <a:t>they were </a:t>
            </a:r>
            <a:r>
              <a:rPr lang="en-US" sz="3100" b="1" u="sng" dirty="0">
                <a:solidFill>
                  <a:srgbClr val="002060"/>
                </a:solidFill>
              </a:rPr>
              <a:t>greatly perplexed </a:t>
            </a:r>
            <a:r>
              <a:rPr lang="en-US" sz="3200" dirty="0"/>
              <a:t>about them as to what would come of this. </a:t>
            </a:r>
          </a:p>
          <a:p>
            <a:r>
              <a:rPr lang="en-US" sz="3200" dirty="0"/>
              <a:t> </a:t>
            </a:r>
          </a:p>
          <a:p>
            <a:endParaRPr lang="en-US" sz="3600" dirty="0"/>
          </a:p>
        </p:txBody>
      </p:sp>
      <p:sp>
        <p:nvSpPr>
          <p:cNvPr id="8" name="TextBox 7"/>
          <p:cNvSpPr txBox="1"/>
          <p:nvPr/>
        </p:nvSpPr>
        <p:spPr>
          <a:xfrm>
            <a:off x="6096000" y="0"/>
            <a:ext cx="3048000" cy="685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5:24 </a:t>
            </a:r>
            <a:r>
              <a:rPr lang="en-US" sz="3200" dirty="0"/>
              <a:t>Now when the </a:t>
            </a:r>
            <a:r>
              <a:rPr lang="en-US" sz="3200" b="1" u="sng" dirty="0">
                <a:solidFill>
                  <a:srgbClr val="002060"/>
                </a:solidFill>
              </a:rPr>
              <a:t>captain of the temple guard</a:t>
            </a:r>
            <a:r>
              <a:rPr lang="en-US" sz="3200" dirty="0"/>
              <a:t> </a:t>
            </a:r>
          </a:p>
          <a:p>
            <a:r>
              <a:rPr lang="en-US" sz="3200" dirty="0"/>
              <a:t>and the chief priests heard these words, they were </a:t>
            </a:r>
            <a:r>
              <a:rPr lang="en-US" sz="3100" dirty="0"/>
              <a:t>greatly perplexed </a:t>
            </a:r>
            <a:r>
              <a:rPr lang="en-US" sz="3200" dirty="0"/>
              <a:t>about them as to what would come of this. </a:t>
            </a:r>
          </a:p>
          <a:p>
            <a:r>
              <a:rPr lang="en-US" sz="3200" dirty="0"/>
              <a:t> </a:t>
            </a:r>
          </a:p>
          <a:p>
            <a:endParaRPr lang="en-US" sz="3600" dirty="0"/>
          </a:p>
        </p:txBody>
      </p:sp>
    </p:spTree>
    <p:extLst>
      <p:ext uri="{BB962C8B-B14F-4D97-AF65-F5344CB8AC3E}">
        <p14:creationId xmlns:p14="http://schemas.microsoft.com/office/powerpoint/2010/main" val="155834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165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0" y="0"/>
            <a:ext cx="6096000" cy="683540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20" t="1766" r="1978" b="2891"/>
          <a:stretch/>
        </p:blipFill>
        <p:spPr>
          <a:xfrm>
            <a:off x="152400" y="381000"/>
            <a:ext cx="5820291" cy="5612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305" y="313922"/>
            <a:ext cx="8691699" cy="5746578"/>
          </a:xfrm>
          <a:prstGeom prst="rect">
            <a:avLst/>
          </a:prstGeom>
        </p:spPr>
      </p:pic>
      <p:sp>
        <p:nvSpPr>
          <p:cNvPr id="13" name="TextBox 12"/>
          <p:cNvSpPr txBox="1"/>
          <p:nvPr/>
        </p:nvSpPr>
        <p:spPr>
          <a:xfrm>
            <a:off x="6096000" y="-148500"/>
            <a:ext cx="3048000" cy="6983909"/>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r>
              <a:rPr lang="en-US" sz="3600" b="1" baseline="30000" dirty="0"/>
              <a:t>Acts 5:25 </a:t>
            </a:r>
            <a:r>
              <a:rPr lang="en-US" sz="3600" dirty="0"/>
              <a:t>But someone came and reported to them, “The men whom you put in prison are standing in the temple and teaching the people!” </a:t>
            </a:r>
          </a:p>
          <a:p>
            <a:r>
              <a:rPr lang="en-US" sz="3200" dirty="0"/>
              <a:t> </a:t>
            </a:r>
          </a:p>
          <a:p>
            <a:r>
              <a:rPr lang="en-US" sz="3200" dirty="0"/>
              <a:t> </a:t>
            </a:r>
          </a:p>
          <a:p>
            <a:endParaRPr lang="en-US" sz="3600" dirty="0"/>
          </a:p>
        </p:txBody>
      </p:sp>
    </p:spTree>
    <p:extLst>
      <p:ext uri="{BB962C8B-B14F-4D97-AF65-F5344CB8AC3E}">
        <p14:creationId xmlns:p14="http://schemas.microsoft.com/office/powerpoint/2010/main" val="2068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0" y="0"/>
            <a:ext cx="6096000" cy="6835409"/>
          </a:xfrm>
          <a:prstGeom prst="rect">
            <a:avLst/>
          </a:prstGeom>
        </p:spPr>
      </p:pic>
      <p:sp>
        <p:nvSpPr>
          <p:cNvPr id="13" name="TextBox 12"/>
          <p:cNvSpPr txBox="1"/>
          <p:nvPr/>
        </p:nvSpPr>
        <p:spPr>
          <a:xfrm>
            <a:off x="6096000" y="1"/>
            <a:ext cx="3048000" cy="685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5:26 </a:t>
            </a:r>
            <a:r>
              <a:rPr lang="en-US" sz="3200" dirty="0"/>
              <a:t>Then the captain went along with the officers and  proceeded to bring them back </a:t>
            </a:r>
            <a:r>
              <a:rPr lang="en-US" sz="3200" b="1" u="sng" dirty="0">
                <a:solidFill>
                  <a:srgbClr val="002060"/>
                </a:solidFill>
              </a:rPr>
              <a:t>without violence </a:t>
            </a:r>
            <a:r>
              <a:rPr lang="en-US" sz="3200" dirty="0"/>
              <a:t>(for they were afraid of the people, that they might be stoned).</a:t>
            </a:r>
          </a:p>
          <a:p>
            <a:r>
              <a:rPr lang="en-US" sz="3200" dirty="0"/>
              <a:t> </a:t>
            </a:r>
          </a:p>
          <a:p>
            <a:r>
              <a:rPr lang="en-US" sz="3200" dirty="0"/>
              <a:t> </a:t>
            </a:r>
          </a:p>
          <a:p>
            <a:endParaRPr lang="en-US" sz="3600" dirty="0"/>
          </a:p>
        </p:txBody>
      </p:sp>
      <p:sp>
        <p:nvSpPr>
          <p:cNvPr id="9" name="TextBox 8"/>
          <p:cNvSpPr txBox="1"/>
          <p:nvPr/>
        </p:nvSpPr>
        <p:spPr>
          <a:xfrm>
            <a:off x="6096000" y="0"/>
            <a:ext cx="3048000" cy="685800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5:26 </a:t>
            </a:r>
            <a:r>
              <a:rPr lang="en-US" sz="3200" dirty="0"/>
              <a:t>Then the captain went along with the officers and  proceeded to bring them back without violence (</a:t>
            </a:r>
            <a:r>
              <a:rPr lang="en-US" sz="3200" b="1" u="sng" dirty="0">
                <a:solidFill>
                  <a:srgbClr val="002060"/>
                </a:solidFill>
              </a:rPr>
              <a:t>for they were afraid of the people</a:t>
            </a:r>
            <a:r>
              <a:rPr lang="en-US" sz="3200" dirty="0"/>
              <a:t>, that they might be stoned).</a:t>
            </a:r>
          </a:p>
          <a:p>
            <a:r>
              <a:rPr lang="en-US" sz="3200" dirty="0"/>
              <a:t> </a:t>
            </a:r>
          </a:p>
          <a:p>
            <a:r>
              <a:rPr lang="en-US" sz="3200" dirty="0"/>
              <a:t> </a:t>
            </a:r>
          </a:p>
          <a:p>
            <a:endParaRPr lang="en-US" sz="3600" dirty="0"/>
          </a:p>
        </p:txBody>
      </p:sp>
    </p:spTree>
    <p:extLst>
      <p:ext uri="{BB962C8B-B14F-4D97-AF65-F5344CB8AC3E}">
        <p14:creationId xmlns:p14="http://schemas.microsoft.com/office/powerpoint/2010/main" val="28129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35" b="4338"/>
          <a:stretch/>
        </p:blipFill>
        <p:spPr>
          <a:xfrm>
            <a:off x="0" y="0"/>
            <a:ext cx="6096000" cy="6835409"/>
          </a:xfrm>
          <a:prstGeom prst="rect">
            <a:avLst/>
          </a:prstGeom>
        </p:spPr>
      </p:pic>
      <p:sp>
        <p:nvSpPr>
          <p:cNvPr id="13" name="TextBox 12"/>
          <p:cNvSpPr txBox="1"/>
          <p:nvPr/>
        </p:nvSpPr>
        <p:spPr>
          <a:xfrm>
            <a:off x="6096000" y="1"/>
            <a:ext cx="3048000" cy="685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5:26 </a:t>
            </a:r>
            <a:r>
              <a:rPr lang="en-US" sz="3200" dirty="0"/>
              <a:t>Then the captain went along with the officers and  proceeded to bring them back </a:t>
            </a:r>
            <a:r>
              <a:rPr lang="en-US" sz="3200" b="1" u="sng" dirty="0">
                <a:solidFill>
                  <a:srgbClr val="002060"/>
                </a:solidFill>
              </a:rPr>
              <a:t>without violence </a:t>
            </a:r>
            <a:r>
              <a:rPr lang="en-US" sz="3200" dirty="0"/>
              <a:t>(for they were afraid of the people, that they might be stoned).</a:t>
            </a:r>
          </a:p>
          <a:p>
            <a:r>
              <a:rPr lang="en-US" sz="3200" dirty="0"/>
              <a:t> </a:t>
            </a:r>
          </a:p>
          <a:p>
            <a:r>
              <a:rPr lang="en-US" sz="3200" dirty="0"/>
              <a:t> </a:t>
            </a:r>
          </a:p>
          <a:p>
            <a:endParaRPr lang="en-US" sz="3600" dirty="0"/>
          </a:p>
        </p:txBody>
      </p:sp>
      <p:sp>
        <p:nvSpPr>
          <p:cNvPr id="9" name="TextBox 8"/>
          <p:cNvSpPr txBox="1"/>
          <p:nvPr/>
        </p:nvSpPr>
        <p:spPr>
          <a:xfrm>
            <a:off x="6096000" y="0"/>
            <a:ext cx="3048000" cy="6858001"/>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endParaRPr lang="en-US" sz="3600" b="1" baseline="30000" dirty="0"/>
          </a:p>
          <a:p>
            <a:endParaRPr lang="en-US" sz="3600" b="1" baseline="30000" dirty="0"/>
          </a:p>
          <a:p>
            <a:endParaRPr lang="en-US" sz="3600" b="1" baseline="30000" dirty="0"/>
          </a:p>
          <a:p>
            <a:r>
              <a:rPr lang="en-US" sz="3600" b="1" baseline="30000" dirty="0"/>
              <a:t>Acts 5:27 </a:t>
            </a:r>
            <a:r>
              <a:rPr lang="en-US" sz="3600" dirty="0"/>
              <a:t>When they had brought them, they stood them before    the Council. </a:t>
            </a:r>
          </a:p>
          <a:p>
            <a:r>
              <a:rPr lang="en-US" sz="3200" dirty="0"/>
              <a:t> </a:t>
            </a:r>
          </a:p>
          <a:p>
            <a:r>
              <a:rPr lang="en-US" sz="3200" dirty="0"/>
              <a:t> </a:t>
            </a:r>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828"/>
            <a:ext cx="6096000" cy="8360228"/>
          </a:xfrm>
          <a:prstGeom prst="rect">
            <a:avLst/>
          </a:prstGeom>
        </p:spPr>
      </p:pic>
    </p:spTree>
    <p:extLst>
      <p:ext uri="{BB962C8B-B14F-4D97-AF65-F5344CB8AC3E}">
        <p14:creationId xmlns:p14="http://schemas.microsoft.com/office/powerpoint/2010/main" val="405740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4876800"/>
            <a:ext cx="9144000" cy="200025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5:27 </a:t>
            </a:r>
            <a:r>
              <a:rPr lang="en-US" sz="3100" dirty="0"/>
              <a:t>The </a:t>
            </a:r>
            <a:r>
              <a:rPr lang="en-US" sz="3100" b="1" u="sng" dirty="0">
                <a:solidFill>
                  <a:srgbClr val="002060"/>
                </a:solidFill>
              </a:rPr>
              <a:t>high priest questioned them</a:t>
            </a:r>
            <a:r>
              <a:rPr lang="en-US" sz="3100" dirty="0"/>
              <a:t>, </a:t>
            </a:r>
            <a:r>
              <a:rPr lang="en-US" sz="3100" b="1" baseline="30000" dirty="0"/>
              <a:t>28 </a:t>
            </a:r>
            <a:r>
              <a:rPr lang="en-US" sz="3100" dirty="0"/>
              <a:t>saying, “We gave you strict orders not to continue teaching in this name, and yet, you have filled Jerusalem with your teaching and intend to bring this man’s blood upon us.”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7" name="TextBox 6"/>
          <p:cNvSpPr txBox="1"/>
          <p:nvPr/>
        </p:nvSpPr>
        <p:spPr>
          <a:xfrm>
            <a:off x="0" y="4876800"/>
            <a:ext cx="9144000" cy="200025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5:27 </a:t>
            </a:r>
            <a:r>
              <a:rPr lang="en-US" sz="3100" dirty="0"/>
              <a:t>The high priest questioned them, </a:t>
            </a:r>
            <a:r>
              <a:rPr lang="en-US" sz="3100" b="1" baseline="30000" dirty="0"/>
              <a:t>28 </a:t>
            </a:r>
            <a:r>
              <a:rPr lang="en-US" sz="3100" dirty="0"/>
              <a:t>saying, “</a:t>
            </a:r>
            <a:r>
              <a:rPr lang="en-US" sz="3100" b="1" u="sng" dirty="0">
                <a:solidFill>
                  <a:srgbClr val="002060"/>
                </a:solidFill>
              </a:rPr>
              <a:t>We gave you strict orders not to continue teaching in this name</a:t>
            </a:r>
            <a:r>
              <a:rPr lang="en-US" sz="3100" dirty="0"/>
              <a:t>, and yet, you have filled Jerusalem with your teaching and intend to bring this man’s blood upon us.”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8" name="TextBox 7"/>
          <p:cNvSpPr txBox="1"/>
          <p:nvPr/>
        </p:nvSpPr>
        <p:spPr>
          <a:xfrm>
            <a:off x="0" y="4876800"/>
            <a:ext cx="9144000" cy="200025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5:27 </a:t>
            </a:r>
            <a:r>
              <a:rPr lang="en-US" sz="3100" dirty="0"/>
              <a:t>The high priest questioned them, </a:t>
            </a:r>
            <a:r>
              <a:rPr lang="en-US" sz="3100" b="1" baseline="30000" dirty="0"/>
              <a:t>28 </a:t>
            </a:r>
            <a:r>
              <a:rPr lang="en-US" sz="3100" dirty="0"/>
              <a:t>saying, “We gave you strict orders not to continue teaching in this name, </a:t>
            </a:r>
            <a:r>
              <a:rPr lang="en-US" sz="3100" b="1" u="sng" dirty="0">
                <a:solidFill>
                  <a:srgbClr val="002060"/>
                </a:solidFill>
              </a:rPr>
              <a:t>and yet, you have filled Jerusalem with your teaching </a:t>
            </a:r>
            <a:r>
              <a:rPr lang="en-US" sz="3100" dirty="0"/>
              <a:t>and intend to bring this man’s blood upon us.”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4876800"/>
            <a:ext cx="9144000" cy="200025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5:27 </a:t>
            </a:r>
            <a:r>
              <a:rPr lang="en-US" sz="3100" dirty="0"/>
              <a:t>The high priest questioned them, </a:t>
            </a:r>
            <a:r>
              <a:rPr lang="en-US" sz="3100" b="1" baseline="30000" dirty="0"/>
              <a:t>28 </a:t>
            </a:r>
            <a:r>
              <a:rPr lang="en-US" sz="3100" dirty="0"/>
              <a:t>saying, “We gave you strict orders not to continue teaching in this name, and yet, you have filled Jerusalem with your teaching </a:t>
            </a:r>
            <a:r>
              <a:rPr lang="en-US" sz="3000" b="1" u="sng" dirty="0">
                <a:solidFill>
                  <a:srgbClr val="002060"/>
                </a:solidFill>
              </a:rPr>
              <a:t>and intend to bring this man’s blood upon us</a:t>
            </a:r>
            <a:r>
              <a:rPr lang="en-US" sz="30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2157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4800600"/>
            <a:ext cx="9144000" cy="20764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5:29 </a:t>
            </a:r>
            <a:r>
              <a:rPr lang="en-US" sz="3200" dirty="0"/>
              <a:t>But Peter and the apostles answered, “</a:t>
            </a:r>
            <a:r>
              <a:rPr lang="en-US" sz="3200" b="1" u="sng" dirty="0">
                <a:solidFill>
                  <a:srgbClr val="002060"/>
                </a:solidFill>
              </a:rPr>
              <a:t>We must obey God rather than men</a:t>
            </a:r>
            <a:r>
              <a:rPr lang="en-US" sz="3200" dirty="0"/>
              <a:t>.”  </a:t>
            </a:r>
            <a:r>
              <a:rPr lang="en-US" sz="3200" b="1" baseline="30000" dirty="0"/>
              <a:t>30 </a:t>
            </a:r>
            <a:r>
              <a:rPr lang="en-US" sz="3200" dirty="0"/>
              <a:t>The God of our fathers raised up Jesus, whom you had put to death by hanging Him on a cross. </a:t>
            </a:r>
          </a:p>
          <a:p>
            <a:r>
              <a:rPr lang="en-US" sz="32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7" name="TextBox 6"/>
          <p:cNvSpPr txBox="1"/>
          <p:nvPr/>
        </p:nvSpPr>
        <p:spPr>
          <a:xfrm>
            <a:off x="0" y="4800600"/>
            <a:ext cx="9144000" cy="20764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5:29 </a:t>
            </a:r>
            <a:r>
              <a:rPr lang="en-US" sz="3200" dirty="0"/>
              <a:t>But Peter and the apostles answered, “We must obey God rather than men.”  </a:t>
            </a:r>
            <a:r>
              <a:rPr lang="en-US" sz="3200" b="1" baseline="30000" dirty="0"/>
              <a:t>30 </a:t>
            </a:r>
            <a:r>
              <a:rPr lang="en-US" sz="3200" b="1" u="sng" dirty="0">
                <a:solidFill>
                  <a:srgbClr val="002060"/>
                </a:solidFill>
              </a:rPr>
              <a:t>The God of our fathers</a:t>
            </a:r>
            <a:r>
              <a:rPr lang="en-US" sz="3200" dirty="0"/>
              <a:t> raised up Jesus, whom you had put to death by hanging Him on a cross. </a:t>
            </a:r>
          </a:p>
          <a:p>
            <a:r>
              <a:rPr lang="en-US" sz="32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8" name="TextBox 7"/>
          <p:cNvSpPr txBox="1"/>
          <p:nvPr/>
        </p:nvSpPr>
        <p:spPr>
          <a:xfrm>
            <a:off x="0" y="4800600"/>
            <a:ext cx="9144000" cy="20764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5:29 </a:t>
            </a:r>
            <a:r>
              <a:rPr lang="en-US" sz="3200" dirty="0"/>
              <a:t>But Peter and the apostles answered, “We must obey God rather than men.”  </a:t>
            </a:r>
            <a:r>
              <a:rPr lang="en-US" sz="3200" b="1" baseline="30000" dirty="0"/>
              <a:t>30 </a:t>
            </a:r>
            <a:r>
              <a:rPr lang="en-US" sz="3200" dirty="0"/>
              <a:t>The God of our fathers raised up Jesus, </a:t>
            </a:r>
            <a:r>
              <a:rPr lang="en-US" sz="3200" b="1" u="sng" dirty="0">
                <a:solidFill>
                  <a:srgbClr val="002060"/>
                </a:solidFill>
              </a:rPr>
              <a:t>whom you had put to death by hanging Him on a cross</a:t>
            </a:r>
            <a:r>
              <a:rPr lang="en-US" sz="3200" dirty="0"/>
              <a:t>. </a:t>
            </a:r>
          </a:p>
          <a:p>
            <a:r>
              <a:rPr lang="en-US" sz="32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395538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b="1" u="sng" dirty="0">
                <a:solidFill>
                  <a:srgbClr val="002060"/>
                </a:solidFill>
              </a:rPr>
              <a:t>He is the one whom God exalted to His right hand as a Prince and a Savior</a:t>
            </a:r>
            <a:r>
              <a:rPr lang="en-US" sz="3200" dirty="0"/>
              <a:t>, to grant repentance to Israel, and forgiveness of sins. </a:t>
            </a:r>
            <a:r>
              <a:rPr lang="en-US" sz="3200" b="1" baseline="30000" dirty="0"/>
              <a:t>32 </a:t>
            </a:r>
            <a:r>
              <a:rPr lang="en-US" sz="3200" dirty="0"/>
              <a:t>And we are witnesses of these things;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a:t>
            </a:r>
            <a:r>
              <a:rPr lang="en-US" sz="3200" b="1" u="sng" dirty="0">
                <a:solidFill>
                  <a:srgbClr val="002060"/>
                </a:solidFill>
              </a:rPr>
              <a:t>to grant repentance to </a:t>
            </a:r>
            <a:r>
              <a:rPr lang="en-US" sz="3100" b="1" u="sng" dirty="0">
                <a:solidFill>
                  <a:srgbClr val="002060"/>
                </a:solidFill>
              </a:rPr>
              <a:t>Israel, and forgiveness of sins</a:t>
            </a:r>
            <a:r>
              <a:rPr lang="en-US" sz="3200" dirty="0"/>
              <a:t>. </a:t>
            </a:r>
            <a:r>
              <a:rPr lang="en-US" sz="3200" b="1" baseline="30000" dirty="0"/>
              <a:t>32 </a:t>
            </a:r>
            <a:r>
              <a:rPr lang="en-US" sz="3200" dirty="0"/>
              <a:t>And we are witnesses of these things;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to grant repentance to Israel, and forgiveness of sins. </a:t>
            </a:r>
            <a:r>
              <a:rPr lang="en-US" sz="3200" b="1" baseline="30000" dirty="0"/>
              <a:t>32 </a:t>
            </a:r>
            <a:r>
              <a:rPr lang="en-US" sz="3200" dirty="0"/>
              <a:t>And </a:t>
            </a:r>
            <a:r>
              <a:rPr lang="en-US" sz="3100" b="1" u="sng" dirty="0">
                <a:solidFill>
                  <a:srgbClr val="002060"/>
                </a:solidFill>
              </a:rPr>
              <a:t>we are witnesses</a:t>
            </a:r>
            <a:r>
              <a:rPr lang="en-US" sz="3200" b="1" u="sng" dirty="0">
                <a:solidFill>
                  <a:srgbClr val="002060"/>
                </a:solidFill>
              </a:rPr>
              <a:t> of these things</a:t>
            </a:r>
            <a:r>
              <a:rPr lang="en-US" sz="3200" dirty="0"/>
              <a:t>;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2" name="TextBox 11"/>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to grant repentance to Israel, and forgiveness of sins. </a:t>
            </a:r>
            <a:r>
              <a:rPr lang="en-US" sz="3200" b="1" baseline="30000" dirty="0"/>
              <a:t>32 </a:t>
            </a:r>
            <a:r>
              <a:rPr lang="en-US" sz="3200" dirty="0"/>
              <a:t>And we are witnesses of these things; and </a:t>
            </a:r>
            <a:r>
              <a:rPr lang="en-US" sz="3200" b="1" u="sng" dirty="0">
                <a:solidFill>
                  <a:srgbClr val="002060"/>
                </a:solidFill>
              </a:rPr>
              <a:t>so is the Holy Spirit, whom God has given to those who obey Him</a:t>
            </a:r>
            <a:r>
              <a:rPr lang="en-US" sz="3200" dirty="0"/>
              <a:t>.”</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195051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b="1" u="sng" dirty="0">
                <a:solidFill>
                  <a:srgbClr val="002060"/>
                </a:solidFill>
              </a:rPr>
              <a:t>He is the one whom God exalted to His right hand as a Prince and a Savior</a:t>
            </a:r>
            <a:r>
              <a:rPr lang="en-US" sz="3200" dirty="0"/>
              <a:t>, to grant repentance to Israel, and forgiveness of sins. </a:t>
            </a:r>
            <a:r>
              <a:rPr lang="en-US" sz="3200" b="1" baseline="30000" dirty="0"/>
              <a:t>32 </a:t>
            </a:r>
            <a:r>
              <a:rPr lang="en-US" sz="3200" dirty="0"/>
              <a:t>And we are witnesses of these things;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a:t>
            </a:r>
            <a:r>
              <a:rPr lang="en-US" sz="3200" b="1" u="sng" dirty="0">
                <a:solidFill>
                  <a:srgbClr val="002060"/>
                </a:solidFill>
              </a:rPr>
              <a:t>to grant repentance to </a:t>
            </a:r>
            <a:r>
              <a:rPr lang="en-US" sz="3100" b="1" u="sng" dirty="0">
                <a:solidFill>
                  <a:srgbClr val="002060"/>
                </a:solidFill>
              </a:rPr>
              <a:t>Israel, and forgiveness of sins</a:t>
            </a:r>
            <a:r>
              <a:rPr lang="en-US" sz="3200" dirty="0"/>
              <a:t>. </a:t>
            </a:r>
            <a:r>
              <a:rPr lang="en-US" sz="3200" b="1" baseline="30000" dirty="0"/>
              <a:t>32 </a:t>
            </a:r>
            <a:r>
              <a:rPr lang="en-US" sz="3200" dirty="0"/>
              <a:t>And we are witnesses of these things;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to grant repentance to Israel, and forgiveness of sins. </a:t>
            </a:r>
            <a:r>
              <a:rPr lang="en-US" sz="3200" b="1" baseline="30000" dirty="0"/>
              <a:t>32 </a:t>
            </a:r>
            <a:r>
              <a:rPr lang="en-US" sz="3200" dirty="0"/>
              <a:t>And </a:t>
            </a:r>
            <a:r>
              <a:rPr lang="en-US" sz="3100" b="1" u="sng" dirty="0">
                <a:solidFill>
                  <a:srgbClr val="002060"/>
                </a:solidFill>
              </a:rPr>
              <a:t>we are witnesses</a:t>
            </a:r>
            <a:r>
              <a:rPr lang="en-US" sz="3200" b="1" u="sng" dirty="0">
                <a:solidFill>
                  <a:srgbClr val="002060"/>
                </a:solidFill>
              </a:rPr>
              <a:t> of these things</a:t>
            </a:r>
            <a:r>
              <a:rPr lang="en-US" sz="3200" dirty="0"/>
              <a:t>;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2" name="TextBox 11"/>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to grant repentance to Israel, and forgiveness of sins. </a:t>
            </a:r>
            <a:r>
              <a:rPr lang="en-US" sz="3200" b="1" baseline="30000" dirty="0"/>
              <a:t>32 </a:t>
            </a:r>
            <a:r>
              <a:rPr lang="en-US" sz="3200" dirty="0"/>
              <a:t>And we are witnesses of these things; and </a:t>
            </a:r>
            <a:r>
              <a:rPr lang="en-US" sz="3200" b="1" u="sng" dirty="0">
                <a:solidFill>
                  <a:srgbClr val="002060"/>
                </a:solidFill>
              </a:rPr>
              <a:t>so is the Holy Spirit, whom God has given to those who obey Him</a:t>
            </a:r>
            <a:r>
              <a:rPr lang="en-US" sz="3200" dirty="0"/>
              <a:t>.”</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8" name="Rounded Rectangular Callout 17"/>
          <p:cNvSpPr/>
          <p:nvPr/>
        </p:nvSpPr>
        <p:spPr>
          <a:xfrm>
            <a:off x="1752600" y="3223555"/>
            <a:ext cx="7138307" cy="63981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BTW, this is a sincere invitation</a:t>
            </a:r>
          </a:p>
        </p:txBody>
      </p:sp>
    </p:spTree>
    <p:extLst>
      <p:ext uri="{BB962C8B-B14F-4D97-AF65-F5344CB8AC3E}">
        <p14:creationId xmlns:p14="http://schemas.microsoft.com/office/powerpoint/2010/main" val="21313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b="1" u="sng" dirty="0">
                <a:solidFill>
                  <a:srgbClr val="002060"/>
                </a:solidFill>
              </a:rPr>
              <a:t>He is the one whom God exalted to His right hand as a Prince and a Savior</a:t>
            </a:r>
            <a:r>
              <a:rPr lang="en-US" sz="3200" dirty="0"/>
              <a:t>, to grant repentance to Israel, and forgiveness of sins. </a:t>
            </a:r>
            <a:r>
              <a:rPr lang="en-US" sz="3200" b="1" baseline="30000" dirty="0"/>
              <a:t>32 </a:t>
            </a:r>
            <a:r>
              <a:rPr lang="en-US" sz="3200" dirty="0"/>
              <a:t>And we are witnesses of these things;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a:t>
            </a:r>
            <a:r>
              <a:rPr lang="en-US" sz="3200" b="1" u="sng" dirty="0">
                <a:solidFill>
                  <a:srgbClr val="002060"/>
                </a:solidFill>
              </a:rPr>
              <a:t>to grant repentance to </a:t>
            </a:r>
            <a:r>
              <a:rPr lang="en-US" sz="3100" b="1" u="sng" dirty="0">
                <a:solidFill>
                  <a:srgbClr val="002060"/>
                </a:solidFill>
              </a:rPr>
              <a:t>Israel, and forgiveness of sins</a:t>
            </a:r>
            <a:r>
              <a:rPr lang="en-US" sz="3200" dirty="0"/>
              <a:t>. </a:t>
            </a:r>
            <a:r>
              <a:rPr lang="en-US" sz="3200" b="1" baseline="30000" dirty="0"/>
              <a:t>32 </a:t>
            </a:r>
            <a:r>
              <a:rPr lang="en-US" sz="3200" dirty="0"/>
              <a:t>And we are witnesses of these things;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to grant repentance to Israel, and forgiveness of sins. </a:t>
            </a:r>
            <a:r>
              <a:rPr lang="en-US" sz="3200" b="1" baseline="30000" dirty="0"/>
              <a:t>32 </a:t>
            </a:r>
            <a:r>
              <a:rPr lang="en-US" sz="3200" dirty="0"/>
              <a:t>And </a:t>
            </a:r>
            <a:r>
              <a:rPr lang="en-US" sz="3100" b="1" u="sng" dirty="0">
                <a:solidFill>
                  <a:srgbClr val="002060"/>
                </a:solidFill>
              </a:rPr>
              <a:t>we are witnesses</a:t>
            </a:r>
            <a:r>
              <a:rPr lang="en-US" sz="3200" b="1" u="sng" dirty="0">
                <a:solidFill>
                  <a:srgbClr val="002060"/>
                </a:solidFill>
              </a:rPr>
              <a:t> of these things</a:t>
            </a:r>
            <a:r>
              <a:rPr lang="en-US" sz="3200" dirty="0"/>
              <a:t>; and so is the Holy Spirit, whom God has given to those who obey Him.”</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2" name="TextBox 11"/>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5:31 </a:t>
            </a:r>
            <a:r>
              <a:rPr lang="en-US" sz="3200" dirty="0"/>
              <a:t>He is the one whom God exalted to His right hand as a Prince and a Savior, to grant repentance to Israel, and forgiveness of sins. </a:t>
            </a:r>
            <a:r>
              <a:rPr lang="en-US" sz="3200" b="1" baseline="30000" dirty="0"/>
              <a:t>32 </a:t>
            </a:r>
            <a:r>
              <a:rPr lang="en-US" sz="3200" dirty="0"/>
              <a:t>And we are witnesses of these things; and </a:t>
            </a:r>
            <a:r>
              <a:rPr lang="en-US" sz="3200" b="1" u="sng" dirty="0">
                <a:solidFill>
                  <a:srgbClr val="002060"/>
                </a:solidFill>
              </a:rPr>
              <a:t>so is the Holy Spirit, whom God has given to those who obey Him</a:t>
            </a:r>
            <a:r>
              <a:rPr lang="en-US" sz="3200" dirty="0"/>
              <a:t>.”</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8" name="Rounded Rectangular Callout 17"/>
          <p:cNvSpPr/>
          <p:nvPr/>
        </p:nvSpPr>
        <p:spPr>
          <a:xfrm>
            <a:off x="1752600" y="3223555"/>
            <a:ext cx="7138307" cy="63981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BTW, this is a sincere invitation</a:t>
            </a:r>
          </a:p>
        </p:txBody>
      </p:sp>
      <p:sp>
        <p:nvSpPr>
          <p:cNvPr id="9" name="TextBox 8"/>
          <p:cNvSpPr txBox="1"/>
          <p:nvPr/>
        </p:nvSpPr>
        <p:spPr>
          <a:xfrm>
            <a:off x="2121353" y="1987630"/>
            <a:ext cx="6400800" cy="1050925"/>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6:7 </a:t>
            </a:r>
            <a:r>
              <a:rPr lang="en-US" sz="3200" dirty="0"/>
              <a:t>… a great many of the priests were becoming obedient to the faith.</a:t>
            </a:r>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53229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5715000"/>
            <a:ext cx="9144000" cy="11620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5:33 </a:t>
            </a:r>
            <a:r>
              <a:rPr lang="en-US" sz="3200" dirty="0"/>
              <a:t>But when they heard this, they were </a:t>
            </a:r>
            <a:r>
              <a:rPr lang="en-US" sz="3200" b="1" u="sng" dirty="0">
                <a:solidFill>
                  <a:srgbClr val="002060"/>
                </a:solidFill>
              </a:rPr>
              <a:t>cut to the quick</a:t>
            </a:r>
            <a:r>
              <a:rPr lang="en-US" sz="3200" dirty="0"/>
              <a:t> and intended to kill them. </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8" name="TextBox 7"/>
          <p:cNvSpPr txBox="1"/>
          <p:nvPr/>
        </p:nvSpPr>
        <p:spPr>
          <a:xfrm>
            <a:off x="0" y="5715000"/>
            <a:ext cx="9144000" cy="11620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5:33 </a:t>
            </a:r>
            <a:r>
              <a:rPr lang="en-US" sz="3200" dirty="0"/>
              <a:t>But when they heard this, they were cut to the quick and </a:t>
            </a:r>
            <a:r>
              <a:rPr lang="en-US" sz="3200" b="1" u="sng" dirty="0">
                <a:solidFill>
                  <a:srgbClr val="002060"/>
                </a:solidFill>
              </a:rPr>
              <a:t>intended to kill them</a:t>
            </a:r>
            <a:r>
              <a:rPr lang="en-US" sz="3200" dirty="0"/>
              <a:t>. </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7922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5715000"/>
            <a:ext cx="9144000" cy="11620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5:33 </a:t>
            </a:r>
            <a:r>
              <a:rPr lang="en-US" sz="3200" dirty="0"/>
              <a:t>But when they heard this, they were </a:t>
            </a:r>
            <a:r>
              <a:rPr lang="en-US" sz="3200" b="1" u="sng" dirty="0">
                <a:solidFill>
                  <a:srgbClr val="002060"/>
                </a:solidFill>
              </a:rPr>
              <a:t>cut to the quick</a:t>
            </a:r>
            <a:r>
              <a:rPr lang="en-US" sz="3200" dirty="0"/>
              <a:t> and intended to kill them. </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8" name="TextBox 7"/>
          <p:cNvSpPr txBox="1"/>
          <p:nvPr/>
        </p:nvSpPr>
        <p:spPr>
          <a:xfrm>
            <a:off x="0" y="5715000"/>
            <a:ext cx="9144000" cy="11620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5:33 </a:t>
            </a:r>
            <a:r>
              <a:rPr lang="en-US" sz="3200" dirty="0"/>
              <a:t>But when they heard this, they were cut to the quick and </a:t>
            </a:r>
            <a:r>
              <a:rPr lang="en-US" sz="3200" b="1" u="sng" dirty="0">
                <a:solidFill>
                  <a:srgbClr val="002060"/>
                </a:solidFill>
              </a:rPr>
              <a:t>intended to kill them</a:t>
            </a:r>
            <a:r>
              <a:rPr lang="en-US" sz="3200" dirty="0"/>
              <a:t>. </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7" name="Title 1">
            <a:extLst>
              <a:ext uri="{FF2B5EF4-FFF2-40B4-BE49-F238E27FC236}">
                <a16:creationId xmlns="" xmlns:a16="http://schemas.microsoft.com/office/drawing/2014/main" id="{95A09153-FBA6-445D-9B4D-D5220B90BE96}"/>
              </a:ext>
            </a:extLst>
          </p:cNvPr>
          <p:cNvSpPr txBox="1">
            <a:spLocks/>
          </p:cNvSpPr>
          <p:nvPr/>
        </p:nvSpPr>
        <p:spPr bwMode="auto">
          <a:xfrm>
            <a:off x="5867400" y="6172200"/>
            <a:ext cx="2209800" cy="6858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i="1" noProof="0" dirty="0">
                <a:solidFill>
                  <a:schemeClr val="bg1"/>
                </a:solidFill>
                <a:latin typeface="+mj-lt"/>
                <a:ea typeface="+mj-ea"/>
                <a:cs typeface="+mj-cs"/>
              </a:rPr>
              <a:t>Crisis</a:t>
            </a:r>
            <a:endParaRPr kumimoji="0" lang="en-US" sz="66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9220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1" name="Rounded Rectangular Callout 17">
            <a:extLst>
              <a:ext uri="{FF2B5EF4-FFF2-40B4-BE49-F238E27FC236}">
                <a16:creationId xmlns="" xmlns:a16="http://schemas.microsoft.com/office/drawing/2014/main" id="{825537C0-68BF-4855-8C69-A6B0CBAF6DC9}"/>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Tree>
    <p:extLst>
      <p:ext uri="{BB962C8B-B14F-4D97-AF65-F5344CB8AC3E}">
        <p14:creationId xmlns:p14="http://schemas.microsoft.com/office/powerpoint/2010/main" val="26036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sp>
        <p:nvSpPr>
          <p:cNvPr id="6" name="TextBox 5"/>
          <p:cNvSpPr txBox="1"/>
          <p:nvPr/>
        </p:nvSpPr>
        <p:spPr>
          <a:xfrm>
            <a:off x="0" y="4800600"/>
            <a:ext cx="9144000" cy="20764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5:34 </a:t>
            </a:r>
            <a:r>
              <a:rPr lang="en-US" sz="3200" b="1" u="sng" dirty="0">
                <a:solidFill>
                  <a:srgbClr val="002060"/>
                </a:solidFill>
              </a:rPr>
              <a:t>But</a:t>
            </a:r>
            <a:r>
              <a:rPr lang="en-US" sz="3200" dirty="0"/>
              <a:t> a Pharisee named Gamaliel, a teacher of the Law, respected by all the people, stood up in the Council and gave orders to </a:t>
            </a:r>
            <a:r>
              <a:rPr lang="en-US" sz="3200" b="1" u="sng" dirty="0">
                <a:solidFill>
                  <a:srgbClr val="002060"/>
                </a:solidFill>
              </a:rPr>
              <a:t>put the men outside for a short time</a:t>
            </a:r>
            <a:r>
              <a:rPr lang="en-US" sz="3200" dirty="0"/>
              <a:t>. </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3375761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0"/>
            <a:ext cx="9144000" cy="6077111"/>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sp>
        <p:nvSpPr>
          <p:cNvPr id="6" name="TextBox 5"/>
          <p:cNvSpPr txBox="1"/>
          <p:nvPr/>
        </p:nvSpPr>
        <p:spPr>
          <a:xfrm>
            <a:off x="0" y="4800600"/>
            <a:ext cx="9144000" cy="20764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5:34 </a:t>
            </a:r>
            <a:r>
              <a:rPr lang="en-US" sz="3200" dirty="0"/>
              <a:t>But a </a:t>
            </a:r>
            <a:r>
              <a:rPr lang="en-US" sz="3200" b="1" u="sng" dirty="0">
                <a:solidFill>
                  <a:srgbClr val="002060"/>
                </a:solidFill>
              </a:rPr>
              <a:t>Pharisee named Gamaliel, a teacher of the Law, respected by all the people</a:t>
            </a:r>
            <a:r>
              <a:rPr lang="en-US" sz="3200" dirty="0"/>
              <a:t>, stood up in the Council and gave orders to put the men outside for a short time. </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24925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sp>
        <p:nvSpPr>
          <p:cNvPr id="6" name="TextBox 5"/>
          <p:cNvSpPr txBox="1"/>
          <p:nvPr/>
        </p:nvSpPr>
        <p:spPr>
          <a:xfrm>
            <a:off x="0" y="5143500"/>
            <a:ext cx="9144000" cy="17335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5:35 </a:t>
            </a:r>
            <a:r>
              <a:rPr lang="en-US" sz="3200" dirty="0"/>
              <a:t>And he said to them, “Men of Israel, </a:t>
            </a:r>
            <a:r>
              <a:rPr lang="en-US" sz="3200" b="1" u="sng" dirty="0">
                <a:solidFill>
                  <a:srgbClr val="002060"/>
                </a:solidFill>
              </a:rPr>
              <a:t>take care what you propose to do with these men</a:t>
            </a:r>
            <a:r>
              <a:rPr lang="en-US" sz="3200" b="1" dirty="0">
                <a:solidFill>
                  <a:srgbClr val="002060"/>
                </a:solidFill>
              </a:rPr>
              <a:t>.</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1317017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sp>
        <p:nvSpPr>
          <p:cNvPr id="6" name="TextBox 5"/>
          <p:cNvSpPr txBox="1"/>
          <p:nvPr/>
        </p:nvSpPr>
        <p:spPr>
          <a:xfrm>
            <a:off x="0" y="4822370"/>
            <a:ext cx="9144000" cy="205467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5:36 </a:t>
            </a:r>
            <a:r>
              <a:rPr lang="en-US" sz="3100" dirty="0"/>
              <a:t>For some time ago </a:t>
            </a:r>
            <a:r>
              <a:rPr lang="en-US" sz="3100" b="1" u="sng" dirty="0" err="1">
                <a:solidFill>
                  <a:srgbClr val="002060"/>
                </a:solidFill>
              </a:rPr>
              <a:t>Theudas</a:t>
            </a:r>
            <a:r>
              <a:rPr lang="en-US" sz="3100" dirty="0"/>
              <a:t> rose up, claiming to be somebody, and a group of about four hundred men joined up with him. But he was killed, and all who followed him were dispersed and came to nothing.</a:t>
            </a:r>
          </a:p>
          <a:p>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3539111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sp>
        <p:nvSpPr>
          <p:cNvPr id="6" name="TextBox 5"/>
          <p:cNvSpPr txBox="1"/>
          <p:nvPr/>
        </p:nvSpPr>
        <p:spPr>
          <a:xfrm>
            <a:off x="0" y="4822370"/>
            <a:ext cx="9144000" cy="205467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5:37 </a:t>
            </a:r>
            <a:r>
              <a:rPr lang="en-US" sz="3200" dirty="0"/>
              <a:t>After this man, </a:t>
            </a:r>
            <a:r>
              <a:rPr lang="en-US" sz="3200" b="1" u="sng" dirty="0">
                <a:solidFill>
                  <a:srgbClr val="002060"/>
                </a:solidFill>
              </a:rPr>
              <a:t>Judas of Galilee </a:t>
            </a:r>
            <a:r>
              <a:rPr lang="en-US" sz="3200" dirty="0"/>
              <a:t>rose up in the days of the census and drew away some people after him; he too perished, and all those who followed him were scattered.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2874494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sp>
        <p:nvSpPr>
          <p:cNvPr id="6" name="TextBox 5"/>
          <p:cNvSpPr txBox="1"/>
          <p:nvPr/>
        </p:nvSpPr>
        <p:spPr>
          <a:xfrm>
            <a:off x="0" y="4343400"/>
            <a:ext cx="9144000" cy="25336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5:38 </a:t>
            </a:r>
            <a:r>
              <a:rPr lang="en-US" sz="3200" dirty="0"/>
              <a:t>So in the present case, I say to you, </a:t>
            </a:r>
            <a:r>
              <a:rPr lang="en-US" sz="3200" b="1" u="sng" dirty="0">
                <a:solidFill>
                  <a:srgbClr val="002060"/>
                </a:solidFill>
              </a:rPr>
              <a:t>stay away from these men and let them alone</a:t>
            </a:r>
            <a:r>
              <a:rPr lang="en-US" sz="3200" dirty="0"/>
              <a:t>, for if this plan or action is of men, it will be overthrown; </a:t>
            </a:r>
            <a:r>
              <a:rPr lang="en-US" sz="3200" b="1" baseline="30000" dirty="0"/>
              <a:t>39 </a:t>
            </a:r>
            <a:r>
              <a:rPr lang="en-US" sz="3200" dirty="0"/>
              <a:t>but if it is of God, you will not be able to overthrow them; or else you may even be found fighting against God.”</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4" name="TextBox 3"/>
          <p:cNvSpPr txBox="1"/>
          <p:nvPr/>
        </p:nvSpPr>
        <p:spPr>
          <a:xfrm>
            <a:off x="0" y="4343400"/>
            <a:ext cx="9144000" cy="25336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5:38 </a:t>
            </a:r>
            <a:r>
              <a:rPr lang="en-US" sz="3200" dirty="0"/>
              <a:t>So in the present case, I say to you, stay away from these men and let them alone, for </a:t>
            </a:r>
            <a:r>
              <a:rPr lang="en-US" sz="3200" b="1" u="sng" dirty="0">
                <a:solidFill>
                  <a:srgbClr val="002060"/>
                </a:solidFill>
              </a:rPr>
              <a:t>if this plan or action is of men</a:t>
            </a:r>
            <a:r>
              <a:rPr lang="en-US" sz="3200" dirty="0"/>
              <a:t>, it will be overthrown; </a:t>
            </a:r>
            <a:r>
              <a:rPr lang="en-US" sz="3200" b="1" baseline="30000" dirty="0"/>
              <a:t>39 </a:t>
            </a:r>
            <a:r>
              <a:rPr lang="en-US" sz="3200" dirty="0"/>
              <a:t>but if it is of God, you will not be able to overthrow them; or else you may even be found fighting against God.”</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5" name="TextBox 4"/>
          <p:cNvSpPr txBox="1"/>
          <p:nvPr/>
        </p:nvSpPr>
        <p:spPr>
          <a:xfrm>
            <a:off x="0" y="4343400"/>
            <a:ext cx="9144000" cy="25336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5:38 </a:t>
            </a:r>
            <a:r>
              <a:rPr lang="en-US" sz="3200" dirty="0"/>
              <a:t>So in the present case, I say to you, stay away from these men and let them alone, for if this plan or action is of men, it will be overthrown; </a:t>
            </a:r>
            <a:r>
              <a:rPr lang="en-US" sz="3200" b="1" baseline="30000" dirty="0"/>
              <a:t>39 </a:t>
            </a:r>
            <a:r>
              <a:rPr lang="en-US" sz="3200" b="1" u="sng" dirty="0">
                <a:solidFill>
                  <a:srgbClr val="002060"/>
                </a:solidFill>
              </a:rPr>
              <a:t>but if it is of God</a:t>
            </a:r>
            <a:r>
              <a:rPr lang="en-US" sz="3200" dirty="0"/>
              <a:t>, you will not be able to overthrow them; or else you may even be found fighting against God.”</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152145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35918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153" y="0"/>
            <a:ext cx="5432847" cy="407012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 y="1154356"/>
            <a:ext cx="5050971" cy="4179644"/>
          </a:xfrm>
          <a:prstGeom prst="rect">
            <a:avLst/>
          </a:prstGeom>
        </p:spPr>
      </p:pic>
    </p:spTree>
    <p:extLst>
      <p:ext uri="{BB962C8B-B14F-4D97-AF65-F5344CB8AC3E}">
        <p14:creationId xmlns:p14="http://schemas.microsoft.com/office/powerpoint/2010/main" val="16051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153" y="0"/>
            <a:ext cx="5432847" cy="407012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 y="1154356"/>
            <a:ext cx="5050971" cy="4179644"/>
          </a:xfrm>
          <a:prstGeom prst="rect">
            <a:avLst/>
          </a:prstGeom>
        </p:spPr>
      </p:pic>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t>
            </a:r>
            <a:r>
              <a:rPr lang="en-US" sz="3100" b="1" u="sng" dirty="0">
                <a:solidFill>
                  <a:srgbClr val="002060"/>
                </a:solidFill>
              </a:rPr>
              <a:t>and ordered them not </a:t>
            </a:r>
            <a:r>
              <a:rPr lang="en-US" sz="3000" b="1" u="sng" dirty="0">
                <a:solidFill>
                  <a:srgbClr val="002060"/>
                </a:solidFill>
              </a:rPr>
              <a:t>to speak in the name of Jesus</a:t>
            </a:r>
            <a:r>
              <a:rPr lang="en-US" sz="3100" dirty="0"/>
              <a:t>,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17299775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153" y="0"/>
            <a:ext cx="5432847" cy="407012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 y="1154356"/>
            <a:ext cx="5050971" cy="4179644"/>
          </a:xfrm>
          <a:prstGeom prst="rect">
            <a:avLst/>
          </a:prstGeom>
        </p:spPr>
      </p:pic>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t>
            </a:r>
            <a:r>
              <a:rPr lang="en-US" sz="3100" b="1" u="sng" dirty="0">
                <a:solidFill>
                  <a:srgbClr val="002060"/>
                </a:solidFill>
              </a:rPr>
              <a:t>and ordered them not </a:t>
            </a:r>
            <a:r>
              <a:rPr lang="en-US" sz="3000" b="1" u="sng" dirty="0">
                <a:solidFill>
                  <a:srgbClr val="002060"/>
                </a:solidFill>
              </a:rPr>
              <a:t>to speak in the name of Jesus</a:t>
            </a:r>
            <a:r>
              <a:rPr lang="en-US" sz="3100" dirty="0"/>
              <a:t>,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Rounded Rectangular Callout 17"/>
          <p:cNvSpPr/>
          <p:nvPr/>
        </p:nvSpPr>
        <p:spPr>
          <a:xfrm>
            <a:off x="152400" y="123494"/>
            <a:ext cx="3733800" cy="90736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This is </a:t>
            </a:r>
            <a:r>
              <a:rPr lang="en-US" sz="4800" b="1" i="1" dirty="0"/>
              <a:t>BAD</a:t>
            </a:r>
            <a:r>
              <a:rPr lang="en-US" sz="4800" b="1" dirty="0"/>
              <a:t>!</a:t>
            </a:r>
          </a:p>
        </p:txBody>
      </p:sp>
    </p:spTree>
    <p:extLst>
      <p:ext uri="{BB962C8B-B14F-4D97-AF65-F5344CB8AC3E}">
        <p14:creationId xmlns:p14="http://schemas.microsoft.com/office/powerpoint/2010/main" val="13527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2" name="Speech Bubble: Rectangle with Corners Rounded 1"/>
          <p:cNvSpPr/>
          <p:nvPr/>
        </p:nvSpPr>
        <p:spPr>
          <a:xfrm>
            <a:off x="-152400" y="1981200"/>
            <a:ext cx="2743200" cy="2514599"/>
          </a:xfrm>
          <a:prstGeom prst="wedgeRoundRectCallout">
            <a:avLst>
              <a:gd name="adj1" fmla="val -56345"/>
              <a:gd name="adj2" fmla="val 58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4:7 </a:t>
            </a:r>
            <a:r>
              <a:rPr lang="en-US" sz="3200" b="1" dirty="0">
                <a:solidFill>
                  <a:schemeClr val="tx1"/>
                </a:solidFill>
              </a:rPr>
              <a:t>“By what power, or in what name, have you done this?”</a:t>
            </a:r>
          </a:p>
        </p:txBody>
      </p:sp>
      <p:sp>
        <p:nvSpPr>
          <p:cNvPr id="11" name="Rounded Rectangular Callout 17">
            <a:extLst>
              <a:ext uri="{FF2B5EF4-FFF2-40B4-BE49-F238E27FC236}">
                <a16:creationId xmlns="" xmlns:a16="http://schemas.microsoft.com/office/drawing/2014/main" id="{825537C0-68BF-4855-8C69-A6B0CBAF6DC9}"/>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Tree>
    <p:extLst>
      <p:ext uri="{BB962C8B-B14F-4D97-AF65-F5344CB8AC3E}">
        <p14:creationId xmlns:p14="http://schemas.microsoft.com/office/powerpoint/2010/main" val="31806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t>
            </a:r>
            <a:r>
              <a:rPr lang="en-US" sz="3100" b="1" u="sng" dirty="0">
                <a:solidFill>
                  <a:srgbClr val="002060"/>
                </a:solidFill>
              </a:rPr>
              <a:t>and ordered them not </a:t>
            </a:r>
            <a:r>
              <a:rPr lang="en-US" sz="3000" b="1" u="sng" dirty="0">
                <a:solidFill>
                  <a:srgbClr val="002060"/>
                </a:solidFill>
              </a:rPr>
              <a:t>to speak in the name of Jesus</a:t>
            </a:r>
            <a:r>
              <a:rPr lang="en-US" sz="3100" dirty="0"/>
              <a:t>,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4" name="Rounded Rectangular Callout 17"/>
          <p:cNvSpPr/>
          <p:nvPr/>
        </p:nvSpPr>
        <p:spPr>
          <a:xfrm>
            <a:off x="152400" y="123494"/>
            <a:ext cx="3733800" cy="90736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This is </a:t>
            </a:r>
            <a:r>
              <a:rPr lang="en-US" sz="4800" b="1" i="1" dirty="0"/>
              <a:t>BAD</a:t>
            </a:r>
            <a:r>
              <a:rPr lang="en-US" sz="4800" b="1" dirty="0"/>
              <a:t>!</a:t>
            </a:r>
          </a:p>
        </p:txBody>
      </p:sp>
      <p:sp>
        <p:nvSpPr>
          <p:cNvPr id="11" name="Rounded Rectangular Callout 17"/>
          <p:cNvSpPr/>
          <p:nvPr/>
        </p:nvSpPr>
        <p:spPr>
          <a:xfrm>
            <a:off x="1219200" y="914400"/>
            <a:ext cx="6705600" cy="704623"/>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Disastrous for the movement!</a:t>
            </a:r>
          </a:p>
        </p:txBody>
      </p:sp>
    </p:spTree>
    <p:extLst>
      <p:ext uri="{BB962C8B-B14F-4D97-AF65-F5344CB8AC3E}">
        <p14:creationId xmlns:p14="http://schemas.microsoft.com/office/powerpoint/2010/main" val="376828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t>
            </a:r>
            <a:r>
              <a:rPr lang="en-US" sz="3100" b="1" u="sng" dirty="0">
                <a:solidFill>
                  <a:srgbClr val="002060"/>
                </a:solidFill>
              </a:rPr>
              <a:t>and ordered them not </a:t>
            </a:r>
            <a:r>
              <a:rPr lang="en-US" sz="3000" b="1" u="sng" dirty="0">
                <a:solidFill>
                  <a:srgbClr val="002060"/>
                </a:solidFill>
              </a:rPr>
              <a:t>to speak in the name of Jesus</a:t>
            </a:r>
            <a:r>
              <a:rPr lang="en-US" sz="3100" dirty="0"/>
              <a:t>,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4" name="Rounded Rectangular Callout 17"/>
          <p:cNvSpPr/>
          <p:nvPr/>
        </p:nvSpPr>
        <p:spPr>
          <a:xfrm>
            <a:off x="152400" y="123494"/>
            <a:ext cx="3733800" cy="90736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This is </a:t>
            </a:r>
            <a:r>
              <a:rPr lang="en-US" sz="4800" b="1" i="1" dirty="0"/>
              <a:t>BAD</a:t>
            </a:r>
            <a:r>
              <a:rPr lang="en-US" sz="4800" b="1" dirty="0"/>
              <a:t>!</a:t>
            </a:r>
          </a:p>
        </p:txBody>
      </p:sp>
      <p:sp>
        <p:nvSpPr>
          <p:cNvPr id="11" name="Rounded Rectangular Callout 17"/>
          <p:cNvSpPr/>
          <p:nvPr/>
        </p:nvSpPr>
        <p:spPr>
          <a:xfrm>
            <a:off x="1219200" y="914400"/>
            <a:ext cx="6705600" cy="704623"/>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Disastrous for the movement!</a:t>
            </a:r>
          </a:p>
        </p:txBody>
      </p:sp>
      <p:sp>
        <p:nvSpPr>
          <p:cNvPr id="15" name="Rounded Rectangular Callout 17"/>
          <p:cNvSpPr/>
          <p:nvPr/>
        </p:nvSpPr>
        <p:spPr>
          <a:xfrm>
            <a:off x="495300" y="2533423"/>
            <a:ext cx="8153400" cy="1464282"/>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Challenge to the church:</a:t>
            </a:r>
          </a:p>
          <a:p>
            <a:pPr algn="ctr" fontAlgn="auto">
              <a:spcBef>
                <a:spcPts val="0"/>
              </a:spcBef>
              <a:spcAft>
                <a:spcPts val="0"/>
              </a:spcAft>
              <a:defRPr/>
            </a:pPr>
            <a:r>
              <a:rPr lang="en-US" sz="5400" b="1" i="1" dirty="0"/>
              <a:t>Persecution</a:t>
            </a:r>
          </a:p>
        </p:txBody>
      </p:sp>
    </p:spTree>
    <p:extLst>
      <p:ext uri="{BB962C8B-B14F-4D97-AF65-F5344CB8AC3E}">
        <p14:creationId xmlns:p14="http://schemas.microsoft.com/office/powerpoint/2010/main" val="377455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3586111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2" name="Oval 1"/>
          <p:cNvSpPr/>
          <p:nvPr/>
        </p:nvSpPr>
        <p:spPr>
          <a:xfrm rot="940800">
            <a:off x="2157367" y="4450218"/>
            <a:ext cx="16002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34511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2" name="Oval 1"/>
          <p:cNvSpPr/>
          <p:nvPr/>
        </p:nvSpPr>
        <p:spPr>
          <a:xfrm rot="940800">
            <a:off x="2157367" y="4450218"/>
            <a:ext cx="16002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a:t>
            </a:r>
            <a:endParaRPr lang="en-US" b="1" dirty="0">
              <a:solidFill>
                <a:schemeClr val="tx1"/>
              </a:solidFill>
            </a:endParaRPr>
          </a:p>
        </p:txBody>
      </p:sp>
      <p:sp>
        <p:nvSpPr>
          <p:cNvPr id="12" name="Rounded Rectangular Callout 17"/>
          <p:cNvSpPr/>
          <p:nvPr/>
        </p:nvSpPr>
        <p:spPr>
          <a:xfrm>
            <a:off x="179614" y="152400"/>
            <a:ext cx="8763000" cy="2286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were just arrested, tried, nearly killed, physically beaten, publicly shamed, and their movement has been banned under threat of death… </a:t>
            </a:r>
          </a:p>
        </p:txBody>
      </p:sp>
    </p:spTree>
    <p:extLst>
      <p:ext uri="{BB962C8B-B14F-4D97-AF65-F5344CB8AC3E}">
        <p14:creationId xmlns:p14="http://schemas.microsoft.com/office/powerpoint/2010/main" val="30415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2" name="Oval 1"/>
          <p:cNvSpPr/>
          <p:nvPr/>
        </p:nvSpPr>
        <p:spPr>
          <a:xfrm rot="940800">
            <a:off x="2157367" y="4450218"/>
            <a:ext cx="16002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a:t>
            </a:r>
            <a:endParaRPr lang="en-US" b="1" dirty="0">
              <a:solidFill>
                <a:schemeClr val="tx1"/>
              </a:solidFill>
            </a:endParaRPr>
          </a:p>
        </p:txBody>
      </p:sp>
      <p:sp>
        <p:nvSpPr>
          <p:cNvPr id="12" name="Rounded Rectangular Callout 17"/>
          <p:cNvSpPr/>
          <p:nvPr/>
        </p:nvSpPr>
        <p:spPr>
          <a:xfrm>
            <a:off x="179614" y="152400"/>
            <a:ext cx="8763000" cy="2286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They were just arrested, tried, nearly killed, physically beaten, publicly shamed, and their movement has been banned under threat of death… </a:t>
            </a:r>
          </a:p>
        </p:txBody>
      </p:sp>
      <p:sp>
        <p:nvSpPr>
          <p:cNvPr id="11" name="Rounded Rectangular Callout 17"/>
          <p:cNvSpPr/>
          <p:nvPr/>
        </p:nvSpPr>
        <p:spPr>
          <a:xfrm>
            <a:off x="176893" y="2560589"/>
            <a:ext cx="87630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should we make of this counterintuitive response? </a:t>
            </a:r>
          </a:p>
        </p:txBody>
      </p:sp>
    </p:spTree>
    <p:extLst>
      <p:ext uri="{BB962C8B-B14F-4D97-AF65-F5344CB8AC3E}">
        <p14:creationId xmlns:p14="http://schemas.microsoft.com/office/powerpoint/2010/main" val="251696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2" name="Oval 1"/>
          <p:cNvSpPr/>
          <p:nvPr/>
        </p:nvSpPr>
        <p:spPr>
          <a:xfrm rot="940800">
            <a:off x="2157367" y="4450218"/>
            <a:ext cx="16002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a:t>
            </a:r>
            <a:endParaRPr lang="en-US" b="1" dirty="0">
              <a:solidFill>
                <a:schemeClr val="tx1"/>
              </a:solidFill>
            </a:endParaRPr>
          </a:p>
        </p:txBody>
      </p:sp>
      <p:sp>
        <p:nvSpPr>
          <p:cNvPr id="12" name="Rounded Rectangular Callout 17"/>
          <p:cNvSpPr/>
          <p:nvPr/>
        </p:nvSpPr>
        <p:spPr>
          <a:xfrm>
            <a:off x="176893" y="2560589"/>
            <a:ext cx="87630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should we make of this counterintuitive response? </a:t>
            </a:r>
          </a:p>
        </p:txBody>
      </p:sp>
      <p:sp>
        <p:nvSpPr>
          <p:cNvPr id="11" name="Rounded Rectangular Callout 17"/>
          <p:cNvSpPr/>
          <p:nvPr/>
        </p:nvSpPr>
        <p:spPr>
          <a:xfrm>
            <a:off x="48986" y="128107"/>
            <a:ext cx="9018814"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Where did they get this tenacious attitude? </a:t>
            </a:r>
          </a:p>
          <a:p>
            <a:pPr algn="ctr"/>
            <a:r>
              <a:rPr lang="en-US" sz="3600" b="1" dirty="0"/>
              <a:t>This courage? This willingness (joy!) to suffer?</a:t>
            </a:r>
          </a:p>
        </p:txBody>
      </p:sp>
    </p:spTree>
    <p:extLst>
      <p:ext uri="{BB962C8B-B14F-4D97-AF65-F5344CB8AC3E}">
        <p14:creationId xmlns:p14="http://schemas.microsoft.com/office/powerpoint/2010/main" val="25582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0"/>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2" name="Oval 1"/>
          <p:cNvSpPr/>
          <p:nvPr/>
        </p:nvSpPr>
        <p:spPr>
          <a:xfrm rot="940800">
            <a:off x="2157367" y="4450218"/>
            <a:ext cx="16002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rPr>
              <a:t>?</a:t>
            </a:r>
            <a:endParaRPr lang="en-US" b="1" dirty="0">
              <a:solidFill>
                <a:schemeClr val="tx1"/>
              </a:solidFill>
            </a:endParaRPr>
          </a:p>
        </p:txBody>
      </p:sp>
      <p:sp>
        <p:nvSpPr>
          <p:cNvPr id="12" name="Rounded Rectangular Callout 17"/>
          <p:cNvSpPr/>
          <p:nvPr/>
        </p:nvSpPr>
        <p:spPr>
          <a:xfrm>
            <a:off x="176893" y="2560589"/>
            <a:ext cx="87630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should we make of this counterintuitive response? </a:t>
            </a:r>
          </a:p>
        </p:txBody>
      </p:sp>
      <p:sp>
        <p:nvSpPr>
          <p:cNvPr id="11" name="Rounded Rectangular Callout 17"/>
          <p:cNvSpPr/>
          <p:nvPr/>
        </p:nvSpPr>
        <p:spPr>
          <a:xfrm>
            <a:off x="48986" y="128107"/>
            <a:ext cx="9018814"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Where did they get this tenacious attitude? </a:t>
            </a:r>
          </a:p>
          <a:p>
            <a:pPr algn="ctr"/>
            <a:r>
              <a:rPr lang="en-US" sz="3600" b="1" dirty="0"/>
              <a:t>This courage? This willingness (joy!) to suffer?</a:t>
            </a:r>
          </a:p>
        </p:txBody>
      </p:sp>
      <p:sp>
        <p:nvSpPr>
          <p:cNvPr id="14" name="Rounded Rectangular Callout 17"/>
          <p:cNvSpPr/>
          <p:nvPr/>
        </p:nvSpPr>
        <p:spPr>
          <a:xfrm>
            <a:off x="2715986" y="1400380"/>
            <a:ext cx="64008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u="sng" dirty="0"/>
              <a:t>Not</a:t>
            </a:r>
            <a:r>
              <a:rPr lang="en-US" sz="3600" b="1" dirty="0"/>
              <a:t> from their “inner strength!”</a:t>
            </a:r>
          </a:p>
        </p:txBody>
      </p:sp>
    </p:spTree>
    <p:extLst>
      <p:ext uri="{BB962C8B-B14F-4D97-AF65-F5344CB8AC3E}">
        <p14:creationId xmlns:p14="http://schemas.microsoft.com/office/powerpoint/2010/main" val="16091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foustb\Desktop\peters-denial-carl-heinrich-bloch.jpg"/>
          <p:cNvPicPr>
            <a:picLocks noChangeAspect="1" noChangeArrowheads="1"/>
          </p:cNvPicPr>
          <p:nvPr/>
        </p:nvPicPr>
        <p:blipFill rotWithShape="1">
          <a:blip r:embed="rId3" cstate="print"/>
          <a:srcRect t="18596"/>
          <a:stretch/>
        </p:blipFill>
        <p:spPr bwMode="auto">
          <a:xfrm>
            <a:off x="1143000" y="0"/>
            <a:ext cx="7010400" cy="6884947"/>
          </a:xfrm>
          <a:prstGeom prst="rect">
            <a:avLst/>
          </a:prstGeom>
          <a:noFill/>
        </p:spPr>
      </p:pic>
      <p:sp>
        <p:nvSpPr>
          <p:cNvPr id="6" name="Title 1"/>
          <p:cNvSpPr>
            <a:spLocks noGrp="1"/>
          </p:cNvSpPr>
          <p:nvPr>
            <p:ph type="title"/>
          </p:nvPr>
        </p:nvSpPr>
        <p:spPr>
          <a:xfrm>
            <a:off x="6781800" y="6004719"/>
            <a:ext cx="2286000" cy="792162"/>
          </a:xfrm>
          <a:solidFill>
            <a:schemeClr val="tx1"/>
          </a:solidFill>
        </p:spPr>
        <p:txBody>
          <a:bodyPr>
            <a:normAutofit/>
          </a:bodyPr>
          <a:lstStyle/>
          <a:p>
            <a:r>
              <a:rPr lang="en-US" b="1" dirty="0">
                <a:solidFill>
                  <a:schemeClr val="bg1"/>
                </a:solidFill>
              </a:rPr>
              <a:t>Luke 22</a:t>
            </a:r>
          </a:p>
        </p:txBody>
      </p:sp>
      <p:sp>
        <p:nvSpPr>
          <p:cNvPr id="11" name="Rounded Rectangular Callout 10"/>
          <p:cNvSpPr/>
          <p:nvPr/>
        </p:nvSpPr>
        <p:spPr>
          <a:xfrm>
            <a:off x="3886200" y="5480486"/>
            <a:ext cx="5105400" cy="597317"/>
          </a:xfrm>
          <a:prstGeom prst="wedgeRoundRectCallout">
            <a:avLst>
              <a:gd name="adj1" fmla="val 23091"/>
              <a:gd name="adj2" fmla="val -426309"/>
              <a:gd name="adj3" fmla="val 16667"/>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You are one of them too!</a:t>
            </a:r>
          </a:p>
        </p:txBody>
      </p:sp>
      <p:sp>
        <p:nvSpPr>
          <p:cNvPr id="13" name="Rounded Rectangular Callout 12"/>
          <p:cNvSpPr/>
          <p:nvPr/>
        </p:nvSpPr>
        <p:spPr>
          <a:xfrm>
            <a:off x="228600" y="5334000"/>
            <a:ext cx="3200400" cy="762000"/>
          </a:xfrm>
          <a:prstGeom prst="wedgeRoundRectCallout">
            <a:avLst>
              <a:gd name="adj1" fmla="val 23597"/>
              <a:gd name="adj2" fmla="val -305047"/>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Man, I am not!</a:t>
            </a:r>
          </a:p>
        </p:txBody>
      </p:sp>
      <p:sp>
        <p:nvSpPr>
          <p:cNvPr id="8" name="Rounded Rectangular Callout 7"/>
          <p:cNvSpPr/>
          <p:nvPr/>
        </p:nvSpPr>
        <p:spPr>
          <a:xfrm>
            <a:off x="6019800" y="1219200"/>
            <a:ext cx="2971800" cy="990600"/>
          </a:xfrm>
          <a:prstGeom prst="wedgeRoundRectCallout">
            <a:avLst>
              <a:gd name="adj1" fmla="val -45595"/>
              <a:gd name="adj2" fmla="val 180317"/>
              <a:gd name="adj3" fmla="val 16667"/>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This man was with Him too.</a:t>
            </a:r>
          </a:p>
        </p:txBody>
      </p:sp>
      <p:sp>
        <p:nvSpPr>
          <p:cNvPr id="9" name="Rounded Rectangular Callout 8"/>
          <p:cNvSpPr/>
          <p:nvPr/>
        </p:nvSpPr>
        <p:spPr>
          <a:xfrm>
            <a:off x="304800" y="76200"/>
            <a:ext cx="3124200" cy="1280160"/>
          </a:xfrm>
          <a:prstGeom prst="wedgeRoundRectCallout">
            <a:avLst>
              <a:gd name="adj1" fmla="val 20421"/>
              <a:gd name="adj2" fmla="val 7903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Woman I do not know Him. </a:t>
            </a:r>
          </a:p>
        </p:txBody>
      </p:sp>
    </p:spTree>
    <p:extLst>
      <p:ext uri="{BB962C8B-B14F-4D97-AF65-F5344CB8AC3E}">
        <p14:creationId xmlns:p14="http://schemas.microsoft.com/office/powerpoint/2010/main" val="241732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foustb\Desktop\peters-denial-carl-heinrich-bloch.jpg"/>
          <p:cNvPicPr>
            <a:picLocks noChangeAspect="1" noChangeArrowheads="1"/>
          </p:cNvPicPr>
          <p:nvPr/>
        </p:nvPicPr>
        <p:blipFill rotWithShape="1">
          <a:blip r:embed="rId3" cstate="print"/>
          <a:srcRect t="18596"/>
          <a:stretch/>
        </p:blipFill>
        <p:spPr bwMode="auto">
          <a:xfrm>
            <a:off x="1143000" y="0"/>
            <a:ext cx="7010400" cy="6884947"/>
          </a:xfrm>
          <a:prstGeom prst="rect">
            <a:avLst/>
          </a:prstGeom>
          <a:noFill/>
        </p:spPr>
      </p:pic>
      <p:sp>
        <p:nvSpPr>
          <p:cNvPr id="6" name="Title 1"/>
          <p:cNvSpPr>
            <a:spLocks noGrp="1"/>
          </p:cNvSpPr>
          <p:nvPr>
            <p:ph type="title"/>
          </p:nvPr>
        </p:nvSpPr>
        <p:spPr>
          <a:xfrm>
            <a:off x="6781800" y="6004719"/>
            <a:ext cx="2286000" cy="792162"/>
          </a:xfrm>
          <a:solidFill>
            <a:schemeClr val="tx1"/>
          </a:solidFill>
        </p:spPr>
        <p:txBody>
          <a:bodyPr>
            <a:normAutofit/>
          </a:bodyPr>
          <a:lstStyle/>
          <a:p>
            <a:r>
              <a:rPr lang="en-US" b="1" dirty="0">
                <a:solidFill>
                  <a:schemeClr val="bg1"/>
                </a:solidFill>
              </a:rPr>
              <a:t>Luke 22</a:t>
            </a:r>
          </a:p>
        </p:txBody>
      </p:sp>
      <p:sp>
        <p:nvSpPr>
          <p:cNvPr id="14" name="Rounded Rectangular Callout 10"/>
          <p:cNvSpPr/>
          <p:nvPr/>
        </p:nvSpPr>
        <p:spPr>
          <a:xfrm>
            <a:off x="4953000" y="5029199"/>
            <a:ext cx="3886200" cy="1143001"/>
          </a:xfrm>
          <a:prstGeom prst="wedgeRoundRectCallout">
            <a:avLst>
              <a:gd name="adj1" fmla="val 211"/>
              <a:gd name="adj2" fmla="val -86660"/>
              <a:gd name="adj3" fmla="val 16667"/>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Certainly this man also was with Him</a:t>
            </a:r>
          </a:p>
        </p:txBody>
      </p:sp>
      <p:sp>
        <p:nvSpPr>
          <p:cNvPr id="16" name="Rounded Rectangular Callout 12"/>
          <p:cNvSpPr/>
          <p:nvPr/>
        </p:nvSpPr>
        <p:spPr>
          <a:xfrm>
            <a:off x="304800" y="5203616"/>
            <a:ext cx="3733800" cy="1602205"/>
          </a:xfrm>
          <a:prstGeom prst="wedgeRoundRectCallout">
            <a:avLst>
              <a:gd name="adj1" fmla="val 6396"/>
              <a:gd name="adj2" fmla="val -203134"/>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Man, I do not know what you are talking about.</a:t>
            </a:r>
            <a:endParaRPr lang="en-US" sz="6000" b="1" dirty="0">
              <a:solidFill>
                <a:schemeClr val="tx1"/>
              </a:solidFill>
            </a:endParaRPr>
          </a:p>
        </p:txBody>
      </p:sp>
    </p:spTree>
    <p:extLst>
      <p:ext uri="{BB962C8B-B14F-4D97-AF65-F5344CB8AC3E}">
        <p14:creationId xmlns:p14="http://schemas.microsoft.com/office/powerpoint/2010/main" val="11764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3" name="TextBox 12"/>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4:18 </a:t>
            </a:r>
            <a:r>
              <a:rPr lang="en-US" sz="3200" dirty="0"/>
              <a:t>And when they had summoned them, they  commanded them not to speak or teach at all in the name of Jesus. </a:t>
            </a:r>
            <a:endParaRPr lang="en-US" sz="3200" b="1" u="sng" dirty="0">
              <a:solidFill>
                <a:srgbClr val="002060"/>
              </a:solidFill>
            </a:endParaRPr>
          </a:p>
        </p:txBody>
      </p:sp>
      <p:sp>
        <p:nvSpPr>
          <p:cNvPr id="2" name="Speech Bubble: Rectangle with Corners Rounded 1"/>
          <p:cNvSpPr/>
          <p:nvPr/>
        </p:nvSpPr>
        <p:spPr>
          <a:xfrm>
            <a:off x="-152400" y="1981200"/>
            <a:ext cx="2743200" cy="2514599"/>
          </a:xfrm>
          <a:prstGeom prst="wedgeRoundRectCallout">
            <a:avLst>
              <a:gd name="adj1" fmla="val -56345"/>
              <a:gd name="adj2" fmla="val 58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4:7 </a:t>
            </a:r>
            <a:r>
              <a:rPr lang="en-US" sz="3200" b="1" dirty="0">
                <a:solidFill>
                  <a:schemeClr val="tx1"/>
                </a:solidFill>
              </a:rPr>
              <a:t>“By what power, or in what name, have you done this?”</a:t>
            </a:r>
          </a:p>
        </p:txBody>
      </p:sp>
      <p:sp>
        <p:nvSpPr>
          <p:cNvPr id="11" name="Rounded Rectangular Callout 17">
            <a:extLst>
              <a:ext uri="{FF2B5EF4-FFF2-40B4-BE49-F238E27FC236}">
                <a16:creationId xmlns="" xmlns:a16="http://schemas.microsoft.com/office/drawing/2014/main" id="{825537C0-68BF-4855-8C69-A6B0CBAF6DC9}"/>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Tree>
    <p:extLst>
      <p:ext uri="{BB962C8B-B14F-4D97-AF65-F5344CB8AC3E}">
        <p14:creationId xmlns:p14="http://schemas.microsoft.com/office/powerpoint/2010/main" val="14955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foustb\Desktop\peters-denial-carl-heinrich-bloch.jpg"/>
          <p:cNvPicPr>
            <a:picLocks noChangeAspect="1" noChangeArrowheads="1"/>
          </p:cNvPicPr>
          <p:nvPr/>
        </p:nvPicPr>
        <p:blipFill rotWithShape="1">
          <a:blip r:embed="rId3" cstate="print"/>
          <a:srcRect t="18596"/>
          <a:stretch/>
        </p:blipFill>
        <p:spPr bwMode="auto">
          <a:xfrm>
            <a:off x="1143000" y="0"/>
            <a:ext cx="7010400" cy="6884947"/>
          </a:xfrm>
          <a:prstGeom prst="rect">
            <a:avLst/>
          </a:prstGeom>
          <a:noFill/>
        </p:spPr>
      </p:pic>
      <p:sp>
        <p:nvSpPr>
          <p:cNvPr id="6" name="Title 1"/>
          <p:cNvSpPr>
            <a:spLocks noGrp="1"/>
          </p:cNvSpPr>
          <p:nvPr>
            <p:ph type="title"/>
          </p:nvPr>
        </p:nvSpPr>
        <p:spPr>
          <a:xfrm>
            <a:off x="6781800" y="6004719"/>
            <a:ext cx="2286000" cy="792162"/>
          </a:xfrm>
          <a:solidFill>
            <a:schemeClr val="tx1"/>
          </a:solidFill>
        </p:spPr>
        <p:txBody>
          <a:bodyPr>
            <a:normAutofit/>
          </a:bodyPr>
          <a:lstStyle/>
          <a:p>
            <a:r>
              <a:rPr lang="en-US" b="1" dirty="0">
                <a:solidFill>
                  <a:schemeClr val="bg1"/>
                </a:solidFill>
              </a:rPr>
              <a:t>Luke 22</a:t>
            </a:r>
          </a:p>
        </p:txBody>
      </p:sp>
      <p:sp>
        <p:nvSpPr>
          <p:cNvPr id="14" name="Rounded Rectangular Callout 10"/>
          <p:cNvSpPr/>
          <p:nvPr/>
        </p:nvSpPr>
        <p:spPr>
          <a:xfrm>
            <a:off x="4953000" y="5029199"/>
            <a:ext cx="3886200" cy="1143001"/>
          </a:xfrm>
          <a:prstGeom prst="wedgeRoundRectCallout">
            <a:avLst>
              <a:gd name="adj1" fmla="val 211"/>
              <a:gd name="adj2" fmla="val -86660"/>
              <a:gd name="adj3" fmla="val 16667"/>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Certainly this man also was with Him</a:t>
            </a:r>
          </a:p>
        </p:txBody>
      </p:sp>
      <p:sp>
        <p:nvSpPr>
          <p:cNvPr id="7" name="TextBox 6"/>
          <p:cNvSpPr txBox="1">
            <a:spLocks noChangeArrowheads="1"/>
          </p:cNvSpPr>
          <p:nvPr/>
        </p:nvSpPr>
        <p:spPr bwMode="auto">
          <a:xfrm>
            <a:off x="0" y="3811012"/>
            <a:ext cx="9144000" cy="304698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latin typeface="Calibri" pitchFamily="34" charset="0"/>
              </a:rPr>
              <a:t>Luke 22:60 </a:t>
            </a:r>
            <a:r>
              <a:rPr lang="en-US" sz="3200" dirty="0">
                <a:solidFill>
                  <a:schemeClr val="bg1"/>
                </a:solidFill>
              </a:rPr>
              <a:t>Immediately, while he was still speaking, a rooster crowed. </a:t>
            </a:r>
            <a:r>
              <a:rPr lang="en-US" sz="3200" b="1" baseline="30000" dirty="0">
                <a:solidFill>
                  <a:schemeClr val="bg1"/>
                </a:solidFill>
              </a:rPr>
              <a:t>61 </a:t>
            </a:r>
            <a:r>
              <a:rPr lang="en-US" sz="3200" dirty="0">
                <a:solidFill>
                  <a:schemeClr val="bg1"/>
                </a:solidFill>
              </a:rPr>
              <a:t>The Lord turned and looked at Peter. And Peter remembered the word of the Lord, how He had told him, “Before a rooster crows today, you will deny Me three times.” </a:t>
            </a:r>
            <a:r>
              <a:rPr lang="en-US" sz="3200" b="1" baseline="30000" dirty="0">
                <a:solidFill>
                  <a:schemeClr val="bg1"/>
                </a:solidFill>
              </a:rPr>
              <a:t>62 </a:t>
            </a:r>
            <a:r>
              <a:rPr lang="en-US" sz="3200" dirty="0">
                <a:solidFill>
                  <a:schemeClr val="bg1"/>
                </a:solidFill>
              </a:rPr>
              <a:t>And he went out and wept bitterly.</a:t>
            </a:r>
            <a:endParaRPr lang="en-US" sz="3200" baseline="30000" dirty="0">
              <a:solidFill>
                <a:schemeClr val="bg1"/>
              </a:solidFill>
              <a:latin typeface="Calibri" pitchFamily="34" charset="0"/>
            </a:endParaRPr>
          </a:p>
        </p:txBody>
      </p:sp>
      <p:cxnSp>
        <p:nvCxnSpPr>
          <p:cNvPr id="8" name="Straight Connector 7"/>
          <p:cNvCxnSpPr>
            <a:cxnSpLocks/>
          </p:cNvCxnSpPr>
          <p:nvPr/>
        </p:nvCxnSpPr>
        <p:spPr>
          <a:xfrm flipH="1">
            <a:off x="3048000" y="1219200"/>
            <a:ext cx="2667000" cy="914400"/>
          </a:xfrm>
          <a:prstGeom prst="line">
            <a:avLst/>
          </a:prstGeom>
          <a:ln w="111125">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3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foustb\Desktop\peters-denial-carl-heinrich-bloch.jpg"/>
          <p:cNvPicPr>
            <a:picLocks noChangeAspect="1" noChangeArrowheads="1"/>
          </p:cNvPicPr>
          <p:nvPr/>
        </p:nvPicPr>
        <p:blipFill rotWithShape="1">
          <a:blip r:embed="rId3" cstate="print"/>
          <a:srcRect t="18596"/>
          <a:stretch/>
        </p:blipFill>
        <p:spPr bwMode="auto">
          <a:xfrm>
            <a:off x="1143000" y="0"/>
            <a:ext cx="7010400" cy="6884947"/>
          </a:xfrm>
          <a:prstGeom prst="rect">
            <a:avLst/>
          </a:prstGeom>
          <a:noFill/>
        </p:spPr>
      </p:pic>
      <p:sp>
        <p:nvSpPr>
          <p:cNvPr id="6" name="Title 1"/>
          <p:cNvSpPr>
            <a:spLocks noGrp="1"/>
          </p:cNvSpPr>
          <p:nvPr>
            <p:ph type="title"/>
          </p:nvPr>
        </p:nvSpPr>
        <p:spPr>
          <a:xfrm>
            <a:off x="6781800" y="6004719"/>
            <a:ext cx="2286000" cy="792162"/>
          </a:xfrm>
          <a:solidFill>
            <a:schemeClr val="tx1"/>
          </a:solidFill>
        </p:spPr>
        <p:txBody>
          <a:bodyPr>
            <a:normAutofit/>
          </a:bodyPr>
          <a:lstStyle/>
          <a:p>
            <a:r>
              <a:rPr lang="en-US" b="1" dirty="0">
                <a:solidFill>
                  <a:schemeClr val="bg1"/>
                </a:solidFill>
              </a:rPr>
              <a:t>Luke 22</a:t>
            </a:r>
          </a:p>
        </p:txBody>
      </p:sp>
      <p:sp>
        <p:nvSpPr>
          <p:cNvPr id="14" name="Rounded Rectangular Callout 10"/>
          <p:cNvSpPr/>
          <p:nvPr/>
        </p:nvSpPr>
        <p:spPr>
          <a:xfrm>
            <a:off x="4953000" y="5029199"/>
            <a:ext cx="3886200" cy="1143001"/>
          </a:xfrm>
          <a:prstGeom prst="wedgeRoundRectCallout">
            <a:avLst>
              <a:gd name="adj1" fmla="val 211"/>
              <a:gd name="adj2" fmla="val -86660"/>
              <a:gd name="adj3" fmla="val 16667"/>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Certainly this man also was with Him</a:t>
            </a:r>
          </a:p>
        </p:txBody>
      </p:sp>
      <p:sp>
        <p:nvSpPr>
          <p:cNvPr id="7" name="TextBox 6"/>
          <p:cNvSpPr txBox="1">
            <a:spLocks noChangeArrowheads="1"/>
          </p:cNvSpPr>
          <p:nvPr/>
        </p:nvSpPr>
        <p:spPr bwMode="auto">
          <a:xfrm>
            <a:off x="0" y="3811012"/>
            <a:ext cx="9144000" cy="304698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latin typeface="Calibri" pitchFamily="34" charset="0"/>
              </a:rPr>
              <a:t>Luke 22:60 </a:t>
            </a:r>
            <a:r>
              <a:rPr lang="en-US" sz="3200" dirty="0">
                <a:solidFill>
                  <a:schemeClr val="bg1"/>
                </a:solidFill>
              </a:rPr>
              <a:t>Immediately, while he was still speaking, a rooster crowed. </a:t>
            </a:r>
            <a:r>
              <a:rPr lang="en-US" sz="3200" b="1" baseline="30000" dirty="0">
                <a:solidFill>
                  <a:schemeClr val="bg1"/>
                </a:solidFill>
              </a:rPr>
              <a:t>61 </a:t>
            </a:r>
            <a:r>
              <a:rPr lang="en-US" sz="3200" dirty="0">
                <a:solidFill>
                  <a:schemeClr val="bg1"/>
                </a:solidFill>
              </a:rPr>
              <a:t>The Lord turned and looked at Peter. And Peter remembered the word of the Lord, how He had told him, “Before a rooster crows today, you will deny Me three times.” </a:t>
            </a:r>
            <a:r>
              <a:rPr lang="en-US" sz="3200" b="1" baseline="30000" dirty="0">
                <a:solidFill>
                  <a:schemeClr val="bg1"/>
                </a:solidFill>
              </a:rPr>
              <a:t>62 </a:t>
            </a:r>
            <a:r>
              <a:rPr lang="en-US" sz="3200" dirty="0">
                <a:solidFill>
                  <a:schemeClr val="bg1"/>
                </a:solidFill>
              </a:rPr>
              <a:t>And he went out and wept bitterly.</a:t>
            </a:r>
            <a:endParaRPr lang="en-US" sz="3200" baseline="30000" dirty="0">
              <a:solidFill>
                <a:schemeClr val="bg1"/>
              </a:solidFill>
              <a:latin typeface="Calibri" pitchFamily="34" charset="0"/>
            </a:endParaRPr>
          </a:p>
        </p:txBody>
      </p:sp>
      <p:cxnSp>
        <p:nvCxnSpPr>
          <p:cNvPr id="8" name="Straight Connector 7"/>
          <p:cNvCxnSpPr>
            <a:cxnSpLocks/>
          </p:cNvCxnSpPr>
          <p:nvPr/>
        </p:nvCxnSpPr>
        <p:spPr>
          <a:xfrm flipH="1">
            <a:off x="3048000" y="1219200"/>
            <a:ext cx="2667000" cy="914400"/>
          </a:xfrm>
          <a:prstGeom prst="line">
            <a:avLst/>
          </a:prstGeom>
          <a:ln w="1111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9" name="Rounded Rectangular Callout 17"/>
          <p:cNvSpPr/>
          <p:nvPr/>
        </p:nvSpPr>
        <p:spPr>
          <a:xfrm>
            <a:off x="143608" y="152400"/>
            <a:ext cx="4809392"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Quite a transformation!</a:t>
            </a:r>
          </a:p>
        </p:txBody>
      </p:sp>
    </p:spTree>
    <p:extLst>
      <p:ext uri="{BB962C8B-B14F-4D97-AF65-F5344CB8AC3E}">
        <p14:creationId xmlns:p14="http://schemas.microsoft.com/office/powerpoint/2010/main" val="286556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foustb\Desktop\peters-denial-carl-heinrich-bloch.jpg"/>
          <p:cNvPicPr>
            <a:picLocks noChangeAspect="1" noChangeArrowheads="1"/>
          </p:cNvPicPr>
          <p:nvPr/>
        </p:nvPicPr>
        <p:blipFill rotWithShape="1">
          <a:blip r:embed="rId3" cstate="print"/>
          <a:srcRect t="18596"/>
          <a:stretch/>
        </p:blipFill>
        <p:spPr bwMode="auto">
          <a:xfrm>
            <a:off x="1143000" y="0"/>
            <a:ext cx="7010400" cy="6884947"/>
          </a:xfrm>
          <a:prstGeom prst="rect">
            <a:avLst/>
          </a:prstGeom>
          <a:noFill/>
        </p:spPr>
      </p:pic>
      <p:sp>
        <p:nvSpPr>
          <p:cNvPr id="6" name="Title 1"/>
          <p:cNvSpPr>
            <a:spLocks noGrp="1"/>
          </p:cNvSpPr>
          <p:nvPr>
            <p:ph type="title"/>
          </p:nvPr>
        </p:nvSpPr>
        <p:spPr>
          <a:xfrm>
            <a:off x="6781800" y="6004719"/>
            <a:ext cx="2286000" cy="792162"/>
          </a:xfrm>
          <a:solidFill>
            <a:schemeClr val="tx1"/>
          </a:solidFill>
        </p:spPr>
        <p:txBody>
          <a:bodyPr>
            <a:normAutofit/>
          </a:bodyPr>
          <a:lstStyle/>
          <a:p>
            <a:r>
              <a:rPr lang="en-US" b="1" dirty="0">
                <a:solidFill>
                  <a:schemeClr val="bg1"/>
                </a:solidFill>
              </a:rPr>
              <a:t>Luke 22</a:t>
            </a:r>
          </a:p>
        </p:txBody>
      </p:sp>
      <p:sp>
        <p:nvSpPr>
          <p:cNvPr id="14" name="Rounded Rectangular Callout 10"/>
          <p:cNvSpPr/>
          <p:nvPr/>
        </p:nvSpPr>
        <p:spPr>
          <a:xfrm>
            <a:off x="4953000" y="5029199"/>
            <a:ext cx="3886200" cy="1143001"/>
          </a:xfrm>
          <a:prstGeom prst="wedgeRoundRectCallout">
            <a:avLst>
              <a:gd name="adj1" fmla="val 211"/>
              <a:gd name="adj2" fmla="val -86660"/>
              <a:gd name="adj3" fmla="val 16667"/>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Certainly this man also was with Him</a:t>
            </a:r>
          </a:p>
        </p:txBody>
      </p:sp>
      <p:sp>
        <p:nvSpPr>
          <p:cNvPr id="7" name="TextBox 6"/>
          <p:cNvSpPr txBox="1">
            <a:spLocks noChangeArrowheads="1"/>
          </p:cNvSpPr>
          <p:nvPr/>
        </p:nvSpPr>
        <p:spPr bwMode="auto">
          <a:xfrm>
            <a:off x="0" y="3811012"/>
            <a:ext cx="9144000" cy="304698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latin typeface="Calibri" pitchFamily="34" charset="0"/>
              </a:rPr>
              <a:t>Luke 22:60 </a:t>
            </a:r>
            <a:r>
              <a:rPr lang="en-US" sz="3200" dirty="0">
                <a:solidFill>
                  <a:schemeClr val="bg1"/>
                </a:solidFill>
              </a:rPr>
              <a:t>Immediately, while he was still speaking, a rooster crowed. </a:t>
            </a:r>
            <a:r>
              <a:rPr lang="en-US" sz="3200" b="1" baseline="30000" dirty="0">
                <a:solidFill>
                  <a:schemeClr val="bg1"/>
                </a:solidFill>
              </a:rPr>
              <a:t>61 </a:t>
            </a:r>
            <a:r>
              <a:rPr lang="en-US" sz="3200" dirty="0">
                <a:solidFill>
                  <a:schemeClr val="bg1"/>
                </a:solidFill>
              </a:rPr>
              <a:t>The Lord turned and looked at Peter. And Peter remembered the word of the Lord, how He had told him, “Before a rooster crows today, you will deny Me three times.” </a:t>
            </a:r>
            <a:r>
              <a:rPr lang="en-US" sz="3200" b="1" baseline="30000" dirty="0">
                <a:solidFill>
                  <a:schemeClr val="bg1"/>
                </a:solidFill>
              </a:rPr>
              <a:t>62 </a:t>
            </a:r>
            <a:r>
              <a:rPr lang="en-US" sz="3200" dirty="0">
                <a:solidFill>
                  <a:schemeClr val="bg1"/>
                </a:solidFill>
              </a:rPr>
              <a:t>And he went out and wept bitterly.</a:t>
            </a:r>
            <a:endParaRPr lang="en-US" sz="3200" baseline="30000" dirty="0">
              <a:solidFill>
                <a:schemeClr val="bg1"/>
              </a:solidFill>
              <a:latin typeface="Calibri" pitchFamily="34" charset="0"/>
            </a:endParaRPr>
          </a:p>
        </p:txBody>
      </p:sp>
      <p:cxnSp>
        <p:nvCxnSpPr>
          <p:cNvPr id="8" name="Straight Connector 7"/>
          <p:cNvCxnSpPr>
            <a:cxnSpLocks/>
          </p:cNvCxnSpPr>
          <p:nvPr/>
        </p:nvCxnSpPr>
        <p:spPr>
          <a:xfrm flipH="1">
            <a:off x="3048000" y="1219200"/>
            <a:ext cx="2667000" cy="914400"/>
          </a:xfrm>
          <a:prstGeom prst="line">
            <a:avLst/>
          </a:prstGeom>
          <a:ln w="1111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9" name="Rounded Rectangular Callout 17"/>
          <p:cNvSpPr/>
          <p:nvPr/>
        </p:nvSpPr>
        <p:spPr>
          <a:xfrm>
            <a:off x="143608" y="152400"/>
            <a:ext cx="4809392"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Quite a transformation!</a:t>
            </a:r>
          </a:p>
        </p:txBody>
      </p:sp>
      <p:sp>
        <p:nvSpPr>
          <p:cNvPr id="11" name="Rounded Rectangular Callout 17"/>
          <p:cNvSpPr/>
          <p:nvPr/>
        </p:nvSpPr>
        <p:spPr>
          <a:xfrm>
            <a:off x="609600" y="731441"/>
            <a:ext cx="5647592"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These are men who had been </a:t>
            </a:r>
            <a:r>
              <a:rPr lang="en-US" sz="3600" b="1" i="1" dirty="0"/>
              <a:t>changed</a:t>
            </a:r>
            <a:r>
              <a:rPr lang="en-US" sz="3600" b="1" dirty="0"/>
              <a:t> by the cross</a:t>
            </a:r>
          </a:p>
        </p:txBody>
      </p:sp>
    </p:spTree>
    <p:extLst>
      <p:ext uri="{BB962C8B-B14F-4D97-AF65-F5344CB8AC3E}">
        <p14:creationId xmlns:p14="http://schemas.microsoft.com/office/powerpoint/2010/main" val="4596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3" name="Rounded Rectangular Callout 17"/>
          <p:cNvSpPr/>
          <p:nvPr/>
        </p:nvSpPr>
        <p:spPr>
          <a:xfrm>
            <a:off x="143608" y="152400"/>
            <a:ext cx="4809392"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Quite a transformation!</a:t>
            </a:r>
          </a:p>
        </p:txBody>
      </p:sp>
      <p:sp>
        <p:nvSpPr>
          <p:cNvPr id="15" name="Rounded Rectangular Callout 17"/>
          <p:cNvSpPr/>
          <p:nvPr/>
        </p:nvSpPr>
        <p:spPr>
          <a:xfrm>
            <a:off x="609600" y="731441"/>
            <a:ext cx="5647592"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These are men who had been </a:t>
            </a:r>
            <a:r>
              <a:rPr lang="en-US" sz="3600" b="1" i="1" dirty="0"/>
              <a:t>changed</a:t>
            </a:r>
            <a:r>
              <a:rPr lang="en-US" sz="3600" b="1" dirty="0"/>
              <a:t> by the cross</a:t>
            </a:r>
          </a:p>
        </p:txBody>
      </p:sp>
      <p:pic>
        <p:nvPicPr>
          <p:cNvPr id="11"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625" t="3626" r="1700"/>
          <a:stretch/>
        </p:blipFill>
        <p:spPr>
          <a:xfrm>
            <a:off x="0" y="28413"/>
            <a:ext cx="9144000" cy="6077111"/>
          </a:xfrm>
          <a:prstGeom prst="rect">
            <a:avLst/>
          </a:prstGeom>
        </p:spPr>
      </p:pic>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321405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val="343078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2" name="TextBox 11"/>
          <p:cNvSpPr txBox="1">
            <a:spLocks noChangeArrowheads="1"/>
          </p:cNvSpPr>
          <p:nvPr/>
        </p:nvSpPr>
        <p:spPr bwMode="auto">
          <a:xfrm>
            <a:off x="273884" y="1397454"/>
            <a:ext cx="8574459" cy="1569660"/>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3:21</a:t>
            </a:r>
            <a:r>
              <a:rPr lang="en-US" sz="3200" b="1" dirty="0">
                <a:solidFill>
                  <a:schemeClr val="bg1"/>
                </a:solidFill>
              </a:rPr>
              <a:t> For you have been called for this purpose, since Christ also suffered for you, </a:t>
            </a:r>
            <a:r>
              <a:rPr lang="en-US" sz="3200" b="1" u="sng" dirty="0">
                <a:solidFill>
                  <a:schemeClr val="bg1"/>
                </a:solidFill>
              </a:rPr>
              <a:t>leaving you an example for you to follow in His Steps.</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2088398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2" name="TextBox 11"/>
          <p:cNvSpPr txBox="1">
            <a:spLocks noChangeArrowheads="1"/>
          </p:cNvSpPr>
          <p:nvPr/>
        </p:nvSpPr>
        <p:spPr bwMode="auto">
          <a:xfrm>
            <a:off x="273884" y="1397454"/>
            <a:ext cx="8574459" cy="1569660"/>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3:21</a:t>
            </a:r>
            <a:r>
              <a:rPr lang="en-US" sz="3200" b="1" dirty="0">
                <a:solidFill>
                  <a:schemeClr val="bg1"/>
                </a:solidFill>
              </a:rPr>
              <a:t> For you have been called for this purpose, since Christ also suffered for you, </a:t>
            </a:r>
            <a:r>
              <a:rPr lang="en-US" sz="3200" b="1" u="sng" dirty="0">
                <a:solidFill>
                  <a:schemeClr val="bg1"/>
                </a:solidFill>
              </a:rPr>
              <a:t>leaving you an example for you to follow in His Steps.</a:t>
            </a:r>
            <a:endParaRPr lang="en-US" sz="3200" baseline="30000" dirty="0">
              <a:solidFill>
                <a:schemeClr val="bg1"/>
              </a:solidFill>
              <a:latin typeface="Calibri" pitchFamily="34" charset="0"/>
            </a:endParaRPr>
          </a:p>
        </p:txBody>
      </p:sp>
      <p:sp>
        <p:nvSpPr>
          <p:cNvPr id="11" name="Rounded Rectangular Callout 17">
            <a:extLst>
              <a:ext uri="{FF2B5EF4-FFF2-40B4-BE49-F238E27FC236}">
                <a16:creationId xmlns="" xmlns:a16="http://schemas.microsoft.com/office/drawing/2014/main" id="{6482EDCC-B35C-4DB2-AA11-B59B58F3FC35}"/>
              </a:ext>
            </a:extLst>
          </p:cNvPr>
          <p:cNvSpPr/>
          <p:nvPr/>
        </p:nvSpPr>
        <p:spPr>
          <a:xfrm>
            <a:off x="38100" y="3048000"/>
            <a:ext cx="7962900" cy="11412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understood something about the path of the person they were following</a:t>
            </a:r>
          </a:p>
        </p:txBody>
      </p:sp>
    </p:spTree>
    <p:extLst>
      <p:ext uri="{BB962C8B-B14F-4D97-AF65-F5344CB8AC3E}">
        <p14:creationId xmlns:p14="http://schemas.microsoft.com/office/powerpoint/2010/main" val="2886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2" name="TextBox 11"/>
          <p:cNvSpPr txBox="1">
            <a:spLocks noChangeArrowheads="1"/>
          </p:cNvSpPr>
          <p:nvPr/>
        </p:nvSpPr>
        <p:spPr bwMode="auto">
          <a:xfrm>
            <a:off x="273884" y="1397454"/>
            <a:ext cx="8574459" cy="1569660"/>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3:21</a:t>
            </a:r>
            <a:r>
              <a:rPr lang="en-US" sz="3200" b="1" dirty="0">
                <a:solidFill>
                  <a:schemeClr val="bg1"/>
                </a:solidFill>
              </a:rPr>
              <a:t> For you have been called for this purpose, since Christ also suffered for you, </a:t>
            </a:r>
            <a:r>
              <a:rPr lang="en-US" sz="3200" b="1" u="sng" dirty="0">
                <a:solidFill>
                  <a:schemeClr val="bg1"/>
                </a:solidFill>
              </a:rPr>
              <a:t>leaving you an example for you to follow in His Steps.</a:t>
            </a:r>
            <a:endParaRPr lang="en-US" sz="3200" baseline="30000" dirty="0">
              <a:solidFill>
                <a:schemeClr val="bg1"/>
              </a:solidFill>
              <a:latin typeface="Calibri" pitchFamily="34" charset="0"/>
            </a:endParaRPr>
          </a:p>
        </p:txBody>
      </p:sp>
      <p:sp>
        <p:nvSpPr>
          <p:cNvPr id="11" name="Rounded Rectangular Callout 17">
            <a:extLst>
              <a:ext uri="{FF2B5EF4-FFF2-40B4-BE49-F238E27FC236}">
                <a16:creationId xmlns="" xmlns:a16="http://schemas.microsoft.com/office/drawing/2014/main" id="{6482EDCC-B35C-4DB2-AA11-B59B58F3FC35}"/>
              </a:ext>
            </a:extLst>
          </p:cNvPr>
          <p:cNvSpPr/>
          <p:nvPr/>
        </p:nvSpPr>
        <p:spPr>
          <a:xfrm>
            <a:off x="38100" y="3048000"/>
            <a:ext cx="7962900" cy="11412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understood something about the path of the person they were following</a:t>
            </a:r>
          </a:p>
        </p:txBody>
      </p:sp>
      <p:sp>
        <p:nvSpPr>
          <p:cNvPr id="13" name="Rounded Rectangular Callout 17">
            <a:extLst>
              <a:ext uri="{FF2B5EF4-FFF2-40B4-BE49-F238E27FC236}">
                <a16:creationId xmlns="" xmlns:a16="http://schemas.microsoft.com/office/drawing/2014/main" id="{6B95641D-6467-4C77-8B44-56D653D51A02}"/>
              </a:ext>
            </a:extLst>
          </p:cNvPr>
          <p:cNvSpPr/>
          <p:nvPr/>
        </p:nvSpPr>
        <p:spPr>
          <a:xfrm>
            <a:off x="1905581" y="4144057"/>
            <a:ext cx="6400219" cy="65480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That it was a path of suffering…</a:t>
            </a:r>
          </a:p>
        </p:txBody>
      </p:sp>
    </p:spTree>
    <p:extLst>
      <p:ext uri="{BB962C8B-B14F-4D97-AF65-F5344CB8AC3E}">
        <p14:creationId xmlns:p14="http://schemas.microsoft.com/office/powerpoint/2010/main" val="3451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2" name="TextBox 11"/>
          <p:cNvSpPr txBox="1">
            <a:spLocks noChangeArrowheads="1"/>
          </p:cNvSpPr>
          <p:nvPr/>
        </p:nvSpPr>
        <p:spPr bwMode="auto">
          <a:xfrm>
            <a:off x="273884" y="1397454"/>
            <a:ext cx="8574459" cy="1569660"/>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3:21</a:t>
            </a:r>
            <a:r>
              <a:rPr lang="en-US" sz="3200" b="1" dirty="0">
                <a:solidFill>
                  <a:schemeClr val="bg1"/>
                </a:solidFill>
              </a:rPr>
              <a:t> For you have been called for this purpose, since Christ also suffered for you, </a:t>
            </a:r>
            <a:r>
              <a:rPr lang="en-US" sz="3200" b="1" u="sng" dirty="0">
                <a:solidFill>
                  <a:schemeClr val="bg1"/>
                </a:solidFill>
              </a:rPr>
              <a:t>leaving you an example for you to follow in His Steps.</a:t>
            </a:r>
            <a:endParaRPr lang="en-US" sz="3200" baseline="30000" dirty="0">
              <a:solidFill>
                <a:schemeClr val="bg1"/>
              </a:solidFill>
              <a:latin typeface="Calibri" pitchFamily="34" charset="0"/>
            </a:endParaRPr>
          </a:p>
        </p:txBody>
      </p:sp>
      <p:sp>
        <p:nvSpPr>
          <p:cNvPr id="11" name="Rounded Rectangular Callout 17">
            <a:extLst>
              <a:ext uri="{FF2B5EF4-FFF2-40B4-BE49-F238E27FC236}">
                <a16:creationId xmlns="" xmlns:a16="http://schemas.microsoft.com/office/drawing/2014/main" id="{6482EDCC-B35C-4DB2-AA11-B59B58F3FC35}"/>
              </a:ext>
            </a:extLst>
          </p:cNvPr>
          <p:cNvSpPr/>
          <p:nvPr/>
        </p:nvSpPr>
        <p:spPr>
          <a:xfrm>
            <a:off x="38100" y="3048000"/>
            <a:ext cx="7962900" cy="11412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They understood something about the path of the person they were following</a:t>
            </a:r>
          </a:p>
        </p:txBody>
      </p:sp>
      <p:sp>
        <p:nvSpPr>
          <p:cNvPr id="13" name="Rounded Rectangular Callout 17">
            <a:extLst>
              <a:ext uri="{FF2B5EF4-FFF2-40B4-BE49-F238E27FC236}">
                <a16:creationId xmlns="" xmlns:a16="http://schemas.microsoft.com/office/drawing/2014/main" id="{6B95641D-6467-4C77-8B44-56D653D51A02}"/>
              </a:ext>
            </a:extLst>
          </p:cNvPr>
          <p:cNvSpPr/>
          <p:nvPr/>
        </p:nvSpPr>
        <p:spPr>
          <a:xfrm>
            <a:off x="1905581" y="4144057"/>
            <a:ext cx="6400219" cy="65480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That it was a path of suffering…</a:t>
            </a:r>
          </a:p>
        </p:txBody>
      </p:sp>
      <p:sp>
        <p:nvSpPr>
          <p:cNvPr id="14" name="Rounded Rectangular Callout 17">
            <a:extLst>
              <a:ext uri="{FF2B5EF4-FFF2-40B4-BE49-F238E27FC236}">
                <a16:creationId xmlns="" xmlns:a16="http://schemas.microsoft.com/office/drawing/2014/main" id="{4716A94A-49AE-4DB7-9A54-CF8DE5F290E7}"/>
              </a:ext>
            </a:extLst>
          </p:cNvPr>
          <p:cNvSpPr/>
          <p:nvPr/>
        </p:nvSpPr>
        <p:spPr>
          <a:xfrm>
            <a:off x="3581401" y="4798862"/>
            <a:ext cx="5334000" cy="65480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…that brings life to others!</a:t>
            </a:r>
          </a:p>
        </p:txBody>
      </p:sp>
    </p:spTree>
    <p:extLst>
      <p:ext uri="{BB962C8B-B14F-4D97-AF65-F5344CB8AC3E}">
        <p14:creationId xmlns:p14="http://schemas.microsoft.com/office/powerpoint/2010/main" val="30718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a:extLst>
              <a:ext uri="{FF2B5EF4-FFF2-40B4-BE49-F238E27FC236}">
                <a16:creationId xmlns="" xmlns:a16="http://schemas.microsoft.com/office/drawing/2014/main" id="{0E319FBD-E7D9-4673-9A3E-68F010E2E1A2}"/>
              </a:ext>
            </a:extLst>
          </p:cNvPr>
          <p:cNvSpPr txBox="1">
            <a:spLocks noChangeArrowheads="1"/>
          </p:cNvSpPr>
          <p:nvPr/>
        </p:nvSpPr>
        <p:spPr bwMode="auto">
          <a:xfrm>
            <a:off x="-3048"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a:t>
            </a:r>
            <a:r>
              <a:rPr lang="en-US" sz="3200" b="1" u="sng" dirty="0">
                <a:solidFill>
                  <a:srgbClr val="002060"/>
                </a:solidFill>
              </a:rPr>
              <a:t>for the sake of the Son of Man</a:t>
            </a:r>
            <a:r>
              <a:rPr lang="en-US" sz="3200" dirty="0"/>
              <a:t>.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2" name="TextBox 11">
            <a:extLst>
              <a:ext uri="{FF2B5EF4-FFF2-40B4-BE49-F238E27FC236}">
                <a16:creationId xmlns="" xmlns:a16="http://schemas.microsoft.com/office/drawing/2014/main" id="{491D1336-73C0-48DA-8DFD-6F4C3381D6BB}"/>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b="1" u="sng" dirty="0">
                <a:solidFill>
                  <a:srgbClr val="002060"/>
                </a:solidFill>
              </a:rPr>
              <a:t>Blessed are you </a:t>
            </a:r>
            <a:r>
              <a:rPr lang="en-US" sz="3200" dirty="0"/>
              <a:t>when men hate you, and  ostracize you, and insult you, and scorn your name as evil, for the sake of the Son of Man.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Tree>
    <p:extLst>
      <p:ext uri="{BB962C8B-B14F-4D97-AF65-F5344CB8AC3E}">
        <p14:creationId xmlns:p14="http://schemas.microsoft.com/office/powerpoint/2010/main" val="38949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3" name="TextBox 12"/>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4:18 </a:t>
            </a:r>
            <a:r>
              <a:rPr lang="en-US" sz="3200" dirty="0"/>
              <a:t>And when they had summoned them, they  commanded them not to speak or teach at all in the name of Jesus. </a:t>
            </a:r>
            <a:endParaRPr lang="en-US" sz="3200" b="1" u="sng" dirty="0">
              <a:solidFill>
                <a:srgbClr val="002060"/>
              </a:solidFill>
            </a:endParaRPr>
          </a:p>
        </p:txBody>
      </p:sp>
      <p:sp>
        <p:nvSpPr>
          <p:cNvPr id="2" name="Speech Bubble: Rectangle with Corners Rounded 1"/>
          <p:cNvSpPr/>
          <p:nvPr/>
        </p:nvSpPr>
        <p:spPr>
          <a:xfrm>
            <a:off x="-152400" y="1981200"/>
            <a:ext cx="2743200" cy="2514599"/>
          </a:xfrm>
          <a:prstGeom prst="wedgeRoundRectCallout">
            <a:avLst>
              <a:gd name="adj1" fmla="val -56345"/>
              <a:gd name="adj2" fmla="val 58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4:7 </a:t>
            </a:r>
            <a:r>
              <a:rPr lang="en-US" sz="3200" b="1" dirty="0">
                <a:solidFill>
                  <a:schemeClr val="tx1"/>
                </a:solidFill>
              </a:rPr>
              <a:t>“By what power, or in what name, have you done this?”</a:t>
            </a:r>
          </a:p>
        </p:txBody>
      </p:sp>
      <p:sp>
        <p:nvSpPr>
          <p:cNvPr id="11" name="Rounded Rectangular Callout 17">
            <a:extLst>
              <a:ext uri="{FF2B5EF4-FFF2-40B4-BE49-F238E27FC236}">
                <a16:creationId xmlns="" xmlns:a16="http://schemas.microsoft.com/office/drawing/2014/main" id="{825537C0-68BF-4855-8C69-A6B0CBAF6DC9}"/>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
        <p:nvSpPr>
          <p:cNvPr id="12" name="Speech Bubble: Rectangle with Corners Rounded 11"/>
          <p:cNvSpPr/>
          <p:nvPr/>
        </p:nvSpPr>
        <p:spPr>
          <a:xfrm>
            <a:off x="2667000" y="1981200"/>
            <a:ext cx="6553200" cy="2545957"/>
          </a:xfrm>
          <a:prstGeom prst="wedgeRoundRectCallout">
            <a:avLst>
              <a:gd name="adj1" fmla="val 54074"/>
              <a:gd name="adj2" fmla="val 630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19</a:t>
            </a:r>
            <a:r>
              <a:rPr lang="en-US" sz="3200" b="1" dirty="0">
                <a:solidFill>
                  <a:schemeClr val="tx1"/>
                </a:solidFill>
              </a:rPr>
              <a:t> “Whether it is right in the sight of God to give heed to you rather than to God, you be the judge; </a:t>
            </a:r>
            <a:r>
              <a:rPr lang="en-US" sz="3200" b="1" baseline="30000" dirty="0">
                <a:solidFill>
                  <a:schemeClr val="tx1"/>
                </a:solidFill>
              </a:rPr>
              <a:t>20 </a:t>
            </a:r>
            <a:r>
              <a:rPr lang="en-US" sz="3200" b="1" dirty="0">
                <a:solidFill>
                  <a:schemeClr val="tx1"/>
                </a:solidFill>
              </a:rPr>
              <a:t>for we cannot stop speaking about what we have seen and heard.”</a:t>
            </a:r>
          </a:p>
        </p:txBody>
      </p:sp>
    </p:spTree>
    <p:extLst>
      <p:ext uri="{BB962C8B-B14F-4D97-AF65-F5344CB8AC3E}">
        <p14:creationId xmlns:p14="http://schemas.microsoft.com/office/powerpoint/2010/main" val="21180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a:extLst>
              <a:ext uri="{FF2B5EF4-FFF2-40B4-BE49-F238E27FC236}">
                <a16:creationId xmlns="" xmlns:a16="http://schemas.microsoft.com/office/drawing/2014/main" id="{0E319FBD-E7D9-4673-9A3E-68F010E2E1A2}"/>
              </a:ext>
            </a:extLst>
          </p:cNvPr>
          <p:cNvSpPr txBox="1">
            <a:spLocks noChangeArrowheads="1"/>
          </p:cNvSpPr>
          <p:nvPr/>
        </p:nvSpPr>
        <p:spPr bwMode="auto">
          <a:xfrm>
            <a:off x="-3048"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a:t>
            </a:r>
            <a:r>
              <a:rPr lang="en-US" sz="3200" b="1" u="sng" dirty="0">
                <a:solidFill>
                  <a:srgbClr val="002060"/>
                </a:solidFill>
              </a:rPr>
              <a:t>for the sake of the Son of Man</a:t>
            </a:r>
            <a:r>
              <a:rPr lang="en-US" sz="3200" dirty="0"/>
              <a:t>.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2" name="TextBox 11">
            <a:extLst>
              <a:ext uri="{FF2B5EF4-FFF2-40B4-BE49-F238E27FC236}">
                <a16:creationId xmlns="" xmlns:a16="http://schemas.microsoft.com/office/drawing/2014/main" id="{491D1336-73C0-48DA-8DFD-6F4C3381D6BB}"/>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b="1" u="sng" dirty="0">
                <a:solidFill>
                  <a:srgbClr val="002060"/>
                </a:solidFill>
              </a:rPr>
              <a:t>Blessed are you </a:t>
            </a:r>
            <a:r>
              <a:rPr lang="en-US" sz="3200" dirty="0"/>
              <a:t>when men hate you, and  ostracize you, and insult you, and scorn your name as evil, for the sake of the Son of Man.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3" name="TextBox 12">
            <a:extLst>
              <a:ext uri="{FF2B5EF4-FFF2-40B4-BE49-F238E27FC236}">
                <a16:creationId xmlns="" xmlns:a16="http://schemas.microsoft.com/office/drawing/2014/main" id="{8809B66C-9DA6-40A8-8258-60B13F44930F}"/>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b="1" u="sng" dirty="0">
                <a:solidFill>
                  <a:srgbClr val="002060"/>
                </a:solidFill>
              </a:rPr>
              <a:t>Be glad in that day and leap for joy</a:t>
            </a:r>
            <a:r>
              <a:rPr lang="en-US" sz="3200" dirty="0"/>
              <a:t>, for behold, your reward is great in heaven. For in the same way their fathers used to treat the prophets.</a:t>
            </a:r>
            <a:endParaRPr lang="en-US" sz="3200" baseline="30000" dirty="0">
              <a:latin typeface="Calibri" pitchFamily="34" charset="0"/>
            </a:endParaRPr>
          </a:p>
        </p:txBody>
      </p:sp>
    </p:spTree>
    <p:extLst>
      <p:ext uri="{BB962C8B-B14F-4D97-AF65-F5344CB8AC3E}">
        <p14:creationId xmlns:p14="http://schemas.microsoft.com/office/powerpoint/2010/main" val="990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a:extLst>
              <a:ext uri="{FF2B5EF4-FFF2-40B4-BE49-F238E27FC236}">
                <a16:creationId xmlns="" xmlns:a16="http://schemas.microsoft.com/office/drawing/2014/main" id="{0E319FBD-E7D9-4673-9A3E-68F010E2E1A2}"/>
              </a:ext>
            </a:extLst>
          </p:cNvPr>
          <p:cNvSpPr txBox="1">
            <a:spLocks noChangeArrowheads="1"/>
          </p:cNvSpPr>
          <p:nvPr/>
        </p:nvSpPr>
        <p:spPr bwMode="auto">
          <a:xfrm>
            <a:off x="-3048"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a:t>
            </a:r>
            <a:r>
              <a:rPr lang="en-US" sz="3200" b="1" u="sng" dirty="0">
                <a:solidFill>
                  <a:srgbClr val="002060"/>
                </a:solidFill>
              </a:rPr>
              <a:t>for the sake of the Son of Man</a:t>
            </a:r>
            <a:r>
              <a:rPr lang="en-US" sz="3200" dirty="0"/>
              <a:t>.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2" name="TextBox 11">
            <a:extLst>
              <a:ext uri="{FF2B5EF4-FFF2-40B4-BE49-F238E27FC236}">
                <a16:creationId xmlns="" xmlns:a16="http://schemas.microsoft.com/office/drawing/2014/main" id="{491D1336-73C0-48DA-8DFD-6F4C3381D6BB}"/>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b="1" u="sng" dirty="0">
                <a:solidFill>
                  <a:srgbClr val="002060"/>
                </a:solidFill>
              </a:rPr>
              <a:t>Blessed are you </a:t>
            </a:r>
            <a:r>
              <a:rPr lang="en-US" sz="3200" dirty="0"/>
              <a:t>when men hate you, and  ostracize you, and insult you, and scorn your name as evil, for the sake of the Son of Man.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3" name="TextBox 12">
            <a:extLst>
              <a:ext uri="{FF2B5EF4-FFF2-40B4-BE49-F238E27FC236}">
                <a16:creationId xmlns="" xmlns:a16="http://schemas.microsoft.com/office/drawing/2014/main" id="{8809B66C-9DA6-40A8-8258-60B13F44930F}"/>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b="1" u="sng" dirty="0">
                <a:solidFill>
                  <a:srgbClr val="002060"/>
                </a:solidFill>
              </a:rPr>
              <a:t>Be glad in that day and leap for joy</a:t>
            </a:r>
            <a:r>
              <a:rPr lang="en-US" sz="3200" dirty="0"/>
              <a:t>, for behold, your reward is great in heaven. For in the same way their fathers used to treat the prophets.</a:t>
            </a:r>
            <a:endParaRPr lang="en-US" sz="3200" baseline="30000" dirty="0">
              <a:latin typeface="Calibri" pitchFamily="34" charset="0"/>
            </a:endParaRPr>
          </a:p>
        </p:txBody>
      </p:sp>
      <p:sp>
        <p:nvSpPr>
          <p:cNvPr id="14" name="TextBox 13">
            <a:extLst>
              <a:ext uri="{FF2B5EF4-FFF2-40B4-BE49-F238E27FC236}">
                <a16:creationId xmlns="" xmlns:a16="http://schemas.microsoft.com/office/drawing/2014/main" id="{2104FEF5-E197-4E9A-A877-3394A608619C}"/>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dirty="0"/>
              <a:t>Be glad in that day and leap for joy, for behold, </a:t>
            </a:r>
            <a:r>
              <a:rPr lang="en-US" sz="3200" b="1" u="sng" dirty="0">
                <a:solidFill>
                  <a:srgbClr val="002060"/>
                </a:solidFill>
              </a:rPr>
              <a:t>your reward is great in heaven</a:t>
            </a:r>
            <a:r>
              <a:rPr lang="en-US" sz="3200" dirty="0"/>
              <a:t>. For in the same way their fathers used to treat the prophets.</a:t>
            </a:r>
            <a:endParaRPr lang="en-US" sz="3200" baseline="30000" dirty="0">
              <a:latin typeface="Calibri" pitchFamily="34" charset="0"/>
            </a:endParaRPr>
          </a:p>
        </p:txBody>
      </p:sp>
    </p:spTree>
    <p:extLst>
      <p:ext uri="{BB962C8B-B14F-4D97-AF65-F5344CB8AC3E}">
        <p14:creationId xmlns:p14="http://schemas.microsoft.com/office/powerpoint/2010/main" val="340527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a:extLst>
              <a:ext uri="{FF2B5EF4-FFF2-40B4-BE49-F238E27FC236}">
                <a16:creationId xmlns="" xmlns:a16="http://schemas.microsoft.com/office/drawing/2014/main" id="{0E319FBD-E7D9-4673-9A3E-68F010E2E1A2}"/>
              </a:ext>
            </a:extLst>
          </p:cNvPr>
          <p:cNvSpPr txBox="1">
            <a:spLocks noChangeArrowheads="1"/>
          </p:cNvSpPr>
          <p:nvPr/>
        </p:nvSpPr>
        <p:spPr bwMode="auto">
          <a:xfrm>
            <a:off x="-3048"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a:t>
            </a:r>
            <a:r>
              <a:rPr lang="en-US" sz="3200" b="1" u="sng" dirty="0">
                <a:solidFill>
                  <a:srgbClr val="002060"/>
                </a:solidFill>
              </a:rPr>
              <a:t>for the sake of the Son of Man</a:t>
            </a:r>
            <a:r>
              <a:rPr lang="en-US" sz="3200" dirty="0"/>
              <a:t>.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2" name="TextBox 11">
            <a:extLst>
              <a:ext uri="{FF2B5EF4-FFF2-40B4-BE49-F238E27FC236}">
                <a16:creationId xmlns="" xmlns:a16="http://schemas.microsoft.com/office/drawing/2014/main" id="{491D1336-73C0-48DA-8DFD-6F4C3381D6BB}"/>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b="1" u="sng" dirty="0">
                <a:solidFill>
                  <a:srgbClr val="002060"/>
                </a:solidFill>
              </a:rPr>
              <a:t>Blessed are you </a:t>
            </a:r>
            <a:r>
              <a:rPr lang="en-US" sz="3200" dirty="0"/>
              <a:t>when men hate you, and  ostracize you, and insult you, and scorn your name as evil, for the sake of the Son of Man.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3" name="TextBox 12">
            <a:extLst>
              <a:ext uri="{FF2B5EF4-FFF2-40B4-BE49-F238E27FC236}">
                <a16:creationId xmlns="" xmlns:a16="http://schemas.microsoft.com/office/drawing/2014/main" id="{8809B66C-9DA6-40A8-8258-60B13F44930F}"/>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b="1" u="sng" dirty="0">
                <a:solidFill>
                  <a:srgbClr val="002060"/>
                </a:solidFill>
              </a:rPr>
              <a:t>Be glad in that day and leap for joy</a:t>
            </a:r>
            <a:r>
              <a:rPr lang="en-US" sz="3200" dirty="0"/>
              <a:t>, for behold, your reward is great in heaven. For in the same way their fathers used to treat the prophets.</a:t>
            </a:r>
            <a:endParaRPr lang="en-US" sz="3200" baseline="30000" dirty="0">
              <a:latin typeface="Calibri" pitchFamily="34" charset="0"/>
            </a:endParaRPr>
          </a:p>
        </p:txBody>
      </p:sp>
      <p:sp>
        <p:nvSpPr>
          <p:cNvPr id="14" name="TextBox 13">
            <a:extLst>
              <a:ext uri="{FF2B5EF4-FFF2-40B4-BE49-F238E27FC236}">
                <a16:creationId xmlns="" xmlns:a16="http://schemas.microsoft.com/office/drawing/2014/main" id="{2104FEF5-E197-4E9A-A877-3394A608619C}"/>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dirty="0"/>
              <a:t>Be glad in that day and leap for joy, for behold, </a:t>
            </a:r>
            <a:r>
              <a:rPr lang="en-US" sz="3200" b="1" u="sng" dirty="0">
                <a:solidFill>
                  <a:srgbClr val="002060"/>
                </a:solidFill>
              </a:rPr>
              <a:t>your reward is great in heaven</a:t>
            </a:r>
            <a:r>
              <a:rPr lang="en-US" sz="3200" dirty="0"/>
              <a:t>. For in the same way their fathers used to treat the prophets.</a:t>
            </a:r>
            <a:endParaRPr lang="en-US" sz="3200" baseline="30000" dirty="0">
              <a:latin typeface="Calibri" pitchFamily="34" charset="0"/>
            </a:endParaRPr>
          </a:p>
        </p:txBody>
      </p:sp>
      <p:sp>
        <p:nvSpPr>
          <p:cNvPr id="19" name="TextBox 18">
            <a:extLst>
              <a:ext uri="{FF2B5EF4-FFF2-40B4-BE49-F238E27FC236}">
                <a16:creationId xmlns="" xmlns:a16="http://schemas.microsoft.com/office/drawing/2014/main" id="{09416EC7-01B4-4ED4-8165-0DE56E64A292}"/>
              </a:ext>
            </a:extLst>
          </p:cNvPr>
          <p:cNvSpPr txBox="1">
            <a:spLocks noChangeArrowheads="1"/>
          </p:cNvSpPr>
          <p:nvPr/>
        </p:nvSpPr>
        <p:spPr bwMode="auto">
          <a:xfrm>
            <a:off x="0" y="1220212"/>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dirty="0"/>
              <a:t>Be glad in that day and leap for joy, for behold, your reward is great in heaven. </a:t>
            </a:r>
            <a:r>
              <a:rPr lang="en-US" sz="3200" b="1" u="sng" dirty="0">
                <a:solidFill>
                  <a:srgbClr val="002060"/>
                </a:solidFill>
              </a:rPr>
              <a:t>For in the same way their fathers used to treat the prophets</a:t>
            </a:r>
            <a:r>
              <a:rPr lang="en-US" sz="3200" dirty="0"/>
              <a:t>.</a:t>
            </a:r>
            <a:endParaRPr lang="en-US" sz="3200" baseline="30000" dirty="0">
              <a:latin typeface="Calibri" pitchFamily="34" charset="0"/>
            </a:endParaRPr>
          </a:p>
        </p:txBody>
      </p:sp>
    </p:spTree>
    <p:extLst>
      <p:ext uri="{BB962C8B-B14F-4D97-AF65-F5344CB8AC3E}">
        <p14:creationId xmlns:p14="http://schemas.microsoft.com/office/powerpoint/2010/main" val="38412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1" name="TextBox 10">
            <a:extLst>
              <a:ext uri="{FF2B5EF4-FFF2-40B4-BE49-F238E27FC236}">
                <a16:creationId xmlns="" xmlns:a16="http://schemas.microsoft.com/office/drawing/2014/main" id="{0E319FBD-E7D9-4673-9A3E-68F010E2E1A2}"/>
              </a:ext>
            </a:extLst>
          </p:cNvPr>
          <p:cNvSpPr txBox="1">
            <a:spLocks noChangeArrowheads="1"/>
          </p:cNvSpPr>
          <p:nvPr/>
        </p:nvSpPr>
        <p:spPr bwMode="auto">
          <a:xfrm>
            <a:off x="-3048"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a:t>
            </a:r>
            <a:r>
              <a:rPr lang="en-US" sz="3200" b="1" u="sng" dirty="0">
                <a:solidFill>
                  <a:srgbClr val="002060"/>
                </a:solidFill>
              </a:rPr>
              <a:t>for the sake of the Son of Man</a:t>
            </a:r>
            <a:r>
              <a:rPr lang="en-US" sz="3200" dirty="0"/>
              <a:t>.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2" name="TextBox 11">
            <a:extLst>
              <a:ext uri="{FF2B5EF4-FFF2-40B4-BE49-F238E27FC236}">
                <a16:creationId xmlns="" xmlns:a16="http://schemas.microsoft.com/office/drawing/2014/main" id="{491D1336-73C0-48DA-8DFD-6F4C3381D6BB}"/>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b="1" u="sng" dirty="0">
                <a:solidFill>
                  <a:srgbClr val="002060"/>
                </a:solidFill>
              </a:rPr>
              <a:t>Blessed are you </a:t>
            </a:r>
            <a:r>
              <a:rPr lang="en-US" sz="3200" dirty="0"/>
              <a:t>when men hate you, and  ostracize you, and insult you, and scorn your name as evil, for the sake of the Son of Man. </a:t>
            </a:r>
            <a:r>
              <a:rPr lang="en-US" sz="3200" b="1" baseline="30000" dirty="0"/>
              <a:t>23 </a:t>
            </a:r>
            <a:r>
              <a:rPr lang="en-US" sz="3200" dirty="0"/>
              <a:t>Be glad in that day and leap for joy, for behold, your reward is great in heaven. For in the same way their fathers used to treat the prophets.</a:t>
            </a:r>
            <a:endParaRPr lang="en-US" sz="3200" baseline="30000" dirty="0">
              <a:latin typeface="Calibri" pitchFamily="34" charset="0"/>
            </a:endParaRPr>
          </a:p>
        </p:txBody>
      </p:sp>
      <p:sp>
        <p:nvSpPr>
          <p:cNvPr id="13" name="TextBox 12">
            <a:extLst>
              <a:ext uri="{FF2B5EF4-FFF2-40B4-BE49-F238E27FC236}">
                <a16:creationId xmlns="" xmlns:a16="http://schemas.microsoft.com/office/drawing/2014/main" id="{8809B66C-9DA6-40A8-8258-60B13F44930F}"/>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b="1" u="sng" dirty="0">
                <a:solidFill>
                  <a:srgbClr val="002060"/>
                </a:solidFill>
              </a:rPr>
              <a:t>Be glad in that day and leap for joy</a:t>
            </a:r>
            <a:r>
              <a:rPr lang="en-US" sz="3200" dirty="0"/>
              <a:t>, for behold, your reward is great in heaven. For in the same way their fathers used to treat the prophets.</a:t>
            </a:r>
            <a:endParaRPr lang="en-US" sz="3200" baseline="30000" dirty="0">
              <a:latin typeface="Calibri" pitchFamily="34" charset="0"/>
            </a:endParaRPr>
          </a:p>
        </p:txBody>
      </p:sp>
      <p:sp>
        <p:nvSpPr>
          <p:cNvPr id="14" name="TextBox 13">
            <a:extLst>
              <a:ext uri="{FF2B5EF4-FFF2-40B4-BE49-F238E27FC236}">
                <a16:creationId xmlns="" xmlns:a16="http://schemas.microsoft.com/office/drawing/2014/main" id="{2104FEF5-E197-4E9A-A877-3394A608619C}"/>
              </a:ext>
            </a:extLst>
          </p:cNvPr>
          <p:cNvSpPr txBox="1">
            <a:spLocks noChangeArrowheads="1"/>
          </p:cNvSpPr>
          <p:nvPr/>
        </p:nvSpPr>
        <p:spPr bwMode="auto">
          <a:xfrm>
            <a:off x="0" y="1219200"/>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dirty="0"/>
              <a:t>Be glad in that day and leap for joy, for behold, </a:t>
            </a:r>
            <a:r>
              <a:rPr lang="en-US" sz="3200" b="1" u="sng" dirty="0">
                <a:solidFill>
                  <a:srgbClr val="002060"/>
                </a:solidFill>
              </a:rPr>
              <a:t>your reward is great in heaven</a:t>
            </a:r>
            <a:r>
              <a:rPr lang="en-US" sz="3200" dirty="0"/>
              <a:t>. For in the same way their fathers used to treat the prophets.</a:t>
            </a:r>
            <a:endParaRPr lang="en-US" sz="3200" baseline="30000" dirty="0">
              <a:latin typeface="Calibri" pitchFamily="34" charset="0"/>
            </a:endParaRPr>
          </a:p>
        </p:txBody>
      </p:sp>
      <p:sp>
        <p:nvSpPr>
          <p:cNvPr id="19" name="TextBox 18">
            <a:extLst>
              <a:ext uri="{FF2B5EF4-FFF2-40B4-BE49-F238E27FC236}">
                <a16:creationId xmlns="" xmlns:a16="http://schemas.microsoft.com/office/drawing/2014/main" id="{09416EC7-01B4-4ED4-8165-0DE56E64A292}"/>
              </a:ext>
            </a:extLst>
          </p:cNvPr>
          <p:cNvSpPr txBox="1">
            <a:spLocks noChangeArrowheads="1"/>
          </p:cNvSpPr>
          <p:nvPr/>
        </p:nvSpPr>
        <p:spPr bwMode="auto">
          <a:xfrm>
            <a:off x="0" y="1220212"/>
            <a:ext cx="9147048" cy="3046988"/>
          </a:xfrm>
          <a:prstGeom prst="rect">
            <a:avLst/>
          </a:prstGeom>
          <a:solidFill>
            <a:schemeClr val="accent6">
              <a:lumMod val="40000"/>
              <a:lumOff val="60000"/>
            </a:schemeClr>
          </a:solidFill>
          <a:ln w="9525">
            <a:solidFill>
              <a:schemeClr val="bg2"/>
            </a:solidFill>
            <a:miter lim="800000"/>
            <a:headEnd/>
            <a:tailEnd/>
          </a:ln>
        </p:spPr>
        <p:txBody>
          <a:bodyPr wrap="square">
            <a:spAutoFit/>
          </a:bodyPr>
          <a:lstStyle/>
          <a:p>
            <a:r>
              <a:rPr lang="en-US" sz="3200" b="1" baseline="30000" dirty="0"/>
              <a:t>Luke 6:22 </a:t>
            </a:r>
            <a:r>
              <a:rPr lang="en-US" sz="3200" dirty="0"/>
              <a:t>Blessed are you when men hate you, and  ostracize you, and insult you, and scorn your name as evil, for the sake of the Son of Man. </a:t>
            </a:r>
            <a:r>
              <a:rPr lang="en-US" sz="3200" b="1" baseline="30000" dirty="0"/>
              <a:t>23 </a:t>
            </a:r>
            <a:r>
              <a:rPr lang="en-US" sz="3200" dirty="0"/>
              <a:t>Be glad in that day and leap for joy, for behold, your reward is great in heaven. </a:t>
            </a:r>
            <a:r>
              <a:rPr lang="en-US" sz="3200" b="1" u="sng" dirty="0">
                <a:solidFill>
                  <a:srgbClr val="002060"/>
                </a:solidFill>
              </a:rPr>
              <a:t>For in the same way their fathers used to treat the prophets</a:t>
            </a:r>
            <a:r>
              <a:rPr lang="en-US" sz="3200" dirty="0"/>
              <a:t>.</a:t>
            </a:r>
            <a:endParaRPr lang="en-US" sz="3200" baseline="30000" dirty="0">
              <a:latin typeface="Calibri" pitchFamily="34" charset="0"/>
            </a:endParaRPr>
          </a:p>
        </p:txBody>
      </p:sp>
      <p:sp>
        <p:nvSpPr>
          <p:cNvPr id="20" name="Rounded Rectangular Callout 17">
            <a:extLst>
              <a:ext uri="{FF2B5EF4-FFF2-40B4-BE49-F238E27FC236}">
                <a16:creationId xmlns="" xmlns:a16="http://schemas.microsoft.com/office/drawing/2014/main" id="{3132080E-6B60-474C-ABB5-242A2E21904B}"/>
              </a:ext>
            </a:extLst>
          </p:cNvPr>
          <p:cNvSpPr/>
          <p:nvPr/>
        </p:nvSpPr>
        <p:spPr>
          <a:xfrm>
            <a:off x="914400" y="4343400"/>
            <a:ext cx="7552592" cy="7477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You’re suffering in good company!</a:t>
            </a:r>
          </a:p>
        </p:txBody>
      </p:sp>
    </p:spTree>
    <p:extLst>
      <p:ext uri="{BB962C8B-B14F-4D97-AF65-F5344CB8AC3E}">
        <p14:creationId xmlns:p14="http://schemas.microsoft.com/office/powerpoint/2010/main" val="130694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9" grpId="0" animBg="1"/>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7" name="TextBox 16">
            <a:extLst>
              <a:ext uri="{FF2B5EF4-FFF2-40B4-BE49-F238E27FC236}">
                <a16:creationId xmlns="" xmlns:a16="http://schemas.microsoft.com/office/drawing/2014/main" id="{596357D0-913C-42F8-8144-B0FA6FA4B2E8}"/>
              </a:ext>
            </a:extLst>
          </p:cNvPr>
          <p:cNvSpPr txBox="1">
            <a:spLocks noChangeArrowheads="1"/>
          </p:cNvSpPr>
          <p:nvPr/>
        </p:nvSpPr>
        <p:spPr bwMode="auto">
          <a:xfrm>
            <a:off x="-31388" y="3067488"/>
            <a:ext cx="9147048" cy="1061829"/>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1Pet 4:13</a:t>
            </a:r>
            <a:r>
              <a:rPr lang="en-US" sz="3100" b="1" baseline="30000" dirty="0">
                <a:solidFill>
                  <a:schemeClr val="bg1"/>
                </a:solidFill>
              </a:rPr>
              <a:t> </a:t>
            </a:r>
            <a:r>
              <a:rPr lang="en-US" sz="3100" dirty="0">
                <a:solidFill>
                  <a:schemeClr val="bg1"/>
                </a:solidFill>
              </a:rPr>
              <a:t>but to the degree that you </a:t>
            </a:r>
            <a:r>
              <a:rPr lang="en-US" sz="3100" b="1" u="sng" dirty="0">
                <a:solidFill>
                  <a:schemeClr val="bg1"/>
                </a:solidFill>
              </a:rPr>
              <a:t>share</a:t>
            </a:r>
            <a:r>
              <a:rPr lang="en-US" sz="3100" dirty="0">
                <a:solidFill>
                  <a:schemeClr val="bg1"/>
                </a:solidFill>
              </a:rPr>
              <a:t> the sufferings </a:t>
            </a:r>
            <a:r>
              <a:rPr lang="en-US" sz="3200" dirty="0">
                <a:solidFill>
                  <a:schemeClr val="bg1"/>
                </a:solidFill>
              </a:rPr>
              <a:t>of Christ, keep on rejoicing, </a:t>
            </a:r>
            <a:endParaRPr lang="en-US" sz="3200" baseline="30000" dirty="0">
              <a:solidFill>
                <a:schemeClr val="bg1"/>
              </a:solidFill>
              <a:latin typeface="Calibri" pitchFamily="34" charset="0"/>
            </a:endParaRPr>
          </a:p>
        </p:txBody>
      </p:sp>
      <p:sp>
        <p:nvSpPr>
          <p:cNvPr id="18" name="Speech Bubble: Rectangle 17">
            <a:extLst>
              <a:ext uri="{FF2B5EF4-FFF2-40B4-BE49-F238E27FC236}">
                <a16:creationId xmlns="" xmlns:a16="http://schemas.microsoft.com/office/drawing/2014/main" id="{143AE02F-19A6-419A-85AF-092CCD32948A}"/>
              </a:ext>
            </a:extLst>
          </p:cNvPr>
          <p:cNvSpPr/>
          <p:nvPr/>
        </p:nvSpPr>
        <p:spPr>
          <a:xfrm>
            <a:off x="6248400" y="4209514"/>
            <a:ext cx="2667000" cy="694962"/>
          </a:xfrm>
          <a:prstGeom prst="wedgeRectCallout">
            <a:avLst>
              <a:gd name="adj1" fmla="val -60197"/>
              <a:gd name="adj2" fmla="val -1370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koinoneo</a:t>
            </a:r>
            <a:r>
              <a:rPr lang="en-US" sz="3200" b="1" i="1" dirty="0">
                <a:solidFill>
                  <a:schemeClr val="tx1"/>
                </a:solidFill>
              </a:rPr>
              <a:t>: </a:t>
            </a:r>
            <a:endParaRPr lang="en-US" sz="3200" b="1" dirty="0">
              <a:solidFill>
                <a:schemeClr val="tx1"/>
              </a:solidFill>
            </a:endParaRPr>
          </a:p>
        </p:txBody>
      </p:sp>
    </p:spTree>
    <p:extLst>
      <p:ext uri="{BB962C8B-B14F-4D97-AF65-F5344CB8AC3E}">
        <p14:creationId xmlns:p14="http://schemas.microsoft.com/office/powerpoint/2010/main" val="39066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7" name="TextBox 16">
            <a:extLst>
              <a:ext uri="{FF2B5EF4-FFF2-40B4-BE49-F238E27FC236}">
                <a16:creationId xmlns="" xmlns:a16="http://schemas.microsoft.com/office/drawing/2014/main" id="{596357D0-913C-42F8-8144-B0FA6FA4B2E8}"/>
              </a:ext>
            </a:extLst>
          </p:cNvPr>
          <p:cNvSpPr txBox="1">
            <a:spLocks noChangeArrowheads="1"/>
          </p:cNvSpPr>
          <p:nvPr/>
        </p:nvSpPr>
        <p:spPr bwMode="auto">
          <a:xfrm>
            <a:off x="-31388" y="3067488"/>
            <a:ext cx="9147048" cy="1061829"/>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1Pet 4:13</a:t>
            </a:r>
            <a:r>
              <a:rPr lang="en-US" sz="3100" b="1" baseline="30000" dirty="0">
                <a:solidFill>
                  <a:schemeClr val="bg1"/>
                </a:solidFill>
              </a:rPr>
              <a:t> </a:t>
            </a:r>
            <a:r>
              <a:rPr lang="en-US" sz="3100" dirty="0">
                <a:solidFill>
                  <a:schemeClr val="bg1"/>
                </a:solidFill>
              </a:rPr>
              <a:t>but to the degree that you </a:t>
            </a:r>
            <a:r>
              <a:rPr lang="en-US" sz="3100" b="1" u="sng" dirty="0">
                <a:solidFill>
                  <a:schemeClr val="bg1"/>
                </a:solidFill>
              </a:rPr>
              <a:t>share</a:t>
            </a:r>
            <a:r>
              <a:rPr lang="en-US" sz="3100" dirty="0">
                <a:solidFill>
                  <a:schemeClr val="bg1"/>
                </a:solidFill>
              </a:rPr>
              <a:t> the sufferings </a:t>
            </a:r>
            <a:r>
              <a:rPr lang="en-US" sz="3200" dirty="0">
                <a:solidFill>
                  <a:schemeClr val="bg1"/>
                </a:solidFill>
              </a:rPr>
              <a:t>of Christ, keep on rejoicing, </a:t>
            </a:r>
            <a:endParaRPr lang="en-US" sz="3200" baseline="30000" dirty="0">
              <a:solidFill>
                <a:schemeClr val="bg1"/>
              </a:solidFill>
              <a:latin typeface="Calibri" pitchFamily="34" charset="0"/>
            </a:endParaRPr>
          </a:p>
        </p:txBody>
      </p:sp>
      <p:sp>
        <p:nvSpPr>
          <p:cNvPr id="21" name="Rounded Rectangular Callout 17">
            <a:extLst>
              <a:ext uri="{FF2B5EF4-FFF2-40B4-BE49-F238E27FC236}">
                <a16:creationId xmlns="" xmlns:a16="http://schemas.microsoft.com/office/drawing/2014/main" id="{53E00D59-8857-4144-A755-4EF60EFB7CAB}"/>
              </a:ext>
            </a:extLst>
          </p:cNvPr>
          <p:cNvSpPr/>
          <p:nvPr/>
        </p:nvSpPr>
        <p:spPr>
          <a:xfrm>
            <a:off x="914400" y="1444618"/>
            <a:ext cx="7239000"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They were honored to have solidarity with Christ!</a:t>
            </a:r>
          </a:p>
        </p:txBody>
      </p:sp>
      <p:sp>
        <p:nvSpPr>
          <p:cNvPr id="12" name="Speech Bubble: Rectangle 11">
            <a:extLst>
              <a:ext uri="{FF2B5EF4-FFF2-40B4-BE49-F238E27FC236}">
                <a16:creationId xmlns="" xmlns:a16="http://schemas.microsoft.com/office/drawing/2014/main" id="{7FDC8CC3-B4B3-4D8A-A2F9-E5AB080A740A}"/>
              </a:ext>
            </a:extLst>
          </p:cNvPr>
          <p:cNvSpPr/>
          <p:nvPr/>
        </p:nvSpPr>
        <p:spPr>
          <a:xfrm>
            <a:off x="6248400" y="4209514"/>
            <a:ext cx="2667000" cy="694962"/>
          </a:xfrm>
          <a:prstGeom prst="wedgeRectCallout">
            <a:avLst>
              <a:gd name="adj1" fmla="val -60197"/>
              <a:gd name="adj2" fmla="val -1370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koinoneo</a:t>
            </a:r>
            <a:r>
              <a:rPr lang="en-US" sz="3200" b="1" i="1" dirty="0">
                <a:solidFill>
                  <a:schemeClr val="tx1"/>
                </a:solidFill>
              </a:rPr>
              <a:t>: </a:t>
            </a:r>
            <a:endParaRPr lang="en-US" sz="3200" b="1" dirty="0">
              <a:solidFill>
                <a:schemeClr val="tx1"/>
              </a:solidFill>
            </a:endParaRPr>
          </a:p>
        </p:txBody>
      </p:sp>
    </p:spTree>
    <p:extLst>
      <p:ext uri="{BB962C8B-B14F-4D97-AF65-F5344CB8AC3E}">
        <p14:creationId xmlns:p14="http://schemas.microsoft.com/office/powerpoint/2010/main" val="127565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apostles considered it an </a:t>
            </a:r>
            <a:r>
              <a:rPr lang="en-US" sz="4000" b="1" i="1" dirty="0"/>
              <a:t>honor</a:t>
            </a:r>
            <a:r>
              <a:rPr lang="en-US" sz="4000" b="1" dirty="0"/>
              <a:t> to </a:t>
            </a:r>
          </a:p>
          <a:p>
            <a:pPr algn="ctr"/>
            <a:r>
              <a:rPr lang="en-US" sz="4000" b="1" dirty="0"/>
              <a:t>suffer for the name of Jesus</a:t>
            </a: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rejoicing </a:t>
            </a:r>
            <a:r>
              <a:rPr lang="en-US" sz="3200" b="1" u="sng" dirty="0">
                <a:solidFill>
                  <a:srgbClr val="002060"/>
                </a:solidFill>
              </a:rPr>
              <a:t>that they had been considered worthy to suffer shame for His name</a:t>
            </a:r>
            <a:r>
              <a:rPr lang="en-US" sz="3200" dirty="0"/>
              <a:t>.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7" name="TextBox 16">
            <a:extLst>
              <a:ext uri="{FF2B5EF4-FFF2-40B4-BE49-F238E27FC236}">
                <a16:creationId xmlns="" xmlns:a16="http://schemas.microsoft.com/office/drawing/2014/main" id="{596357D0-913C-42F8-8144-B0FA6FA4B2E8}"/>
              </a:ext>
            </a:extLst>
          </p:cNvPr>
          <p:cNvSpPr txBox="1">
            <a:spLocks noChangeArrowheads="1"/>
          </p:cNvSpPr>
          <p:nvPr/>
        </p:nvSpPr>
        <p:spPr bwMode="auto">
          <a:xfrm>
            <a:off x="-31388" y="3067488"/>
            <a:ext cx="9147048" cy="1061829"/>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1Pet 4:13</a:t>
            </a:r>
            <a:r>
              <a:rPr lang="en-US" sz="3100" b="1" baseline="30000" dirty="0">
                <a:solidFill>
                  <a:schemeClr val="bg1"/>
                </a:solidFill>
              </a:rPr>
              <a:t> </a:t>
            </a:r>
            <a:r>
              <a:rPr lang="en-US" sz="3100" dirty="0">
                <a:solidFill>
                  <a:schemeClr val="bg1"/>
                </a:solidFill>
              </a:rPr>
              <a:t>but to the degree that you </a:t>
            </a:r>
            <a:r>
              <a:rPr lang="en-US" sz="3100" b="1" u="sng" dirty="0">
                <a:solidFill>
                  <a:schemeClr val="bg1"/>
                </a:solidFill>
              </a:rPr>
              <a:t>share</a:t>
            </a:r>
            <a:r>
              <a:rPr lang="en-US" sz="3100" dirty="0">
                <a:solidFill>
                  <a:schemeClr val="bg1"/>
                </a:solidFill>
              </a:rPr>
              <a:t> the sufferings </a:t>
            </a:r>
            <a:r>
              <a:rPr lang="en-US" sz="3200" dirty="0">
                <a:solidFill>
                  <a:schemeClr val="bg1"/>
                </a:solidFill>
              </a:rPr>
              <a:t>of Christ, keep on rejoicing, </a:t>
            </a:r>
            <a:endParaRPr lang="en-US" sz="3200" baseline="30000" dirty="0">
              <a:solidFill>
                <a:schemeClr val="bg1"/>
              </a:solidFill>
              <a:latin typeface="Calibri" pitchFamily="34" charset="0"/>
            </a:endParaRPr>
          </a:p>
        </p:txBody>
      </p:sp>
      <p:sp>
        <p:nvSpPr>
          <p:cNvPr id="13" name="Rounded Rectangular Callout 17">
            <a:extLst>
              <a:ext uri="{FF2B5EF4-FFF2-40B4-BE49-F238E27FC236}">
                <a16:creationId xmlns="" xmlns:a16="http://schemas.microsoft.com/office/drawing/2014/main" id="{B2C383CA-C1F8-4C26-A972-9E712662C48D}"/>
              </a:ext>
            </a:extLst>
          </p:cNvPr>
          <p:cNvSpPr/>
          <p:nvPr/>
        </p:nvSpPr>
        <p:spPr>
          <a:xfrm>
            <a:off x="457200" y="1488319"/>
            <a:ext cx="7924800"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They knew that they were suffering for a purpose that really mattered</a:t>
            </a:r>
          </a:p>
        </p:txBody>
      </p:sp>
      <p:sp>
        <p:nvSpPr>
          <p:cNvPr id="12" name="Speech Bubble: Rectangle 11">
            <a:extLst>
              <a:ext uri="{FF2B5EF4-FFF2-40B4-BE49-F238E27FC236}">
                <a16:creationId xmlns="" xmlns:a16="http://schemas.microsoft.com/office/drawing/2014/main" id="{B459590D-6EF9-4483-9312-B5FFC2D89356}"/>
              </a:ext>
            </a:extLst>
          </p:cNvPr>
          <p:cNvSpPr/>
          <p:nvPr/>
        </p:nvSpPr>
        <p:spPr>
          <a:xfrm>
            <a:off x="6248400" y="4209514"/>
            <a:ext cx="2667000" cy="694962"/>
          </a:xfrm>
          <a:prstGeom prst="wedgeRectCallout">
            <a:avLst>
              <a:gd name="adj1" fmla="val -60197"/>
              <a:gd name="adj2" fmla="val -1370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koinoneo</a:t>
            </a:r>
            <a:r>
              <a:rPr lang="en-US" sz="3200" b="1" i="1" dirty="0">
                <a:solidFill>
                  <a:schemeClr val="tx1"/>
                </a:solidFill>
              </a:rPr>
              <a:t>: </a:t>
            </a:r>
            <a:endParaRPr lang="en-US" sz="3200" b="1" dirty="0">
              <a:solidFill>
                <a:schemeClr val="tx1"/>
              </a:solidFill>
            </a:endParaRPr>
          </a:p>
        </p:txBody>
      </p:sp>
    </p:spTree>
    <p:extLst>
      <p:ext uri="{BB962C8B-B14F-4D97-AF65-F5344CB8AC3E}">
        <p14:creationId xmlns:p14="http://schemas.microsoft.com/office/powerpoint/2010/main" val="38102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65771" cy="5155746"/>
          </a:xfrm>
          <a:prstGeom prst="rect">
            <a:avLst/>
          </a:prstGeom>
        </p:spPr>
      </p:pic>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25" t="3626" r="1700"/>
          <a:stretch/>
        </p:blipFill>
        <p:spPr>
          <a:xfrm>
            <a:off x="0" y="28413"/>
            <a:ext cx="9144000" cy="6077111"/>
          </a:xfrm>
        </p:spPr>
      </p:pic>
      <p:sp>
        <p:nvSpPr>
          <p:cNvPr id="5" name="TextBox 4"/>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they flogged them and ordered them not to speak in the name of Jesus, </a:t>
            </a:r>
            <a:r>
              <a:rPr lang="en-US" sz="3000" b="1" u="sng" dirty="0">
                <a:solidFill>
                  <a:srgbClr val="002060"/>
                </a:solidFill>
              </a:rPr>
              <a:t>and then released them</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5:40 </a:t>
            </a:r>
            <a:r>
              <a:rPr lang="en-US" sz="3100" dirty="0"/>
              <a:t>They took his advice; and after calling the apostles in, </a:t>
            </a:r>
            <a:r>
              <a:rPr lang="en-US" sz="3100" b="1" u="sng" dirty="0">
                <a:solidFill>
                  <a:srgbClr val="002060"/>
                </a:solidFill>
              </a:rPr>
              <a:t>they flogged them </a:t>
            </a:r>
            <a:r>
              <a:rPr lang="en-US" sz="3100" dirty="0"/>
              <a:t>and ordered them not to speak in the name of Jesus, and then released them.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Tree>
    <p:extLst>
      <p:ext uri="{BB962C8B-B14F-4D97-AF65-F5344CB8AC3E}">
        <p14:creationId xmlns:p14="http://schemas.microsoft.com/office/powerpoint/2010/main" val="19324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28413"/>
            <a:ext cx="9144000" cy="6077111"/>
          </a:xfrm>
        </p:spPr>
      </p:pic>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12" name="Rounded Rectangular Callout 17">
            <a:extLst>
              <a:ext uri="{FF2B5EF4-FFF2-40B4-BE49-F238E27FC236}">
                <a16:creationId xmlns="" xmlns:a16="http://schemas.microsoft.com/office/drawing/2014/main" id="{1557E457-F53F-4358-96A6-48C9E4E6179F}"/>
              </a:ext>
            </a:extLst>
          </p:cNvPr>
          <p:cNvSpPr/>
          <p:nvPr/>
        </p:nvSpPr>
        <p:spPr>
          <a:xfrm>
            <a:off x="152400" y="1371600"/>
            <a:ext cx="4419600" cy="70476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Relevance for us? </a:t>
            </a:r>
          </a:p>
        </p:txBody>
      </p:sp>
    </p:spTree>
    <p:extLst>
      <p:ext uri="{BB962C8B-B14F-4D97-AF65-F5344CB8AC3E}">
        <p14:creationId xmlns:p14="http://schemas.microsoft.com/office/powerpoint/2010/main" val="46252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 t="3626" r="1700"/>
          <a:stretch/>
        </p:blipFill>
        <p:spPr>
          <a:xfrm>
            <a:off x="0" y="28413"/>
            <a:ext cx="9144000" cy="6077111"/>
          </a:xfrm>
        </p:spPr>
      </p:pic>
      <p:sp>
        <p:nvSpPr>
          <p:cNvPr id="16" name="TextBox 15"/>
          <p:cNvSpPr txBox="1"/>
          <p:nvPr/>
        </p:nvSpPr>
        <p:spPr>
          <a:xfrm>
            <a:off x="0" y="5334000"/>
            <a:ext cx="9144000" cy="1543049"/>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a:t>
            </a:r>
            <a:r>
              <a:rPr lang="en-US" sz="3200" dirty="0"/>
              <a:t> that they had been considered worthy to suffer shame for His name.  </a:t>
            </a:r>
            <a:r>
              <a:rPr lang="en-US" sz="31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12" name="Rounded Rectangular Callout 17">
            <a:extLst>
              <a:ext uri="{FF2B5EF4-FFF2-40B4-BE49-F238E27FC236}">
                <a16:creationId xmlns="" xmlns:a16="http://schemas.microsoft.com/office/drawing/2014/main" id="{1557E457-F53F-4358-96A6-48C9E4E6179F}"/>
              </a:ext>
            </a:extLst>
          </p:cNvPr>
          <p:cNvSpPr/>
          <p:nvPr/>
        </p:nvSpPr>
        <p:spPr>
          <a:xfrm>
            <a:off x="152400" y="1371600"/>
            <a:ext cx="4419600" cy="70476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Relevance for us? </a:t>
            </a:r>
          </a:p>
        </p:txBody>
      </p:sp>
      <p:sp>
        <p:nvSpPr>
          <p:cNvPr id="14" name="Rounded Rectangular Callout 17">
            <a:extLst>
              <a:ext uri="{FF2B5EF4-FFF2-40B4-BE49-F238E27FC236}">
                <a16:creationId xmlns="" xmlns:a16="http://schemas.microsoft.com/office/drawing/2014/main" id="{EC378D24-7BC8-414B-8C58-229E45B2BDF4}"/>
              </a:ext>
            </a:extLst>
          </p:cNvPr>
          <p:cNvSpPr/>
          <p:nvPr/>
        </p:nvSpPr>
        <p:spPr>
          <a:xfrm>
            <a:off x="533400" y="2438400"/>
            <a:ext cx="8229600" cy="147641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Persecution remains a major challenge or the church today </a:t>
            </a:r>
            <a:endParaRPr lang="en-US" sz="4000" b="1" dirty="0"/>
          </a:p>
        </p:txBody>
      </p:sp>
    </p:spTree>
    <p:extLst>
      <p:ext uri="{BB962C8B-B14F-4D97-AF65-F5344CB8AC3E}">
        <p14:creationId xmlns:p14="http://schemas.microsoft.com/office/powerpoint/2010/main" val="5780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3" name="TextBox 12"/>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4:18 </a:t>
            </a:r>
            <a:r>
              <a:rPr lang="en-US" sz="3200" dirty="0"/>
              <a:t>And when they had summoned them, they  commanded them not to speak or teach at all in the name of Jesus. </a:t>
            </a:r>
            <a:endParaRPr lang="en-US" sz="3200" b="1" u="sng" dirty="0">
              <a:solidFill>
                <a:srgbClr val="002060"/>
              </a:solidFill>
            </a:endParaRPr>
          </a:p>
        </p:txBody>
      </p:sp>
      <p:sp>
        <p:nvSpPr>
          <p:cNvPr id="2" name="Speech Bubble: Rectangle with Corners Rounded 1"/>
          <p:cNvSpPr/>
          <p:nvPr/>
        </p:nvSpPr>
        <p:spPr>
          <a:xfrm>
            <a:off x="-152400" y="1981200"/>
            <a:ext cx="2743200" cy="2514599"/>
          </a:xfrm>
          <a:prstGeom prst="wedgeRoundRectCallout">
            <a:avLst>
              <a:gd name="adj1" fmla="val -56345"/>
              <a:gd name="adj2" fmla="val 58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4:7 </a:t>
            </a:r>
            <a:r>
              <a:rPr lang="en-US" sz="3200" b="1" dirty="0">
                <a:solidFill>
                  <a:schemeClr val="tx1"/>
                </a:solidFill>
              </a:rPr>
              <a:t>“By what power, or in what name, have you done this?”</a:t>
            </a:r>
          </a:p>
        </p:txBody>
      </p:sp>
      <p:sp>
        <p:nvSpPr>
          <p:cNvPr id="11" name="Rounded Rectangular Callout 17">
            <a:extLst>
              <a:ext uri="{FF2B5EF4-FFF2-40B4-BE49-F238E27FC236}">
                <a16:creationId xmlns="" xmlns:a16="http://schemas.microsoft.com/office/drawing/2014/main" id="{825537C0-68BF-4855-8C69-A6B0CBAF6DC9}"/>
              </a:ext>
            </a:extLst>
          </p:cNvPr>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
        <p:nvSpPr>
          <p:cNvPr id="12" name="Speech Bubble: Rectangle with Corners Rounded 11"/>
          <p:cNvSpPr/>
          <p:nvPr/>
        </p:nvSpPr>
        <p:spPr>
          <a:xfrm>
            <a:off x="2667000" y="1981200"/>
            <a:ext cx="6553200" cy="2545957"/>
          </a:xfrm>
          <a:prstGeom prst="wedgeRoundRectCallout">
            <a:avLst>
              <a:gd name="adj1" fmla="val 54074"/>
              <a:gd name="adj2" fmla="val 630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19</a:t>
            </a:r>
            <a:r>
              <a:rPr lang="en-US" sz="3200" b="1" dirty="0">
                <a:solidFill>
                  <a:schemeClr val="tx1"/>
                </a:solidFill>
              </a:rPr>
              <a:t> “Whether it is right in the sight of God to give heed to you rather than to God, you be the judge; </a:t>
            </a:r>
            <a:r>
              <a:rPr lang="en-US" sz="3200" b="1" baseline="30000" dirty="0">
                <a:solidFill>
                  <a:schemeClr val="tx1"/>
                </a:solidFill>
              </a:rPr>
              <a:t>20 </a:t>
            </a:r>
            <a:r>
              <a:rPr lang="en-US" sz="3200" b="1" dirty="0">
                <a:solidFill>
                  <a:schemeClr val="tx1"/>
                </a:solidFill>
              </a:rPr>
              <a:t>for we cannot stop speaking about what we have seen and heard.”</a:t>
            </a:r>
          </a:p>
        </p:txBody>
      </p:sp>
      <p:sp>
        <p:nvSpPr>
          <p:cNvPr id="10" name="TextBox 9">
            <a:extLst>
              <a:ext uri="{FF2B5EF4-FFF2-40B4-BE49-F238E27FC236}">
                <a16:creationId xmlns="" xmlns:a16="http://schemas.microsoft.com/office/drawing/2014/main" id="{42B60995-19F3-4352-B354-5092F9AE7434}"/>
              </a:ext>
            </a:extLst>
          </p:cNvPr>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4:31 </a:t>
            </a:r>
            <a:r>
              <a:rPr lang="en-US" sz="3200" dirty="0"/>
              <a:t>and they were all filled with the Holy Spirit and began to </a:t>
            </a:r>
            <a:r>
              <a:rPr lang="en-US" sz="3200" b="1" u="sng" dirty="0">
                <a:solidFill>
                  <a:srgbClr val="002060"/>
                </a:solidFill>
              </a:rPr>
              <a:t>speak the word of God with boldness</a:t>
            </a:r>
            <a:r>
              <a:rPr lang="en-US" sz="3200" dirty="0"/>
              <a:t>.</a:t>
            </a:r>
            <a:endParaRPr lang="en-US" sz="3200" b="1" u="sng" dirty="0">
              <a:solidFill>
                <a:srgbClr val="002060"/>
              </a:solidFill>
            </a:endParaRPr>
          </a:p>
        </p:txBody>
      </p:sp>
    </p:spTree>
    <p:extLst>
      <p:ext uri="{BB962C8B-B14F-4D97-AF65-F5344CB8AC3E}">
        <p14:creationId xmlns:p14="http://schemas.microsoft.com/office/powerpoint/2010/main" val="11562474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12" name="Rounded Rectangular Callout 17">
            <a:extLst>
              <a:ext uri="{FF2B5EF4-FFF2-40B4-BE49-F238E27FC236}">
                <a16:creationId xmlns="" xmlns:a16="http://schemas.microsoft.com/office/drawing/2014/main" id="{1557E457-F53F-4358-96A6-48C9E4E6179F}"/>
              </a:ext>
            </a:extLst>
          </p:cNvPr>
          <p:cNvSpPr/>
          <p:nvPr/>
        </p:nvSpPr>
        <p:spPr>
          <a:xfrm>
            <a:off x="152400" y="1371600"/>
            <a:ext cx="4419600" cy="70476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Relevance for us? </a:t>
            </a:r>
          </a:p>
        </p:txBody>
      </p:sp>
      <p:sp>
        <p:nvSpPr>
          <p:cNvPr id="10" name="Rounded Rectangular Callout 17">
            <a:extLst>
              <a:ext uri="{FF2B5EF4-FFF2-40B4-BE49-F238E27FC236}">
                <a16:creationId xmlns="" xmlns:a16="http://schemas.microsoft.com/office/drawing/2014/main" id="{CE63BBB1-BD3F-400A-B0C5-F73FEBF60C26}"/>
              </a:ext>
            </a:extLst>
          </p:cNvPr>
          <p:cNvSpPr/>
          <p:nvPr/>
        </p:nvSpPr>
        <p:spPr>
          <a:xfrm>
            <a:off x="76200" y="2438400"/>
            <a:ext cx="9000744" cy="147641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Even if you’re never persecuted, if you’re going to follow His footsteps, then you </a:t>
            </a:r>
            <a:r>
              <a:rPr lang="en-US" sz="3200" b="1" i="1" dirty="0"/>
              <a:t>will</a:t>
            </a:r>
            <a:r>
              <a:rPr lang="en-US" sz="3200" b="1" dirty="0"/>
              <a:t> be acquainted with suffering</a:t>
            </a:r>
            <a:endParaRPr lang="en-US" sz="3600" b="1" dirty="0"/>
          </a:p>
        </p:txBody>
      </p:sp>
    </p:spTree>
    <p:extLst>
      <p:ext uri="{BB962C8B-B14F-4D97-AF65-F5344CB8AC3E}">
        <p14:creationId xmlns:p14="http://schemas.microsoft.com/office/powerpoint/2010/main" val="19007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12" name="Rounded Rectangular Callout 17">
            <a:extLst>
              <a:ext uri="{FF2B5EF4-FFF2-40B4-BE49-F238E27FC236}">
                <a16:creationId xmlns="" xmlns:a16="http://schemas.microsoft.com/office/drawing/2014/main" id="{1557E457-F53F-4358-96A6-48C9E4E6179F}"/>
              </a:ext>
            </a:extLst>
          </p:cNvPr>
          <p:cNvSpPr/>
          <p:nvPr/>
        </p:nvSpPr>
        <p:spPr>
          <a:xfrm>
            <a:off x="152400" y="1371600"/>
            <a:ext cx="4419600" cy="70476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Relevance for us? </a:t>
            </a:r>
          </a:p>
        </p:txBody>
      </p:sp>
      <p:sp>
        <p:nvSpPr>
          <p:cNvPr id="9" name="Rounded Rectangular Callout 17">
            <a:extLst>
              <a:ext uri="{FF2B5EF4-FFF2-40B4-BE49-F238E27FC236}">
                <a16:creationId xmlns="" xmlns:a16="http://schemas.microsoft.com/office/drawing/2014/main" id="{D46938BB-4AA3-48B3-821B-3DF8F5F479B2}"/>
              </a:ext>
            </a:extLst>
          </p:cNvPr>
          <p:cNvSpPr/>
          <p:nvPr/>
        </p:nvSpPr>
        <p:spPr>
          <a:xfrm>
            <a:off x="76200" y="4114800"/>
            <a:ext cx="9000744" cy="1203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000" b="1" dirty="0"/>
              <a:t>Any time you step out in His name, and it costs you something, you are sharing in the sufferings of Christ! </a:t>
            </a:r>
          </a:p>
        </p:txBody>
      </p:sp>
      <p:sp>
        <p:nvSpPr>
          <p:cNvPr id="10" name="Rounded Rectangular Callout 17">
            <a:extLst>
              <a:ext uri="{FF2B5EF4-FFF2-40B4-BE49-F238E27FC236}">
                <a16:creationId xmlns="" xmlns:a16="http://schemas.microsoft.com/office/drawing/2014/main" id="{CE63BBB1-BD3F-400A-B0C5-F73FEBF60C26}"/>
              </a:ext>
            </a:extLst>
          </p:cNvPr>
          <p:cNvSpPr/>
          <p:nvPr/>
        </p:nvSpPr>
        <p:spPr>
          <a:xfrm>
            <a:off x="76200" y="2438400"/>
            <a:ext cx="9000744" cy="147641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Even if you’re never persecuted, if you’re going to follow His footsteps, then you </a:t>
            </a:r>
            <a:r>
              <a:rPr lang="en-US" sz="3200" b="1" i="1" dirty="0"/>
              <a:t>will</a:t>
            </a:r>
            <a:r>
              <a:rPr lang="en-US" sz="3200" b="1" dirty="0"/>
              <a:t> be acquainted with suffering</a:t>
            </a:r>
            <a:endParaRPr lang="en-US" sz="3600" b="1" dirty="0"/>
          </a:p>
        </p:txBody>
      </p:sp>
    </p:spTree>
    <p:extLst>
      <p:ext uri="{BB962C8B-B14F-4D97-AF65-F5344CB8AC3E}">
        <p14:creationId xmlns:p14="http://schemas.microsoft.com/office/powerpoint/2010/main" val="5023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12" name="Rounded Rectangular Callout 17">
            <a:extLst>
              <a:ext uri="{FF2B5EF4-FFF2-40B4-BE49-F238E27FC236}">
                <a16:creationId xmlns="" xmlns:a16="http://schemas.microsoft.com/office/drawing/2014/main" id="{1557E457-F53F-4358-96A6-48C9E4E6179F}"/>
              </a:ext>
            </a:extLst>
          </p:cNvPr>
          <p:cNvSpPr/>
          <p:nvPr/>
        </p:nvSpPr>
        <p:spPr>
          <a:xfrm>
            <a:off x="152400" y="1371600"/>
            <a:ext cx="4419600" cy="70476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Relevance for us? </a:t>
            </a:r>
          </a:p>
        </p:txBody>
      </p:sp>
      <p:sp>
        <p:nvSpPr>
          <p:cNvPr id="9" name="Rounded Rectangular Callout 17">
            <a:extLst>
              <a:ext uri="{FF2B5EF4-FFF2-40B4-BE49-F238E27FC236}">
                <a16:creationId xmlns="" xmlns:a16="http://schemas.microsoft.com/office/drawing/2014/main" id="{D46938BB-4AA3-48B3-821B-3DF8F5F479B2}"/>
              </a:ext>
            </a:extLst>
          </p:cNvPr>
          <p:cNvSpPr/>
          <p:nvPr/>
        </p:nvSpPr>
        <p:spPr>
          <a:xfrm>
            <a:off x="76200" y="4130040"/>
            <a:ext cx="9000744" cy="1203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000" b="1" dirty="0"/>
              <a:t>Any time you step out in His name, and it costs you something, you are sharing in the sufferings of Christ! </a:t>
            </a:r>
          </a:p>
        </p:txBody>
      </p:sp>
      <p:sp>
        <p:nvSpPr>
          <p:cNvPr id="10" name="Rounded Rectangular Callout 17">
            <a:extLst>
              <a:ext uri="{FF2B5EF4-FFF2-40B4-BE49-F238E27FC236}">
                <a16:creationId xmlns="" xmlns:a16="http://schemas.microsoft.com/office/drawing/2014/main" id="{CE63BBB1-BD3F-400A-B0C5-F73FEBF60C26}"/>
              </a:ext>
            </a:extLst>
          </p:cNvPr>
          <p:cNvSpPr/>
          <p:nvPr/>
        </p:nvSpPr>
        <p:spPr>
          <a:xfrm>
            <a:off x="76200" y="2438400"/>
            <a:ext cx="9000744" cy="147641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Even if you’re never persecuted, if you’re going to follow His footsteps, then you </a:t>
            </a:r>
            <a:r>
              <a:rPr lang="en-US" sz="3200" b="1" i="1" dirty="0"/>
              <a:t>will</a:t>
            </a:r>
            <a:r>
              <a:rPr lang="en-US" sz="3200" b="1" dirty="0"/>
              <a:t> be acquainted with suffering</a:t>
            </a:r>
            <a:endParaRPr lang="en-US" sz="3600" b="1" dirty="0"/>
          </a:p>
        </p:txBody>
      </p:sp>
      <p:sp>
        <p:nvSpPr>
          <p:cNvPr id="11" name="Rounded Rectangular Callout 17">
            <a:extLst>
              <a:ext uri="{FF2B5EF4-FFF2-40B4-BE49-F238E27FC236}">
                <a16:creationId xmlns="" xmlns:a16="http://schemas.microsoft.com/office/drawing/2014/main" id="{BF965F58-B157-4B91-A5F6-9FE400B7E70F}"/>
              </a:ext>
            </a:extLst>
          </p:cNvPr>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Tree>
    <p:extLst>
      <p:ext uri="{BB962C8B-B14F-4D97-AF65-F5344CB8AC3E}">
        <p14:creationId xmlns:p14="http://schemas.microsoft.com/office/powerpoint/2010/main" val="85566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12" name="Rounded Rectangular Callout 17">
            <a:extLst>
              <a:ext uri="{FF2B5EF4-FFF2-40B4-BE49-F238E27FC236}">
                <a16:creationId xmlns="" xmlns:a16="http://schemas.microsoft.com/office/drawing/2014/main" id="{1557E457-F53F-4358-96A6-48C9E4E6179F}"/>
              </a:ext>
            </a:extLst>
          </p:cNvPr>
          <p:cNvSpPr/>
          <p:nvPr/>
        </p:nvSpPr>
        <p:spPr>
          <a:xfrm>
            <a:off x="152400" y="1371600"/>
            <a:ext cx="4419600" cy="70476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Relevance for us? </a:t>
            </a:r>
          </a:p>
        </p:txBody>
      </p:sp>
      <p:sp>
        <p:nvSpPr>
          <p:cNvPr id="11" name="Rounded Rectangular Callout 17">
            <a:extLst>
              <a:ext uri="{FF2B5EF4-FFF2-40B4-BE49-F238E27FC236}">
                <a16:creationId xmlns="" xmlns:a16="http://schemas.microsoft.com/office/drawing/2014/main" id="{BF965F58-B157-4B91-A5F6-9FE400B7E70F}"/>
              </a:ext>
            </a:extLst>
          </p:cNvPr>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7" name="Rounded Rectangular Callout 17">
            <a:extLst>
              <a:ext uri="{FF2B5EF4-FFF2-40B4-BE49-F238E27FC236}">
                <a16:creationId xmlns="" xmlns:a16="http://schemas.microsoft.com/office/drawing/2014/main" id="{5D93F9C0-73C5-4A8B-A09F-048DC8BB188F}"/>
              </a:ext>
            </a:extLst>
          </p:cNvPr>
          <p:cNvSpPr/>
          <p:nvPr/>
        </p:nvSpPr>
        <p:spPr>
          <a:xfrm>
            <a:off x="76200" y="2362200"/>
            <a:ext cx="8991600" cy="1600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attitude doesn’t come naturally to us, but that makes it all the more important to strive for …</a:t>
            </a:r>
          </a:p>
        </p:txBody>
      </p:sp>
    </p:spTree>
    <p:extLst>
      <p:ext uri="{BB962C8B-B14F-4D97-AF65-F5344CB8AC3E}">
        <p14:creationId xmlns:p14="http://schemas.microsoft.com/office/powerpoint/2010/main" val="262241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12" name="Rounded Rectangular Callout 17">
            <a:extLst>
              <a:ext uri="{FF2B5EF4-FFF2-40B4-BE49-F238E27FC236}">
                <a16:creationId xmlns="" xmlns:a16="http://schemas.microsoft.com/office/drawing/2014/main" id="{1557E457-F53F-4358-96A6-48C9E4E6179F}"/>
              </a:ext>
            </a:extLst>
          </p:cNvPr>
          <p:cNvSpPr/>
          <p:nvPr/>
        </p:nvSpPr>
        <p:spPr>
          <a:xfrm>
            <a:off x="152400" y="1371600"/>
            <a:ext cx="4419600" cy="70476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Relevance for us? </a:t>
            </a:r>
          </a:p>
        </p:txBody>
      </p:sp>
      <p:sp>
        <p:nvSpPr>
          <p:cNvPr id="11" name="Rounded Rectangular Callout 17">
            <a:extLst>
              <a:ext uri="{FF2B5EF4-FFF2-40B4-BE49-F238E27FC236}">
                <a16:creationId xmlns="" xmlns:a16="http://schemas.microsoft.com/office/drawing/2014/main" id="{BF965F58-B157-4B91-A5F6-9FE400B7E70F}"/>
              </a:ext>
            </a:extLst>
          </p:cNvPr>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7" name="Rounded Rectangular Callout 17">
            <a:extLst>
              <a:ext uri="{FF2B5EF4-FFF2-40B4-BE49-F238E27FC236}">
                <a16:creationId xmlns="" xmlns:a16="http://schemas.microsoft.com/office/drawing/2014/main" id="{5D93F9C0-73C5-4A8B-A09F-048DC8BB188F}"/>
              </a:ext>
            </a:extLst>
          </p:cNvPr>
          <p:cNvSpPr/>
          <p:nvPr/>
        </p:nvSpPr>
        <p:spPr>
          <a:xfrm>
            <a:off x="76200" y="2362200"/>
            <a:ext cx="8991600" cy="1600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attitude doesn’t come naturally to us, but that makes it all the more important to strive for …</a:t>
            </a:r>
          </a:p>
        </p:txBody>
      </p:sp>
      <p:sp>
        <p:nvSpPr>
          <p:cNvPr id="6" name="Rounded Rectangular Callout 17">
            <a:extLst>
              <a:ext uri="{FF2B5EF4-FFF2-40B4-BE49-F238E27FC236}">
                <a16:creationId xmlns="" xmlns:a16="http://schemas.microsoft.com/office/drawing/2014/main" id="{F314A191-410B-48E9-8305-E9FA49DBC161}"/>
              </a:ext>
            </a:extLst>
          </p:cNvPr>
          <p:cNvSpPr/>
          <p:nvPr/>
        </p:nvSpPr>
        <p:spPr>
          <a:xfrm>
            <a:off x="76200" y="4114800"/>
            <a:ext cx="89916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What would happen if we adopted their mentality toward suffering in our ministry? </a:t>
            </a:r>
          </a:p>
        </p:txBody>
      </p:sp>
    </p:spTree>
    <p:extLst>
      <p:ext uri="{BB962C8B-B14F-4D97-AF65-F5344CB8AC3E}">
        <p14:creationId xmlns:p14="http://schemas.microsoft.com/office/powerpoint/2010/main" val="38876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7" name="Rounded Rectangular Callout 17"/>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Tree>
    <p:extLst>
      <p:ext uri="{BB962C8B-B14F-4D97-AF65-F5344CB8AC3E}">
        <p14:creationId xmlns:p14="http://schemas.microsoft.com/office/powerpoint/2010/main" val="6415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7" name="Rounded Rectangular Callout 17"/>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9" name="Speech Bubble: Rectangle 8"/>
          <p:cNvSpPr/>
          <p:nvPr/>
        </p:nvSpPr>
        <p:spPr>
          <a:xfrm>
            <a:off x="228600" y="1295400"/>
            <a:ext cx="3429000" cy="1053660"/>
          </a:xfrm>
          <a:prstGeom prst="wedgeRectCallout">
            <a:avLst>
              <a:gd name="adj1" fmla="val 746"/>
              <a:gd name="adj2" fmla="val 1273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hoplizo</a:t>
            </a:r>
            <a:r>
              <a:rPr lang="en-US" sz="3200" b="1" i="1" dirty="0">
                <a:solidFill>
                  <a:schemeClr val="tx1"/>
                </a:solidFill>
              </a:rPr>
              <a:t>: </a:t>
            </a:r>
            <a:r>
              <a:rPr lang="en-US" sz="3200" i="1" dirty="0">
                <a:solidFill>
                  <a:schemeClr val="tx1"/>
                </a:solidFill>
              </a:rPr>
              <a:t>“</a:t>
            </a:r>
            <a:r>
              <a:rPr lang="en-US" sz="3200" dirty="0">
                <a:solidFill>
                  <a:schemeClr val="tx1"/>
                </a:solidFill>
              </a:rPr>
              <a:t>to make ready, to equip”</a:t>
            </a:r>
            <a:endParaRPr lang="en-US" sz="3200" b="1" dirty="0">
              <a:solidFill>
                <a:schemeClr val="tx1"/>
              </a:solidFill>
            </a:endParaRPr>
          </a:p>
        </p:txBody>
      </p:sp>
    </p:spTree>
    <p:extLst>
      <p:ext uri="{BB962C8B-B14F-4D97-AF65-F5344CB8AC3E}">
        <p14:creationId xmlns:p14="http://schemas.microsoft.com/office/powerpoint/2010/main" val="206975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7" name="Rounded Rectangular Callout 17"/>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9" name="Speech Bubble: Rectangle 8"/>
          <p:cNvSpPr/>
          <p:nvPr/>
        </p:nvSpPr>
        <p:spPr>
          <a:xfrm>
            <a:off x="228600" y="1295400"/>
            <a:ext cx="3429000" cy="1053660"/>
          </a:xfrm>
          <a:prstGeom prst="wedgeRectCallout">
            <a:avLst>
              <a:gd name="adj1" fmla="val 746"/>
              <a:gd name="adj2" fmla="val 1273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hoplizo</a:t>
            </a:r>
            <a:r>
              <a:rPr lang="en-US" sz="3200" b="1" i="1" dirty="0">
                <a:solidFill>
                  <a:schemeClr val="tx1"/>
                </a:solidFill>
              </a:rPr>
              <a:t>: </a:t>
            </a:r>
            <a:r>
              <a:rPr lang="en-US" sz="3200" i="1" dirty="0">
                <a:solidFill>
                  <a:schemeClr val="tx1"/>
                </a:solidFill>
              </a:rPr>
              <a:t>“</a:t>
            </a:r>
            <a:r>
              <a:rPr lang="en-US" sz="3200" dirty="0">
                <a:solidFill>
                  <a:schemeClr val="tx1"/>
                </a:solidFill>
              </a:rPr>
              <a:t>to make ready, to equip”</a:t>
            </a:r>
            <a:endParaRPr lang="en-US" sz="3200" b="1" dirty="0">
              <a:solidFill>
                <a:schemeClr val="tx1"/>
              </a:solidFill>
            </a:endParaRPr>
          </a:p>
        </p:txBody>
      </p:sp>
      <p:sp>
        <p:nvSpPr>
          <p:cNvPr id="10" name="Rounded Rectangular Callout 17"/>
          <p:cNvSpPr/>
          <p:nvPr/>
        </p:nvSpPr>
        <p:spPr>
          <a:xfrm>
            <a:off x="3733800" y="1295400"/>
            <a:ext cx="53295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“Take up this attitude like you take up a weapon in hand!”</a:t>
            </a:r>
          </a:p>
        </p:txBody>
      </p:sp>
    </p:spTree>
    <p:extLst>
      <p:ext uri="{BB962C8B-B14F-4D97-AF65-F5344CB8AC3E}">
        <p14:creationId xmlns:p14="http://schemas.microsoft.com/office/powerpoint/2010/main" val="27216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7" name="Rounded Rectangular Callout 17"/>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9" name="Speech Bubble: Rectangle 8"/>
          <p:cNvSpPr/>
          <p:nvPr/>
        </p:nvSpPr>
        <p:spPr>
          <a:xfrm>
            <a:off x="228600" y="1295400"/>
            <a:ext cx="3429000" cy="1053660"/>
          </a:xfrm>
          <a:prstGeom prst="wedgeRectCallout">
            <a:avLst>
              <a:gd name="adj1" fmla="val 746"/>
              <a:gd name="adj2" fmla="val 1273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hoplizo</a:t>
            </a:r>
            <a:r>
              <a:rPr lang="en-US" sz="3200" b="1" i="1" dirty="0">
                <a:solidFill>
                  <a:schemeClr val="tx1"/>
                </a:solidFill>
              </a:rPr>
              <a:t>: </a:t>
            </a:r>
            <a:r>
              <a:rPr lang="en-US" sz="3200" i="1" dirty="0">
                <a:solidFill>
                  <a:schemeClr val="tx1"/>
                </a:solidFill>
              </a:rPr>
              <a:t>“</a:t>
            </a:r>
            <a:r>
              <a:rPr lang="en-US" sz="3200" dirty="0">
                <a:solidFill>
                  <a:schemeClr val="tx1"/>
                </a:solidFill>
              </a:rPr>
              <a:t>to make ready, to equip”</a:t>
            </a:r>
            <a:endParaRPr lang="en-US" sz="3200" b="1" dirty="0">
              <a:solidFill>
                <a:schemeClr val="tx1"/>
              </a:solidFill>
            </a:endParaRPr>
          </a:p>
        </p:txBody>
      </p:sp>
      <p:sp>
        <p:nvSpPr>
          <p:cNvPr id="10" name="Rounded Rectangular Callout 17"/>
          <p:cNvSpPr/>
          <p:nvPr/>
        </p:nvSpPr>
        <p:spPr>
          <a:xfrm>
            <a:off x="3733800" y="1295400"/>
            <a:ext cx="53295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“Take up this attitude like you take up a weapon in hand!”</a:t>
            </a:r>
          </a:p>
        </p:txBody>
      </p:sp>
      <p:sp>
        <p:nvSpPr>
          <p:cNvPr id="12" name="Rounded Rectangular Callout 17"/>
          <p:cNvSpPr/>
          <p:nvPr/>
        </p:nvSpPr>
        <p:spPr>
          <a:xfrm>
            <a:off x="3733800" y="1295400"/>
            <a:ext cx="53295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Implication: this attitude is a </a:t>
            </a:r>
            <a:r>
              <a:rPr lang="en-US" sz="4000" b="1" i="1" dirty="0"/>
              <a:t>CHOICE</a:t>
            </a:r>
            <a:endParaRPr lang="en-US" sz="3200" b="1" i="1" dirty="0"/>
          </a:p>
        </p:txBody>
      </p:sp>
    </p:spTree>
    <p:extLst>
      <p:ext uri="{BB962C8B-B14F-4D97-AF65-F5344CB8AC3E}">
        <p14:creationId xmlns:p14="http://schemas.microsoft.com/office/powerpoint/2010/main" val="31558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7" name="Rounded Rectangular Callout 17"/>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10" name="Rounded Rectangular Callout 17"/>
          <p:cNvSpPr/>
          <p:nvPr/>
        </p:nvSpPr>
        <p:spPr>
          <a:xfrm>
            <a:off x="3733800" y="1295400"/>
            <a:ext cx="53295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“Take up this attitude like you take up a weapon in hand!”</a:t>
            </a:r>
          </a:p>
        </p:txBody>
      </p:sp>
      <p:sp>
        <p:nvSpPr>
          <p:cNvPr id="12" name="Rounded Rectangular Callout 17"/>
          <p:cNvSpPr/>
          <p:nvPr/>
        </p:nvSpPr>
        <p:spPr>
          <a:xfrm>
            <a:off x="3733800" y="1295400"/>
            <a:ext cx="53295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Implication: this attitude is a </a:t>
            </a:r>
            <a:r>
              <a:rPr lang="en-US" sz="4000" b="1" i="1" dirty="0"/>
              <a:t>CHOICE</a:t>
            </a:r>
            <a:endParaRPr lang="en-US" sz="3200" b="1" i="1" dirty="0"/>
          </a:p>
        </p:txBody>
      </p:sp>
      <p:sp>
        <p:nvSpPr>
          <p:cNvPr id="11" name="TextBox 10"/>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a:t>
            </a:r>
            <a:r>
              <a:rPr lang="en-US" sz="3200" b="1" u="sng" dirty="0">
                <a:solidFill>
                  <a:schemeClr val="bg1"/>
                </a:solidFill>
              </a:rPr>
              <a:t>to live the rest of the time in the flesh no longer for the lusts of men</a:t>
            </a:r>
            <a:r>
              <a:rPr lang="en-US" sz="3200" dirty="0">
                <a:solidFill>
                  <a:schemeClr val="bg1"/>
                </a:solidFill>
              </a:rPr>
              <a:t>, but for the will of God. </a:t>
            </a:r>
            <a:endParaRPr lang="en-US" sz="4000" baseline="30000" dirty="0">
              <a:solidFill>
                <a:schemeClr val="bg1"/>
              </a:solidFill>
              <a:latin typeface="Calibri" pitchFamily="34" charset="0"/>
            </a:endParaRPr>
          </a:p>
        </p:txBody>
      </p:sp>
    </p:spTree>
    <p:extLst>
      <p:ext uri="{BB962C8B-B14F-4D97-AF65-F5344CB8AC3E}">
        <p14:creationId xmlns:p14="http://schemas.microsoft.com/office/powerpoint/2010/main" val="38754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a:prstGeom prst="rect">
            <a:avLst/>
          </a:prstGeo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noProof="0" dirty="0">
                <a:solidFill>
                  <a:schemeClr val="bg1"/>
                </a:solidFill>
                <a:latin typeface="+mj-lt"/>
                <a:ea typeface="+mj-ea"/>
                <a:cs typeface="+mj-cs"/>
              </a:rPr>
              <a:t>The church faces a series of obstacles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3" name="TextBox 12"/>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4:18 </a:t>
            </a:r>
            <a:r>
              <a:rPr lang="en-US" sz="3200" dirty="0"/>
              <a:t>And when they had summoned them, they  commanded them not to speak or teach at all in the name of Jesus. </a:t>
            </a:r>
            <a:endParaRPr lang="en-US" sz="3200" b="1" u="sng" dirty="0">
              <a:solidFill>
                <a:srgbClr val="002060"/>
              </a:solidFill>
            </a:endParaRPr>
          </a:p>
        </p:txBody>
      </p:sp>
      <p:sp>
        <p:nvSpPr>
          <p:cNvPr id="14" name="Rounded Rectangular Callout 17"/>
          <p:cNvSpPr/>
          <p:nvPr/>
        </p:nvSpPr>
        <p:spPr>
          <a:xfrm>
            <a:off x="381000" y="1066800"/>
            <a:ext cx="8382000" cy="8382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 </a:t>
            </a:r>
            <a:r>
              <a:rPr lang="en-US" sz="4400" b="1" i="1" dirty="0"/>
              <a:t>Intimidation</a:t>
            </a:r>
            <a:r>
              <a:rPr lang="en-US" sz="4400" b="1" dirty="0"/>
              <a:t> </a:t>
            </a:r>
            <a:endParaRPr lang="en-US" sz="4400" b="1" i="1" dirty="0"/>
          </a:p>
        </p:txBody>
      </p:sp>
      <p:sp>
        <p:nvSpPr>
          <p:cNvPr id="15" name="Rounded Rectangular Callout 17"/>
          <p:cNvSpPr/>
          <p:nvPr/>
        </p:nvSpPr>
        <p:spPr>
          <a:xfrm>
            <a:off x="1524000" y="2057400"/>
            <a:ext cx="6324600" cy="685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Result: confidence in Christ </a:t>
            </a:r>
            <a:endParaRPr lang="en-US" sz="4000" b="1" i="1" dirty="0"/>
          </a:p>
        </p:txBody>
      </p:sp>
      <p:sp>
        <p:nvSpPr>
          <p:cNvPr id="9" name="TextBox 8"/>
          <p:cNvSpPr txBox="1"/>
          <p:nvPr/>
        </p:nvSpPr>
        <p:spPr>
          <a:xfrm>
            <a:off x="0" y="4648200"/>
            <a:ext cx="9144000" cy="14798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4:31 </a:t>
            </a:r>
            <a:r>
              <a:rPr lang="en-US" sz="3200" dirty="0"/>
              <a:t>and they were all filled with the Holy Spirit and began to </a:t>
            </a:r>
            <a:r>
              <a:rPr lang="en-US" sz="3200" b="1" u="sng" dirty="0">
                <a:solidFill>
                  <a:srgbClr val="002060"/>
                </a:solidFill>
              </a:rPr>
              <a:t>speak the word of God with boldness</a:t>
            </a:r>
            <a:r>
              <a:rPr lang="en-US" sz="3200" dirty="0"/>
              <a:t>.</a:t>
            </a:r>
            <a:endParaRPr lang="en-US" sz="3200" b="1" u="sng" dirty="0">
              <a:solidFill>
                <a:srgbClr val="002060"/>
              </a:solidFill>
            </a:endParaRPr>
          </a:p>
        </p:txBody>
      </p:sp>
    </p:spTree>
    <p:extLst>
      <p:ext uri="{BB962C8B-B14F-4D97-AF65-F5344CB8AC3E}">
        <p14:creationId xmlns:p14="http://schemas.microsoft.com/office/powerpoint/2010/main" val="21020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7"/>
          <p:cNvSpPr/>
          <p:nvPr/>
        </p:nvSpPr>
        <p:spPr>
          <a:xfrm>
            <a:off x="-228600" y="0"/>
            <a:ext cx="9525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Resulted in a mindset that was </a:t>
            </a:r>
          </a:p>
          <a:p>
            <a:pPr algn="ctr"/>
            <a:r>
              <a:rPr lang="en-US" sz="4000" b="1" i="1" dirty="0"/>
              <a:t>ready</a:t>
            </a:r>
            <a:r>
              <a:rPr lang="en-US" sz="4000" b="1" dirty="0"/>
              <a:t> to suffer with joy!</a:t>
            </a:r>
          </a:p>
        </p:txBody>
      </p:sp>
      <p:sp>
        <p:nvSpPr>
          <p:cNvPr id="7" name="Rounded Rectangular Callout 17"/>
          <p:cNvSpPr/>
          <p:nvPr/>
        </p:nvSpPr>
        <p:spPr>
          <a:xfrm>
            <a:off x="76200" y="5638800"/>
            <a:ext cx="89916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Therefore: this attitude is essential equipment for our mission and ministry today!</a:t>
            </a:r>
          </a:p>
        </p:txBody>
      </p:sp>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10" name="Rounded Rectangular Callout 17"/>
          <p:cNvSpPr/>
          <p:nvPr/>
        </p:nvSpPr>
        <p:spPr>
          <a:xfrm>
            <a:off x="3733800" y="1295400"/>
            <a:ext cx="53295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“Take up this attitude like you take up a weapon in hand!”</a:t>
            </a:r>
          </a:p>
        </p:txBody>
      </p:sp>
      <p:sp>
        <p:nvSpPr>
          <p:cNvPr id="12" name="Rounded Rectangular Callout 17"/>
          <p:cNvSpPr/>
          <p:nvPr/>
        </p:nvSpPr>
        <p:spPr>
          <a:xfrm>
            <a:off x="3733800" y="1295400"/>
            <a:ext cx="53295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Implication: this attitude is a </a:t>
            </a:r>
            <a:r>
              <a:rPr lang="en-US" sz="4000" b="1" i="1" dirty="0"/>
              <a:t>CHOICE</a:t>
            </a:r>
            <a:endParaRPr lang="en-US" sz="3200" b="1" i="1" dirty="0"/>
          </a:p>
        </p:txBody>
      </p:sp>
      <p:sp>
        <p:nvSpPr>
          <p:cNvPr id="11" name="TextBox 10"/>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a:t>
            </a:r>
            <a:r>
              <a:rPr lang="en-US" sz="3200" b="1" u="sng" dirty="0">
                <a:solidFill>
                  <a:schemeClr val="bg1"/>
                </a:solidFill>
              </a:rPr>
              <a:t>to live the rest of the time in the flesh no longer for the lusts of men</a:t>
            </a:r>
            <a:r>
              <a:rPr lang="en-US" sz="3200" dirty="0">
                <a:solidFill>
                  <a:schemeClr val="bg1"/>
                </a:solidFill>
              </a:rPr>
              <a:t>, but for the will of God. </a:t>
            </a:r>
            <a:endParaRPr lang="en-US" sz="4000" baseline="30000" dirty="0">
              <a:solidFill>
                <a:schemeClr val="bg1"/>
              </a:solidFill>
              <a:latin typeface="Calibri" pitchFamily="34" charset="0"/>
            </a:endParaRPr>
          </a:p>
        </p:txBody>
      </p:sp>
      <p:sp>
        <p:nvSpPr>
          <p:cNvPr id="13" name="Rounded Rectangular Callout 17"/>
          <p:cNvSpPr/>
          <p:nvPr/>
        </p:nvSpPr>
        <p:spPr>
          <a:xfrm>
            <a:off x="78412" y="1294388"/>
            <a:ext cx="8987176"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You can live your life for your appetites and desires, or you can live for something much greater!</a:t>
            </a:r>
            <a:endParaRPr lang="en-US" sz="3200" b="1" i="1" dirty="0"/>
          </a:p>
        </p:txBody>
      </p:sp>
    </p:spTree>
    <p:extLst>
      <p:ext uri="{BB962C8B-B14F-4D97-AF65-F5344CB8AC3E}">
        <p14:creationId xmlns:p14="http://schemas.microsoft.com/office/powerpoint/2010/main" val="235140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spTree>
    <p:extLst>
      <p:ext uri="{BB962C8B-B14F-4D97-AF65-F5344CB8AC3E}">
        <p14:creationId xmlns:p14="http://schemas.microsoft.com/office/powerpoint/2010/main" val="25405524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458200" cy="1371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How does knowing</a:t>
            </a:r>
            <a:r>
              <a:rPr kumimoji="0" lang="en-US" sz="4400" b="0" i="0" u="none" strike="noStrike" kern="1200" cap="none" spc="0" normalizeH="0" noProof="0" dirty="0">
                <a:ln>
                  <a:noFill/>
                </a:ln>
                <a:solidFill>
                  <a:schemeClr val="bg1"/>
                </a:solidFill>
                <a:effectLst/>
                <a:uLnTx/>
                <a:uFillTx/>
                <a:latin typeface="+mj-lt"/>
                <a:ea typeface="+mj-ea"/>
                <a:cs typeface="+mj-cs"/>
              </a:rPr>
              <a:t> I share in Christ’s suffering help?</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descr="C:\Users\Ben and Sarah\Desktop\Jesus-Cross_-Purple.jpg"/>
          <p:cNvPicPr>
            <a:picLocks noChangeAspect="1" noChangeArrowheads="1"/>
          </p:cNvPicPr>
          <p:nvPr/>
        </p:nvPicPr>
        <p:blipFill>
          <a:blip r:embed="rId2" cstate="print"/>
          <a:srcRect l="7515" t="7515" r="30489" b="4814"/>
          <a:stretch>
            <a:fillRect/>
          </a:stretch>
        </p:blipFill>
        <p:spPr bwMode="auto">
          <a:xfrm>
            <a:off x="7239000" y="228600"/>
            <a:ext cx="1508760" cy="1600200"/>
          </a:xfrm>
          <a:prstGeom prst="rect">
            <a:avLst/>
          </a:prstGeom>
          <a:noFill/>
        </p:spPr>
      </p:pic>
      <p:pic>
        <p:nvPicPr>
          <p:cNvPr id="3075" name="Picture 3" descr="C:\Users\Ben and Sarah\Desktop\holiday-shopping-615cs112912.jpg"/>
          <p:cNvPicPr>
            <a:picLocks noChangeAspect="1" noChangeArrowheads="1"/>
          </p:cNvPicPr>
          <p:nvPr/>
        </p:nvPicPr>
        <p:blipFill>
          <a:blip r:embed="rId3" cstate="print"/>
          <a:srcRect/>
          <a:stretch>
            <a:fillRect/>
          </a:stretch>
        </p:blipFill>
        <p:spPr bwMode="auto">
          <a:xfrm>
            <a:off x="304800" y="457200"/>
            <a:ext cx="4457079" cy="2667000"/>
          </a:xfrm>
          <a:prstGeom prst="rect">
            <a:avLst/>
          </a:prstGeom>
          <a:noFill/>
        </p:spPr>
      </p:pic>
      <p:sp>
        <p:nvSpPr>
          <p:cNvPr id="7" name="Title 1"/>
          <p:cNvSpPr txBox="1">
            <a:spLocks/>
          </p:cNvSpPr>
          <p:nvPr/>
        </p:nvSpPr>
        <p:spPr>
          <a:xfrm>
            <a:off x="228600" y="228600"/>
            <a:ext cx="8610600" cy="6324600"/>
          </a:xfrm>
          <a:prstGeom prst="rect">
            <a:avLst/>
          </a:prstGeom>
          <a:solidFill>
            <a:srgbClr val="DCDC92"/>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Oval 7"/>
          <p:cNvSpPr/>
          <p:nvPr/>
        </p:nvSpPr>
        <p:spPr>
          <a:xfrm rot="21153360">
            <a:off x="484629" y="469126"/>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Suffering</a:t>
            </a:r>
          </a:p>
        </p:txBody>
      </p:sp>
      <p:sp>
        <p:nvSpPr>
          <p:cNvPr id="9" name="Oval 8"/>
          <p:cNvSpPr/>
          <p:nvPr/>
        </p:nvSpPr>
        <p:spPr>
          <a:xfrm rot="20823813">
            <a:off x="6783260" y="1953416"/>
            <a:ext cx="1975280" cy="1598498"/>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0" name="Oval 9"/>
          <p:cNvSpPr/>
          <p:nvPr/>
        </p:nvSpPr>
        <p:spPr>
          <a:xfrm rot="17437063">
            <a:off x="5300136" y="3710333"/>
            <a:ext cx="1173510" cy="1297301"/>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1" name="Oval 10"/>
          <p:cNvSpPr/>
          <p:nvPr/>
        </p:nvSpPr>
        <p:spPr>
          <a:xfrm rot="20823813">
            <a:off x="2842618" y="4936980"/>
            <a:ext cx="1614765" cy="84889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Suffering</a:t>
            </a:r>
          </a:p>
        </p:txBody>
      </p:sp>
      <p:sp>
        <p:nvSpPr>
          <p:cNvPr id="13" name="Oval 12"/>
          <p:cNvSpPr/>
          <p:nvPr/>
        </p:nvSpPr>
        <p:spPr>
          <a:xfrm rot="432495">
            <a:off x="3774068" y="1488068"/>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Suffering</a:t>
            </a:r>
          </a:p>
        </p:txBody>
      </p:sp>
      <p:sp>
        <p:nvSpPr>
          <p:cNvPr id="14" name="Oval 13"/>
          <p:cNvSpPr/>
          <p:nvPr/>
        </p:nvSpPr>
        <p:spPr>
          <a:xfrm rot="20823813">
            <a:off x="873653" y="4147375"/>
            <a:ext cx="1098984" cy="1122072"/>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5" name="Oval 14"/>
          <p:cNvSpPr/>
          <p:nvPr/>
        </p:nvSpPr>
        <p:spPr>
          <a:xfrm rot="21153360">
            <a:off x="6733029" y="5041127"/>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Suffering</a:t>
            </a:r>
          </a:p>
        </p:txBody>
      </p:sp>
      <p:sp>
        <p:nvSpPr>
          <p:cNvPr id="16" name="Oval 15"/>
          <p:cNvSpPr/>
          <p:nvPr/>
        </p:nvSpPr>
        <p:spPr>
          <a:xfrm rot="432495">
            <a:off x="5755267" y="-340733"/>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Suffering</a:t>
            </a:r>
          </a:p>
        </p:txBody>
      </p:sp>
      <p:sp>
        <p:nvSpPr>
          <p:cNvPr id="21" name="Right Arrow 20"/>
          <p:cNvSpPr/>
          <p:nvPr/>
        </p:nvSpPr>
        <p:spPr>
          <a:xfrm rot="20324971">
            <a:off x="732386" y="5664185"/>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9132526">
            <a:off x="2076151" y="4866416"/>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8762421">
            <a:off x="3120559" y="3747406"/>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2604454">
            <a:off x="4125998" y="3809218"/>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400000">
            <a:off x="4572000" y="5029200"/>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4">
            <a:extLst>
              <a:ext uri="{FF2B5EF4-FFF2-40B4-BE49-F238E27FC236}">
                <a16:creationId xmlns="" xmlns:a16="http://schemas.microsoft.com/office/drawing/2014/main" id="{166E1045-2CDF-42EA-AE6A-1FA216988A38}"/>
              </a:ext>
            </a:extLst>
          </p:cNvPr>
          <p:cNvSpPr/>
          <p:nvPr/>
        </p:nvSpPr>
        <p:spPr>
          <a:xfrm>
            <a:off x="0" y="-3094"/>
            <a:ext cx="91440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spTree>
    <p:extLst>
      <p:ext uri="{BB962C8B-B14F-4D97-AF65-F5344CB8AC3E}">
        <p14:creationId xmlns:p14="http://schemas.microsoft.com/office/powerpoint/2010/main" val="6767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6"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pic>
        <p:nvPicPr>
          <p:cNvPr id="4" name="Picture 8" descr="C:\Users\Ben and Sarah\Pictures\2012-11-03\024.JPG"/>
          <p:cNvPicPr>
            <a:picLocks noChangeAspect="1" noChangeArrowheads="1"/>
          </p:cNvPicPr>
          <p:nvPr/>
        </p:nvPicPr>
        <p:blipFill>
          <a:blip r:embed="rId2" cstate="print"/>
          <a:srcRect/>
          <a:stretch>
            <a:fillRect/>
          </a:stretch>
        </p:blipFill>
        <p:spPr bwMode="auto">
          <a:xfrm>
            <a:off x="1066800" y="1361741"/>
            <a:ext cx="7358628" cy="5496259"/>
          </a:xfrm>
          <a:prstGeom prst="rect">
            <a:avLst/>
          </a:prstGeom>
          <a:noFill/>
        </p:spPr>
      </p:pic>
      <p:pic>
        <p:nvPicPr>
          <p:cNvPr id="6" name="Picture 5" descr="C:\Users\Ben and Sarah\Pictures\2012-11-03\023.JPG"/>
          <p:cNvPicPr>
            <a:picLocks noChangeAspect="1" noChangeArrowheads="1"/>
          </p:cNvPicPr>
          <p:nvPr/>
        </p:nvPicPr>
        <p:blipFill>
          <a:blip r:embed="rId3" cstate="print"/>
          <a:srcRect l="20411" t="17463" r="23430" b="27560"/>
          <a:stretch>
            <a:fillRect/>
          </a:stretch>
        </p:blipFill>
        <p:spPr bwMode="auto">
          <a:xfrm>
            <a:off x="1066800" y="1361739"/>
            <a:ext cx="7239000" cy="5293032"/>
          </a:xfrm>
          <a:prstGeom prst="rect">
            <a:avLst/>
          </a:prstGeom>
          <a:noFill/>
        </p:spPr>
      </p:pic>
      <p:pic>
        <p:nvPicPr>
          <p:cNvPr id="7" name="Picture 4" descr="C:\Users\Ben and Sarah\Pictures\2012-11-11\007.JPG"/>
          <p:cNvPicPr>
            <a:picLocks noChangeAspect="1" noChangeArrowheads="1"/>
          </p:cNvPicPr>
          <p:nvPr/>
        </p:nvPicPr>
        <p:blipFill>
          <a:blip r:embed="rId4" cstate="print"/>
          <a:srcRect/>
          <a:stretch>
            <a:fillRect/>
          </a:stretch>
        </p:blipFill>
        <p:spPr bwMode="auto">
          <a:xfrm>
            <a:off x="1066800" y="1361740"/>
            <a:ext cx="7239000" cy="5406909"/>
          </a:xfrm>
          <a:prstGeom prst="rect">
            <a:avLst/>
          </a:prstGeom>
          <a:noFill/>
        </p:spPr>
      </p:pic>
      <p:pic>
        <p:nvPicPr>
          <p:cNvPr id="9" name="Picture 5" descr="C:\Users\Ben and Sarah\Pictures\2012-11-11\010.JPG"/>
          <p:cNvPicPr>
            <a:picLocks noChangeAspect="1" noChangeArrowheads="1"/>
          </p:cNvPicPr>
          <p:nvPr/>
        </p:nvPicPr>
        <p:blipFill>
          <a:blip r:embed="rId5" cstate="print"/>
          <a:srcRect/>
          <a:stretch>
            <a:fillRect/>
          </a:stretch>
        </p:blipFill>
        <p:spPr bwMode="auto">
          <a:xfrm>
            <a:off x="1032767" y="1336323"/>
            <a:ext cx="7273033" cy="5432326"/>
          </a:xfrm>
          <a:prstGeom prst="rect">
            <a:avLst/>
          </a:prstGeom>
          <a:noFill/>
        </p:spPr>
      </p:pic>
    </p:spTree>
    <p:extLst>
      <p:ext uri="{BB962C8B-B14F-4D97-AF65-F5344CB8AC3E}">
        <p14:creationId xmlns:p14="http://schemas.microsoft.com/office/powerpoint/2010/main" val="10486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0"/>
            <a:ext cx="9169400" cy="6877050"/>
          </a:xfrm>
          <a:prstGeom prst="rect">
            <a:avLst/>
          </a:prstGeom>
        </p:spPr>
      </p:pic>
    </p:spTree>
    <p:extLst>
      <p:ext uri="{BB962C8B-B14F-4D97-AF65-F5344CB8AC3E}">
        <p14:creationId xmlns:p14="http://schemas.microsoft.com/office/powerpoint/2010/main" val="11336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3094"/>
            <a:ext cx="9169400" cy="68770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200" y="530225"/>
            <a:ext cx="8509000" cy="6381750"/>
          </a:xfrm>
          <a:prstGeom prst="rect">
            <a:avLst/>
          </a:prstGeom>
        </p:spPr>
      </p:pic>
      <p:sp>
        <p:nvSpPr>
          <p:cNvPr id="4" name="Rounded Rectangular Callout 9"/>
          <p:cNvSpPr/>
          <p:nvPr/>
        </p:nvSpPr>
        <p:spPr>
          <a:xfrm>
            <a:off x="0" y="152400"/>
            <a:ext cx="9118600" cy="137469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Willing to go to any length in the name of comfort… </a:t>
            </a:r>
            <a:r>
              <a:rPr lang="en-US" sz="3200" b="1" i="1" dirty="0"/>
              <a:t>ALL</a:t>
            </a:r>
            <a:r>
              <a:rPr lang="en-US" sz="3200" b="1" dirty="0"/>
              <a:t> of his resources are devoted to the cause</a:t>
            </a:r>
            <a:endParaRPr lang="en-US" sz="3200" b="1" i="1" dirty="0"/>
          </a:p>
        </p:txBody>
      </p:sp>
    </p:spTree>
    <p:extLst>
      <p:ext uri="{BB962C8B-B14F-4D97-AF65-F5344CB8AC3E}">
        <p14:creationId xmlns:p14="http://schemas.microsoft.com/office/powerpoint/2010/main" val="31100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44000" cy="6858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3094"/>
            <a:ext cx="9169400" cy="68770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200" y="530225"/>
            <a:ext cx="8509000" cy="6381750"/>
          </a:xfrm>
          <a:prstGeom prst="rect">
            <a:avLst/>
          </a:prstGeom>
        </p:spPr>
      </p:pic>
      <p:sp>
        <p:nvSpPr>
          <p:cNvPr id="7" name="Rounded Rectangular Callout 4"/>
          <p:cNvSpPr/>
          <p:nvPr/>
        </p:nvSpPr>
        <p:spPr>
          <a:xfrm>
            <a:off x="152400" y="152400"/>
            <a:ext cx="883920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 trouble-free life is the norm that I deserve and expect, and if I get it I will be happy”</a:t>
            </a:r>
            <a:endParaRPr lang="en-US" sz="3600" b="1" i="1" dirty="0"/>
          </a:p>
        </p:txBody>
      </p:sp>
    </p:spTree>
    <p:extLst>
      <p:ext uri="{BB962C8B-B14F-4D97-AF65-F5344CB8AC3E}">
        <p14:creationId xmlns:p14="http://schemas.microsoft.com/office/powerpoint/2010/main" val="19579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44000" cy="6858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3094"/>
            <a:ext cx="9169400" cy="68770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200" y="530225"/>
            <a:ext cx="8509000" cy="6381750"/>
          </a:xfrm>
          <a:prstGeom prst="rect">
            <a:avLst/>
          </a:prstGeom>
        </p:spPr>
      </p:pic>
      <p:sp>
        <p:nvSpPr>
          <p:cNvPr id="7" name="Rounded Rectangular Callout 4"/>
          <p:cNvSpPr/>
          <p:nvPr/>
        </p:nvSpPr>
        <p:spPr>
          <a:xfrm>
            <a:off x="152400" y="152400"/>
            <a:ext cx="883920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 trouble-free life is the norm that I deserve and expect, and if I get it I will be happy”</a:t>
            </a:r>
            <a:endParaRPr lang="en-US" sz="3600" b="1" i="1" dirty="0"/>
          </a:p>
        </p:txBody>
      </p:sp>
      <p:sp>
        <p:nvSpPr>
          <p:cNvPr id="8" name="Rounded Rectangular Callout 6"/>
          <p:cNvSpPr/>
          <p:nvPr/>
        </p:nvSpPr>
        <p:spPr>
          <a:xfrm>
            <a:off x="2743200" y="5181600"/>
            <a:ext cx="60960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how’s that working out? </a:t>
            </a:r>
            <a:endParaRPr lang="en-US" sz="3600" b="1" i="1" dirty="0"/>
          </a:p>
        </p:txBody>
      </p:sp>
    </p:spTree>
    <p:extLst>
      <p:ext uri="{BB962C8B-B14F-4D97-AF65-F5344CB8AC3E}">
        <p14:creationId xmlns:p14="http://schemas.microsoft.com/office/powerpoint/2010/main" val="32434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7"/>
          <p:cNvSpPr/>
          <p:nvPr/>
        </p:nvSpPr>
        <p:spPr>
          <a:xfrm>
            <a:off x="152400" y="76200"/>
            <a:ext cx="8915400" cy="1752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So you can live your life for comfort, and you will be empty when you get it, and miserable when you don’t…  </a:t>
            </a:r>
            <a:endParaRPr lang="en-US" sz="3600" b="1" i="1" dirty="0"/>
          </a:p>
        </p:txBody>
      </p:sp>
    </p:spTree>
    <p:extLst>
      <p:ext uri="{BB962C8B-B14F-4D97-AF65-F5344CB8AC3E}">
        <p14:creationId xmlns:p14="http://schemas.microsoft.com/office/powerpoint/2010/main" val="10174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8600" y="2515612"/>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t>
            </a:r>
            <a:r>
              <a:rPr lang="en-US" sz="3200" b="1" u="sng" dirty="0">
                <a:solidFill>
                  <a:schemeClr val="bg1"/>
                </a:solidFill>
              </a:rPr>
              <a:t>arm yourselves also with the same purpose</a:t>
            </a:r>
            <a:r>
              <a:rPr lang="en-US" sz="3200" dirty="0">
                <a:solidFill>
                  <a:schemeClr val="bg1"/>
                </a:solidFill>
              </a:rPr>
              <a:t>,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but for the will of God. </a:t>
            </a:r>
            <a:endParaRPr lang="en-US" sz="4000" baseline="30000" dirty="0">
              <a:solidFill>
                <a:schemeClr val="bg1"/>
              </a:solidFill>
              <a:latin typeface="Calibri" pitchFamily="34" charset="0"/>
            </a:endParaRPr>
          </a:p>
        </p:txBody>
      </p:sp>
      <p:sp>
        <p:nvSpPr>
          <p:cNvPr id="11" name="TextBox 10"/>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a:t>
            </a:r>
            <a:r>
              <a:rPr lang="en-US" sz="3200" b="1" u="sng" dirty="0">
                <a:solidFill>
                  <a:schemeClr val="bg1"/>
                </a:solidFill>
              </a:rPr>
              <a:t>to live the rest of the time in the flesh no longer for the lusts of men</a:t>
            </a:r>
            <a:r>
              <a:rPr lang="en-US" sz="3200" dirty="0">
                <a:solidFill>
                  <a:schemeClr val="bg1"/>
                </a:solidFill>
              </a:rPr>
              <a:t>, but for the will of God. </a:t>
            </a:r>
            <a:endParaRPr lang="en-US" sz="4000" baseline="30000" dirty="0">
              <a:solidFill>
                <a:schemeClr val="bg1"/>
              </a:solidFill>
              <a:latin typeface="Calibri" pitchFamily="34" charset="0"/>
            </a:endParaRPr>
          </a:p>
        </p:txBody>
      </p:sp>
      <p:sp>
        <p:nvSpPr>
          <p:cNvPr id="13" name="Rounded Rectangular Callout 17"/>
          <p:cNvSpPr/>
          <p:nvPr/>
        </p:nvSpPr>
        <p:spPr>
          <a:xfrm>
            <a:off x="152400" y="76200"/>
            <a:ext cx="8915400" cy="1752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So you can live your life for comfort, and you will be empty when you get it, and miserable when you don’t…  </a:t>
            </a:r>
            <a:endParaRPr lang="en-US" sz="3600" b="1" i="1" dirty="0"/>
          </a:p>
        </p:txBody>
      </p:sp>
      <p:sp>
        <p:nvSpPr>
          <p:cNvPr id="14" name="TextBox 13"/>
          <p:cNvSpPr txBox="1">
            <a:spLocks noChangeArrowheads="1"/>
          </p:cNvSpPr>
          <p:nvPr/>
        </p:nvSpPr>
        <p:spPr bwMode="auto">
          <a:xfrm>
            <a:off x="228600" y="2514600"/>
            <a:ext cx="86868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1 Pet 4:1</a:t>
            </a:r>
            <a:r>
              <a:rPr lang="en-US" sz="3200" b="1" dirty="0">
                <a:solidFill>
                  <a:schemeClr val="bg1"/>
                </a:solidFill>
              </a:rPr>
              <a:t> </a:t>
            </a:r>
            <a:r>
              <a:rPr lang="en-US" sz="3200" dirty="0">
                <a:solidFill>
                  <a:schemeClr val="bg1"/>
                </a:solidFill>
              </a:rPr>
              <a:t>Therefore, since Christ has suffered in the flesh, arm yourselves also with the same purpose, because he who has suffered in the flesh has ceased from sin, </a:t>
            </a:r>
            <a:r>
              <a:rPr lang="en-US" sz="3200" b="1" baseline="30000" dirty="0">
                <a:solidFill>
                  <a:schemeClr val="bg1"/>
                </a:solidFill>
              </a:rPr>
              <a:t>2 </a:t>
            </a:r>
            <a:r>
              <a:rPr lang="en-US" sz="3200" dirty="0">
                <a:solidFill>
                  <a:schemeClr val="bg1"/>
                </a:solidFill>
              </a:rPr>
              <a:t>so as to live the rest of the time in the flesh no longer for the lusts of men, </a:t>
            </a:r>
            <a:r>
              <a:rPr lang="en-US" sz="3200" b="1" u="sng" dirty="0">
                <a:solidFill>
                  <a:schemeClr val="bg1"/>
                </a:solidFill>
              </a:rPr>
              <a:t>but for the will of God</a:t>
            </a:r>
            <a:r>
              <a:rPr lang="en-US" sz="3200" dirty="0">
                <a:solidFill>
                  <a:schemeClr val="bg1"/>
                </a:solidFill>
              </a:rPr>
              <a:t>. </a:t>
            </a:r>
            <a:endParaRPr lang="en-US" sz="4000" baseline="30000" dirty="0">
              <a:solidFill>
                <a:schemeClr val="bg1"/>
              </a:solidFill>
              <a:latin typeface="Calibri" pitchFamily="34" charset="0"/>
            </a:endParaRPr>
          </a:p>
        </p:txBody>
      </p:sp>
    </p:spTree>
    <p:extLst>
      <p:ext uri="{BB962C8B-B14F-4D97-AF65-F5344CB8AC3E}">
        <p14:creationId xmlns:p14="http://schemas.microsoft.com/office/powerpoint/2010/main" val="10579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27400</TotalTime>
  <Words>3718</Words>
  <Application>Microsoft Office PowerPoint</Application>
  <PresentationFormat>On-screen Show (4:3)</PresentationFormat>
  <Paragraphs>1144</Paragraphs>
  <Slides>117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117</vt:i4>
      </vt:variant>
    </vt:vector>
  </HeadingPairs>
  <TitlesOfParts>
    <vt:vector size="122" baseType="lpstr">
      <vt:lpstr>Andalus</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Luke 22</vt:lpstr>
      <vt:lpstr>Luke 22</vt:lpstr>
      <vt:lpstr>Luke 22</vt:lpstr>
      <vt:lpstr>Luke 22</vt:lpstr>
      <vt:lpstr>Luke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3943</cp:revision>
  <dcterms:created xsi:type="dcterms:W3CDTF">2015-11-05T16:00:32Z</dcterms:created>
  <dcterms:modified xsi:type="dcterms:W3CDTF">2018-03-10T22:13:22Z</dcterms:modified>
</cp:coreProperties>
</file>