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sldIdLst>
    <p:sldId id="257" r:id="rId2"/>
    <p:sldId id="258" r:id="rId3"/>
    <p:sldId id="263" r:id="rId4"/>
    <p:sldId id="266" r:id="rId5"/>
    <p:sldId id="264" r:id="rId6"/>
    <p:sldId id="267" r:id="rId7"/>
    <p:sldId id="265" r:id="rId8"/>
    <p:sldId id="268" r:id="rId9"/>
    <p:sldId id="295" r:id="rId10"/>
    <p:sldId id="273" r:id="rId11"/>
    <p:sldId id="274" r:id="rId12"/>
    <p:sldId id="276" r:id="rId13"/>
    <p:sldId id="275" r:id="rId14"/>
    <p:sldId id="277" r:id="rId15"/>
    <p:sldId id="279" r:id="rId16"/>
    <p:sldId id="280" r:id="rId17"/>
    <p:sldId id="281" r:id="rId18"/>
    <p:sldId id="283" r:id="rId19"/>
    <p:sldId id="284" r:id="rId20"/>
    <p:sldId id="285" r:id="rId21"/>
    <p:sldId id="286" r:id="rId22"/>
    <p:sldId id="287" r:id="rId23"/>
    <p:sldId id="288" r:id="rId24"/>
    <p:sldId id="290" r:id="rId25"/>
    <p:sldId id="291" r:id="rId26"/>
    <p:sldId id="292" r:id="rId27"/>
    <p:sldId id="296" r:id="rId28"/>
    <p:sldId id="293" r:id="rId29"/>
    <p:sldId id="294"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639" autoAdjust="0"/>
    <p:restoredTop sz="94660"/>
  </p:normalViewPr>
  <p:slideViewPr>
    <p:cSldViewPr snapToGrid="0">
      <p:cViewPr varScale="1">
        <p:scale>
          <a:sx n="38" d="100"/>
          <a:sy n="38" d="100"/>
        </p:scale>
        <p:origin x="48" y="396"/>
      </p:cViewPr>
      <p:guideLst/>
    </p:cSldViewPr>
  </p:slideViewPr>
  <p:notesTextViewPr>
    <p:cViewPr>
      <p:scale>
        <a:sx n="1" d="1"/>
        <a:sy n="1" d="1"/>
      </p:scale>
      <p:origin x="0" y="0"/>
    </p:cViewPr>
  </p:notesTextViewPr>
  <p:sorterViewPr>
    <p:cViewPr>
      <p:scale>
        <a:sx n="125" d="100"/>
        <a:sy n="125" d="100"/>
      </p:scale>
      <p:origin x="0" y="-150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B5AE3-5256-464A-A867-D42387815588}" type="datetimeFigureOut">
              <a:rPr lang="en-US" smtClean="0"/>
              <a:t>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47579-DE64-4279-B14D-251E6328AFB6}" type="slidenum">
              <a:rPr lang="en-US" smtClean="0"/>
              <a:t>‹#›</a:t>
            </a:fld>
            <a:endParaRPr lang="en-US" dirty="0"/>
          </a:p>
        </p:txBody>
      </p:sp>
    </p:spTree>
    <p:extLst>
      <p:ext uri="{BB962C8B-B14F-4D97-AF65-F5344CB8AC3E}">
        <p14:creationId xmlns:p14="http://schemas.microsoft.com/office/powerpoint/2010/main" val="62680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5531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31D0AA2-F4FA-499F-A738-F08541316514}" type="slidenum">
              <a:rPr lang="en-US" altLang="en-US"/>
              <a:pPr/>
              <a:t>‹#›</a:t>
            </a:fld>
            <a:endParaRPr lang="en-US" altLang="en-US" dirty="0"/>
          </a:p>
        </p:txBody>
      </p:sp>
    </p:spTree>
    <p:extLst>
      <p:ext uri="{BB962C8B-B14F-4D97-AF65-F5344CB8AC3E}">
        <p14:creationId xmlns:p14="http://schemas.microsoft.com/office/powerpoint/2010/main" val="118320876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18A37CC-6666-4508-A466-006D4401CBF7}" type="slidenum">
              <a:rPr lang="en-US" altLang="en-US"/>
              <a:pPr/>
              <a:t>‹#›</a:t>
            </a:fld>
            <a:endParaRPr lang="en-US" altLang="en-US" dirty="0"/>
          </a:p>
        </p:txBody>
      </p:sp>
    </p:spTree>
    <p:extLst>
      <p:ext uri="{BB962C8B-B14F-4D97-AF65-F5344CB8AC3E}">
        <p14:creationId xmlns:p14="http://schemas.microsoft.com/office/powerpoint/2010/main" val="118572485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098BB40-330C-4DD4-83BF-D7E7DD1994B7}" type="slidenum">
              <a:rPr lang="en-US" altLang="en-US"/>
              <a:pPr/>
              <a:t>‹#›</a:t>
            </a:fld>
            <a:endParaRPr lang="en-US" altLang="en-US" dirty="0"/>
          </a:p>
        </p:txBody>
      </p:sp>
    </p:spTree>
    <p:extLst>
      <p:ext uri="{BB962C8B-B14F-4D97-AF65-F5344CB8AC3E}">
        <p14:creationId xmlns:p14="http://schemas.microsoft.com/office/powerpoint/2010/main" val="148770203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B410D6E-DEE6-434E-8A5C-36AF544EB629}" type="slidenum">
              <a:rPr lang="en-US" altLang="en-US"/>
              <a:pPr/>
              <a:t>‹#›</a:t>
            </a:fld>
            <a:endParaRPr lang="en-US" altLang="en-US" dirty="0"/>
          </a:p>
        </p:txBody>
      </p:sp>
    </p:spTree>
    <p:extLst>
      <p:ext uri="{BB962C8B-B14F-4D97-AF65-F5344CB8AC3E}">
        <p14:creationId xmlns:p14="http://schemas.microsoft.com/office/powerpoint/2010/main" val="271212134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616A811-ED26-457D-8223-6EBA10C6E2E4}" type="slidenum">
              <a:rPr lang="en-US" altLang="en-US"/>
              <a:pPr/>
              <a:t>‹#›</a:t>
            </a:fld>
            <a:endParaRPr lang="en-US" altLang="en-US" dirty="0"/>
          </a:p>
        </p:txBody>
      </p:sp>
    </p:spTree>
    <p:extLst>
      <p:ext uri="{BB962C8B-B14F-4D97-AF65-F5344CB8AC3E}">
        <p14:creationId xmlns:p14="http://schemas.microsoft.com/office/powerpoint/2010/main" val="387260106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8F3ED38-B590-4FE0-AD16-75B8BB948341}" type="slidenum">
              <a:rPr lang="en-US" altLang="en-US"/>
              <a:pPr/>
              <a:t>‹#›</a:t>
            </a:fld>
            <a:endParaRPr lang="en-US" altLang="en-US" dirty="0"/>
          </a:p>
        </p:txBody>
      </p:sp>
    </p:spTree>
    <p:extLst>
      <p:ext uri="{BB962C8B-B14F-4D97-AF65-F5344CB8AC3E}">
        <p14:creationId xmlns:p14="http://schemas.microsoft.com/office/powerpoint/2010/main" val="140880454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38A72CC-0545-493C-A18E-8B6DAA65703E}" type="slidenum">
              <a:rPr lang="en-US" altLang="en-US"/>
              <a:pPr/>
              <a:t>‹#›</a:t>
            </a:fld>
            <a:endParaRPr lang="en-US" altLang="en-US" dirty="0"/>
          </a:p>
        </p:txBody>
      </p:sp>
    </p:spTree>
    <p:extLst>
      <p:ext uri="{BB962C8B-B14F-4D97-AF65-F5344CB8AC3E}">
        <p14:creationId xmlns:p14="http://schemas.microsoft.com/office/powerpoint/2010/main" val="316151227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2E0CC90-5724-4D22-8245-F2C1A36EE25A}" type="slidenum">
              <a:rPr lang="en-US" altLang="en-US"/>
              <a:pPr/>
              <a:t>‹#›</a:t>
            </a:fld>
            <a:endParaRPr lang="en-US" altLang="en-US" dirty="0"/>
          </a:p>
        </p:txBody>
      </p:sp>
    </p:spTree>
    <p:extLst>
      <p:ext uri="{BB962C8B-B14F-4D97-AF65-F5344CB8AC3E}">
        <p14:creationId xmlns:p14="http://schemas.microsoft.com/office/powerpoint/2010/main" val="380804369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BCE3E13C-1E37-4BE7-831B-68A49B62E094}" type="slidenum">
              <a:rPr lang="en-US" altLang="en-US"/>
              <a:pPr/>
              <a:t>‹#›</a:t>
            </a:fld>
            <a:endParaRPr lang="en-US" altLang="en-US" dirty="0"/>
          </a:p>
        </p:txBody>
      </p:sp>
    </p:spTree>
    <p:extLst>
      <p:ext uri="{BB962C8B-B14F-4D97-AF65-F5344CB8AC3E}">
        <p14:creationId xmlns:p14="http://schemas.microsoft.com/office/powerpoint/2010/main" val="177509741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AA9D254-92B9-46D3-88F6-D0BE456B05A5}" type="slidenum">
              <a:rPr lang="en-US" altLang="en-US"/>
              <a:pPr/>
              <a:t>‹#›</a:t>
            </a:fld>
            <a:endParaRPr lang="en-US" altLang="en-US" dirty="0"/>
          </a:p>
        </p:txBody>
      </p:sp>
    </p:spTree>
    <p:extLst>
      <p:ext uri="{BB962C8B-B14F-4D97-AF65-F5344CB8AC3E}">
        <p14:creationId xmlns:p14="http://schemas.microsoft.com/office/powerpoint/2010/main" val="317504979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0585815C-196A-4621-A778-E68AA8E65C70}" type="slidenum">
              <a:rPr lang="en-US" altLang="en-US"/>
              <a:pPr/>
              <a:t>‹#›</a:t>
            </a:fld>
            <a:endParaRPr lang="en-US" altLang="en-US" dirty="0"/>
          </a:p>
        </p:txBody>
      </p:sp>
    </p:spTree>
    <p:extLst>
      <p:ext uri="{BB962C8B-B14F-4D97-AF65-F5344CB8AC3E}">
        <p14:creationId xmlns:p14="http://schemas.microsoft.com/office/powerpoint/2010/main" val="151775772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09600" y="1752601"/>
            <a:ext cx="109728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B339B3B-227A-4E1D-9DAC-D8A3C6F475A3}" type="slidenum">
              <a:rPr lang="en-US" altLang="en-US">
                <a:latin typeface="Arial" panose="020B0604020202020204" pitchFamily="34" charset="0"/>
                <a:cs typeface="Arial" panose="020B0604020202020204" pitchFamily="34" charset="0"/>
              </a:rPr>
              <a:pPr fontAlgn="base">
                <a:spcBef>
                  <a:spcPct val="0"/>
                </a:spcBef>
                <a:spcAft>
                  <a:spcPct val="0"/>
                </a:spcAft>
              </a:pPr>
              <a:t>‹#›</a:t>
            </a:fld>
            <a:endParaRPr lang="en-US" altLang="en-US" dirty="0">
              <a:latin typeface="Arial" panose="020B0604020202020204" pitchFamily="34" charset="0"/>
              <a:cs typeface="Arial" panose="020B0604020202020204" pitchFamily="34" charset="0"/>
            </a:endParaRPr>
          </a:p>
        </p:txBody>
      </p:sp>
      <p:grpSp>
        <p:nvGrpSpPr>
          <p:cNvPr id="1031" name="Group 7"/>
          <p:cNvGrpSpPr>
            <a:grpSpLocks/>
          </p:cNvGrpSpPr>
          <p:nvPr userDrawn="1"/>
        </p:nvGrpSpPr>
        <p:grpSpPr bwMode="auto">
          <a:xfrm>
            <a:off x="0" y="1447800"/>
            <a:ext cx="12192000" cy="228600"/>
            <a:chOff x="0" y="864"/>
            <a:chExt cx="5760" cy="192"/>
          </a:xfrm>
        </p:grpSpPr>
        <p:sp>
          <p:nvSpPr>
            <p:cNvPr id="8200" name="Rectangle 8"/>
            <p:cNvSpPr>
              <a:spLocks noChangeArrowheads="1"/>
            </p:cNvSpPr>
            <p:nvPr userDrawn="1"/>
          </p:nvSpPr>
          <p:spPr bwMode="auto">
            <a:xfrm>
              <a:off x="0" y="864"/>
              <a:ext cx="5760" cy="192"/>
            </a:xfrm>
            <a:prstGeom prst="rect">
              <a:avLst/>
            </a:prstGeom>
            <a:solidFill>
              <a:srgbClr val="0066FF"/>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1" name="Rectangle 9"/>
            <p:cNvSpPr>
              <a:spLocks noChangeArrowheads="1"/>
            </p:cNvSpPr>
            <p:nvPr userDrawn="1"/>
          </p:nvSpPr>
          <p:spPr bwMode="auto">
            <a:xfrm>
              <a:off x="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2" name="Rectangle 10"/>
            <p:cNvSpPr>
              <a:spLocks noChangeArrowheads="1"/>
            </p:cNvSpPr>
            <p:nvPr userDrawn="1"/>
          </p:nvSpPr>
          <p:spPr bwMode="auto">
            <a:xfrm>
              <a:off x="528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grpSp>
        <p:nvGrpSpPr>
          <p:cNvPr id="1032" name="Group 11"/>
          <p:cNvGrpSpPr>
            <a:grpSpLocks/>
          </p:cNvGrpSpPr>
          <p:nvPr userDrawn="1"/>
        </p:nvGrpSpPr>
        <p:grpSpPr bwMode="auto">
          <a:xfrm>
            <a:off x="0" y="6858000"/>
            <a:ext cx="12192000" cy="76200"/>
            <a:chOff x="0" y="4176"/>
            <a:chExt cx="5760" cy="144"/>
          </a:xfrm>
        </p:grpSpPr>
        <p:sp>
          <p:nvSpPr>
            <p:cNvPr id="8204" name="Rectangle 12"/>
            <p:cNvSpPr>
              <a:spLocks noChangeArrowheads="1"/>
            </p:cNvSpPr>
            <p:nvPr userDrawn="1"/>
          </p:nvSpPr>
          <p:spPr bwMode="auto">
            <a:xfrm>
              <a:off x="0" y="4176"/>
              <a:ext cx="5328" cy="144"/>
            </a:xfrm>
            <a:prstGeom prst="rect">
              <a:avLst/>
            </a:prstGeom>
            <a:solidFill>
              <a:srgbClr val="0066FF"/>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5" name="Rectangle 13"/>
            <p:cNvSpPr>
              <a:spLocks noChangeArrowheads="1"/>
            </p:cNvSpPr>
            <p:nvPr userDrawn="1"/>
          </p:nvSpPr>
          <p:spPr bwMode="auto">
            <a:xfrm>
              <a:off x="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6" name="Rectangle 14"/>
            <p:cNvSpPr>
              <a:spLocks noChangeArrowheads="1"/>
            </p:cNvSpPr>
            <p:nvPr userDrawn="1"/>
          </p:nvSpPr>
          <p:spPr bwMode="auto">
            <a:xfrm>
              <a:off x="532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spTree>
    <p:extLst>
      <p:ext uri="{BB962C8B-B14F-4D97-AF65-F5344CB8AC3E}">
        <p14:creationId xmlns:p14="http://schemas.microsoft.com/office/powerpoint/2010/main" val="9253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p:titleStyle>
    <p:bodyStyle>
      <a:lvl1pPr marL="342900" indent="-342900" algn="l" rtl="0" eaLnBrk="0" fontAlgn="base" hangingPunct="0">
        <a:spcBef>
          <a:spcPct val="20000"/>
        </a:spcBef>
        <a:spcAft>
          <a:spcPct val="0"/>
        </a:spcAft>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defRPr sz="2800">
          <a:solidFill>
            <a:schemeClr val="bg1"/>
          </a:solidFill>
          <a:latin typeface="+mn-lt"/>
        </a:defRPr>
      </a:lvl2pPr>
      <a:lvl3pPr marL="1143000" indent="-228600" algn="l" rtl="0" eaLnBrk="0" fontAlgn="base" hangingPunct="0">
        <a:spcBef>
          <a:spcPct val="20000"/>
        </a:spcBef>
        <a:spcAft>
          <a:spcPct val="0"/>
        </a:spcAft>
        <a:defRPr sz="24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1"/>
            <a:ext cx="12192024" cy="6858001"/>
          </a:xfrm>
          <a:prstGeom prst="rect">
            <a:avLst/>
          </a:prstGeom>
          <a:noFill/>
          <a:ln>
            <a:noFill/>
          </a:ln>
        </p:spPr>
      </p:pic>
    </p:spTree>
    <p:extLst>
      <p:ext uri="{BB962C8B-B14F-4D97-AF65-F5344CB8AC3E}">
        <p14:creationId xmlns:p14="http://schemas.microsoft.com/office/powerpoint/2010/main" val="366074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RITUALISM:</a:t>
            </a:r>
            <a:r>
              <a:rPr lang="en-US" sz="4000" b="0" dirty="0" smtClean="0">
                <a:effectLst/>
                <a:cs typeface="Times New Roman" pitchFamily="18" charset="0"/>
              </a:rPr>
              <a:t> </a:t>
            </a:r>
            <a:r>
              <a:rPr lang="en-US" sz="4000" b="0" dirty="0">
                <a:effectLst/>
                <a:cs typeface="Times New Roman" pitchFamily="18" charset="0"/>
              </a:rPr>
              <a:t>relating to God primarily through prescribed rituals</a:t>
            </a: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58858"/>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2:16</a:t>
            </a:r>
            <a:r>
              <a:rPr lang="en-US" altLang="en-US" sz="3200" dirty="0"/>
              <a:t> Therefore no one is to act as your judge in regard to food or drink or in respect to a festival or a new moon or a Sabbath day—</a:t>
            </a:r>
            <a:r>
              <a:rPr lang="en-US" altLang="en-US" sz="3200" baseline="30000" dirty="0">
                <a:solidFill>
                  <a:schemeClr val="bg1"/>
                </a:solidFill>
              </a:rPr>
              <a:t>17</a:t>
            </a:r>
            <a:r>
              <a:rPr lang="en-US" altLang="en-US" sz="3200" dirty="0">
                <a:solidFill>
                  <a:schemeClr val="bg1"/>
                </a:solidFill>
              </a:rPr>
              <a:t> things which are a mere shadow of what is to come; but the substance belongs to Christ. </a:t>
            </a:r>
          </a:p>
        </p:txBody>
      </p:sp>
    </p:spTree>
    <p:extLst>
      <p:ext uri="{BB962C8B-B14F-4D97-AF65-F5344CB8AC3E}">
        <p14:creationId xmlns:p14="http://schemas.microsoft.com/office/powerpoint/2010/main" val="196923609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RITUALISM:</a:t>
            </a:r>
            <a:r>
              <a:rPr lang="en-US" sz="4000" b="0" dirty="0" smtClean="0">
                <a:effectLst/>
                <a:cs typeface="Times New Roman" pitchFamily="18" charset="0"/>
              </a:rPr>
              <a:t> </a:t>
            </a:r>
            <a:r>
              <a:rPr lang="en-US" sz="4000" b="0" dirty="0">
                <a:effectLst/>
                <a:cs typeface="Times New Roman" pitchFamily="18" charset="0"/>
              </a:rPr>
              <a:t>relating to God primarily through prescribed rituals</a:t>
            </a: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58858"/>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2:16</a:t>
            </a:r>
            <a:r>
              <a:rPr lang="en-US" altLang="en-US" sz="3200" dirty="0"/>
              <a:t> Therefore no one is to act as your judge in regard to food or drink or in respect to a festival or a new moon or a Sabbath </a:t>
            </a:r>
            <a:r>
              <a:rPr lang="en-US" altLang="en-US" sz="3200" dirty="0" smtClean="0"/>
              <a:t>day—</a:t>
            </a:r>
            <a:r>
              <a:rPr lang="en-US" altLang="en-US" sz="3200" baseline="30000" dirty="0" smtClean="0"/>
              <a:t>17</a:t>
            </a:r>
            <a:r>
              <a:rPr lang="en-US" altLang="en-US" sz="3200" dirty="0" smtClean="0"/>
              <a:t> things which are a mere shadow of what is to come; but the substance belongs to Christ. </a:t>
            </a:r>
            <a:endParaRPr lang="en-US" alt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862" y="4588736"/>
            <a:ext cx="2076450" cy="2200275"/>
          </a:xfrm>
          <a:prstGeom prst="rect">
            <a:avLst/>
          </a:prstGeom>
        </p:spPr>
      </p:pic>
    </p:spTree>
    <p:extLst>
      <p:ext uri="{BB962C8B-B14F-4D97-AF65-F5344CB8AC3E}">
        <p14:creationId xmlns:p14="http://schemas.microsoft.com/office/powerpoint/2010/main" val="22169143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RITUALISM:</a:t>
            </a:r>
            <a:r>
              <a:rPr lang="en-US" sz="4000" b="0" dirty="0" smtClean="0">
                <a:effectLst/>
                <a:cs typeface="Times New Roman" pitchFamily="18" charset="0"/>
              </a:rPr>
              <a:t> </a:t>
            </a:r>
            <a:r>
              <a:rPr lang="en-US" sz="4000" b="0" dirty="0">
                <a:effectLst/>
                <a:cs typeface="Times New Roman" pitchFamily="18" charset="0"/>
              </a:rPr>
              <a:t>relating to God primarily through prescribed rituals</a:t>
            </a: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58858"/>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2:16</a:t>
            </a:r>
            <a:r>
              <a:rPr lang="en-US" altLang="en-US" sz="3200" dirty="0"/>
              <a:t> Therefore no one is to act as your judge in regard to food or drink or in respect to a festival or a new moon or a Sabbath </a:t>
            </a:r>
            <a:r>
              <a:rPr lang="en-US" altLang="en-US" sz="3200" dirty="0" smtClean="0"/>
              <a:t>day—</a:t>
            </a:r>
            <a:r>
              <a:rPr lang="en-US" altLang="en-US" sz="3200" baseline="30000" dirty="0" smtClean="0"/>
              <a:t>17</a:t>
            </a:r>
            <a:r>
              <a:rPr lang="en-US" altLang="en-US" sz="3200" dirty="0" smtClean="0"/>
              <a:t> things which are a mere </a:t>
            </a:r>
            <a:r>
              <a:rPr lang="en-US" altLang="en-US" sz="3200" u="sng" dirty="0" smtClean="0"/>
              <a:t>shadow</a:t>
            </a:r>
            <a:r>
              <a:rPr lang="en-US" altLang="en-US" sz="3200" dirty="0" smtClean="0"/>
              <a:t> of what is to come; but the substance belongs to Christ. </a:t>
            </a:r>
            <a:endParaRPr lang="en-US" alt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862" y="4588736"/>
            <a:ext cx="2076450" cy="2200275"/>
          </a:xfrm>
          <a:prstGeom prst="rect">
            <a:avLst/>
          </a:prstGeom>
        </p:spPr>
      </p:pic>
      <p:sp>
        <p:nvSpPr>
          <p:cNvPr id="4" name="TextBox 3"/>
          <p:cNvSpPr txBox="1"/>
          <p:nvPr/>
        </p:nvSpPr>
        <p:spPr>
          <a:xfrm>
            <a:off x="4180113" y="4611187"/>
            <a:ext cx="6492240" cy="2144177"/>
          </a:xfrm>
          <a:prstGeom prst="rect">
            <a:avLst/>
          </a:prstGeom>
          <a:noFill/>
        </p:spPr>
        <p:txBody>
          <a:bodyPr wrap="square" rtlCol="0">
            <a:spAutoFit/>
          </a:bodyPr>
          <a:lstStyle/>
          <a:p>
            <a:pPr>
              <a:lnSpc>
                <a:spcPts val="3200"/>
              </a:lnSpc>
            </a:pPr>
            <a:r>
              <a:rPr lang="en-US" sz="3200" dirty="0" smtClean="0">
                <a:solidFill>
                  <a:schemeClr val="bg1"/>
                </a:solidFill>
              </a:rPr>
              <a:t>Tabernacle &amp; Temple</a:t>
            </a:r>
          </a:p>
          <a:p>
            <a:pPr>
              <a:lnSpc>
                <a:spcPts val="3200"/>
              </a:lnSpc>
            </a:pPr>
            <a:r>
              <a:rPr lang="en-US" sz="3200" dirty="0" smtClean="0">
                <a:solidFill>
                  <a:schemeClr val="bg1"/>
                </a:solidFill>
              </a:rPr>
              <a:t>Clean/unclean laws</a:t>
            </a:r>
          </a:p>
          <a:p>
            <a:pPr>
              <a:lnSpc>
                <a:spcPts val="3200"/>
              </a:lnSpc>
            </a:pPr>
            <a:r>
              <a:rPr lang="en-US" sz="3200" dirty="0" smtClean="0">
                <a:solidFill>
                  <a:schemeClr val="bg1"/>
                </a:solidFill>
              </a:rPr>
              <a:t>Human priesthood</a:t>
            </a:r>
          </a:p>
          <a:p>
            <a:pPr>
              <a:lnSpc>
                <a:spcPts val="3200"/>
              </a:lnSpc>
            </a:pPr>
            <a:r>
              <a:rPr lang="en-US" sz="3200" dirty="0" smtClean="0">
                <a:solidFill>
                  <a:schemeClr val="bg1"/>
                </a:solidFill>
              </a:rPr>
              <a:t>Animal sacrifices</a:t>
            </a:r>
          </a:p>
          <a:p>
            <a:pPr>
              <a:lnSpc>
                <a:spcPts val="3200"/>
              </a:lnSpc>
            </a:pPr>
            <a:r>
              <a:rPr lang="en-US" sz="3200" dirty="0" smtClean="0">
                <a:solidFill>
                  <a:schemeClr val="bg1"/>
                </a:solidFill>
              </a:rPr>
              <a:t>Liturgy &amp; religious calendar</a:t>
            </a:r>
            <a:endParaRPr lang="en-US" sz="3200" dirty="0">
              <a:solidFill>
                <a:schemeClr val="bg1"/>
              </a:solidFill>
            </a:endParaRPr>
          </a:p>
        </p:txBody>
      </p:sp>
      <p:sp>
        <p:nvSpPr>
          <p:cNvPr id="8" name="Oval 7"/>
          <p:cNvSpPr/>
          <p:nvPr/>
        </p:nvSpPr>
        <p:spPr>
          <a:xfrm>
            <a:off x="2808514" y="6061166"/>
            <a:ext cx="613955" cy="4963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47260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RITUALISM:</a:t>
            </a:r>
            <a:r>
              <a:rPr lang="en-US" sz="4000" b="0" dirty="0" smtClean="0">
                <a:effectLst/>
                <a:cs typeface="Times New Roman" pitchFamily="18" charset="0"/>
              </a:rPr>
              <a:t> </a:t>
            </a:r>
            <a:r>
              <a:rPr lang="en-US" sz="4000" b="0" dirty="0">
                <a:effectLst/>
                <a:cs typeface="Times New Roman" pitchFamily="18" charset="0"/>
              </a:rPr>
              <a:t>relating to God primarily through prescribed rituals</a:t>
            </a: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58858"/>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2:16</a:t>
            </a:r>
            <a:r>
              <a:rPr lang="en-US" altLang="en-US" sz="3200" dirty="0"/>
              <a:t> Therefore no one is to act as your judge in regard to food or drink or in respect to a festival or a new moon or a Sabbath </a:t>
            </a:r>
            <a:r>
              <a:rPr lang="en-US" altLang="en-US" sz="3200" dirty="0" smtClean="0"/>
              <a:t>day—</a:t>
            </a:r>
            <a:r>
              <a:rPr lang="en-US" altLang="en-US" sz="3200" baseline="30000" dirty="0" smtClean="0"/>
              <a:t>17</a:t>
            </a:r>
            <a:r>
              <a:rPr lang="en-US" altLang="en-US" sz="3200" dirty="0" smtClean="0"/>
              <a:t> things which are a mere shadow of what is to come; but the </a:t>
            </a:r>
            <a:r>
              <a:rPr lang="en-US" altLang="en-US" sz="3200" u="sng" dirty="0" smtClean="0"/>
              <a:t>substance</a:t>
            </a:r>
            <a:r>
              <a:rPr lang="en-US" altLang="en-US" sz="3200" dirty="0" smtClean="0"/>
              <a:t> belongs to Christ. </a:t>
            </a:r>
            <a:endParaRPr lang="en-US" alt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862" y="4588736"/>
            <a:ext cx="2076450" cy="2200275"/>
          </a:xfrm>
          <a:prstGeom prst="rect">
            <a:avLst/>
          </a:prstGeom>
        </p:spPr>
      </p:pic>
      <p:sp>
        <p:nvSpPr>
          <p:cNvPr id="4" name="TextBox 3"/>
          <p:cNvSpPr txBox="1"/>
          <p:nvPr/>
        </p:nvSpPr>
        <p:spPr>
          <a:xfrm>
            <a:off x="4180112" y="4741812"/>
            <a:ext cx="8011888" cy="1951816"/>
          </a:xfrm>
          <a:prstGeom prst="rect">
            <a:avLst/>
          </a:prstGeom>
          <a:noFill/>
        </p:spPr>
        <p:txBody>
          <a:bodyPr wrap="square" rtlCol="0">
            <a:spAutoFit/>
          </a:bodyPr>
          <a:lstStyle/>
          <a:p>
            <a:pPr>
              <a:lnSpc>
                <a:spcPts val="3800"/>
              </a:lnSpc>
              <a:spcBef>
                <a:spcPts val="1200"/>
              </a:spcBef>
            </a:pPr>
            <a:r>
              <a:rPr lang="en-US" sz="3200" dirty="0" smtClean="0">
                <a:solidFill>
                  <a:schemeClr val="bg1"/>
                </a:solidFill>
              </a:rPr>
              <a:t>Jesus is God’s unique Temple &amp; true Priest</a:t>
            </a:r>
          </a:p>
          <a:p>
            <a:pPr>
              <a:lnSpc>
                <a:spcPts val="3800"/>
              </a:lnSpc>
            </a:pPr>
            <a:r>
              <a:rPr lang="en-US" sz="3200" dirty="0" smtClean="0">
                <a:solidFill>
                  <a:schemeClr val="bg1"/>
                </a:solidFill>
              </a:rPr>
              <a:t>Jesus’ death purchases our full forgiveness</a:t>
            </a:r>
          </a:p>
          <a:p>
            <a:pPr>
              <a:lnSpc>
                <a:spcPts val="3000"/>
              </a:lnSpc>
              <a:spcBef>
                <a:spcPts val="900"/>
              </a:spcBef>
            </a:pPr>
            <a:r>
              <a:rPr lang="en-US" sz="3200" dirty="0" smtClean="0">
                <a:solidFill>
                  <a:schemeClr val="bg1"/>
                </a:solidFill>
              </a:rPr>
              <a:t>Jesus’ Spirit now indwells all believers to enable us to relate personally to God</a:t>
            </a:r>
            <a:endParaRPr lang="en-US" sz="3200" dirty="0">
              <a:solidFill>
                <a:schemeClr val="bg1"/>
              </a:solidFill>
            </a:endParaRPr>
          </a:p>
        </p:txBody>
      </p:sp>
      <p:sp>
        <p:nvSpPr>
          <p:cNvPr id="7" name="Oval 6"/>
          <p:cNvSpPr/>
          <p:nvPr/>
        </p:nvSpPr>
        <p:spPr>
          <a:xfrm>
            <a:off x="2756262" y="5251268"/>
            <a:ext cx="182880" cy="10972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02721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RITUALISM:</a:t>
            </a:r>
            <a:r>
              <a:rPr lang="en-US" sz="4000" b="0" dirty="0" smtClean="0">
                <a:effectLst/>
                <a:cs typeface="Times New Roman" pitchFamily="18" charset="0"/>
              </a:rPr>
              <a:t> </a:t>
            </a:r>
            <a:r>
              <a:rPr lang="en-US" sz="4000" b="0" dirty="0">
                <a:effectLst/>
                <a:cs typeface="Times New Roman" pitchFamily="18" charset="0"/>
              </a:rPr>
              <a:t>relating to God primarily through prescribed rituals</a:t>
            </a: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58858"/>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Galatians 4:4</a:t>
            </a:r>
            <a:r>
              <a:rPr lang="en-US" altLang="en-US" sz="3200" dirty="0"/>
              <a:t> But when the fullness of the time came, God sent forth His Son . . . </a:t>
            </a:r>
            <a:r>
              <a:rPr lang="en-US" altLang="en-US" sz="3200" baseline="30000" dirty="0"/>
              <a:t>5</a:t>
            </a:r>
            <a:r>
              <a:rPr lang="en-US" altLang="en-US" sz="3200" dirty="0"/>
              <a:t> so that He might redeem those who were under the Law, that we might receive the adoption as sons. </a:t>
            </a:r>
            <a:br>
              <a:rPr lang="en-US" altLang="en-US" sz="3200" dirty="0"/>
            </a:br>
            <a:r>
              <a:rPr lang="en-US" altLang="en-US" sz="3200" baseline="30000" dirty="0"/>
              <a:t>6</a:t>
            </a:r>
            <a:r>
              <a:rPr lang="en-US" altLang="en-US" sz="3200" dirty="0"/>
              <a:t> Because you are sons, God has sent forth the Spirit of His Son into our hearts, crying, “Abba! Father!” </a:t>
            </a:r>
          </a:p>
        </p:txBody>
      </p:sp>
    </p:spTree>
    <p:extLst>
      <p:ext uri="{BB962C8B-B14F-4D97-AF65-F5344CB8AC3E}">
        <p14:creationId xmlns:p14="http://schemas.microsoft.com/office/powerpoint/2010/main" val="1521165426"/>
      </p:ext>
    </p:extLst>
  </p:cSld>
  <p:clrMapOvr>
    <a:masterClrMapping/>
  </p:clrMapOvr>
  <p:transition spd="med">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RITUALISM:</a:t>
            </a:r>
            <a:r>
              <a:rPr lang="en-US" sz="4000" b="0" dirty="0" smtClean="0">
                <a:effectLst/>
                <a:cs typeface="Times New Roman" pitchFamily="18" charset="0"/>
              </a:rPr>
              <a:t> </a:t>
            </a:r>
            <a:r>
              <a:rPr lang="en-US" sz="4000" b="0" dirty="0">
                <a:effectLst/>
                <a:cs typeface="Times New Roman" pitchFamily="18" charset="0"/>
              </a:rPr>
              <a:t>relating to God primarily through prescribed </a:t>
            </a:r>
            <a:r>
              <a:rPr lang="en-US" sz="4000" b="0" dirty="0" smtClean="0">
                <a:effectLst/>
                <a:cs typeface="Times New Roman" pitchFamily="18" charset="0"/>
              </a:rPr>
              <a:t>rituals</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algn="ctr" eaLnBrk="1" hangingPunct="1">
              <a:lnSpc>
                <a:spcPct val="70000"/>
              </a:lnSpc>
              <a:spcBef>
                <a:spcPts val="0"/>
              </a:spcBef>
              <a:defRPr/>
            </a:pPr>
            <a:r>
              <a:rPr lang="en-US" sz="4400" b="0" i="1" dirty="0" smtClean="0">
                <a:effectLst/>
                <a:cs typeface="Times New Roman" pitchFamily="18" charset="0"/>
              </a:rPr>
              <a:t>Hundreds of rituals vs. 2 rituals</a:t>
            </a: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58858"/>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Galatians 4:4</a:t>
            </a:r>
            <a:r>
              <a:rPr lang="en-US" altLang="en-US" sz="3200" dirty="0"/>
              <a:t> But when the fullness of the time came, God sent forth His Son . . . </a:t>
            </a:r>
            <a:r>
              <a:rPr lang="en-US" altLang="en-US" sz="3200" baseline="30000" dirty="0"/>
              <a:t>5</a:t>
            </a:r>
            <a:r>
              <a:rPr lang="en-US" altLang="en-US" sz="3200" dirty="0"/>
              <a:t> so that He might redeem those who were under the Law, that we might receive the adoption as sons. </a:t>
            </a:r>
            <a:br>
              <a:rPr lang="en-US" altLang="en-US" sz="3200" dirty="0"/>
            </a:br>
            <a:r>
              <a:rPr lang="en-US" altLang="en-US" sz="3200" baseline="30000" dirty="0"/>
              <a:t>6</a:t>
            </a:r>
            <a:r>
              <a:rPr lang="en-US" altLang="en-US" sz="3200" dirty="0"/>
              <a:t> Because you are sons, God has sent forth the Spirit of His Son into our hearts, crying, “Abba! Father!” </a:t>
            </a:r>
          </a:p>
        </p:txBody>
      </p:sp>
    </p:spTree>
    <p:extLst>
      <p:ext uri="{BB962C8B-B14F-4D97-AF65-F5344CB8AC3E}">
        <p14:creationId xmlns:p14="http://schemas.microsoft.com/office/powerpoint/2010/main" val="123862242"/>
      </p:ext>
    </p:extLst>
  </p:cSld>
  <p:clrMapOvr>
    <a:masterClrMapping/>
  </p:clrMapOvr>
  <p:transition spd="med">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RITUALISM:</a:t>
            </a:r>
            <a:r>
              <a:rPr lang="en-US" sz="4000" b="0" dirty="0" smtClean="0">
                <a:effectLst/>
                <a:cs typeface="Times New Roman" pitchFamily="18" charset="0"/>
              </a:rPr>
              <a:t> </a:t>
            </a:r>
            <a:r>
              <a:rPr lang="en-US" sz="4000" b="0" dirty="0">
                <a:effectLst/>
                <a:cs typeface="Times New Roman" pitchFamily="18" charset="0"/>
              </a:rPr>
              <a:t>relating to God primarily through prescribed </a:t>
            </a:r>
            <a:r>
              <a:rPr lang="en-US" sz="4000" b="0" dirty="0" smtClean="0">
                <a:effectLst/>
                <a:cs typeface="Times New Roman" pitchFamily="18" charset="0"/>
              </a:rPr>
              <a:t>rituals</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algn="ctr" eaLnBrk="1" hangingPunct="1">
              <a:lnSpc>
                <a:spcPct val="70000"/>
              </a:lnSpc>
              <a:spcBef>
                <a:spcPts val="0"/>
              </a:spcBef>
              <a:defRPr/>
            </a:pPr>
            <a:r>
              <a:rPr lang="en-US" sz="4400" b="0" i="1" dirty="0" smtClean="0">
                <a:effectLst/>
                <a:cs typeface="Times New Roman" pitchFamily="18" charset="0"/>
              </a:rPr>
              <a:t>Hundreds of rituals vs. 2 rituals</a:t>
            </a:r>
          </a:p>
          <a:p>
            <a:pPr algn="ctr" eaLnBrk="1" hangingPunct="1">
              <a:lnSpc>
                <a:spcPct val="70000"/>
              </a:lnSpc>
              <a:spcBef>
                <a:spcPct val="30000"/>
              </a:spcBef>
              <a:defRPr/>
            </a:pPr>
            <a:r>
              <a:rPr lang="en-US" sz="4400" b="0" i="1" dirty="0" smtClean="0">
                <a:effectLst/>
                <a:cs typeface="Times New Roman" pitchFamily="18" charset="0"/>
              </a:rPr>
              <a:t>Detailed ritual instruction vs. </a:t>
            </a:r>
            <a:br>
              <a:rPr lang="en-US" sz="4400" b="0" i="1" dirty="0" smtClean="0">
                <a:effectLst/>
                <a:cs typeface="Times New Roman" pitchFamily="18" charset="0"/>
              </a:rPr>
            </a:br>
            <a:r>
              <a:rPr lang="en-US" sz="4400" b="0" i="1" dirty="0" smtClean="0">
                <a:effectLst/>
                <a:cs typeface="Times New Roman" pitchFamily="18" charset="0"/>
              </a:rPr>
              <a:t>little instruction</a:t>
            </a:r>
            <a:endParaRPr lang="en-US" sz="4400" i="1"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58858"/>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Galatians 4:4</a:t>
            </a:r>
            <a:r>
              <a:rPr lang="en-US" altLang="en-US" sz="3200" dirty="0"/>
              <a:t> But when the fullness of the time came, God sent forth His Son . . . </a:t>
            </a:r>
            <a:r>
              <a:rPr lang="en-US" altLang="en-US" sz="3200" baseline="30000" dirty="0"/>
              <a:t>5</a:t>
            </a:r>
            <a:r>
              <a:rPr lang="en-US" altLang="en-US" sz="3200" dirty="0"/>
              <a:t> so that He might redeem those who were under the Law, that we might receive the adoption as sons. </a:t>
            </a:r>
            <a:br>
              <a:rPr lang="en-US" altLang="en-US" sz="3200" dirty="0"/>
            </a:br>
            <a:r>
              <a:rPr lang="en-US" altLang="en-US" sz="3200" baseline="30000" dirty="0"/>
              <a:t>6</a:t>
            </a:r>
            <a:r>
              <a:rPr lang="en-US" altLang="en-US" sz="3200" dirty="0"/>
              <a:t> Because you are sons, God has sent forth the Spirit of His Son into our hearts, crying, “Abba! Father!” </a:t>
            </a:r>
          </a:p>
        </p:txBody>
      </p:sp>
    </p:spTree>
    <p:extLst>
      <p:ext uri="{BB962C8B-B14F-4D97-AF65-F5344CB8AC3E}">
        <p14:creationId xmlns:p14="http://schemas.microsoft.com/office/powerpoint/2010/main" val="2537214344"/>
      </p:ext>
    </p:extLst>
  </p:cSld>
  <p:clrMapOvr>
    <a:masterClrMapping/>
  </p:clrMapOvr>
  <p:transition spd="med">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RITUALISM:</a:t>
            </a:r>
            <a:r>
              <a:rPr lang="en-US" sz="4000" b="0" dirty="0" smtClean="0">
                <a:effectLst/>
                <a:cs typeface="Times New Roman" pitchFamily="18" charset="0"/>
              </a:rPr>
              <a:t> </a:t>
            </a:r>
            <a:r>
              <a:rPr lang="en-US" sz="4000" b="0" dirty="0">
                <a:effectLst/>
                <a:cs typeface="Times New Roman" pitchFamily="18" charset="0"/>
              </a:rPr>
              <a:t>relating to God primarily through prescribed rituals</a:t>
            </a: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58858"/>
            <a:ext cx="11884378"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Galatians 4:9</a:t>
            </a:r>
            <a:r>
              <a:rPr lang="en-US" altLang="en-US" sz="3200" dirty="0"/>
              <a:t> But now that you have come to know God, or rather to be known by God, how is it that you turn back again to the weak and worthless elemental things, to which you desire to be enslaved all over again? </a:t>
            </a:r>
            <a:r>
              <a:rPr lang="en-US" altLang="en-US" sz="3200" baseline="30000" dirty="0"/>
              <a:t>10</a:t>
            </a:r>
            <a:r>
              <a:rPr lang="en-US" altLang="en-US" sz="3200" dirty="0"/>
              <a:t> You observe days and months and seasons and years. </a:t>
            </a:r>
            <a:r>
              <a:rPr lang="en-US" altLang="en-US" sz="3200" baseline="30000" dirty="0"/>
              <a:t>11</a:t>
            </a:r>
            <a:r>
              <a:rPr lang="en-US" altLang="en-US" sz="3200" dirty="0"/>
              <a:t> I fear for you, that perhaps I have labored over you in vain. </a:t>
            </a:r>
          </a:p>
        </p:txBody>
      </p:sp>
    </p:spTree>
    <p:extLst>
      <p:ext uri="{BB962C8B-B14F-4D97-AF65-F5344CB8AC3E}">
        <p14:creationId xmlns:p14="http://schemas.microsoft.com/office/powerpoint/2010/main" val="2768279818"/>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MYSTICISM</a:t>
            </a:r>
            <a:r>
              <a:rPr lang="en-US" sz="4000" dirty="0" smtClean="0">
                <a:cs typeface="Times New Roman" pitchFamily="18" charset="0"/>
              </a:rPr>
              <a:t>:</a:t>
            </a:r>
            <a:r>
              <a:rPr lang="en-US" sz="4000" b="0" dirty="0" smtClean="0">
                <a:effectLst/>
                <a:cs typeface="Times New Roman" pitchFamily="18" charset="0"/>
              </a:rPr>
              <a:t> </a:t>
            </a:r>
            <a:r>
              <a:rPr lang="en-US" sz="4000" b="0" dirty="0">
                <a:effectLst/>
                <a:cs typeface="Times New Roman" pitchFamily="18" charset="0"/>
              </a:rPr>
              <a:t>seeking dramatic spiritual </a:t>
            </a:r>
            <a:r>
              <a:rPr lang="en-US" sz="4000" b="0" dirty="0" smtClean="0">
                <a:effectLst/>
                <a:cs typeface="Times New Roman" pitchFamily="18" charset="0"/>
              </a:rPr>
              <a:t>experiences as a key/proof of spiritual maturity</a:t>
            </a: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2:18</a:t>
            </a:r>
            <a:r>
              <a:rPr lang="en-US" altLang="en-US" sz="3200" dirty="0"/>
              <a:t> Let no one keep defrauding you of your prize by delighting in self-abasement and the worship of the angels, taking his stand on visions he has seen, inflated without cause by his fleshly mind . . .</a:t>
            </a:r>
            <a:endParaRPr lang="en-US" altLang="en-US" sz="3200" dirty="0">
              <a:solidFill>
                <a:schemeClr val="bg1"/>
              </a:solidFill>
            </a:endParaRPr>
          </a:p>
        </p:txBody>
      </p:sp>
    </p:spTree>
    <p:extLst>
      <p:ext uri="{BB962C8B-B14F-4D97-AF65-F5344CB8AC3E}">
        <p14:creationId xmlns:p14="http://schemas.microsoft.com/office/powerpoint/2010/main" val="22766592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MYSTICISM</a:t>
            </a:r>
            <a:r>
              <a:rPr lang="en-US" sz="4000" dirty="0" smtClean="0">
                <a:cs typeface="Times New Roman" pitchFamily="18" charset="0"/>
              </a:rPr>
              <a:t>:</a:t>
            </a:r>
            <a:r>
              <a:rPr lang="en-US" sz="4000" b="0" dirty="0" smtClean="0">
                <a:effectLst/>
                <a:cs typeface="Times New Roman" pitchFamily="18" charset="0"/>
              </a:rPr>
              <a:t> </a:t>
            </a:r>
            <a:r>
              <a:rPr lang="en-US" sz="4000" b="0" dirty="0">
                <a:effectLst/>
                <a:cs typeface="Times New Roman" pitchFamily="18" charset="0"/>
              </a:rPr>
              <a:t>seeking dramatic spiritual </a:t>
            </a:r>
            <a:r>
              <a:rPr lang="en-US" sz="4000" b="0" dirty="0" smtClean="0">
                <a:effectLst/>
                <a:cs typeface="Times New Roman" pitchFamily="18" charset="0"/>
              </a:rPr>
              <a:t>experiences as a key/proof of spiritual maturity</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ct val="30000"/>
              </a:spcBef>
              <a:defRPr/>
            </a:pPr>
            <a:endParaRPr lang="en-US" sz="4000" b="0" dirty="0">
              <a:effectLst/>
              <a:cs typeface="Times New Roman" pitchFamily="18" charset="0"/>
            </a:endParaRPr>
          </a:p>
          <a:p>
            <a:pPr algn="ctr" eaLnBrk="1" hangingPunct="1">
              <a:lnSpc>
                <a:spcPct val="70000"/>
              </a:lnSpc>
              <a:spcBef>
                <a:spcPct val="30000"/>
              </a:spcBef>
              <a:defRPr/>
            </a:pPr>
            <a:r>
              <a:rPr lang="en-US" sz="4400" b="0" i="1" dirty="0" smtClean="0">
                <a:effectLst/>
                <a:cs typeface="Times New Roman" pitchFamily="18" charset="0"/>
              </a:rPr>
              <a:t>Vulnerability to spiritual deception!!</a:t>
            </a: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2:18</a:t>
            </a:r>
            <a:r>
              <a:rPr lang="en-US" altLang="en-US" sz="3200" dirty="0"/>
              <a:t> Let no one keep defrauding you of your prize by delighting in self-abasement and the worship of the angels, taking his stand on visions he has seen, inflated without cause by his fleshly mind . . .</a:t>
            </a:r>
            <a:endParaRPr lang="en-US" altLang="en-US" sz="3200" dirty="0">
              <a:solidFill>
                <a:schemeClr val="bg1"/>
              </a:solidFill>
            </a:endParaRPr>
          </a:p>
        </p:txBody>
      </p:sp>
    </p:spTree>
    <p:extLst>
      <p:ext uri="{BB962C8B-B14F-4D97-AF65-F5344CB8AC3E}">
        <p14:creationId xmlns:p14="http://schemas.microsoft.com/office/powerpoint/2010/main" val="2393044444"/>
      </p:ext>
    </p:extLst>
  </p:cSld>
  <p:clrMapOvr>
    <a:masterClrMapping/>
  </p:clrMapOvr>
  <p:transition spd="med">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dirty="0" smtClean="0">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endParaRPr lang="en-US" sz="4800" b="0" dirty="0">
              <a:effectLst/>
              <a:cs typeface="Times New Roman" pitchFamily="18" charset="0"/>
            </a:endParaRPr>
          </a:p>
        </p:txBody>
      </p:sp>
      <p:pic>
        <p:nvPicPr>
          <p:cNvPr id="9" name="Picture 5" descr="Colossa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76062" y="3847011"/>
            <a:ext cx="20574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59980659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MYSTICISM</a:t>
            </a:r>
            <a:r>
              <a:rPr lang="en-US" sz="4000" dirty="0" smtClean="0">
                <a:cs typeface="Times New Roman" pitchFamily="18" charset="0"/>
              </a:rPr>
              <a:t>:</a:t>
            </a:r>
            <a:r>
              <a:rPr lang="en-US" sz="4000" b="0" dirty="0" smtClean="0">
                <a:effectLst/>
                <a:cs typeface="Times New Roman" pitchFamily="18" charset="0"/>
              </a:rPr>
              <a:t> </a:t>
            </a:r>
            <a:r>
              <a:rPr lang="en-US" sz="4000" b="0" dirty="0">
                <a:effectLst/>
                <a:cs typeface="Times New Roman" pitchFamily="18" charset="0"/>
              </a:rPr>
              <a:t>seeking dramatic spiritual </a:t>
            </a:r>
            <a:r>
              <a:rPr lang="en-US" sz="4000" b="0" dirty="0" smtClean="0">
                <a:effectLst/>
                <a:cs typeface="Times New Roman" pitchFamily="18" charset="0"/>
              </a:rPr>
              <a:t>experiences as a key/proof of spiritual maturity</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ct val="30000"/>
              </a:spcBef>
              <a:defRPr/>
            </a:pPr>
            <a:endParaRPr lang="en-US" sz="4000" b="0" dirty="0">
              <a:effectLst/>
              <a:cs typeface="Times New Roman" pitchFamily="18" charset="0"/>
            </a:endParaRPr>
          </a:p>
          <a:p>
            <a:pPr algn="ctr" eaLnBrk="1" hangingPunct="1">
              <a:lnSpc>
                <a:spcPct val="70000"/>
              </a:lnSpc>
              <a:spcBef>
                <a:spcPct val="30000"/>
              </a:spcBef>
              <a:defRPr/>
            </a:pPr>
            <a:r>
              <a:rPr lang="en-US" sz="4400" b="0" i="1" dirty="0" smtClean="0">
                <a:effectLst/>
                <a:cs typeface="Times New Roman" pitchFamily="18" charset="0"/>
              </a:rPr>
              <a:t>Vulnerability to spiritual deception!!</a:t>
            </a:r>
          </a:p>
          <a:p>
            <a:pPr algn="ctr" eaLnBrk="1" hangingPunct="1">
              <a:lnSpc>
                <a:spcPct val="70000"/>
              </a:lnSpc>
              <a:spcBef>
                <a:spcPct val="30000"/>
              </a:spcBef>
              <a:defRPr/>
            </a:pPr>
            <a:r>
              <a:rPr lang="en-US" sz="4400" b="0" i="1" dirty="0" smtClean="0">
                <a:effectLst/>
                <a:cs typeface="Times New Roman" pitchFamily="18" charset="0"/>
              </a:rPr>
              <a:t>Not proof of spiritual maturity!!</a:t>
            </a:r>
            <a:endParaRPr lang="en-US" sz="4400" i="1"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2:18</a:t>
            </a:r>
            <a:r>
              <a:rPr lang="en-US" altLang="en-US" sz="3200" dirty="0"/>
              <a:t> Let no one keep defrauding you of your prize by delighting in self-abasement and the worship of the angels, taking his stand on visions he has seen, inflated without cause by his fleshly mind . . .</a:t>
            </a:r>
            <a:endParaRPr lang="en-US" altLang="en-US" sz="3200" dirty="0">
              <a:solidFill>
                <a:schemeClr val="bg1"/>
              </a:solidFill>
            </a:endParaRPr>
          </a:p>
        </p:txBody>
      </p:sp>
    </p:spTree>
    <p:extLst>
      <p:ext uri="{BB962C8B-B14F-4D97-AF65-F5344CB8AC3E}">
        <p14:creationId xmlns:p14="http://schemas.microsoft.com/office/powerpoint/2010/main" val="606543945"/>
      </p:ext>
    </p:extLst>
  </p:cSld>
  <p:clrMapOvr>
    <a:masterClrMapping/>
  </p:clrMapOvr>
  <p:transition spd="med">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MYSTICISM</a:t>
            </a:r>
            <a:r>
              <a:rPr lang="en-US" sz="4000" dirty="0" smtClean="0">
                <a:cs typeface="Times New Roman" pitchFamily="18" charset="0"/>
              </a:rPr>
              <a:t>:</a:t>
            </a:r>
            <a:r>
              <a:rPr lang="en-US" sz="4000" b="0" dirty="0" smtClean="0">
                <a:effectLst/>
                <a:cs typeface="Times New Roman" pitchFamily="18" charset="0"/>
              </a:rPr>
              <a:t> </a:t>
            </a:r>
            <a:r>
              <a:rPr lang="en-US" sz="4000" b="0" dirty="0">
                <a:effectLst/>
                <a:cs typeface="Times New Roman" pitchFamily="18" charset="0"/>
              </a:rPr>
              <a:t>seeking dramatic spiritual </a:t>
            </a:r>
            <a:r>
              <a:rPr lang="en-US" sz="4000" b="0" dirty="0" smtClean="0">
                <a:effectLst/>
                <a:cs typeface="Times New Roman" pitchFamily="18" charset="0"/>
              </a:rPr>
              <a:t>experiences as a key/proof of spiritual maturity</a:t>
            </a: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2:19</a:t>
            </a:r>
            <a:r>
              <a:rPr lang="en-US" altLang="en-US" sz="3200" dirty="0"/>
              <a:t> . . . and not holding fast to the </a:t>
            </a:r>
            <a:r>
              <a:rPr lang="en-US" altLang="en-US" sz="3200" dirty="0" smtClean="0"/>
              <a:t>Head</a:t>
            </a:r>
            <a:r>
              <a:rPr lang="en-US" altLang="en-US" sz="3200" dirty="0"/>
              <a:t>, from whom the entire body, being supplied and held together by the joints and ligaments, grows with a growth which is from God. </a:t>
            </a:r>
          </a:p>
        </p:txBody>
      </p:sp>
    </p:spTree>
    <p:extLst>
      <p:ext uri="{BB962C8B-B14F-4D97-AF65-F5344CB8AC3E}">
        <p14:creationId xmlns:p14="http://schemas.microsoft.com/office/powerpoint/2010/main" val="4224496489"/>
      </p:ext>
    </p:extLst>
  </p:cSld>
  <p:clrMapOvr>
    <a:masterClrMapping/>
  </p:clrMapOvr>
  <p:transition spd="med">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MYSTICISM</a:t>
            </a:r>
            <a:r>
              <a:rPr lang="en-US" sz="4000" dirty="0" smtClean="0">
                <a:cs typeface="Times New Roman" pitchFamily="18" charset="0"/>
              </a:rPr>
              <a:t>:</a:t>
            </a:r>
            <a:r>
              <a:rPr lang="en-US" sz="4000" b="0" dirty="0" smtClean="0">
                <a:effectLst/>
                <a:cs typeface="Times New Roman" pitchFamily="18" charset="0"/>
              </a:rPr>
              <a:t> </a:t>
            </a:r>
            <a:r>
              <a:rPr lang="en-US" sz="4000" b="0" dirty="0">
                <a:effectLst/>
                <a:cs typeface="Times New Roman" pitchFamily="18" charset="0"/>
              </a:rPr>
              <a:t>seeking dramatic spiritual </a:t>
            </a:r>
            <a:r>
              <a:rPr lang="en-US" sz="4000" b="0" dirty="0" smtClean="0">
                <a:effectLst/>
                <a:cs typeface="Times New Roman" pitchFamily="18" charset="0"/>
              </a:rPr>
              <a:t>experiences as a key/proof of spiritual maturity</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ts val="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Relate to Jesus by abiding in His Word </a:t>
            </a:r>
            <a:br>
              <a:rPr lang="en-US" sz="4400" b="0" i="1" dirty="0">
                <a:effectLst/>
                <a:cs typeface="Times New Roman" pitchFamily="18" charset="0"/>
              </a:rPr>
            </a:br>
            <a:r>
              <a:rPr lang="en-US" sz="4400" b="0" i="1" dirty="0">
                <a:effectLst/>
                <a:cs typeface="Times New Roman" pitchFamily="18" charset="0"/>
              </a:rPr>
              <a:t>(Jn. 15:5,7)</a:t>
            </a:r>
          </a:p>
          <a:p>
            <a:pPr algn="ctr" eaLnBrk="1" hangingPunct="1">
              <a:lnSpc>
                <a:spcPct val="70000"/>
              </a:lnSpc>
              <a:spcBef>
                <a:spcPts val="1800"/>
              </a:spcBef>
              <a:defRPr/>
            </a:pPr>
            <a:endParaRPr lang="en-US" sz="4400" b="0" i="1"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2:19</a:t>
            </a:r>
            <a:r>
              <a:rPr lang="en-US" altLang="en-US" sz="3200" dirty="0"/>
              <a:t> . . . and not </a:t>
            </a:r>
            <a:r>
              <a:rPr lang="en-US" altLang="en-US" sz="3200" u="sng" dirty="0"/>
              <a:t>holding fast to the </a:t>
            </a:r>
            <a:r>
              <a:rPr lang="en-US" altLang="en-US" sz="3200" u="sng" dirty="0" smtClean="0"/>
              <a:t>Head</a:t>
            </a:r>
            <a:r>
              <a:rPr lang="en-US" altLang="en-US" sz="3200" dirty="0"/>
              <a:t>, from whom the entire body, being supplied and held together by the joints and ligaments, grows with a growth which is from God. </a:t>
            </a:r>
          </a:p>
        </p:txBody>
      </p:sp>
    </p:spTree>
    <p:extLst>
      <p:ext uri="{BB962C8B-B14F-4D97-AF65-F5344CB8AC3E}">
        <p14:creationId xmlns:p14="http://schemas.microsoft.com/office/powerpoint/2010/main" val="1037431638"/>
      </p:ext>
    </p:extLst>
  </p:cSld>
  <p:clrMapOvr>
    <a:masterClrMapping/>
  </p:clrMapOvr>
  <p:transition spd="med">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effectLst>
                  <a:outerShdw blurRad="38100" dist="38100" dir="2700000" algn="tl">
                    <a:srgbClr val="000000">
                      <a:alpha val="43137"/>
                    </a:srgbClr>
                  </a:outerShdw>
                </a:effectLst>
                <a:cs typeface="Times New Roman" pitchFamily="18" charset="0"/>
              </a:rPr>
              <a:t>MYSTICISM</a:t>
            </a:r>
            <a:r>
              <a:rPr lang="en-US" sz="4000" dirty="0" smtClean="0">
                <a:cs typeface="Times New Roman" pitchFamily="18" charset="0"/>
              </a:rPr>
              <a:t>:</a:t>
            </a:r>
            <a:r>
              <a:rPr lang="en-US" sz="4000" b="0" dirty="0" smtClean="0">
                <a:effectLst/>
                <a:cs typeface="Times New Roman" pitchFamily="18" charset="0"/>
              </a:rPr>
              <a:t> </a:t>
            </a:r>
            <a:r>
              <a:rPr lang="en-US" sz="4000" b="0" dirty="0">
                <a:effectLst/>
                <a:cs typeface="Times New Roman" pitchFamily="18" charset="0"/>
              </a:rPr>
              <a:t>seeking dramatic spiritual </a:t>
            </a:r>
            <a:r>
              <a:rPr lang="en-US" sz="4000" b="0" dirty="0" smtClean="0">
                <a:effectLst/>
                <a:cs typeface="Times New Roman" pitchFamily="18" charset="0"/>
              </a:rPr>
              <a:t>experiences as a key/proof of spiritual maturity</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ts val="0"/>
              </a:spcBef>
              <a:defRPr/>
            </a:pPr>
            <a:endParaRPr lang="en-US" sz="4000" dirty="0">
              <a:effectLst>
                <a:outerShdw blurRad="38100" dist="38100" dir="2700000" algn="tl">
                  <a:srgbClr val="000000">
                    <a:alpha val="43137"/>
                  </a:srgbClr>
                </a:outerShdw>
              </a:effectLst>
              <a:cs typeface="Times New Roman" pitchFamily="18" charset="0"/>
            </a:endParaRPr>
          </a:p>
          <a:p>
            <a:pPr algn="ctr" eaLnBrk="1" hangingPunct="1">
              <a:lnSpc>
                <a:spcPct val="70000"/>
              </a:lnSpc>
              <a:spcBef>
                <a:spcPts val="0"/>
              </a:spcBef>
              <a:defRPr/>
            </a:pPr>
            <a:r>
              <a:rPr lang="en-US" sz="4400" b="0" i="1" dirty="0" smtClean="0">
                <a:effectLst/>
                <a:cs typeface="Times New Roman" pitchFamily="18" charset="0"/>
              </a:rPr>
              <a:t>Relate to Jesus by abiding in His Word </a:t>
            </a:r>
            <a:br>
              <a:rPr lang="en-US" sz="4400" b="0" i="1" dirty="0" smtClean="0">
                <a:effectLst/>
                <a:cs typeface="Times New Roman" pitchFamily="18" charset="0"/>
              </a:rPr>
            </a:br>
            <a:r>
              <a:rPr lang="en-US" sz="4400" b="0" i="1" dirty="0" smtClean="0">
                <a:effectLst/>
                <a:cs typeface="Times New Roman" pitchFamily="18" charset="0"/>
              </a:rPr>
              <a:t>(Jn. 15:5,7)</a:t>
            </a:r>
          </a:p>
          <a:p>
            <a:pPr algn="ctr" eaLnBrk="1" hangingPunct="1">
              <a:lnSpc>
                <a:spcPct val="70000"/>
              </a:lnSpc>
              <a:spcBef>
                <a:spcPts val="1800"/>
              </a:spcBef>
              <a:defRPr/>
            </a:pPr>
            <a:r>
              <a:rPr lang="en-US" sz="4400" b="0" i="1" dirty="0" smtClean="0">
                <a:effectLst/>
                <a:cs typeface="Times New Roman" pitchFamily="18" charset="0"/>
              </a:rPr>
              <a:t>Allow other </a:t>
            </a:r>
            <a:r>
              <a:rPr lang="en-US" sz="4400" b="0" i="1" dirty="0">
                <a:effectLst/>
                <a:cs typeface="Times New Roman" pitchFamily="18" charset="0"/>
              </a:rPr>
              <a:t>Christians to </a:t>
            </a:r>
            <a:r>
              <a:rPr lang="en-US" sz="4400" b="0" i="1" dirty="0" smtClean="0">
                <a:effectLst/>
                <a:cs typeface="Times New Roman" pitchFamily="18" charset="0"/>
              </a:rPr>
              <a:t>communicate</a:t>
            </a:r>
            <a:br>
              <a:rPr lang="en-US" sz="4400" b="0" i="1" dirty="0" smtClean="0">
                <a:effectLst/>
                <a:cs typeface="Times New Roman" pitchFamily="18" charset="0"/>
              </a:rPr>
            </a:br>
            <a:r>
              <a:rPr lang="en-US" sz="4400" b="0" i="1" dirty="0" smtClean="0">
                <a:effectLst/>
                <a:cs typeface="Times New Roman" pitchFamily="18" charset="0"/>
              </a:rPr>
              <a:t>God’s </a:t>
            </a:r>
            <a:r>
              <a:rPr lang="en-US" sz="4400" b="0" i="1" dirty="0">
                <a:effectLst/>
                <a:cs typeface="Times New Roman" pitchFamily="18" charset="0"/>
              </a:rPr>
              <a:t>truth &amp; love (Eph. 4:15,16)</a:t>
            </a:r>
          </a:p>
          <a:p>
            <a:pPr algn="ctr" eaLnBrk="1" hangingPunct="1">
              <a:lnSpc>
                <a:spcPct val="70000"/>
              </a:lnSpc>
              <a:spcBef>
                <a:spcPts val="1800"/>
              </a:spcBef>
              <a:defRPr/>
            </a:pPr>
            <a:endParaRPr lang="en-US" sz="4400" b="0" i="1"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2:19</a:t>
            </a:r>
            <a:r>
              <a:rPr lang="en-US" altLang="en-US" sz="3200" dirty="0"/>
              <a:t> . . . and not holding fast to the </a:t>
            </a:r>
            <a:r>
              <a:rPr lang="en-US" altLang="en-US" sz="3200" dirty="0" smtClean="0"/>
              <a:t>Head</a:t>
            </a:r>
            <a:r>
              <a:rPr lang="en-US" altLang="en-US" sz="3200" dirty="0"/>
              <a:t>, from whom the entire body, </a:t>
            </a:r>
            <a:r>
              <a:rPr lang="en-US" altLang="en-US" sz="3200" u="sng" dirty="0"/>
              <a:t>being supplied and held together by the joints and ligaments</a:t>
            </a:r>
            <a:r>
              <a:rPr lang="en-US" altLang="en-US" sz="3200" dirty="0"/>
              <a:t>, grows with a growth which is from God. </a:t>
            </a:r>
          </a:p>
        </p:txBody>
      </p:sp>
    </p:spTree>
    <p:extLst>
      <p:ext uri="{BB962C8B-B14F-4D97-AF65-F5344CB8AC3E}">
        <p14:creationId xmlns:p14="http://schemas.microsoft.com/office/powerpoint/2010/main" val="894493788"/>
      </p:ext>
    </p:extLst>
  </p:cSld>
  <p:clrMapOvr>
    <a:masterClrMapping/>
  </p:clrMapOvr>
  <p:transition spd="med">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LEGALISM: </a:t>
            </a:r>
            <a:r>
              <a:rPr lang="en-US" sz="4000" b="0" dirty="0">
                <a:effectLst/>
                <a:cs typeface="Times New Roman" pitchFamily="18" charset="0"/>
              </a:rPr>
              <a:t>emphasizing extra-biblical rules &amp; </a:t>
            </a:r>
            <a:r>
              <a:rPr lang="en-US" sz="4000" b="0" dirty="0" smtClean="0">
                <a:effectLst/>
                <a:cs typeface="Times New Roman" pitchFamily="18" charset="0"/>
              </a:rPr>
              <a:t>prohibitions as requirements for spirituality</a:t>
            </a:r>
            <a:endParaRPr lang="en-US" sz="4000" dirty="0">
              <a:cs typeface="Times New Roman" pitchFamily="18" charset="0"/>
            </a:endParaRPr>
          </a:p>
          <a:p>
            <a:pPr eaLnBrk="1" hangingPunct="1">
              <a:lnSpc>
                <a:spcPct val="70000"/>
              </a:lnSpc>
              <a:spcBef>
                <a:spcPct val="30000"/>
              </a:spcBef>
              <a:defRPr/>
            </a:pP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2:20</a:t>
            </a:r>
            <a:r>
              <a:rPr lang="en-US" altLang="en-US" sz="3200" dirty="0">
                <a:solidFill>
                  <a:srgbClr val="000000"/>
                </a:solidFill>
              </a:rPr>
              <a:t> </a:t>
            </a:r>
            <a:r>
              <a:rPr lang="en-US" altLang="en-US" sz="3200" dirty="0"/>
              <a:t>If you have died with Christ to the elementary principles of the world, why, as if you were living in the world, do you submit yourself to decrees, such as, </a:t>
            </a:r>
            <a:r>
              <a:rPr lang="en-US" altLang="en-US" sz="3200" baseline="30000" dirty="0"/>
              <a:t>21</a:t>
            </a:r>
            <a:r>
              <a:rPr lang="en-US" altLang="en-US" sz="3200" dirty="0"/>
              <a:t> “Do not handle, do not taste, do not touch!” </a:t>
            </a:r>
            <a:r>
              <a:rPr lang="en-US" altLang="en-US" sz="3200" baseline="30000" dirty="0"/>
              <a:t>22</a:t>
            </a:r>
            <a:r>
              <a:rPr lang="en-US" altLang="en-US" sz="3200" dirty="0"/>
              <a:t> (which all refer to things destined to perish with use)—in accordance with </a:t>
            </a:r>
            <a:r>
              <a:rPr lang="en-US" altLang="en-US" sz="3200" dirty="0" smtClean="0"/>
              <a:t>human commandments </a:t>
            </a:r>
            <a:r>
              <a:rPr lang="en-US" altLang="en-US" sz="3200" dirty="0"/>
              <a:t>and </a:t>
            </a:r>
            <a:r>
              <a:rPr lang="en-US" altLang="en-US" sz="3200" dirty="0" smtClean="0"/>
              <a:t>teachings?</a:t>
            </a:r>
            <a:endParaRPr lang="en-US" altLang="en-US" sz="3200" dirty="0"/>
          </a:p>
        </p:txBody>
      </p:sp>
    </p:spTree>
    <p:extLst>
      <p:ext uri="{BB962C8B-B14F-4D97-AF65-F5344CB8AC3E}">
        <p14:creationId xmlns:p14="http://schemas.microsoft.com/office/powerpoint/2010/main" val="27566884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LEGALISM: </a:t>
            </a:r>
            <a:r>
              <a:rPr lang="en-US" sz="4000" b="0" dirty="0">
                <a:effectLst/>
                <a:cs typeface="Times New Roman" pitchFamily="18" charset="0"/>
              </a:rPr>
              <a:t>emphasizing extra-biblical rules &amp; </a:t>
            </a:r>
            <a:r>
              <a:rPr lang="en-US" sz="4000" b="0" dirty="0" smtClean="0">
                <a:effectLst/>
                <a:cs typeface="Times New Roman" pitchFamily="18" charset="0"/>
              </a:rPr>
              <a:t>prohibitions as requirements for spirituality</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algn="ctr" eaLnBrk="1" hangingPunct="1">
              <a:lnSpc>
                <a:spcPct val="70000"/>
              </a:lnSpc>
              <a:spcBef>
                <a:spcPts val="2400"/>
              </a:spcBef>
              <a:defRPr/>
            </a:pPr>
            <a:r>
              <a:rPr lang="en-US" sz="4400" b="0" i="1" dirty="0" smtClean="0">
                <a:effectLst/>
                <a:cs typeface="Times New Roman" pitchFamily="18" charset="0"/>
              </a:rPr>
              <a:t>The “logic” of legalism: “If X is sinful, </a:t>
            </a:r>
            <a:br>
              <a:rPr lang="en-US" sz="4400" b="0" i="1" dirty="0" smtClean="0">
                <a:effectLst/>
                <a:cs typeface="Times New Roman" pitchFamily="18" charset="0"/>
              </a:rPr>
            </a:br>
            <a:r>
              <a:rPr lang="en-US" sz="4400" b="0" i="1" dirty="0" smtClean="0">
                <a:effectLst/>
                <a:cs typeface="Times New Roman" pitchFamily="18" charset="0"/>
              </a:rPr>
              <a:t>then make rules against activities </a:t>
            </a:r>
            <a:br>
              <a:rPr lang="en-US" sz="4400" b="0" i="1" dirty="0" smtClean="0">
                <a:effectLst/>
                <a:cs typeface="Times New Roman" pitchFamily="18" charset="0"/>
              </a:rPr>
            </a:br>
            <a:r>
              <a:rPr lang="en-US" sz="4400" b="0" i="1" dirty="0" smtClean="0">
                <a:effectLst/>
                <a:cs typeface="Times New Roman" pitchFamily="18" charset="0"/>
              </a:rPr>
              <a:t>that might tempt you/others to do X”</a:t>
            </a:r>
            <a:endParaRPr lang="en-US" sz="4400" i="1" dirty="0">
              <a:cs typeface="Times New Roman" pitchFamily="18" charset="0"/>
            </a:endParaRPr>
          </a:p>
          <a:p>
            <a:pPr eaLnBrk="1" hangingPunct="1">
              <a:lnSpc>
                <a:spcPct val="70000"/>
              </a:lnSpc>
              <a:spcBef>
                <a:spcPct val="30000"/>
              </a:spcBef>
              <a:defRPr/>
            </a:pP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2:20</a:t>
            </a:r>
            <a:r>
              <a:rPr lang="en-US" altLang="en-US" sz="3200" dirty="0">
                <a:solidFill>
                  <a:srgbClr val="000000"/>
                </a:solidFill>
              </a:rPr>
              <a:t> </a:t>
            </a:r>
            <a:r>
              <a:rPr lang="en-US" altLang="en-US" sz="3200" dirty="0"/>
              <a:t>If you have died with Christ to the elementary principles of the world, why, as if you were living in the world, do you submit yourself to decrees, such as, </a:t>
            </a:r>
            <a:r>
              <a:rPr lang="en-US" altLang="en-US" sz="3200" baseline="30000" dirty="0"/>
              <a:t>21</a:t>
            </a:r>
            <a:r>
              <a:rPr lang="en-US" altLang="en-US" sz="3200" dirty="0"/>
              <a:t> “Do not handle, do not taste, do not touch!” </a:t>
            </a:r>
            <a:r>
              <a:rPr lang="en-US" altLang="en-US" sz="3200" baseline="30000" dirty="0"/>
              <a:t>22</a:t>
            </a:r>
            <a:r>
              <a:rPr lang="en-US" altLang="en-US" sz="3200" dirty="0"/>
              <a:t> (which all refer to things destined to perish with use)—in accordance with </a:t>
            </a:r>
            <a:r>
              <a:rPr lang="en-US" altLang="en-US" sz="3200" dirty="0" smtClean="0"/>
              <a:t>human commandments </a:t>
            </a:r>
            <a:r>
              <a:rPr lang="en-US" altLang="en-US" sz="3200" dirty="0"/>
              <a:t>and </a:t>
            </a:r>
            <a:r>
              <a:rPr lang="en-US" altLang="en-US" sz="3200" dirty="0" smtClean="0"/>
              <a:t>teachings?</a:t>
            </a:r>
            <a:endParaRPr lang="en-US" altLang="en-US" sz="3200" dirty="0"/>
          </a:p>
        </p:txBody>
      </p:sp>
    </p:spTree>
    <p:extLst>
      <p:ext uri="{BB962C8B-B14F-4D97-AF65-F5344CB8AC3E}">
        <p14:creationId xmlns:p14="http://schemas.microsoft.com/office/powerpoint/2010/main" val="1482016562"/>
      </p:ext>
    </p:extLst>
  </p:cSld>
  <p:clrMapOvr>
    <a:masterClrMapping/>
  </p:clrMapOvr>
  <p:transition spd="med">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LEGALISM: </a:t>
            </a:r>
            <a:r>
              <a:rPr lang="en-US" sz="4000" b="0" dirty="0">
                <a:effectLst/>
                <a:cs typeface="Times New Roman" pitchFamily="18" charset="0"/>
              </a:rPr>
              <a:t>emphasizing extra-biblical rules &amp; </a:t>
            </a:r>
            <a:r>
              <a:rPr lang="en-US" sz="4000" b="0" dirty="0" smtClean="0">
                <a:effectLst/>
                <a:cs typeface="Times New Roman" pitchFamily="18" charset="0"/>
              </a:rPr>
              <a:t>prohibitions as requirements for spirituality</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algn="ctr" eaLnBrk="1" hangingPunct="1">
              <a:lnSpc>
                <a:spcPct val="70000"/>
              </a:lnSpc>
              <a:spcBef>
                <a:spcPts val="3000"/>
              </a:spcBef>
              <a:defRPr/>
            </a:pPr>
            <a:r>
              <a:rPr lang="en-US" sz="4400" b="0" i="1" dirty="0" smtClean="0">
                <a:effectLst/>
                <a:cs typeface="Times New Roman" pitchFamily="18" charset="0"/>
              </a:rPr>
              <a:t>Unnecessary because we have </a:t>
            </a:r>
            <a:br>
              <a:rPr lang="en-US" sz="4400" b="0" i="1" dirty="0" smtClean="0">
                <a:effectLst/>
                <a:cs typeface="Times New Roman" pitchFamily="18" charset="0"/>
              </a:rPr>
            </a:br>
            <a:r>
              <a:rPr lang="en-US" sz="4400" b="0" i="1" dirty="0" smtClean="0">
                <a:effectLst/>
                <a:cs typeface="Times New Roman" pitchFamily="18" charset="0"/>
              </a:rPr>
              <a:t>God’s Word &amp; the Holy Spirit to protect us</a:t>
            </a:r>
          </a:p>
          <a:p>
            <a:pPr eaLnBrk="1" hangingPunct="1">
              <a:lnSpc>
                <a:spcPct val="70000"/>
              </a:lnSpc>
              <a:spcBef>
                <a:spcPct val="30000"/>
              </a:spcBef>
              <a:defRPr/>
            </a:pP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2:20</a:t>
            </a:r>
            <a:r>
              <a:rPr lang="en-US" altLang="en-US" sz="3200" dirty="0">
                <a:solidFill>
                  <a:srgbClr val="000000"/>
                </a:solidFill>
              </a:rPr>
              <a:t> </a:t>
            </a:r>
            <a:r>
              <a:rPr lang="en-US" altLang="en-US" sz="3200" dirty="0"/>
              <a:t>If you have died with Christ to the elementary principles of the world, why, as if you were living in the world, do you submit yourself to decrees, such as, </a:t>
            </a:r>
            <a:r>
              <a:rPr lang="en-US" altLang="en-US" sz="3200" baseline="30000" dirty="0"/>
              <a:t>21</a:t>
            </a:r>
            <a:r>
              <a:rPr lang="en-US" altLang="en-US" sz="3200" dirty="0"/>
              <a:t> “Do not handle, do not taste, do not touch!” </a:t>
            </a:r>
            <a:r>
              <a:rPr lang="en-US" altLang="en-US" sz="3200" baseline="30000" dirty="0"/>
              <a:t>22</a:t>
            </a:r>
            <a:r>
              <a:rPr lang="en-US" altLang="en-US" sz="3200" dirty="0"/>
              <a:t> (which all refer to things destined to perish with use)—in accordance with </a:t>
            </a:r>
            <a:r>
              <a:rPr lang="en-US" altLang="en-US" sz="3200" dirty="0" smtClean="0"/>
              <a:t>human commandments </a:t>
            </a:r>
            <a:r>
              <a:rPr lang="en-US" altLang="en-US" sz="3200" dirty="0"/>
              <a:t>and </a:t>
            </a:r>
            <a:r>
              <a:rPr lang="en-US" altLang="en-US" sz="3200" dirty="0" smtClean="0"/>
              <a:t>teachings?</a:t>
            </a:r>
            <a:endParaRPr lang="en-US" altLang="en-US" sz="3200" dirty="0"/>
          </a:p>
        </p:txBody>
      </p:sp>
    </p:spTree>
    <p:extLst>
      <p:ext uri="{BB962C8B-B14F-4D97-AF65-F5344CB8AC3E}">
        <p14:creationId xmlns:p14="http://schemas.microsoft.com/office/powerpoint/2010/main" val="2073917372"/>
      </p:ext>
    </p:extLst>
  </p:cSld>
  <p:clrMapOvr>
    <a:masterClrMapping/>
  </p:clrMapOvr>
  <p:transition spd="med">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LEGALISM: </a:t>
            </a:r>
            <a:r>
              <a:rPr lang="en-US" sz="4000" b="0" dirty="0">
                <a:effectLst/>
                <a:cs typeface="Times New Roman" pitchFamily="18" charset="0"/>
              </a:rPr>
              <a:t>emphasizing extra-biblical rules &amp; </a:t>
            </a:r>
            <a:r>
              <a:rPr lang="en-US" sz="4000" b="0" dirty="0" smtClean="0">
                <a:effectLst/>
                <a:cs typeface="Times New Roman" pitchFamily="18" charset="0"/>
              </a:rPr>
              <a:t>prohibitions as requirements for spirituality</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algn="ctr" eaLnBrk="1" hangingPunct="1">
              <a:lnSpc>
                <a:spcPct val="70000"/>
              </a:lnSpc>
              <a:spcBef>
                <a:spcPts val="3000"/>
              </a:spcBef>
              <a:defRPr/>
            </a:pPr>
            <a:r>
              <a:rPr lang="en-US" sz="4400" b="0" i="1" dirty="0" smtClean="0">
                <a:effectLst/>
                <a:cs typeface="Times New Roman" pitchFamily="18" charset="0"/>
              </a:rPr>
              <a:t>Needlessly alienates non-Christians</a:t>
            </a:r>
          </a:p>
          <a:p>
            <a:pPr eaLnBrk="1" hangingPunct="1">
              <a:lnSpc>
                <a:spcPct val="70000"/>
              </a:lnSpc>
              <a:spcBef>
                <a:spcPct val="30000"/>
              </a:spcBef>
              <a:defRPr/>
            </a:pP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2:20</a:t>
            </a:r>
            <a:r>
              <a:rPr lang="en-US" altLang="en-US" sz="3200" dirty="0">
                <a:solidFill>
                  <a:srgbClr val="000000"/>
                </a:solidFill>
              </a:rPr>
              <a:t> </a:t>
            </a:r>
            <a:r>
              <a:rPr lang="en-US" altLang="en-US" sz="3200" dirty="0"/>
              <a:t>If you have died with Christ to the elementary principles of the world, why, as if you were living in the world, do you submit yourself to decrees, such as, </a:t>
            </a:r>
            <a:r>
              <a:rPr lang="en-US" altLang="en-US" sz="3200" baseline="30000" dirty="0"/>
              <a:t>21</a:t>
            </a:r>
            <a:r>
              <a:rPr lang="en-US" altLang="en-US" sz="3200" dirty="0"/>
              <a:t> “Do not handle, do not taste, do not touch!” </a:t>
            </a:r>
            <a:r>
              <a:rPr lang="en-US" altLang="en-US" sz="3200" baseline="30000" dirty="0"/>
              <a:t>22</a:t>
            </a:r>
            <a:r>
              <a:rPr lang="en-US" altLang="en-US" sz="3200" dirty="0"/>
              <a:t> (which all refer to things destined to perish with use)—in accordance with </a:t>
            </a:r>
            <a:r>
              <a:rPr lang="en-US" altLang="en-US" sz="3200" dirty="0" smtClean="0"/>
              <a:t>human commandments </a:t>
            </a:r>
            <a:r>
              <a:rPr lang="en-US" altLang="en-US" sz="3200" dirty="0"/>
              <a:t>and </a:t>
            </a:r>
            <a:r>
              <a:rPr lang="en-US" altLang="en-US" sz="3200" dirty="0" smtClean="0"/>
              <a:t>teachings?</a:t>
            </a:r>
            <a:endParaRPr lang="en-US" altLang="en-US" sz="3200" dirty="0"/>
          </a:p>
        </p:txBody>
      </p:sp>
    </p:spTree>
    <p:extLst>
      <p:ext uri="{BB962C8B-B14F-4D97-AF65-F5344CB8AC3E}">
        <p14:creationId xmlns:p14="http://schemas.microsoft.com/office/powerpoint/2010/main" val="3415063253"/>
      </p:ext>
    </p:extLst>
  </p:cSld>
  <p:clrMapOvr>
    <a:masterClrMapping/>
  </p:clrMapOvr>
  <p:transition spd="med">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LEGALISM: </a:t>
            </a:r>
            <a:r>
              <a:rPr lang="en-US" sz="4000" b="0" dirty="0">
                <a:effectLst/>
                <a:cs typeface="Times New Roman" pitchFamily="18" charset="0"/>
              </a:rPr>
              <a:t>emphasizing extra-biblical rules &amp; </a:t>
            </a:r>
            <a:r>
              <a:rPr lang="en-US" sz="4000" b="0" dirty="0" smtClean="0">
                <a:effectLst/>
                <a:cs typeface="Times New Roman" pitchFamily="18" charset="0"/>
              </a:rPr>
              <a:t>prohibitions as requirements for spirituality</a:t>
            </a: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eaLnBrk="1" hangingPunct="1">
              <a:lnSpc>
                <a:spcPct val="70000"/>
              </a:lnSpc>
              <a:spcBef>
                <a:spcPct val="30000"/>
              </a:spcBef>
              <a:defRPr/>
            </a:pPr>
            <a:endParaRPr lang="en-US" sz="4000" b="0" dirty="0">
              <a:effectLst/>
              <a:cs typeface="Times New Roman" pitchFamily="18" charset="0"/>
            </a:endParaRPr>
          </a:p>
          <a:p>
            <a:pPr eaLnBrk="1" hangingPunct="1">
              <a:lnSpc>
                <a:spcPct val="70000"/>
              </a:lnSpc>
              <a:spcBef>
                <a:spcPct val="30000"/>
              </a:spcBef>
              <a:defRPr/>
            </a:pPr>
            <a:endParaRPr lang="en-US" sz="4000" b="0" dirty="0" smtClean="0">
              <a:effectLst/>
              <a:cs typeface="Times New Roman" pitchFamily="18" charset="0"/>
            </a:endParaRPr>
          </a:p>
          <a:p>
            <a:pPr algn="ctr" eaLnBrk="1" hangingPunct="1">
              <a:lnSpc>
                <a:spcPct val="70000"/>
              </a:lnSpc>
              <a:spcBef>
                <a:spcPts val="2400"/>
              </a:spcBef>
              <a:defRPr/>
            </a:pPr>
            <a:r>
              <a:rPr lang="en-US" sz="4400" b="0" i="1" dirty="0" smtClean="0">
                <a:effectLst/>
                <a:cs typeface="Times New Roman" pitchFamily="18" charset="0"/>
              </a:rPr>
              <a:t>Defines spirituality negatively vs. </a:t>
            </a:r>
            <a:br>
              <a:rPr lang="en-US" sz="4400" b="0" i="1" dirty="0" smtClean="0">
                <a:effectLst/>
                <a:cs typeface="Times New Roman" pitchFamily="18" charset="0"/>
              </a:rPr>
            </a:br>
            <a:r>
              <a:rPr lang="en-US" sz="4400" b="0" i="1" dirty="0" smtClean="0">
                <a:effectLst/>
                <a:cs typeface="Times New Roman" pitchFamily="18" charset="0"/>
              </a:rPr>
              <a:t>positively (Gal. 5:22,23; Rom. 14:17)</a:t>
            </a:r>
            <a:endParaRPr lang="en-US" sz="4400" i="1" dirty="0">
              <a:cs typeface="Times New Roman" pitchFamily="18" charset="0"/>
            </a:endParaRPr>
          </a:p>
          <a:p>
            <a:pPr eaLnBrk="1" hangingPunct="1">
              <a:lnSpc>
                <a:spcPct val="70000"/>
              </a:lnSpc>
              <a:spcBef>
                <a:spcPct val="30000"/>
              </a:spcBef>
              <a:defRPr/>
            </a:pPr>
            <a:endParaRPr lang="en-US" sz="4000" dirty="0" smtClean="0">
              <a:effectLst>
                <a:outerShdw blurRad="38100" dist="38100" dir="2700000" algn="tl">
                  <a:srgbClr val="000000">
                    <a:alpha val="43137"/>
                  </a:srgbClr>
                </a:outerShdw>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5" name="Text Box 4"/>
          <p:cNvSpPr txBox="1">
            <a:spLocks noChangeArrowheads="1"/>
          </p:cNvSpPr>
          <p:nvPr/>
        </p:nvSpPr>
        <p:spPr bwMode="auto">
          <a:xfrm>
            <a:off x="112766" y="2732728"/>
            <a:ext cx="11884378"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2:20</a:t>
            </a:r>
            <a:r>
              <a:rPr lang="en-US" altLang="en-US" sz="3200" dirty="0">
                <a:solidFill>
                  <a:srgbClr val="000000"/>
                </a:solidFill>
              </a:rPr>
              <a:t> </a:t>
            </a:r>
            <a:r>
              <a:rPr lang="en-US" altLang="en-US" sz="3200" dirty="0"/>
              <a:t>If you have died with Christ to the elementary principles of the world, why, as if you were living in the world, do you submit yourself to decrees, such as, </a:t>
            </a:r>
            <a:r>
              <a:rPr lang="en-US" altLang="en-US" sz="3200" baseline="30000" dirty="0"/>
              <a:t>21</a:t>
            </a:r>
            <a:r>
              <a:rPr lang="en-US" altLang="en-US" sz="3200" dirty="0"/>
              <a:t> “Do not handle, do not taste, do not touch!” </a:t>
            </a:r>
            <a:r>
              <a:rPr lang="en-US" altLang="en-US" sz="3200" baseline="30000" dirty="0"/>
              <a:t>22</a:t>
            </a:r>
            <a:r>
              <a:rPr lang="en-US" altLang="en-US" sz="3200" dirty="0"/>
              <a:t> (which all refer to things destined to perish with use)—in accordance with </a:t>
            </a:r>
            <a:r>
              <a:rPr lang="en-US" altLang="en-US" sz="3200" dirty="0" smtClean="0"/>
              <a:t>human commandments </a:t>
            </a:r>
            <a:r>
              <a:rPr lang="en-US" altLang="en-US" sz="3200" dirty="0"/>
              <a:t>and </a:t>
            </a:r>
            <a:r>
              <a:rPr lang="en-US" altLang="en-US" sz="3200" dirty="0" smtClean="0"/>
              <a:t>teachings?</a:t>
            </a:r>
            <a:endParaRPr lang="en-US" altLang="en-US" sz="3200" dirty="0"/>
          </a:p>
        </p:txBody>
      </p:sp>
    </p:spTree>
    <p:extLst>
      <p:ext uri="{BB962C8B-B14F-4D97-AF65-F5344CB8AC3E}">
        <p14:creationId xmlns:p14="http://schemas.microsoft.com/office/powerpoint/2010/main" val="449365485"/>
      </p:ext>
    </p:extLst>
  </p:cSld>
  <p:clrMapOvr>
    <a:masterClrMapping/>
  </p:clrMapOvr>
  <p:transition spd="med">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RITUALISM</a:t>
            </a:r>
          </a:p>
          <a:p>
            <a:pPr eaLnBrk="1" hangingPunct="1">
              <a:lnSpc>
                <a:spcPct val="70000"/>
              </a:lnSpc>
              <a:spcBef>
                <a:spcPct val="30000"/>
              </a:spcBef>
              <a:defRPr/>
            </a:pPr>
            <a:r>
              <a:rPr lang="en-US" sz="4000" dirty="0" smtClean="0">
                <a:cs typeface="Times New Roman" pitchFamily="18" charset="0"/>
              </a:rPr>
              <a:t>MYSTICISM</a:t>
            </a:r>
            <a:endParaRPr lang="en-US" sz="4000" dirty="0">
              <a:cs typeface="Times New Roman" pitchFamily="18" charset="0"/>
            </a:endParaRPr>
          </a:p>
          <a:p>
            <a:pPr eaLnBrk="1" hangingPunct="1">
              <a:lnSpc>
                <a:spcPct val="70000"/>
              </a:lnSpc>
              <a:spcBef>
                <a:spcPct val="30000"/>
              </a:spcBef>
              <a:defRPr/>
            </a:pPr>
            <a:r>
              <a:rPr lang="en-US" sz="4000" dirty="0" smtClean="0">
                <a:cs typeface="Times New Roman" pitchFamily="18" charset="0"/>
              </a:rPr>
              <a:t>LEGALISM</a:t>
            </a:r>
            <a:endParaRPr lang="en-US" sz="4000" b="0" dirty="0" smtClean="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
        <p:nvSpPr>
          <p:cNvPr id="7" name="Text Box 4"/>
          <p:cNvSpPr txBox="1">
            <a:spLocks noChangeArrowheads="1"/>
          </p:cNvSpPr>
          <p:nvPr/>
        </p:nvSpPr>
        <p:spPr bwMode="auto">
          <a:xfrm>
            <a:off x="112766" y="3555690"/>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altLang="en-US" sz="3200" baseline="30000" dirty="0">
                <a:solidFill>
                  <a:srgbClr val="000000"/>
                </a:solidFill>
              </a:rPr>
              <a:t>2:23</a:t>
            </a:r>
            <a:r>
              <a:rPr lang="en-US" altLang="en-US" sz="3200" dirty="0"/>
              <a:t> These are matters which have, to be sure, the </a:t>
            </a:r>
            <a:r>
              <a:rPr lang="en-US" altLang="en-US" sz="3200" u="sng" dirty="0"/>
              <a:t>appearance</a:t>
            </a:r>
            <a:r>
              <a:rPr lang="en-US" altLang="en-US" sz="3200" dirty="0"/>
              <a:t> of wisdom in self-made religion and self-abasement and severe treatment of the body, but are of </a:t>
            </a:r>
            <a:r>
              <a:rPr lang="en-US" altLang="en-US" sz="3200" u="sng" dirty="0"/>
              <a:t>no value</a:t>
            </a:r>
            <a:r>
              <a:rPr lang="en-US" altLang="en-US" sz="3200" i="1" dirty="0"/>
              <a:t> </a:t>
            </a:r>
            <a:r>
              <a:rPr lang="en-US" altLang="en-US" sz="3200" dirty="0"/>
              <a:t>against fleshly </a:t>
            </a:r>
            <a:r>
              <a:rPr lang="en-US" altLang="en-US" sz="3200" dirty="0" smtClean="0"/>
              <a:t>indulgence (i.e., a self-centered lifestyle). </a:t>
            </a:r>
            <a:endParaRPr lang="en-US" altLang="en-US" sz="3200" dirty="0"/>
          </a:p>
        </p:txBody>
      </p:sp>
    </p:spTree>
    <p:extLst>
      <p:ext uri="{BB962C8B-B14F-4D97-AF65-F5344CB8AC3E}">
        <p14:creationId xmlns:p14="http://schemas.microsoft.com/office/powerpoint/2010/main" val="1690385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“Jesus was only </a:t>
            </a:r>
            <a:br>
              <a:rPr lang="en-US" sz="4400" b="0" i="1" dirty="0" smtClean="0">
                <a:effectLst/>
                <a:cs typeface="Times New Roman" pitchFamily="18" charset="0"/>
              </a:rPr>
            </a:br>
            <a:r>
              <a:rPr lang="en-US" sz="4400" b="0" i="1" dirty="0" smtClean="0">
                <a:effectLst/>
                <a:cs typeface="Times New Roman" pitchFamily="18" charset="0"/>
              </a:rPr>
              <a:t>a junior spirit”</a:t>
            </a:r>
          </a:p>
        </p:txBody>
      </p:sp>
    </p:spTree>
    <p:extLst>
      <p:ext uri="{BB962C8B-B14F-4D97-AF65-F5344CB8AC3E}">
        <p14:creationId xmlns:p14="http://schemas.microsoft.com/office/powerpoint/2010/main" val="2908876010"/>
      </p:ext>
    </p:extLst>
  </p:cSld>
  <p:clrMapOvr>
    <a:masterClrMapping/>
  </p:clrMapOvr>
  <p:transition spd="med">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endParaRPr lang="en-US" sz="8800" dirty="0" smtClean="0">
              <a:cs typeface="Times New Roman" pitchFamily="18" charset="0"/>
            </a:endParaRPr>
          </a:p>
          <a:p>
            <a:pPr algn="ctr" eaLnBrk="1" hangingPunct="1">
              <a:lnSpc>
                <a:spcPct val="70000"/>
              </a:lnSpc>
              <a:spcBef>
                <a:spcPts val="0"/>
              </a:spcBef>
              <a:defRPr/>
            </a:pPr>
            <a:r>
              <a:rPr lang="en-US" sz="8800" dirty="0" smtClean="0">
                <a:cs typeface="Times New Roman" pitchFamily="18" charset="0"/>
              </a:rPr>
              <a:t>NEXT WEEK:</a:t>
            </a:r>
          </a:p>
          <a:p>
            <a:pPr algn="ctr" eaLnBrk="1" hangingPunct="1">
              <a:lnSpc>
                <a:spcPct val="70000"/>
              </a:lnSpc>
              <a:spcBef>
                <a:spcPct val="30000"/>
              </a:spcBef>
              <a:defRPr/>
            </a:pPr>
            <a:r>
              <a:rPr lang="en-US" sz="6000" dirty="0" smtClean="0">
                <a:cs typeface="Times New Roman" pitchFamily="18" charset="0"/>
              </a:rPr>
              <a:t>Colossians 3:1–4 </a:t>
            </a:r>
            <a:br>
              <a:rPr lang="en-US" sz="6000" dirty="0" smtClean="0">
                <a:cs typeface="Times New Roman" pitchFamily="18" charset="0"/>
              </a:rPr>
            </a:br>
            <a:r>
              <a:rPr lang="en-US" sz="6000" dirty="0" smtClean="0">
                <a:cs typeface="Times New Roman" pitchFamily="18" charset="0"/>
              </a:rPr>
              <a:t>Keys to Authentic Spirituality – Part 1</a:t>
            </a:r>
            <a:endParaRPr lang="en-US" sz="6000" dirty="0">
              <a:cs typeface="Times New Roman" pitchFamily="18" charset="0"/>
            </a:endParaRPr>
          </a:p>
        </p:txBody>
      </p:sp>
      <p:sp>
        <p:nvSpPr>
          <p:cNvPr id="2" name="Title 1"/>
          <p:cNvSpPr>
            <a:spLocks noGrp="1"/>
          </p:cNvSpPr>
          <p:nvPr>
            <p:ph type="title"/>
          </p:nvPr>
        </p:nvSpPr>
        <p:spPr/>
        <p:txBody>
          <a:bodyPr/>
          <a:lstStyle/>
          <a:p>
            <a:pPr>
              <a:lnSpc>
                <a:spcPts val="3400"/>
              </a:lnSpc>
            </a:pPr>
            <a:endParaRPr lang="en-US" sz="4400" dirty="0"/>
          </a:p>
        </p:txBody>
      </p:sp>
    </p:spTree>
    <p:extLst>
      <p:ext uri="{BB962C8B-B14F-4D97-AF65-F5344CB8AC3E}">
        <p14:creationId xmlns:p14="http://schemas.microsoft.com/office/powerpoint/2010/main" val="600563827"/>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“Jesus was only </a:t>
            </a:r>
            <a:br>
              <a:rPr lang="en-US" sz="4400" b="0" i="1" dirty="0" smtClean="0">
                <a:effectLst/>
                <a:cs typeface="Times New Roman" pitchFamily="18" charset="0"/>
              </a:rPr>
            </a:br>
            <a:r>
              <a:rPr lang="en-US" sz="4400" b="0" i="1" dirty="0" smtClean="0">
                <a:effectLst/>
                <a:cs typeface="Times New Roman" pitchFamily="18" charset="0"/>
              </a:rPr>
              <a:t>a junior spirit”</a:t>
            </a:r>
          </a:p>
          <a:p>
            <a:pPr algn="ctr" eaLnBrk="1" hangingPunct="1">
              <a:lnSpc>
                <a:spcPct val="70000"/>
              </a:lnSpc>
              <a:spcBef>
                <a:spcPts val="2400"/>
              </a:spcBef>
              <a:defRPr/>
            </a:pPr>
            <a:r>
              <a:rPr lang="en-US" sz="4400" b="0" i="1" dirty="0" smtClean="0">
                <a:effectLst/>
                <a:cs typeface="Times New Roman" pitchFamily="18" charset="0"/>
              </a:rPr>
              <a:t>PAUL</a:t>
            </a:r>
            <a:r>
              <a:rPr lang="en-US" sz="4400" b="0" i="1" dirty="0">
                <a:effectLst/>
                <a:cs typeface="Times New Roman" pitchFamily="18" charset="0"/>
              </a:rPr>
              <a:t>: “</a:t>
            </a:r>
            <a:r>
              <a:rPr lang="en-US" sz="4400" b="0" i="1" dirty="0" smtClean="0">
                <a:effectLst/>
                <a:cs typeface="Times New Roman" pitchFamily="18" charset="0"/>
              </a:rPr>
              <a:t>Jesus is God-incarnate – </a:t>
            </a:r>
            <a:br>
              <a:rPr lang="en-US" sz="4400" b="0" i="1" dirty="0" smtClean="0">
                <a:effectLst/>
                <a:cs typeface="Times New Roman" pitchFamily="18" charset="0"/>
              </a:rPr>
            </a:br>
            <a:r>
              <a:rPr lang="en-US" sz="4400" b="0" i="1" dirty="0" smtClean="0">
                <a:effectLst/>
                <a:cs typeface="Times New Roman" pitchFamily="18" charset="0"/>
              </a:rPr>
              <a:t>fully divine &amp; fully human” (2:9)</a:t>
            </a:r>
          </a:p>
        </p:txBody>
      </p:sp>
    </p:spTree>
    <p:extLst>
      <p:ext uri="{BB962C8B-B14F-4D97-AF65-F5344CB8AC3E}">
        <p14:creationId xmlns:p14="http://schemas.microsoft.com/office/powerpoint/2010/main" val="2329059985"/>
      </p:ext>
    </p:extLst>
  </p:cSld>
  <p:clrMapOvr>
    <a:masterClrMapping/>
  </p:clrMapOvr>
  <p:transition spd="med">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“Jesus’ death on the cross was spiritually insignificant”</a:t>
            </a:r>
          </a:p>
        </p:txBody>
      </p:sp>
    </p:spTree>
    <p:extLst>
      <p:ext uri="{BB962C8B-B14F-4D97-AF65-F5344CB8AC3E}">
        <p14:creationId xmlns:p14="http://schemas.microsoft.com/office/powerpoint/2010/main" val="152473683"/>
      </p:ext>
    </p:extLst>
  </p:cSld>
  <p:clrMapOvr>
    <a:masterClrMapping/>
  </p:clrMapOvr>
  <p:transition spd="med">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“Jesus’ death on the cross was spiritually insignificant”</a:t>
            </a:r>
          </a:p>
          <a:p>
            <a:pPr algn="ctr" eaLnBrk="1" hangingPunct="1">
              <a:lnSpc>
                <a:spcPct val="70000"/>
              </a:lnSpc>
              <a:spcBef>
                <a:spcPts val="2400"/>
              </a:spcBef>
              <a:defRPr/>
            </a:pPr>
            <a:r>
              <a:rPr lang="en-US" sz="4400" b="0" i="1" dirty="0" smtClean="0">
                <a:effectLst/>
                <a:cs typeface="Times New Roman" pitchFamily="18" charset="0"/>
              </a:rPr>
              <a:t>PAUL</a:t>
            </a:r>
            <a:r>
              <a:rPr lang="en-US" sz="4400" b="0" i="1" dirty="0">
                <a:effectLst/>
                <a:cs typeface="Times New Roman" pitchFamily="18" charset="0"/>
              </a:rPr>
              <a:t>: “Jesus’ death on the cross accomplished </a:t>
            </a:r>
            <a:r>
              <a:rPr lang="en-US" sz="4400" b="0" i="1" dirty="0" smtClean="0">
                <a:effectLst/>
                <a:cs typeface="Times New Roman" pitchFamily="18" charset="0"/>
              </a:rPr>
              <a:t>our full salvation” (2:10-15)</a:t>
            </a:r>
          </a:p>
        </p:txBody>
      </p:sp>
    </p:spTree>
    <p:extLst>
      <p:ext uri="{BB962C8B-B14F-4D97-AF65-F5344CB8AC3E}">
        <p14:creationId xmlns:p14="http://schemas.microsoft.com/office/powerpoint/2010/main" val="1901390590"/>
      </p:ext>
    </p:extLst>
  </p:cSld>
  <p:clrMapOvr>
    <a:masterClrMapping/>
  </p:clrMapOvr>
  <p:transition spd="med">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“Spiritual development requires adherence to several </a:t>
            </a:r>
            <a:br>
              <a:rPr lang="en-US" sz="4400" b="0" i="1" dirty="0" smtClean="0">
                <a:effectLst/>
                <a:cs typeface="Times New Roman" pitchFamily="18" charset="0"/>
              </a:rPr>
            </a:br>
            <a:r>
              <a:rPr lang="en-US" sz="4400" b="0" i="1" dirty="0" smtClean="0">
                <a:effectLst/>
                <a:cs typeface="Times New Roman" pitchFamily="18" charset="0"/>
              </a:rPr>
              <a:t>religious practices”</a:t>
            </a:r>
          </a:p>
        </p:txBody>
      </p:sp>
    </p:spTree>
    <p:extLst>
      <p:ext uri="{BB962C8B-B14F-4D97-AF65-F5344CB8AC3E}">
        <p14:creationId xmlns:p14="http://schemas.microsoft.com/office/powerpoint/2010/main" val="661016756"/>
      </p:ext>
    </p:extLst>
  </p:cSld>
  <p:clrMapOvr>
    <a:masterClrMapping/>
  </p:clrMapOvr>
  <p:transition spd="med">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“Spiritual development requires adherence to several </a:t>
            </a:r>
            <a:br>
              <a:rPr lang="en-US" sz="4400" b="0" i="1" dirty="0" smtClean="0">
                <a:effectLst/>
                <a:cs typeface="Times New Roman" pitchFamily="18" charset="0"/>
              </a:rPr>
            </a:br>
            <a:r>
              <a:rPr lang="en-US" sz="4400" b="0" i="1" dirty="0" smtClean="0">
                <a:effectLst/>
                <a:cs typeface="Times New Roman" pitchFamily="18" charset="0"/>
              </a:rPr>
              <a:t>religious practices”</a:t>
            </a:r>
          </a:p>
          <a:p>
            <a:pPr algn="ctr" eaLnBrk="1" hangingPunct="1">
              <a:lnSpc>
                <a:spcPct val="70000"/>
              </a:lnSpc>
              <a:spcBef>
                <a:spcPts val="2400"/>
              </a:spcBef>
              <a:defRPr/>
            </a:pPr>
            <a:r>
              <a:rPr lang="en-US" sz="4400" b="0" i="1" dirty="0" smtClean="0">
                <a:effectLst/>
                <a:cs typeface="Times New Roman" pitchFamily="18" charset="0"/>
              </a:rPr>
              <a:t>PAUL</a:t>
            </a:r>
            <a:r>
              <a:rPr lang="en-US" sz="4400" b="0" i="1" dirty="0">
                <a:effectLst/>
                <a:cs typeface="Times New Roman" pitchFamily="18" charset="0"/>
              </a:rPr>
              <a:t>: </a:t>
            </a:r>
            <a:r>
              <a:rPr lang="en-US" sz="4400" b="0" i="1" dirty="0" smtClean="0">
                <a:effectLst/>
                <a:cs typeface="Times New Roman" pitchFamily="18" charset="0"/>
              </a:rPr>
              <a:t>“These religious practices are unnecessary &amp; counter-productive </a:t>
            </a:r>
            <a:br>
              <a:rPr lang="en-US" sz="4400" b="0" i="1" dirty="0" smtClean="0">
                <a:effectLst/>
                <a:cs typeface="Times New Roman" pitchFamily="18" charset="0"/>
              </a:rPr>
            </a:br>
            <a:r>
              <a:rPr lang="en-US" sz="4400" b="0" i="1" dirty="0" smtClean="0">
                <a:effectLst/>
                <a:cs typeface="Times New Roman" pitchFamily="18" charset="0"/>
              </a:rPr>
              <a:t>to spiritual development” (2:16-23)</a:t>
            </a:r>
          </a:p>
        </p:txBody>
      </p:sp>
    </p:spTree>
    <p:extLst>
      <p:ext uri="{BB962C8B-B14F-4D97-AF65-F5344CB8AC3E}">
        <p14:creationId xmlns:p14="http://schemas.microsoft.com/office/powerpoint/2010/main" val="909944575"/>
      </p:ext>
    </p:extLst>
  </p:cSld>
  <p:clrMapOvr>
    <a:masterClrMapping/>
  </p:clrMapOvr>
  <p:transition spd="med">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RITUALISM</a:t>
            </a:r>
          </a:p>
          <a:p>
            <a:pPr eaLnBrk="1" hangingPunct="1">
              <a:lnSpc>
                <a:spcPct val="70000"/>
              </a:lnSpc>
              <a:spcBef>
                <a:spcPct val="30000"/>
              </a:spcBef>
              <a:defRPr/>
            </a:pPr>
            <a:r>
              <a:rPr lang="en-US" sz="4000" dirty="0" smtClean="0">
                <a:cs typeface="Times New Roman" pitchFamily="18" charset="0"/>
              </a:rPr>
              <a:t>MYSTICISM</a:t>
            </a:r>
            <a:endParaRPr lang="en-US" sz="4000" dirty="0">
              <a:cs typeface="Times New Roman" pitchFamily="18" charset="0"/>
            </a:endParaRPr>
          </a:p>
          <a:p>
            <a:pPr eaLnBrk="1" hangingPunct="1">
              <a:lnSpc>
                <a:spcPct val="70000"/>
              </a:lnSpc>
              <a:spcBef>
                <a:spcPct val="30000"/>
              </a:spcBef>
              <a:defRPr/>
            </a:pPr>
            <a:r>
              <a:rPr lang="en-US" sz="4000" dirty="0" smtClean="0">
                <a:cs typeface="Times New Roman" pitchFamily="18" charset="0"/>
              </a:rPr>
              <a:t>LEGALISM</a:t>
            </a:r>
            <a:endParaRPr lang="en-US" sz="4000" b="0" dirty="0" smtClean="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2:16-23</a:t>
            </a:r>
            <a:br>
              <a:rPr lang="en-US" sz="4400" dirty="0" smtClean="0"/>
            </a:br>
            <a:r>
              <a:rPr lang="en-US" sz="4400" dirty="0" smtClean="0"/>
              <a:t>3 Deadly Detours</a:t>
            </a:r>
            <a:endParaRPr lang="en-US" sz="4400" dirty="0"/>
          </a:p>
        </p:txBody>
      </p:sp>
    </p:spTree>
    <p:extLst>
      <p:ext uri="{BB962C8B-B14F-4D97-AF65-F5344CB8AC3E}">
        <p14:creationId xmlns:p14="http://schemas.microsoft.com/office/powerpoint/2010/main" val="42626755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1474</Words>
  <Application>Microsoft Office PowerPoint</Application>
  <PresentationFormat>Widescreen</PresentationFormat>
  <Paragraphs>135</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Trebuchet MS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Colossians 2:16-23 3 Deadly Detours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2022-02-01T15:26:51Z</dcterms:created>
  <dcterms:modified xsi:type="dcterms:W3CDTF">2022-02-01T15:26:59Z</dcterms:modified>
</cp:coreProperties>
</file>