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1273" r:id="rId2"/>
    <p:sldId id="7432" r:id="rId3"/>
    <p:sldId id="7433" r:id="rId4"/>
    <p:sldId id="7434" r:id="rId5"/>
    <p:sldId id="7437" r:id="rId6"/>
    <p:sldId id="7436" r:id="rId7"/>
    <p:sldId id="7438" r:id="rId8"/>
    <p:sldId id="7322" r:id="rId9"/>
    <p:sldId id="7439" r:id="rId10"/>
    <p:sldId id="7405" r:id="rId11"/>
    <p:sldId id="7440" r:id="rId12"/>
    <p:sldId id="7441" r:id="rId13"/>
    <p:sldId id="7442" r:id="rId14"/>
    <p:sldId id="7443" r:id="rId15"/>
    <p:sldId id="7444" r:id="rId16"/>
    <p:sldId id="7445" r:id="rId17"/>
    <p:sldId id="7446" r:id="rId18"/>
    <p:sldId id="7447" r:id="rId19"/>
    <p:sldId id="7448" r:id="rId20"/>
    <p:sldId id="7449" r:id="rId21"/>
    <p:sldId id="7450" r:id="rId22"/>
    <p:sldId id="7451" r:id="rId23"/>
    <p:sldId id="7453" r:id="rId24"/>
    <p:sldId id="7454" r:id="rId25"/>
    <p:sldId id="7452" r:id="rId26"/>
    <p:sldId id="7455" r:id="rId27"/>
    <p:sldId id="7456" r:id="rId28"/>
    <p:sldId id="7457" r:id="rId29"/>
    <p:sldId id="7458" r:id="rId30"/>
    <p:sldId id="7459" r:id="rId31"/>
    <p:sldId id="7460" r:id="rId32"/>
    <p:sldId id="7461" r:id="rId33"/>
    <p:sldId id="7398" r:id="rId34"/>
    <p:sldId id="6665" r:id="rId35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82524" autoAdjust="0"/>
  </p:normalViewPr>
  <p:slideViewPr>
    <p:cSldViewPr>
      <p:cViewPr varScale="1">
        <p:scale>
          <a:sx n="72" d="100"/>
          <a:sy n="72" d="100"/>
        </p:scale>
        <p:origin x="68" y="8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EF9CA-A94A-13E4-8063-10B779335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E3DE12E-BC3B-EF21-D2E7-C3E9D1C90F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3E65A47-CE97-F305-E073-CE6C08BA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3EFEED2-EBFB-C979-4B33-2A0BF759A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91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A8380-2383-F2D9-0B3B-DD58E1530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43E4878-03A6-0A25-87C0-52F0921CDE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001D234-1C18-027E-D0CC-415637C0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6979C0B-7D93-9FAC-1F1E-6A659207E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304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BFAE5-4706-79B4-6830-7E07A3FEE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830F1E4-BC3A-7AB2-A73D-FB601EBA61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7116BD9-6EFD-3712-387B-8B62963CF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A9A3E20-0645-E03E-AAE3-89E746DF7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82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85FAF-192D-1F73-2ADD-57B3A2AFD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21BE613-6B57-3F98-CEB9-4F2CEBD4B2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FA2CD2E-92AD-EFA2-344F-1DA8F36E5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B43121B-1334-45B1-9EAB-3CF8C9293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87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85792-0381-076E-2B2F-6A14782F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ED92527-21AE-5B9D-166B-BB004E6243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2DAFB17-ABDD-ECE4-97BF-69BF51B20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EB725F5-6BF4-DF69-E1DE-F00AF7E75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665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E9768-0A36-BB81-9DA4-1D8F20311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B7D5307-6BD8-BE19-E0AF-7519094632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F4E574F-B726-4B30-EDEF-CCF7C716A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7786C45-1A81-EF9B-ABEE-0FDD32AD0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8234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6B188-6AE8-0774-AD8B-D5A2738AD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AA33B2F-1AD2-1CAF-8A80-4349E2601A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0E56FFB-0585-0FDE-FB4B-15D03B8C8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F6779DD-A058-B795-FF70-4AB11DB04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336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A56F-FC08-3142-D374-C81803D08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7F9DA18-850E-7C86-EF17-737798F639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93203BB-A087-8A4A-3041-01C88EA79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A622A8F-C051-8CF6-D567-6DE1FC524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801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C4338-338D-F7FC-4DB8-7FD669A7A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1F52573-262B-94A8-627C-6F9FBC112F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DAB70D3-20BF-32B9-A697-6FA196AF4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07DD111-3737-9A3F-1704-9AC40A0DF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50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D501F-B906-D9A4-85DD-031237FF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F588CF1-78AA-B62C-9EF7-736211DD59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93B51AB-0716-170B-A513-BF6E924AF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87A5EA8-289E-D2F2-9162-32F1A48C5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313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25D38-EE5A-4C4D-AC7D-3A12D700C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4B1CDDB-67B2-CDBB-A1AA-AFF77BD59B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1B70C68-D42C-5F4F-190B-E04C1D3F0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99CDEE7-0E50-6034-ABC9-D377A2CB1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600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054DB-9938-05B1-B952-5C26464BC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1C1A63B-DFB1-CEE8-C158-99565AFF1D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90C3F10-6B01-D772-CD25-DA418BE90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1C67E89-CF30-2519-9AD4-885C41DC2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207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66529-0A41-BD9B-2814-C8EDCF654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240DDAD-4D5F-E527-DDF8-53946AD5B4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75190E5-B79E-6B96-776D-94660DCC5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174C303-E8DA-6108-A340-F9FC2E228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427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A03B3-BFF7-132F-827A-D3660B87E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BC0B9FA7-6D02-8BDE-BE0D-A0949B92E4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04C1D77-4C31-D1D2-DA5B-16522EB8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0032485-DFA7-9133-6A4F-30247D4FD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484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837E5-1D84-DF83-0F5C-466687C2E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5960B08-7303-E50D-8D13-7349FF159E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D11B576-35FE-BEAB-D34A-3734DDD9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9B72F46-C72A-3597-FF12-07FCA8D6A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534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5FDB0-D1A3-EF48-F00E-ADD437C30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72640B4-8A6B-308F-8F56-1C766664EC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C654134-B813-19F9-C42C-92A03D2DB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2A712DE-BE9B-52A5-0A3E-E3D61D738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824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A7332-926F-1BDC-AAEE-63461F698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28CB84C-F544-5E9B-225D-877F03ECBF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6A82D9E-32C3-F13F-CDF5-9D8A03C74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845961D-0EAD-9FC6-3E7D-ADF21CFFB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373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D7771-0E7B-1231-88DF-1356C4DE3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9156870-E75E-1084-4D97-DA6881B1C6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BE731F5-282B-C62B-E2BB-DD11B0542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CEB5718-C979-3E60-3E3C-392CAA97E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489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04AC5-0A88-B3DA-1114-B705E3E8C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6BA4B82-918A-FA9B-71A7-2AAE400B3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1B2252C-3D0F-7708-3A67-DD3718E3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601C3E9-7793-348B-2DAB-1961964CC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007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1F59-15A1-2FE1-51AA-896F4DBD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B4F06B2-A63F-46BF-E3A9-CB093E4B15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F56B703-5B1E-525A-E729-28AEC8E1B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7F3E541-3931-CCEE-A0F1-A157B8523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20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BB723-BE89-92E7-5B2A-5D22C027A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C878977-DCED-8F81-3000-2862CCFA34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29ABEED-4E3D-1AE8-CEFB-313F7411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7650F55-5985-8CEC-100F-906E3AC61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867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CC364-17F7-E26E-E478-BE875E2CD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88E5E53-9DD1-25C9-CF92-53229646E7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AF73F90-0151-910E-A256-3844AFC58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BB9F686-DCAA-E288-D44B-C0A0BBC85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498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3A9B9-4B09-7125-F22F-44115C285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72B3199-D29E-971F-A14B-96B41E1030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F89490D-6161-AECB-5298-0F2A9D7E6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957ADC0-DA58-0179-E9C8-349372EF2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66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5BF09-5FBB-B201-9D01-46DA70705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47017D6-050C-7C04-F59E-45A71AEDB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4E70834-FE07-2B4E-32A0-D2AE3A6F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1C43441-E534-A880-F2E1-7BF0D8C8B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941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79738-A6FE-3D38-C288-CBF2F2724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B81F55D-6BFB-5A4C-D4B0-DDA6C005E7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8663D45-15BD-FCC9-C175-840A1536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6C5391E-595E-E473-4F96-051FA05E5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6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5032B-85FB-BF6D-16A7-7EA58A723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FA8313F-2E29-59C7-742C-617C123E21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7BD0E7A-DD94-8050-FE4C-701073A60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B34A20E-338D-6BC0-390B-ADE3F3A54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25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62578-1F2A-3477-CECB-C69D45086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4F10890-0A55-A05B-BA9B-F666EDE19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2BC92DA-CA6A-4FEF-5EDA-8C31A2994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A213399-D07B-3161-28E3-471272927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70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2D302-C669-B174-636F-7DA3400FA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3B6738F-8A08-3B55-5A95-9D4CF01309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C921D50-50CC-1F54-1D7C-B70949542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37E07EC-B52A-7F86-78DD-D483695E6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56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15600-B1D0-9996-E791-44DA4852C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55CF8D3-3CCF-0DF9-940C-DD0A3B910C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115B7CF-2A0E-2A4A-AACA-444DB101D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473C2AC-476A-DD30-DA61-8C45B50AE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029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01991" y="1775356"/>
            <a:ext cx="9754810" cy="1225021"/>
          </a:xfrm>
        </p:spPr>
        <p:txBody>
          <a:bodyPr/>
          <a:lstStyle/>
          <a:p>
            <a:r>
              <a:rPr lang="en-US" sz="6600" dirty="0">
                <a:ea typeface="ＭＳ Ｐゴシック" pitchFamily="34" charset="-128"/>
              </a:rPr>
              <a:t>Knowing God, Bearing Fruit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Colossians 1:1-12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since we heard of your faith in Christ Jesus </a:t>
            </a:r>
            <a:br>
              <a:rPr lang="en-US" dirty="0"/>
            </a:br>
            <a:r>
              <a:rPr lang="en-US" dirty="0"/>
              <a:t>and the love which you have for all the saints;</a:t>
            </a:r>
          </a:p>
          <a:p>
            <a:r>
              <a:rPr lang="en-US" baseline="30000" dirty="0"/>
              <a:t>5 </a:t>
            </a:r>
            <a:r>
              <a:rPr lang="en-US" dirty="0"/>
              <a:t>because of the hope laid up for you in heaven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2110F-46AC-9CB0-4444-F5048761F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0D34C0-244F-677A-FA39-9FBED865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0213F5-1DB2-CCEF-EA48-1C8228E5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we heard of your </a:t>
            </a:r>
            <a:r>
              <a:rPr lang="en-US" dirty="0"/>
              <a:t>faith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Christ Jesus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</a:t>
            </a:r>
            <a:r>
              <a:rPr lang="en-US" dirty="0"/>
              <a:t>love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which you have for all the saints;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of the </a:t>
            </a:r>
            <a:r>
              <a:rPr lang="en-US" dirty="0"/>
              <a:t>hope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laid up for you in heaven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84D37-12AD-E64A-A787-8D08F74BB0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C1F75EB-9231-59E5-F4FD-272C31C55CFA}"/>
              </a:ext>
            </a:extLst>
          </p:cNvPr>
          <p:cNvSpPr/>
          <p:nvPr/>
        </p:nvSpPr>
        <p:spPr bwMode="auto">
          <a:xfrm>
            <a:off x="3098800" y="3250573"/>
            <a:ext cx="3962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common trio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Evidence of God’s work in their lives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4F5D63C-9A87-E106-5D59-9028A5F04D7E}"/>
              </a:ext>
            </a:extLst>
          </p:cNvPr>
          <p:cNvSpPr/>
          <p:nvPr/>
        </p:nvSpPr>
        <p:spPr bwMode="auto">
          <a:xfrm>
            <a:off x="5708647" y="166562"/>
            <a:ext cx="1752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 in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063B70A-782A-29FA-6FAD-D83FC030A6D5}"/>
              </a:ext>
            </a:extLst>
          </p:cNvPr>
          <p:cNvSpPr/>
          <p:nvPr/>
        </p:nvSpPr>
        <p:spPr bwMode="auto">
          <a:xfrm>
            <a:off x="3098800" y="1919662"/>
            <a:ext cx="24595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Confident expectation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6615CC1-B5E0-B8F8-022C-C33B72499339}"/>
              </a:ext>
            </a:extLst>
          </p:cNvPr>
          <p:cNvSpPr/>
          <p:nvPr/>
        </p:nvSpPr>
        <p:spPr bwMode="auto">
          <a:xfrm>
            <a:off x="221187" y="128462"/>
            <a:ext cx="1811869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Giving of myself</a:t>
            </a:r>
          </a:p>
        </p:txBody>
      </p:sp>
    </p:spTree>
    <p:extLst>
      <p:ext uri="{BB962C8B-B14F-4D97-AF65-F5344CB8AC3E}">
        <p14:creationId xmlns:p14="http://schemas.microsoft.com/office/powerpoint/2010/main" val="2752150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E781B-B848-68EC-0931-3912BB4BA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DD6051-C5CA-4A9A-CC7C-E7AB3DC9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DF18C4-1FF8-D86F-8946-DFB73A18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we heard of your </a:t>
            </a:r>
            <a:r>
              <a:rPr lang="en-US" dirty="0"/>
              <a:t>faith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Christ Jesus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</a:t>
            </a:r>
            <a:r>
              <a:rPr lang="en-US" dirty="0"/>
              <a:t>love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which you have for all the saints;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of the </a:t>
            </a:r>
            <a:r>
              <a:rPr lang="en-US" dirty="0"/>
              <a:t>hope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laid up for you in heaven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C90733-CF34-71DA-5ED8-AEAA43BEE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DCA88FE2-ABD8-D422-750E-4026B33353CF}"/>
              </a:ext>
            </a:extLst>
          </p:cNvPr>
          <p:cNvSpPr/>
          <p:nvPr/>
        </p:nvSpPr>
        <p:spPr bwMode="auto">
          <a:xfrm>
            <a:off x="3098800" y="3250573"/>
            <a:ext cx="3962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Faith looks back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Hope looks ahead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 looks around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CA5A07B-3DDB-8DC1-988C-D53F1056812A}"/>
              </a:ext>
            </a:extLst>
          </p:cNvPr>
          <p:cNvSpPr/>
          <p:nvPr/>
        </p:nvSpPr>
        <p:spPr bwMode="auto">
          <a:xfrm>
            <a:off x="5708647" y="166562"/>
            <a:ext cx="1752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 in Christ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17C58B5-745E-33CA-A249-B58FDA56D108}"/>
              </a:ext>
            </a:extLst>
          </p:cNvPr>
          <p:cNvSpPr/>
          <p:nvPr/>
        </p:nvSpPr>
        <p:spPr bwMode="auto">
          <a:xfrm>
            <a:off x="221187" y="128462"/>
            <a:ext cx="1811869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Giving of myself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D237900-A23C-7076-94FC-898D2EB0B227}"/>
              </a:ext>
            </a:extLst>
          </p:cNvPr>
          <p:cNvSpPr/>
          <p:nvPr/>
        </p:nvSpPr>
        <p:spPr bwMode="auto">
          <a:xfrm>
            <a:off x="3098800" y="1919662"/>
            <a:ext cx="24595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Confident expectation</a:t>
            </a:r>
          </a:p>
        </p:txBody>
      </p:sp>
    </p:spTree>
    <p:extLst>
      <p:ext uri="{BB962C8B-B14F-4D97-AF65-F5344CB8AC3E}">
        <p14:creationId xmlns:p14="http://schemas.microsoft.com/office/powerpoint/2010/main" val="1816333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3391-2782-AE65-CBD7-3A2F7567B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08B3AE-8D9D-C859-D824-A3EB277C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925A59-4B8A-BAA0-4E7B-3F8051E2E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we heard of your faith in Christ Jesus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love which you have for all the saints;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of the hope laid up for you in heaven</a:t>
            </a:r>
          </a:p>
          <a:p>
            <a:r>
              <a:rPr lang="en-US" dirty="0"/>
              <a:t>of which you previously heard in </a:t>
            </a:r>
            <a:br>
              <a:rPr lang="en-US" dirty="0"/>
            </a:br>
            <a:r>
              <a:rPr lang="en-US" dirty="0"/>
              <a:t>the word of truth, the good news [“gospel”]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8E12F4-889A-57D8-400A-DCDEC9509F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2794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8FBC5-5D4F-18E4-05F0-3729004D1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1C83CB-4480-4378-FE87-2EFE040F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CC00D7-11F6-BF1B-5C35-FEDF2A40D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we heard of your faith in Christ Jesus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love which you have for all the saints;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of the hope laid up for you in heaven</a:t>
            </a:r>
          </a:p>
          <a:p>
            <a:r>
              <a:rPr lang="en-US" dirty="0"/>
              <a:t>of which you previously heard in </a:t>
            </a:r>
            <a:br>
              <a:rPr lang="en-US" dirty="0"/>
            </a:br>
            <a:r>
              <a:rPr lang="en-US" dirty="0"/>
              <a:t>the word of truth, the good news [“gospel”]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7C9668-1781-18E8-6580-97075B4B6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40FB75A-4601-32A9-432F-9CE10BB75FA6}"/>
              </a:ext>
            </a:extLst>
          </p:cNvPr>
          <p:cNvSpPr/>
          <p:nvPr/>
        </p:nvSpPr>
        <p:spPr bwMode="auto">
          <a:xfrm>
            <a:off x="355600" y="33909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“I am the way, the truth and the life”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14:6)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knowable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 on his revealed word, esp. the good news</a:t>
            </a:r>
          </a:p>
        </p:txBody>
      </p:sp>
    </p:spTree>
    <p:extLst>
      <p:ext uri="{BB962C8B-B14F-4D97-AF65-F5344CB8AC3E}">
        <p14:creationId xmlns:p14="http://schemas.microsoft.com/office/powerpoint/2010/main" val="363728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9E59A-8880-2833-CCB0-354BF44FA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9B1A3C-3D6A-3761-C561-C34F551E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29AC2E-3EF7-AA36-9679-678E9A4D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The good news has come to you, </a:t>
            </a:r>
            <a:br>
              <a:rPr lang="en-US" dirty="0"/>
            </a:br>
            <a:r>
              <a:rPr lang="en-US" dirty="0"/>
              <a:t>just as in all the world also </a:t>
            </a:r>
            <a:br>
              <a:rPr lang="en-US" dirty="0"/>
            </a:br>
            <a:r>
              <a:rPr lang="en-US" dirty="0"/>
              <a:t>it is constantly bearing fruit and increasing, </a:t>
            </a:r>
          </a:p>
          <a:p>
            <a:r>
              <a:rPr lang="en-US" dirty="0"/>
              <a:t>even as it has been doing in you also </a:t>
            </a:r>
            <a:br>
              <a:rPr lang="en-US" dirty="0"/>
            </a:br>
            <a:r>
              <a:rPr lang="en-US" dirty="0"/>
              <a:t>since the day you heard of it </a:t>
            </a:r>
            <a:br>
              <a:rPr lang="en-US" dirty="0"/>
            </a:br>
            <a:r>
              <a:rPr lang="en-US" dirty="0"/>
              <a:t>and understood the grace of God in truth;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108707-55A2-DDCE-568D-23834E59F6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73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AC389-F462-C7C3-CC4E-71887FD2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71A9EB-F593-FBA3-0A89-5313A611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4D59E-CE2A-31A7-2D43-FBA81FE2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The good news has come to you,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 as in all the world also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</a:t>
            </a:r>
            <a:r>
              <a:rPr lang="en-US" dirty="0"/>
              <a:t>constantly bearing fruit and increasing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 as it has been doing in you also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the day you heard of it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understood the grace of God in truth;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D2C24B-EF9E-9BCF-AC98-F86A65780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E0755575-2301-A391-2521-A1D33E29C825}"/>
              </a:ext>
            </a:extLst>
          </p:cNvPr>
          <p:cNvSpPr/>
          <p:nvPr/>
        </p:nvSpPr>
        <p:spPr bwMode="auto">
          <a:xfrm>
            <a:off x="584200" y="17907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seed that fell on good soil represents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who truly hear and understand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word 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produce a harvest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13:23)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3C3A73B-AB72-14B2-D7B9-41446A35CFC2}"/>
              </a:ext>
            </a:extLst>
          </p:cNvPr>
          <p:cNvSpPr/>
          <p:nvPr/>
        </p:nvSpPr>
        <p:spPr bwMode="auto">
          <a:xfrm>
            <a:off x="584200" y="3582029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seeds fell on fertile soil, and they sprouted,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grew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produced a crop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4:8)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1C88-578C-C2BB-1E35-1AAEB7DFE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75866D-0A15-3A3C-A784-22052E74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92A3D1-0CDE-2671-6DE3-546DE7A6C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The good news has come to you,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 as in all the world also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</a:t>
            </a:r>
            <a:r>
              <a:rPr lang="en-US" dirty="0"/>
              <a:t>constantly bearing fruit and increasing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 as it has been doing in you also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the day you heard of it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understood the grace of God in truth;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6F6314-8AF5-F272-21CF-B965AF1F68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2FCE057-5177-C585-FAE3-D897D1AB5F38}"/>
              </a:ext>
            </a:extLst>
          </p:cNvPr>
          <p:cNvSpPr/>
          <p:nvPr/>
        </p:nvSpPr>
        <p:spPr bwMode="auto">
          <a:xfrm>
            <a:off x="584200" y="17907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does the good news bear fruit?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Numerical and qualitative growth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6:7; 1 Peter 2:2)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story and others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the power of God</a:t>
            </a:r>
          </a:p>
        </p:txBody>
      </p:sp>
    </p:spTree>
    <p:extLst>
      <p:ext uri="{BB962C8B-B14F-4D97-AF65-F5344CB8AC3E}">
        <p14:creationId xmlns:p14="http://schemas.microsoft.com/office/powerpoint/2010/main" val="33383812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29249-B9CF-F38B-A7B0-0CBF2CF4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5AEE8D-85BC-6B46-202D-8246E172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F4F2D0-1F8B-CFCD-70D8-99697478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The good news has come to you,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 as in all the world also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</a:t>
            </a:r>
            <a:r>
              <a:rPr lang="en-US" dirty="0"/>
              <a:t>constantly bearing fruit and increasing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 as it has been doing in you also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the day you heard of it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understood the grace of God in truth;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81A97E-248A-DF4E-49F4-B4DB69EF4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943D2CAE-EE4A-F402-25EB-59BDF47B9D03}"/>
              </a:ext>
            </a:extLst>
          </p:cNvPr>
          <p:cNvSpPr/>
          <p:nvPr/>
        </p:nvSpPr>
        <p:spPr bwMode="auto">
          <a:xfrm>
            <a:off x="584200" y="17907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role do we play?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Expect God to work, thank him, cooperate 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“move on.” Go deeper into grace.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928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1F550-FCD2-255F-DD0B-47C734982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97BCDA-B73B-3FFC-F8D7-AF32F5F1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BFDC22-75C3-2396-B6CC-FA476EB5D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just as you learned it from Epaphras, </a:t>
            </a:r>
            <a:br>
              <a:rPr lang="en-US" dirty="0"/>
            </a:br>
            <a:r>
              <a:rPr lang="en-US" dirty="0"/>
              <a:t>our beloved fellow bond-servant, </a:t>
            </a:r>
            <a:br>
              <a:rPr lang="en-US" dirty="0"/>
            </a:br>
            <a:r>
              <a:rPr lang="en-US" dirty="0"/>
              <a:t>who is a faithful servant of Christ on our behalf,</a:t>
            </a:r>
          </a:p>
          <a:p>
            <a:r>
              <a:rPr lang="en-US" baseline="30000" dirty="0"/>
              <a:t>8 </a:t>
            </a:r>
            <a:r>
              <a:rPr lang="en-US" dirty="0"/>
              <a:t>and he also informed us of your love in the Spirit.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2EF1B3-1BE3-478C-4969-D1721F5E2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36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700BC-3241-6088-DFD0-8F5D031F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A68601-48A5-AE22-BF5C-11D88182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DA35F-E58C-E20D-1E7F-352FB7178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This letter is from Paul, </a:t>
            </a:r>
            <a:br>
              <a:rPr lang="en-US" dirty="0"/>
            </a:br>
            <a:r>
              <a:rPr lang="en-US" dirty="0"/>
              <a:t>chosen by the will of God </a:t>
            </a:r>
            <a:br>
              <a:rPr lang="en-US" dirty="0"/>
            </a:br>
            <a:r>
              <a:rPr lang="en-US" dirty="0"/>
              <a:t>to be an apostle of Christ Jesus, </a:t>
            </a:r>
            <a:br>
              <a:rPr lang="en-US" dirty="0"/>
            </a:br>
            <a:r>
              <a:rPr lang="en-US" dirty="0"/>
              <a:t>and from our brother Timothy.</a:t>
            </a:r>
          </a:p>
          <a:p>
            <a:r>
              <a:rPr lang="en-US" baseline="30000" dirty="0"/>
              <a:t>2 </a:t>
            </a:r>
            <a:r>
              <a:rPr lang="en-US" dirty="0"/>
              <a:t>We are writing to </a:t>
            </a:r>
            <a:br>
              <a:rPr lang="en-US" dirty="0"/>
            </a:br>
            <a:r>
              <a:rPr lang="en-US" dirty="0"/>
              <a:t>God’s holy people in the city of Colossae, </a:t>
            </a:r>
            <a:br>
              <a:rPr lang="en-US" dirty="0"/>
            </a:br>
            <a:r>
              <a:rPr lang="en-US" dirty="0"/>
              <a:t>who are faithful brothers and sisters in Christ.</a:t>
            </a:r>
          </a:p>
          <a:p>
            <a:r>
              <a:rPr lang="en-US" dirty="0"/>
              <a:t>May God our Father give you grace and peace.</a:t>
            </a:r>
          </a:p>
        </p:txBody>
      </p:sp>
    </p:spTree>
    <p:extLst>
      <p:ext uri="{BB962C8B-B14F-4D97-AF65-F5344CB8AC3E}">
        <p14:creationId xmlns:p14="http://schemas.microsoft.com/office/powerpoint/2010/main" val="33947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25641-55FB-4F5A-C2AF-24AD732B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958A36-5FAD-3245-BE3E-69EF357F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3572A4-B831-3216-5B90-8C6442E81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just as you learned it from Epaphras, </a:t>
            </a:r>
            <a:br>
              <a:rPr lang="en-US" dirty="0"/>
            </a:br>
            <a:r>
              <a:rPr lang="en-US" dirty="0"/>
              <a:t>our beloved fellow bond-servant, </a:t>
            </a:r>
            <a:br>
              <a:rPr lang="en-US" dirty="0"/>
            </a:br>
            <a:r>
              <a:rPr lang="en-US" dirty="0"/>
              <a:t>who is a faithful servant of Christ on our behalf,</a:t>
            </a:r>
          </a:p>
          <a:p>
            <a:r>
              <a:rPr lang="en-US" baseline="30000" dirty="0"/>
              <a:t>8 </a:t>
            </a:r>
            <a:r>
              <a:rPr lang="en-US" dirty="0"/>
              <a:t>and he also informed us of your love in the Spirit.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828297-87FB-8032-18E7-A4063ED29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We Thank God For You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16FE5BC-26C8-B820-AA21-FE05898D3407}"/>
              </a:ext>
            </a:extLst>
          </p:cNvPr>
          <p:cNvSpPr/>
          <p:nvPr/>
        </p:nvSpPr>
        <p:spPr bwMode="auto">
          <a:xfrm>
            <a:off x="279400" y="3492105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Epaphras taught them, prayed for them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(4:12)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went to Rome for help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Application: You don’t need a “pastor” and a church building to spread the good news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2784C-4012-79C6-87F5-11045963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03"/>
          <a:stretch/>
        </p:blipFill>
        <p:spPr>
          <a:xfrm>
            <a:off x="6063530" y="-12702"/>
            <a:ext cx="3962400" cy="35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51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11432-DB2A-999B-CA38-AD8C7625D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BD939E-E13B-7540-8D7E-88758275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8F81CB-4067-4FB0-978F-52D2997D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For this reason also, since the day we heard of it, we have not ceased to pray for you </a:t>
            </a:r>
          </a:p>
          <a:p>
            <a:r>
              <a:rPr lang="en-US" dirty="0"/>
              <a:t>and to ask that you may be filled with </a:t>
            </a:r>
            <a:br>
              <a:rPr lang="en-US" dirty="0"/>
            </a:br>
            <a:r>
              <a:rPr lang="en-US" dirty="0"/>
              <a:t>the knowledge of His will </a:t>
            </a:r>
            <a:br>
              <a:rPr lang="en-US" dirty="0"/>
            </a:br>
            <a:r>
              <a:rPr lang="en-US" dirty="0"/>
              <a:t>in all spiritual wisdom </a:t>
            </a:r>
            <a:br>
              <a:rPr lang="en-US" dirty="0"/>
            </a:br>
            <a:r>
              <a:rPr lang="en-US" dirty="0"/>
              <a:t>and understanding,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546628-B680-F953-EB2F-72D940DE5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9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201EA-580F-EBA1-2F9A-A41CF280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8792A6-0D31-7FE1-EB91-84C600B9F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4B74E3-726A-B6D3-32AD-D9CCA9AE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this reason also, since the day we heard of it, we have not ceased to pray for you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to ask that you may be filled with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/>
              <a:t>knowledge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His will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all </a:t>
            </a:r>
            <a:r>
              <a:rPr lang="en-US" dirty="0"/>
              <a:t>spiritual wisdom 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/>
              <a:t>understanding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AA066D-BC16-D281-1840-0D1FDE9A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FE327-9E34-CA28-E75D-1A858AA91FBC}"/>
              </a:ext>
            </a:extLst>
          </p:cNvPr>
          <p:cNvGrpSpPr/>
          <p:nvPr/>
        </p:nvGrpSpPr>
        <p:grpSpPr>
          <a:xfrm>
            <a:off x="4648200" y="292100"/>
            <a:ext cx="5461000" cy="4686300"/>
            <a:chOff x="4635500" y="292100"/>
            <a:chExt cx="5461000" cy="46863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271F5-75E8-B012-F577-3D1158B5C980}"/>
                </a:ext>
              </a:extLst>
            </p:cNvPr>
            <p:cNvSpPr/>
            <p:nvPr/>
          </p:nvSpPr>
          <p:spPr bwMode="auto">
            <a:xfrm>
              <a:off x="4635500" y="292100"/>
              <a:ext cx="5461000" cy="46863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391ECE1-BB5E-C072-A58F-1BB5A80490A3}"/>
                </a:ext>
              </a:extLst>
            </p:cNvPr>
            <p:cNvSpPr/>
            <p:nvPr/>
          </p:nvSpPr>
          <p:spPr bwMode="auto">
            <a:xfrm>
              <a:off x="4791071" y="368300"/>
              <a:ext cx="2971800" cy="27686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AD4448-4865-94BB-1124-4D1A14FBCDC0}"/>
                </a:ext>
              </a:extLst>
            </p:cNvPr>
            <p:cNvSpPr/>
            <p:nvPr/>
          </p:nvSpPr>
          <p:spPr bwMode="auto">
            <a:xfrm>
              <a:off x="6962771" y="368300"/>
              <a:ext cx="2971800" cy="27686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51D9599-E84B-1622-0C7F-7A4CFDA9BF32}"/>
                </a:ext>
              </a:extLst>
            </p:cNvPr>
            <p:cNvSpPr/>
            <p:nvPr/>
          </p:nvSpPr>
          <p:spPr bwMode="auto">
            <a:xfrm>
              <a:off x="5876921" y="2146300"/>
              <a:ext cx="2971800" cy="27686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7ED5B108-AD42-D28C-5856-C38DD5FC77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75200" y="1181100"/>
              <a:ext cx="2353731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None/>
                <a:defRPr sz="36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algn="ctr"/>
              <a:r>
                <a:rPr lang="en-US" sz="3200" i="1" kern="0" dirty="0"/>
                <a:t>knowledge</a:t>
              </a:r>
            </a:p>
          </p:txBody>
        </p:sp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382CDC2E-18F5-6064-BA11-6D7099E61F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71856" y="1128484"/>
              <a:ext cx="2353731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None/>
                <a:defRPr sz="36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/>
              <a:r>
                <a:rPr lang="en-US" sz="3200" i="1" kern="0" dirty="0"/>
                <a:t>spiritual wisdom</a:t>
              </a:r>
            </a:p>
          </p:txBody>
        </p:sp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37B7E38C-9692-E4FF-9BBB-7BBA929C2A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50494" y="3314700"/>
              <a:ext cx="272626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None/>
                <a:defRPr sz="36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algn="ctr"/>
              <a:r>
                <a:rPr lang="en-US" sz="3200" i="1" kern="0" dirty="0"/>
                <a:t>understanding</a:t>
              </a:r>
            </a:p>
          </p:txBody>
        </p:sp>
      </p:grp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976C1FDD-35A7-8217-C2ED-A597F3D8FCB8}"/>
              </a:ext>
            </a:extLst>
          </p:cNvPr>
          <p:cNvSpPr/>
          <p:nvPr/>
        </p:nvSpPr>
        <p:spPr bwMode="auto">
          <a:xfrm>
            <a:off x="169333" y="3467100"/>
            <a:ext cx="43603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“true knowledge” =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Intellectual content, esp. about God and his will</a:t>
            </a:r>
          </a:p>
        </p:txBody>
      </p:sp>
    </p:spTree>
    <p:extLst>
      <p:ext uri="{BB962C8B-B14F-4D97-AF65-F5344CB8AC3E}">
        <p14:creationId xmlns:p14="http://schemas.microsoft.com/office/powerpoint/2010/main" val="2328769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F96DE-7434-2A80-491E-9D52C44C9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BD3B9F-4A08-E946-9FD2-99E080B67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F0CE65-822D-ABF3-BDAD-D2367FB3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this reason also, since the day we heard of it, we have not ceased to pray for you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to ask that you may be filled with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/>
              <a:t>knowledge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His will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all </a:t>
            </a:r>
            <a:r>
              <a:rPr lang="en-US" dirty="0"/>
              <a:t>spiritual wisdom 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/>
              <a:t>understanding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951543-4DC1-5160-768F-BE0FED48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39B8B8-653F-C7CF-88DC-A7741CF2C5EC}"/>
              </a:ext>
            </a:extLst>
          </p:cNvPr>
          <p:cNvGrpSpPr/>
          <p:nvPr/>
        </p:nvGrpSpPr>
        <p:grpSpPr>
          <a:xfrm>
            <a:off x="4648200" y="292100"/>
            <a:ext cx="5461000" cy="4686300"/>
            <a:chOff x="4635500" y="292100"/>
            <a:chExt cx="5461000" cy="46863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37E2A3-B680-F5BB-059A-F0D1BAC0B2A9}"/>
                </a:ext>
              </a:extLst>
            </p:cNvPr>
            <p:cNvSpPr/>
            <p:nvPr/>
          </p:nvSpPr>
          <p:spPr bwMode="auto">
            <a:xfrm>
              <a:off x="4635500" y="292100"/>
              <a:ext cx="5461000" cy="46863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1C5A436-F480-968F-4DD4-58A19E7300B3}"/>
                </a:ext>
              </a:extLst>
            </p:cNvPr>
            <p:cNvSpPr/>
            <p:nvPr/>
          </p:nvSpPr>
          <p:spPr bwMode="auto">
            <a:xfrm>
              <a:off x="4791071" y="368300"/>
              <a:ext cx="2971800" cy="27686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EA70F61-CD95-A52C-70E7-533CA76EF9EE}"/>
                </a:ext>
              </a:extLst>
            </p:cNvPr>
            <p:cNvSpPr/>
            <p:nvPr/>
          </p:nvSpPr>
          <p:spPr bwMode="auto">
            <a:xfrm>
              <a:off x="6962771" y="368300"/>
              <a:ext cx="2971800" cy="27686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A9909E-857A-04BD-5B61-A994A45B23BE}"/>
                </a:ext>
              </a:extLst>
            </p:cNvPr>
            <p:cNvSpPr/>
            <p:nvPr/>
          </p:nvSpPr>
          <p:spPr bwMode="auto">
            <a:xfrm>
              <a:off x="5876921" y="2146300"/>
              <a:ext cx="2971800" cy="27686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78E2A6E5-EF66-F000-C81C-A353F2F7C6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75200" y="1181100"/>
              <a:ext cx="2353731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None/>
                <a:defRPr sz="36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algn="ctr"/>
              <a:r>
                <a:rPr lang="en-US" sz="3200" i="1" kern="0" dirty="0"/>
                <a:t>knowledge</a:t>
              </a:r>
            </a:p>
          </p:txBody>
        </p:sp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9C666BAE-B276-DE92-4D6E-58AC87BB5B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71856" y="1128484"/>
              <a:ext cx="2353731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None/>
                <a:defRPr sz="36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/>
              <a:r>
                <a:rPr lang="en-US" sz="3200" i="1" kern="0" dirty="0"/>
                <a:t>spiritual wisdom</a:t>
              </a:r>
            </a:p>
          </p:txBody>
        </p:sp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83D462B7-E291-E2E0-1F64-733A0C5DA6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50494" y="3314700"/>
              <a:ext cx="272626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None/>
                <a:defRPr sz="36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algn="ctr"/>
              <a:r>
                <a:rPr lang="en-US" sz="3200" i="1" kern="0" dirty="0"/>
                <a:t>understanding</a:t>
              </a:r>
            </a:p>
          </p:txBody>
        </p:sp>
      </p:grp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9D8F1B95-C796-9278-0AF7-F3C4C298E28D}"/>
              </a:ext>
            </a:extLst>
          </p:cNvPr>
          <p:cNvSpPr/>
          <p:nvPr/>
        </p:nvSpPr>
        <p:spPr bwMode="auto">
          <a:xfrm>
            <a:off x="169333" y="3467100"/>
            <a:ext cx="43603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“spiritual wisdom” =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Applied knowledge, people skills,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street smarts</a:t>
            </a:r>
          </a:p>
        </p:txBody>
      </p:sp>
    </p:spTree>
    <p:extLst>
      <p:ext uri="{BB962C8B-B14F-4D97-AF65-F5344CB8AC3E}">
        <p14:creationId xmlns:p14="http://schemas.microsoft.com/office/powerpoint/2010/main" val="873932491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2DE6E-EE78-5C79-E8FC-05BC98FB7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5D1DCE-353B-55DD-63C1-5786BD81F7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57A2FE-6CEF-05E1-91A8-DA6E34850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this reason also, since the day we heard of it, we have not ceased to pray for you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to ask that you may be filled with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/>
              <a:t>knowledge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His will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all </a:t>
            </a:r>
            <a:r>
              <a:rPr lang="en-US" dirty="0"/>
              <a:t>spiritual wisdom 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/>
              <a:t>understanding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FEEA7B-E93C-E1D5-3E31-83B58964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FB98B1-483F-88E1-8A54-095434B0BC3A}"/>
              </a:ext>
            </a:extLst>
          </p:cNvPr>
          <p:cNvGrpSpPr/>
          <p:nvPr/>
        </p:nvGrpSpPr>
        <p:grpSpPr>
          <a:xfrm>
            <a:off x="4648200" y="292100"/>
            <a:ext cx="5461000" cy="4686300"/>
            <a:chOff x="4635500" y="292100"/>
            <a:chExt cx="5461000" cy="46863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928144-92CF-4622-5014-01B7359C5F43}"/>
                </a:ext>
              </a:extLst>
            </p:cNvPr>
            <p:cNvSpPr/>
            <p:nvPr/>
          </p:nvSpPr>
          <p:spPr bwMode="auto">
            <a:xfrm>
              <a:off x="4635500" y="292100"/>
              <a:ext cx="5461000" cy="46863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1754EDE-14AE-E49E-0CC3-DB6A89335C91}"/>
                </a:ext>
              </a:extLst>
            </p:cNvPr>
            <p:cNvSpPr/>
            <p:nvPr/>
          </p:nvSpPr>
          <p:spPr bwMode="auto">
            <a:xfrm>
              <a:off x="4791071" y="368300"/>
              <a:ext cx="2971800" cy="27686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9E07B31-7311-B549-2BD3-65E90D0091A6}"/>
                </a:ext>
              </a:extLst>
            </p:cNvPr>
            <p:cNvSpPr/>
            <p:nvPr/>
          </p:nvSpPr>
          <p:spPr bwMode="auto">
            <a:xfrm>
              <a:off x="6962771" y="368300"/>
              <a:ext cx="2971800" cy="27686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316F3C-6A9B-73D6-045D-FAE1D6260467}"/>
                </a:ext>
              </a:extLst>
            </p:cNvPr>
            <p:cNvSpPr/>
            <p:nvPr/>
          </p:nvSpPr>
          <p:spPr bwMode="auto">
            <a:xfrm>
              <a:off x="5876921" y="2146300"/>
              <a:ext cx="2971800" cy="27686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9BD932D8-343F-E5C8-7D67-3113E281CA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75200" y="1181100"/>
              <a:ext cx="2353731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None/>
                <a:defRPr sz="36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algn="ctr"/>
              <a:r>
                <a:rPr lang="en-US" sz="3200" i="1" kern="0" dirty="0"/>
                <a:t>knowledge</a:t>
              </a:r>
            </a:p>
          </p:txBody>
        </p:sp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772A20E1-6304-F9DA-BFDB-D1961ADADD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71856" y="1128484"/>
              <a:ext cx="2353731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None/>
                <a:defRPr sz="36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/>
              <a:r>
                <a:rPr lang="en-US" sz="3200" i="1" kern="0" dirty="0"/>
                <a:t>spiritual wisdom</a:t>
              </a:r>
            </a:p>
          </p:txBody>
        </p:sp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CECA2CAC-9704-D9C8-A86B-A2FEDC12D6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50494" y="3314700"/>
              <a:ext cx="272626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None/>
                <a:defRPr sz="36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32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algn="ctr"/>
              <a:r>
                <a:rPr lang="en-US" sz="3200" i="1" kern="0" dirty="0"/>
                <a:t>understanding</a:t>
              </a:r>
            </a:p>
          </p:txBody>
        </p:sp>
      </p:grp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2B929B1C-FF71-4BA3-C65A-5BB5D1E4722B}"/>
              </a:ext>
            </a:extLst>
          </p:cNvPr>
          <p:cNvSpPr/>
          <p:nvPr/>
        </p:nvSpPr>
        <p:spPr bwMode="auto">
          <a:xfrm>
            <a:off x="169333" y="3467100"/>
            <a:ext cx="436033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“understanding” =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Knowing how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facts fit together, discernment</a:t>
            </a:r>
          </a:p>
        </p:txBody>
      </p:sp>
    </p:spTree>
    <p:extLst>
      <p:ext uri="{BB962C8B-B14F-4D97-AF65-F5344CB8AC3E}">
        <p14:creationId xmlns:p14="http://schemas.microsoft.com/office/powerpoint/2010/main" val="3193392041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6BCB0-D07D-20B0-DC5A-CDD086D9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007AB4-6ADE-019A-9F1F-56A690DD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0FBFBC-792E-152A-4E66-D38230FC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so that you will walk in a manner worthy of the Lord, to please Him in all respects,</a:t>
            </a:r>
          </a:p>
          <a:p>
            <a:r>
              <a:rPr lang="en-US" dirty="0"/>
              <a:t>bearing fruit in every good work and</a:t>
            </a:r>
          </a:p>
          <a:p>
            <a:r>
              <a:rPr lang="en-US" dirty="0"/>
              <a:t>increasing in the true knowledge of God;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46FC43-F22D-4887-4B26-08B0D4ACE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761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0C96F-DCA6-1E24-2971-E6EFECFE2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F6DDC5-28C7-C855-A693-26AC48D4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8AC79-C548-9823-0331-EC13F06F4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that you will walk in a manner worthy of the Lord, to please Him in all respects,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bearing fruit in every good work and</a:t>
            </a:r>
            <a:endParaRPr lang="en-US" dirty="0"/>
          </a:p>
          <a:p>
            <a:r>
              <a:rPr lang="en-US" dirty="0"/>
              <a:t>increasing in the true knowledge of God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EA4481-3D3A-E99A-783D-BD9DB2843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0B91552-A6F2-B0A2-61E5-6EE630E24001}"/>
              </a:ext>
            </a:extLst>
          </p:cNvPr>
          <p:cNvSpPr/>
          <p:nvPr/>
        </p:nvSpPr>
        <p:spPr bwMode="auto">
          <a:xfrm>
            <a:off x="169335" y="2819402"/>
            <a:ext cx="982133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True knowledge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increasing true knowledge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you pursuing this true knowledge?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aren’t pursuing any knowledge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are pursuing other kinds of knowledge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Both personal and intellectual knowledge</a:t>
            </a:r>
          </a:p>
        </p:txBody>
      </p:sp>
    </p:spTree>
    <p:extLst>
      <p:ext uri="{BB962C8B-B14F-4D97-AF65-F5344CB8AC3E}">
        <p14:creationId xmlns:p14="http://schemas.microsoft.com/office/powerpoint/2010/main" val="20803418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78992-421F-6488-9611-685E7FD14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461894-FCFF-8441-36E9-2120B282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B57779-CD90-A29B-C0A9-AF70D485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that you will walk in a manner worthy of the Lord, to please Him in all respects,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bearing fruit in every good work and</a:t>
            </a:r>
            <a:endParaRPr lang="en-US" dirty="0"/>
          </a:p>
          <a:p>
            <a:r>
              <a:rPr lang="en-US" dirty="0"/>
              <a:t>increasing in the true knowledge of God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8B3BC1-C1E8-CB4B-82DD-5E9E3A085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29CA5F9-316D-8E58-36CF-B99ECD3FEEA6}"/>
              </a:ext>
            </a:extLst>
          </p:cNvPr>
          <p:cNvSpPr/>
          <p:nvPr/>
        </p:nvSpPr>
        <p:spPr bwMode="auto">
          <a:xfrm>
            <a:off x="169335" y="2819402"/>
            <a:ext cx="982133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to pursue this?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Classes, challenging reading, learning together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Acting on your learning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Spending time with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Counting on God’s commitment to do this</a:t>
            </a:r>
          </a:p>
        </p:txBody>
      </p:sp>
    </p:spTree>
    <p:extLst>
      <p:ext uri="{BB962C8B-B14F-4D97-AF65-F5344CB8AC3E}">
        <p14:creationId xmlns:p14="http://schemas.microsoft.com/office/powerpoint/2010/main" val="24480708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CE171-7981-A001-0C8D-52BD1CDE7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C7E8F-C1E4-DEE3-3BCE-D0B026BF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B91586-3E84-A071-BAA4-8DCD2D36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that you will </a:t>
            </a:r>
            <a:r>
              <a:rPr lang="en-US" dirty="0"/>
              <a:t>walk in a manner worthy of the Lord, to please Him in all respects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bearing fruit in every good work and</a:t>
            </a:r>
            <a:endParaRPr lang="en-US" dirty="0"/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in the true knowledge of God;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08B2C1-F4C1-EF31-3D69-4F94B923B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379BB33-7B8C-8727-088A-53453D7E603F}"/>
              </a:ext>
            </a:extLst>
          </p:cNvPr>
          <p:cNvSpPr/>
          <p:nvPr/>
        </p:nvSpPr>
        <p:spPr bwMode="auto">
          <a:xfrm>
            <a:off x="169335" y="2819402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Pleasing God in all respects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Fearing people is a dangerous trap…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29:25)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Ask: “God, how can I please you today?”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you seeking to please him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respects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sz="5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82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20DA3-C3FD-8DA7-7414-52AE7345F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763771-207E-9F1C-5977-61FBDADD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30E7DD-D160-25BF-BF07-743DDDF62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that you will walk in a manner worthy of the Lord, to please Him in all respects,</a:t>
            </a:r>
          </a:p>
          <a:p>
            <a:r>
              <a:rPr lang="en-US" dirty="0"/>
              <a:t>bearing fruit in every good work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in the true knowledge of God;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177991-574D-B4A1-6360-A20551B0B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162243B-C87B-9CF6-DB41-5F0CB4D1A557}"/>
              </a:ext>
            </a:extLst>
          </p:cNvPr>
          <p:cNvSpPr/>
          <p:nvPr/>
        </p:nvSpPr>
        <p:spPr bwMode="auto">
          <a:xfrm>
            <a:off x="169335" y="2819402"/>
            <a:ext cx="982133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Good works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Saved for good works, not saved by works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balance – both knowledge and works</a:t>
            </a:r>
          </a:p>
        </p:txBody>
      </p:sp>
    </p:spTree>
    <p:extLst>
      <p:ext uri="{BB962C8B-B14F-4D97-AF65-F5344CB8AC3E}">
        <p14:creationId xmlns:p14="http://schemas.microsoft.com/office/powerpoint/2010/main" val="1972448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EB6E2-8EA6-22A3-36CE-A7DDFB2D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0C14EB-651F-0CBF-5BE9-0826048D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BEB35-AFFD-148B-98F5-A5FF2F117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/>
              <a:t>This letter is from Paul, 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chosen by the will of God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an apostle of Christ Jesus,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/>
              <a:t>and from our brother Timothy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writing to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God’s holy people in the city of Colossae,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are faithful brothers and sisters in Christ.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God our Father give you grace and peace.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9F75DD1C-99D1-3686-F87E-0FB157CA8F5D}"/>
              </a:ext>
            </a:extLst>
          </p:cNvPr>
          <p:cNvSpPr/>
          <p:nvPr/>
        </p:nvSpPr>
        <p:spPr bwMode="auto">
          <a:xfrm>
            <a:off x="279400" y="4533900"/>
            <a:ext cx="9601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and Timothy, from a Roman prison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(60-62 AD)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Carried by Tychicus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4:7-8)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544E6-17F9-5132-D8C5-8B0EE92BD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B292DB-7EE3-223C-C977-2FBE3A84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4AB865-5914-A106-2670-1538853A9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11-12</a:t>
            </a:r>
            <a:r>
              <a:rPr lang="en-US" dirty="0"/>
              <a:t> </a:t>
            </a:r>
            <a:r>
              <a:rPr lang="en-US" u="sng" dirty="0"/>
              <a:t>strengthened</a:t>
            </a:r>
            <a:r>
              <a:rPr lang="en-US" dirty="0"/>
              <a:t> with all </a:t>
            </a:r>
            <a:r>
              <a:rPr lang="en-US" u="sng" dirty="0"/>
              <a:t>power</a:t>
            </a:r>
            <a:r>
              <a:rPr lang="en-US" dirty="0"/>
              <a:t>, according </a:t>
            </a:r>
            <a:br>
              <a:rPr lang="en-US" dirty="0"/>
            </a:br>
            <a:r>
              <a:rPr lang="en-US" dirty="0"/>
              <a:t>to His </a:t>
            </a:r>
            <a:r>
              <a:rPr lang="en-US" u="sng" dirty="0"/>
              <a:t>glorious might</a:t>
            </a:r>
            <a:r>
              <a:rPr lang="en-US" dirty="0"/>
              <a:t>,</a:t>
            </a:r>
          </a:p>
          <a:p>
            <a:r>
              <a:rPr lang="en-US" dirty="0"/>
              <a:t>for the attaining of all </a:t>
            </a:r>
          </a:p>
          <a:p>
            <a:r>
              <a:rPr lang="en-US" dirty="0"/>
              <a:t>steadfastness and patience;</a:t>
            </a:r>
          </a:p>
          <a:p>
            <a:r>
              <a:rPr lang="en-US" dirty="0"/>
              <a:t>joyously giving thanks to the Father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EE1B22-F4EE-2B1F-CBA6-64EE7F1F2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569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8986E-12E6-26BA-0259-9F09EDE1E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C9AF5F-50BA-1476-F75E-62B87107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653685-8A8F-09B8-A142-7D88AA5EC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11-12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strengthened with all power, according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His glorious might,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attaining of all </a:t>
            </a:r>
          </a:p>
          <a:p>
            <a:r>
              <a:rPr lang="en-US" dirty="0"/>
              <a:t>steadfastness and patience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joyously giving thanks to the Father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E315E0-D447-D3DA-EB75-3D885D346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9DA8F3CE-E003-D414-0EA1-0F5932DE3128}"/>
              </a:ext>
            </a:extLst>
          </p:cNvPr>
          <p:cNvSpPr/>
          <p:nvPr/>
        </p:nvSpPr>
        <p:spPr bwMode="auto">
          <a:xfrm>
            <a:off x="169334" y="2583973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Transformed character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Steadfastness = dealing with difficult circumstances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Patience = dealing with difficult people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pray for spiritual growth…</a:t>
            </a:r>
          </a:p>
        </p:txBody>
      </p:sp>
    </p:spTree>
    <p:extLst>
      <p:ext uri="{BB962C8B-B14F-4D97-AF65-F5344CB8AC3E}">
        <p14:creationId xmlns:p14="http://schemas.microsoft.com/office/powerpoint/2010/main" val="1633161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9F91C-9D3F-B5CE-171D-9DD325552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77D899-C580-456A-2E16-CD086E11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B7C630-F2CD-1DD1-131A-FA7FFE2ED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11-12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strengthened with all power, according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His glorious might,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attaining of all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steadfastness and patience;</a:t>
            </a:r>
          </a:p>
          <a:p>
            <a:r>
              <a:rPr lang="en-US" dirty="0"/>
              <a:t>joyously giving thanks to the Father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EF2036-C4EF-4614-3E71-5B929701A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06265" cy="544286"/>
          </a:xfrm>
        </p:spPr>
        <p:txBody>
          <a:bodyPr/>
          <a:lstStyle/>
          <a:p>
            <a:r>
              <a:rPr lang="en-US" dirty="0"/>
              <a:t>2. We Pray to God for Continued Fruit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6F72729-79E4-A3CE-7A83-CCE2759BACA8}"/>
              </a:ext>
            </a:extLst>
          </p:cNvPr>
          <p:cNvSpPr/>
          <p:nvPr/>
        </p:nvSpPr>
        <p:spPr bwMode="auto">
          <a:xfrm>
            <a:off x="182034" y="127627"/>
            <a:ext cx="98213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stoicism or angry patience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Try writing down 5 things you’re thankful for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selfish person takes God’s blessings for granted</a:t>
            </a:r>
          </a:p>
        </p:txBody>
      </p:sp>
    </p:spTree>
    <p:extLst>
      <p:ext uri="{BB962C8B-B14F-4D97-AF65-F5344CB8AC3E}">
        <p14:creationId xmlns:p14="http://schemas.microsoft.com/office/powerpoint/2010/main" val="1110312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“We have not ceased to pray for you…”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must find a way to pray</a:t>
            </a:r>
          </a:p>
          <a:p>
            <a:pPr marL="571500" indent="-571500">
              <a:buFontTx/>
              <a:buChar char="-"/>
            </a:pPr>
            <a:r>
              <a:rPr lang="en-US" dirty="0"/>
              <a:t>Why not pray Colossians 1 for one person?</a:t>
            </a:r>
          </a:p>
          <a:p>
            <a:pPr marL="571500" indent="-571500">
              <a:buFontTx/>
              <a:buChar char="-"/>
            </a:pPr>
            <a:r>
              <a:rPr lang="en-US" dirty="0"/>
              <a:t>You can also pray this for yourself</a:t>
            </a:r>
          </a:p>
          <a:p>
            <a:pPr marL="0" indent="0"/>
            <a:r>
              <a:rPr lang="en-US" dirty="0"/>
              <a:t>Then watch God begin to bear fruit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000" i="1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000" i="1" dirty="0">
                <a:ea typeface="ＭＳ Ｐゴシック" pitchFamily="34" charset="-128"/>
              </a:rPr>
              <a:t>See the Dwell App OR </a:t>
            </a:r>
            <a:r>
              <a:rPr lang="en-US" sz="2000" i="1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1778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Knowing God and Bearing Fruit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000" i="1" dirty="0">
                <a:ea typeface="ＭＳ Ｐゴシック" pitchFamily="34" charset="-128"/>
              </a:rPr>
              <a:t>(Colossians 1)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7442200" y="3250573"/>
            <a:ext cx="2548466" cy="158812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Exalted Christ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1)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3F577FE-8944-A940-4021-DB123B6E1556}"/>
              </a:ext>
            </a:extLst>
          </p:cNvPr>
          <p:cNvSpPr/>
          <p:nvPr/>
        </p:nvSpPr>
        <p:spPr bwMode="auto">
          <a:xfrm>
            <a:off x="50800" y="1028700"/>
            <a:ext cx="7234767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Possible discussion questions</a:t>
            </a:r>
          </a:p>
          <a:p>
            <a:pPr marL="406400" indent="-4064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has helped you grow in joyful patience or increase in true knowledge?</a:t>
            </a:r>
          </a:p>
          <a:p>
            <a:pPr marL="406400" indent="-4064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did you notice about Paul’s prayers for the Colossians?</a:t>
            </a:r>
          </a:p>
          <a:p>
            <a:pPr marL="406400" indent="-4064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you see the connection between “faith, hope and love” in your life?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3F318-B534-5432-CDE4-B5397F2D0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4C33E7-7959-B303-C6AA-4D3BAA73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48C96-F5F2-6529-D5D9-88050E8A7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letter is from Paul,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chosen by the will of God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an apostle of Christ Jesus,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from our brother Timothy.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/>
              <a:t>We are writing to </a:t>
            </a:r>
            <a:br>
              <a:rPr lang="en-US" dirty="0"/>
            </a:br>
            <a:r>
              <a:rPr lang="en-US" dirty="0"/>
              <a:t>God’s holy people in the city of </a:t>
            </a:r>
            <a:r>
              <a:rPr lang="en-US" u="sng" dirty="0"/>
              <a:t>Colossae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are faithful brothers and sisters in Christ.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God our Father give you grace and peace.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89ED706-C48A-4CEF-C543-015DAC0EF1E8}"/>
              </a:ext>
            </a:extLst>
          </p:cNvPr>
          <p:cNvSpPr/>
          <p:nvPr/>
        </p:nvSpPr>
        <p:spPr bwMode="auto">
          <a:xfrm>
            <a:off x="279400" y="4533900"/>
            <a:ext cx="9601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mentioned in Acts or started by Paul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2:1)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Planted by Epaphras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1:7)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53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61E34-E7A1-7A71-0001-078E41532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2E894408-E9A5-52BE-9F9D-B044B18FD541}"/>
              </a:ext>
            </a:extLst>
          </p:cNvPr>
          <p:cNvSpPr/>
          <p:nvPr/>
        </p:nvSpPr>
        <p:spPr bwMode="auto">
          <a:xfrm>
            <a:off x="203200" y="4012573"/>
            <a:ext cx="9753600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[Paul] held daily discussions at the lecture hall of Tyrannus.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went on for the next two years,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48F71-DCDF-C2A7-0298-85223D415D9D}"/>
              </a:ext>
            </a:extLst>
          </p:cNvPr>
          <p:cNvSpPr/>
          <p:nvPr/>
        </p:nvSpPr>
        <p:spPr bwMode="auto">
          <a:xfrm>
            <a:off x="4146550" y="2990850"/>
            <a:ext cx="152400" cy="15240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BE454-4AEC-8CD3-3779-0C20F909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E73DCBD-A7FA-D136-667A-C6826B09A962}"/>
              </a:ext>
            </a:extLst>
          </p:cNvPr>
          <p:cNvSpPr/>
          <p:nvPr/>
        </p:nvSpPr>
        <p:spPr bwMode="auto">
          <a:xfrm>
            <a:off x="203200" y="4012573"/>
            <a:ext cx="9753600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people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throughout the province of Asia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—both Jews and Greeks—heard the word of the Lord.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19:9-10; cf. Rev 2-3)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3A21CC-3ED7-9F54-F1C3-F7E0D00A06DC}"/>
              </a:ext>
            </a:extLst>
          </p:cNvPr>
          <p:cNvSpPr/>
          <p:nvPr/>
        </p:nvSpPr>
        <p:spPr bwMode="auto">
          <a:xfrm>
            <a:off x="4146550" y="2990850"/>
            <a:ext cx="152400" cy="15240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943125-215E-C615-939E-D9A8AB05E724}"/>
              </a:ext>
            </a:extLst>
          </p:cNvPr>
          <p:cNvSpPr/>
          <p:nvPr/>
        </p:nvSpPr>
        <p:spPr bwMode="auto">
          <a:xfrm>
            <a:off x="4775200" y="2990850"/>
            <a:ext cx="109728" cy="10972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857A9A-C0E8-499E-E18E-0F116ADB2B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82872" y="2688336"/>
            <a:ext cx="45086" cy="24650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5698DF0-61CC-FC3A-73AB-C28FEC0DF4ED}"/>
              </a:ext>
            </a:extLst>
          </p:cNvPr>
          <p:cNvSpPr/>
          <p:nvPr/>
        </p:nvSpPr>
        <p:spPr bwMode="auto">
          <a:xfrm>
            <a:off x="4927600" y="3128772"/>
            <a:ext cx="109728" cy="10972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ED9A2B-5164-B1CF-CEAB-BBDF233D22A5}"/>
              </a:ext>
            </a:extLst>
          </p:cNvPr>
          <p:cNvSpPr/>
          <p:nvPr/>
        </p:nvSpPr>
        <p:spPr bwMode="auto">
          <a:xfrm>
            <a:off x="4851400" y="2823972"/>
            <a:ext cx="109728" cy="10972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2FC30E-1917-8A0F-8CE9-D507A448AD1B}"/>
              </a:ext>
            </a:extLst>
          </p:cNvPr>
          <p:cNvSpPr/>
          <p:nvPr/>
        </p:nvSpPr>
        <p:spPr bwMode="auto">
          <a:xfrm>
            <a:off x="4775200" y="2671572"/>
            <a:ext cx="109728" cy="10972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C39AD1-DB42-608C-3E80-F170BAB1A90F}"/>
              </a:ext>
            </a:extLst>
          </p:cNvPr>
          <p:cNvSpPr/>
          <p:nvPr/>
        </p:nvSpPr>
        <p:spPr bwMode="auto">
          <a:xfrm>
            <a:off x="4699000" y="2442972"/>
            <a:ext cx="109728" cy="10972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FF55F7-2144-1EC1-CAF9-30A9A701EB35}"/>
              </a:ext>
            </a:extLst>
          </p:cNvPr>
          <p:cNvSpPr/>
          <p:nvPr/>
        </p:nvSpPr>
        <p:spPr bwMode="auto">
          <a:xfrm>
            <a:off x="4546600" y="2366772"/>
            <a:ext cx="109728" cy="10972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595004-61B2-5346-601B-96072F02C0D5}"/>
              </a:ext>
            </a:extLst>
          </p:cNvPr>
          <p:cNvSpPr/>
          <p:nvPr/>
        </p:nvSpPr>
        <p:spPr bwMode="auto">
          <a:xfrm>
            <a:off x="4318000" y="2290572"/>
            <a:ext cx="109728" cy="10972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A3BFB9-FD1A-858D-D680-0072258A3499}"/>
              </a:ext>
            </a:extLst>
          </p:cNvPr>
          <p:cNvSpPr/>
          <p:nvPr/>
        </p:nvSpPr>
        <p:spPr bwMode="auto">
          <a:xfrm>
            <a:off x="4132072" y="2595372"/>
            <a:ext cx="109728" cy="10972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A57C62-4700-964F-D3F0-F910B7E07709}"/>
              </a:ext>
            </a:extLst>
          </p:cNvPr>
          <p:cNvCxnSpPr>
            <a:cxnSpLocks/>
          </p:cNvCxnSpPr>
          <p:nvPr/>
        </p:nvCxnSpPr>
        <p:spPr bwMode="auto">
          <a:xfrm flipV="1">
            <a:off x="4284472" y="2421636"/>
            <a:ext cx="88392" cy="56921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CCFEF2-ABCB-C87D-EC29-FA6D5A695A42}"/>
              </a:ext>
            </a:extLst>
          </p:cNvPr>
          <p:cNvCxnSpPr>
            <a:cxnSpLocks/>
          </p:cNvCxnSpPr>
          <p:nvPr/>
        </p:nvCxnSpPr>
        <p:spPr bwMode="auto">
          <a:xfrm flipV="1">
            <a:off x="4318000" y="2497836"/>
            <a:ext cx="283464" cy="50019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13B2C2-CD3A-CEA3-CDAC-7205E3470493}"/>
              </a:ext>
            </a:extLst>
          </p:cNvPr>
          <p:cNvCxnSpPr>
            <a:cxnSpLocks/>
          </p:cNvCxnSpPr>
          <p:nvPr/>
        </p:nvCxnSpPr>
        <p:spPr bwMode="auto">
          <a:xfrm flipV="1">
            <a:off x="4362196" y="2574036"/>
            <a:ext cx="336804" cy="45850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F64C9F-C015-66BE-282D-FCC29DD3EBBA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 flipV="1">
            <a:off x="4406392" y="2726436"/>
            <a:ext cx="368808" cy="34061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349F6A-CF35-488E-A393-D5BF1FAED725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6392" y="2878836"/>
            <a:ext cx="413004" cy="19539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3D6921-D75A-F8B0-B863-687A7287E1AF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 flipV="1">
            <a:off x="4406392" y="3045714"/>
            <a:ext cx="368808" cy="498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3B41B9-0016-62A1-EAA6-AA5D9BF84FBB}"/>
              </a:ext>
            </a:extLst>
          </p:cNvPr>
          <p:cNvCxnSpPr>
            <a:cxnSpLocks/>
            <a:endCxn id="2" idx="2"/>
          </p:cNvCxnSpPr>
          <p:nvPr/>
        </p:nvCxnSpPr>
        <p:spPr bwMode="auto">
          <a:xfrm>
            <a:off x="4372864" y="3164586"/>
            <a:ext cx="554736" cy="1905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29298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 animBg="1"/>
      <p:bldP spid="5" grpId="0" animBg="1"/>
      <p:bldP spid="6" grpId="0" animBg="1"/>
      <p:bldP spid="7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A7754-035A-E7DD-7482-5F52D5F77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0D67441-FC7F-0FC8-4752-45FF12D2CC9E}"/>
              </a:ext>
            </a:extLst>
          </p:cNvPr>
          <p:cNvSpPr/>
          <p:nvPr/>
        </p:nvSpPr>
        <p:spPr bwMode="auto">
          <a:xfrm>
            <a:off x="4146550" y="2990850"/>
            <a:ext cx="152400" cy="15240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5A482B-75A8-3AC0-9B17-1F236C3EC718}"/>
              </a:ext>
            </a:extLst>
          </p:cNvPr>
          <p:cNvSpPr/>
          <p:nvPr/>
        </p:nvSpPr>
        <p:spPr bwMode="auto">
          <a:xfrm>
            <a:off x="4775200" y="2990850"/>
            <a:ext cx="109728" cy="10972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112EE585-8188-B8C7-D654-9261E4957FDF}"/>
              </a:ext>
            </a:extLst>
          </p:cNvPr>
          <p:cNvSpPr/>
          <p:nvPr/>
        </p:nvSpPr>
        <p:spPr bwMode="auto">
          <a:xfrm>
            <a:off x="203199" y="4762500"/>
            <a:ext cx="9753600" cy="867930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Tychicus and Onesimus return with at least 3 letters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4:16; Philemon 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6EC57D3A-6C4F-FBE8-2EE7-7B6A198A568E}"/>
              </a:ext>
            </a:extLst>
          </p:cNvPr>
          <p:cNvSpPr/>
          <p:nvPr/>
        </p:nvSpPr>
        <p:spPr bwMode="auto">
          <a:xfrm>
            <a:off x="131571" y="87446"/>
            <a:ext cx="5029201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Epaphras (and Philemon?) go to Colossae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(Col. 4:12; Phm. 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14A20E-24DE-3C47-4F01-2E539626A0A3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6392" y="3045714"/>
            <a:ext cx="368808" cy="498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987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A839-25EF-7951-B629-7E05B730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False Teaching at Colosse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C22A9-8556-D2C2-8079-6A52BC7E6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079500"/>
            <a:ext cx="9821333" cy="4635500"/>
          </a:xfrm>
        </p:spPr>
        <p:txBody>
          <a:bodyPr/>
          <a:lstStyle/>
          <a:p>
            <a:r>
              <a:rPr lang="en-US" dirty="0"/>
              <a:t>Jewish – Circumcision, dietary laws, and holy days </a:t>
            </a:r>
            <a:r>
              <a:rPr lang="en-US" sz="2400" i="1" dirty="0"/>
              <a:t>(2:11, 14, 16, 17)</a:t>
            </a:r>
          </a:p>
          <a:p>
            <a:r>
              <a:rPr lang="en-US" dirty="0"/>
              <a:t>A “philosophy” </a:t>
            </a:r>
            <a:r>
              <a:rPr lang="en-US" sz="2400" i="1" dirty="0"/>
              <a:t>(2:8)</a:t>
            </a:r>
            <a:r>
              <a:rPr lang="en-US" dirty="0"/>
              <a:t>, related to Gnosticism? </a:t>
            </a:r>
            <a:br>
              <a:rPr lang="en-US" dirty="0"/>
            </a:br>
            <a:r>
              <a:rPr lang="en-US" sz="2400" i="1" dirty="0"/>
              <a:t>(1:27; 2:2-3; 1:19; 2:9)</a:t>
            </a:r>
            <a:endParaRPr lang="en-US" i="1" dirty="0"/>
          </a:p>
          <a:p>
            <a:r>
              <a:rPr lang="en-US" dirty="0"/>
              <a:t>Visions and angels </a:t>
            </a:r>
            <a:r>
              <a:rPr lang="en-US" sz="2400" i="1" dirty="0"/>
              <a:t>(2:18)</a:t>
            </a:r>
          </a:p>
          <a:p>
            <a:r>
              <a:rPr lang="en-US" dirty="0"/>
              <a:t>Asceticism </a:t>
            </a:r>
            <a:r>
              <a:rPr lang="en-US" sz="2400" i="1" dirty="0"/>
              <a:t>(2:20-23)</a:t>
            </a:r>
          </a:p>
          <a:p>
            <a:pPr algn="ctr"/>
            <a:endParaRPr lang="en-US" sz="2400" dirty="0"/>
          </a:p>
          <a:p>
            <a:pPr algn="ctr"/>
            <a:r>
              <a:rPr lang="en-US" sz="4800" dirty="0"/>
              <a:t>The Solution: Jesus Christ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47300-53D9-E291-A34F-955A53668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234217-3F8A-FC0C-51B4-61D6396E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2432A-73BD-37CD-8686-68D3446FD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We give thanks to God, </a:t>
            </a:r>
            <a:r>
              <a:rPr lang="en-US" sz="1800" i="1" dirty="0"/>
              <a:t>(1:4-8)</a:t>
            </a:r>
            <a:br>
              <a:rPr lang="en-US" dirty="0"/>
            </a:br>
            <a:r>
              <a:rPr lang="en-US" dirty="0"/>
              <a:t>the Father of our Lord Jesus Christ, </a:t>
            </a:r>
            <a:br>
              <a:rPr lang="en-US" dirty="0"/>
            </a:br>
            <a:r>
              <a:rPr lang="en-US" dirty="0"/>
              <a:t>praying always for you </a:t>
            </a:r>
            <a:r>
              <a:rPr lang="en-US" sz="1800" i="1" dirty="0"/>
              <a:t>(1:9-12)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03AA5-FCE7-10A6-2ADC-661165C34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We Thank God For You</a:t>
            </a:r>
          </a:p>
        </p:txBody>
      </p:sp>
    </p:spTree>
    <p:extLst>
      <p:ext uri="{BB962C8B-B14F-4D97-AF65-F5344CB8AC3E}">
        <p14:creationId xmlns:p14="http://schemas.microsoft.com/office/powerpoint/2010/main" val="21174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2181</Words>
  <Application>Microsoft Office PowerPoint</Application>
  <PresentationFormat>Custom</PresentationFormat>
  <Paragraphs>257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Wingdings</vt:lpstr>
      <vt:lpstr>Default Design</vt:lpstr>
      <vt:lpstr>Knowing God, Bearing Fruit</vt:lpstr>
      <vt:lpstr>Colossians 1</vt:lpstr>
      <vt:lpstr>Colossians 1</vt:lpstr>
      <vt:lpstr>Colossians 1</vt:lpstr>
      <vt:lpstr>PowerPoint Presentation</vt:lpstr>
      <vt:lpstr>PowerPoint Presentation</vt:lpstr>
      <vt:lpstr>PowerPoint Presentation</vt:lpstr>
      <vt:lpstr>The False Teaching at Colosse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Colossians 1</vt:lpstr>
      <vt:lpstr>Conclusions</vt:lpstr>
      <vt:lpstr>Knowing God and Bearing Fruit (Colossians 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2025-04-07T16:47:19Z</dcterms:modified>
</cp:coreProperties>
</file>