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5683" r:id="rId1"/>
  </p:sldMasterIdLst>
  <p:notesMasterIdLst>
    <p:notesMasterId r:id="rId74"/>
  </p:notesMasterIdLst>
  <p:sldIdLst>
    <p:sldId id="8541" r:id="rId2"/>
    <p:sldId id="8660" r:id="rId3"/>
    <p:sldId id="8715" r:id="rId4"/>
    <p:sldId id="8716" r:id="rId5"/>
    <p:sldId id="8717" r:id="rId6"/>
    <p:sldId id="8718" r:id="rId7"/>
    <p:sldId id="8719" r:id="rId8"/>
    <p:sldId id="8720" r:id="rId9"/>
    <p:sldId id="8721" r:id="rId10"/>
    <p:sldId id="8722" r:id="rId11"/>
    <p:sldId id="8693" r:id="rId12"/>
    <p:sldId id="8723" r:id="rId13"/>
    <p:sldId id="8724" r:id="rId14"/>
    <p:sldId id="8725" r:id="rId15"/>
    <p:sldId id="8726" r:id="rId16"/>
    <p:sldId id="8694" r:id="rId17"/>
    <p:sldId id="8695" r:id="rId18"/>
    <p:sldId id="8728" r:id="rId19"/>
    <p:sldId id="8696" r:id="rId20"/>
    <p:sldId id="8729" r:id="rId21"/>
    <p:sldId id="8731" r:id="rId22"/>
    <p:sldId id="8732" r:id="rId23"/>
    <p:sldId id="8733" r:id="rId24"/>
    <p:sldId id="8734" r:id="rId25"/>
    <p:sldId id="8735" r:id="rId26"/>
    <p:sldId id="8736" r:id="rId27"/>
    <p:sldId id="8737" r:id="rId28"/>
    <p:sldId id="8738" r:id="rId29"/>
    <p:sldId id="8739" r:id="rId30"/>
    <p:sldId id="8740" r:id="rId31"/>
    <p:sldId id="6905" r:id="rId32"/>
    <p:sldId id="6950" r:id="rId33"/>
    <p:sldId id="6951" r:id="rId34"/>
    <p:sldId id="8270" r:id="rId35"/>
    <p:sldId id="8241" r:id="rId36"/>
    <p:sldId id="8244" r:id="rId37"/>
    <p:sldId id="8245" r:id="rId38"/>
    <p:sldId id="6910" r:id="rId39"/>
    <p:sldId id="8238" r:id="rId40"/>
    <p:sldId id="8237" r:id="rId41"/>
    <p:sldId id="8239" r:id="rId42"/>
    <p:sldId id="8240" r:id="rId43"/>
    <p:sldId id="7829" r:id="rId44"/>
    <p:sldId id="7831" r:id="rId45"/>
    <p:sldId id="8697" r:id="rId46"/>
    <p:sldId id="8699" r:id="rId47"/>
    <p:sldId id="8701" r:id="rId48"/>
    <p:sldId id="7836" r:id="rId49"/>
    <p:sldId id="8702" r:id="rId50"/>
    <p:sldId id="8703" r:id="rId51"/>
    <p:sldId id="8704" r:id="rId52"/>
    <p:sldId id="8700" r:id="rId53"/>
    <p:sldId id="8707" r:id="rId54"/>
    <p:sldId id="8708" r:id="rId55"/>
    <p:sldId id="8709" r:id="rId56"/>
    <p:sldId id="8710" r:id="rId57"/>
    <p:sldId id="7838" r:id="rId58"/>
    <p:sldId id="8711" r:id="rId59"/>
    <p:sldId id="8713" r:id="rId60"/>
    <p:sldId id="6917" r:id="rId61"/>
    <p:sldId id="8253" r:id="rId62"/>
    <p:sldId id="8254" r:id="rId63"/>
    <p:sldId id="8256" r:id="rId64"/>
    <p:sldId id="8742" r:id="rId65"/>
    <p:sldId id="8714" r:id="rId66"/>
    <p:sldId id="8252" r:id="rId67"/>
    <p:sldId id="8271" r:id="rId68"/>
    <p:sldId id="8272" r:id="rId69"/>
    <p:sldId id="8236" r:id="rId70"/>
    <p:sldId id="8741" r:id="rId71"/>
    <p:sldId id="8650" r:id="rId72"/>
    <p:sldId id="8620" r:id="rId73"/>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E6FF"/>
    <a:srgbClr val="254061"/>
    <a:srgbClr val="5286C4"/>
    <a:srgbClr val="B0E4CD"/>
    <a:srgbClr val="35A5C2"/>
    <a:srgbClr val="385D8A"/>
    <a:srgbClr val="386294"/>
    <a:srgbClr val="586676"/>
    <a:srgbClr val="204C82"/>
    <a:srgbClr val="2B67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921" autoAdjust="0"/>
    <p:restoredTop sz="95394" autoAdjust="0"/>
  </p:normalViewPr>
  <p:slideViewPr>
    <p:cSldViewPr>
      <p:cViewPr varScale="1">
        <p:scale>
          <a:sx n="79" d="100"/>
          <a:sy n="79" d="100"/>
        </p:scale>
        <p:origin x="76" y="11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6" d="100"/>
        <a:sy n="116" d="100"/>
      </p:scale>
      <p:origin x="0" y="-341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10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fld id="{1696978B-A236-B943-B34D-431BF05F63D6}" type="slidenum">
              <a:rPr lang="en-US"/>
              <a:pPr>
                <a:defRPr/>
              </a:pPr>
              <a:t>‹#›</a:t>
            </a:fld>
            <a:endParaRPr lang="en-US" dirty="0"/>
          </a:p>
        </p:txBody>
      </p:sp>
    </p:spTree>
    <p:extLst>
      <p:ext uri="{BB962C8B-B14F-4D97-AF65-F5344CB8AC3E}">
        <p14:creationId xmlns:p14="http://schemas.microsoft.com/office/powerpoint/2010/main" val="36764633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89888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556293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057277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223121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627047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733683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931880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930385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758032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50458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043268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136309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640030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109437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2393539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499524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289206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9259322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2448787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1750950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5510646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910184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4120698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27B46B-6C76-451D-9249-3F01F2806803}"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4035" name="Rectangle 2"/>
          <p:cNvSpPr>
            <a:spLocks noGrp="1" noRot="1" noChangeAspect="1" noChangeArrowheads="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20455848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27B46B-6C76-451D-9249-3F01F2806803}"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4035" name="Rectangle 2"/>
          <p:cNvSpPr>
            <a:spLocks noGrp="1" noRot="1" noChangeAspect="1" noChangeArrowheads="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25079299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27B46B-6C76-451D-9249-3F01F2806803}"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4035" name="Rectangle 2"/>
          <p:cNvSpPr>
            <a:spLocks noGrp="1" noRot="1" noChangeAspect="1" noChangeArrowheads="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8424200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27B46B-6C76-451D-9249-3F01F2806803}"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4035" name="Rectangle 2"/>
          <p:cNvSpPr>
            <a:spLocks noGrp="1" noRot="1" noChangeAspect="1" noChangeArrowheads="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6267586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3D25C9-664C-474B-89FC-295851FBEB37}"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9459" name="Rectangle 2"/>
          <p:cNvSpPr>
            <a:spLocks noGrp="1" noRot="1" noChangeAspect="1" noChangeArrowheads="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ln>
        </p:spPr>
        <p:txBody>
          <a:bodyPr/>
          <a:lstStyle/>
          <a:p>
            <a:pPr lvl="0"/>
            <a:endParaRPr lang="en-US" dirty="0"/>
          </a:p>
        </p:txBody>
      </p:sp>
    </p:spTree>
    <p:extLst>
      <p:ext uri="{BB962C8B-B14F-4D97-AF65-F5344CB8AC3E}">
        <p14:creationId xmlns:p14="http://schemas.microsoft.com/office/powerpoint/2010/main" val="24176195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3D25C9-664C-474B-89FC-295851FBEB37}"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9459" name="Rectangle 2"/>
          <p:cNvSpPr>
            <a:spLocks noGrp="1" noRot="1" noChangeAspect="1" noChangeArrowheads="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ln>
        </p:spPr>
        <p:txBody>
          <a:bodyPr/>
          <a:lstStyle/>
          <a:p>
            <a:pPr lvl="0"/>
            <a:endParaRPr lang="en-US" dirty="0"/>
          </a:p>
        </p:txBody>
      </p:sp>
    </p:spTree>
    <p:extLst>
      <p:ext uri="{BB962C8B-B14F-4D97-AF65-F5344CB8AC3E}">
        <p14:creationId xmlns:p14="http://schemas.microsoft.com/office/powerpoint/2010/main" val="11580836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3D25C9-664C-474B-89FC-295851FBEB37}"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9459" name="Rectangle 2"/>
          <p:cNvSpPr>
            <a:spLocks noGrp="1" noRot="1" noChangeAspect="1" noChangeArrowheads="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ln>
        </p:spPr>
        <p:txBody>
          <a:bodyPr/>
          <a:lstStyle/>
          <a:p>
            <a:pPr lvl="0"/>
            <a:endParaRPr lang="en-US" dirty="0"/>
          </a:p>
        </p:txBody>
      </p:sp>
    </p:spTree>
    <p:extLst>
      <p:ext uri="{BB962C8B-B14F-4D97-AF65-F5344CB8AC3E}">
        <p14:creationId xmlns:p14="http://schemas.microsoft.com/office/powerpoint/2010/main" val="2184510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3D25C9-664C-474B-89FC-295851FBEB37}"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9459" name="Rectangle 2"/>
          <p:cNvSpPr>
            <a:spLocks noGrp="1" noRot="1" noChangeAspect="1" noChangeArrowheads="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ln>
        </p:spPr>
        <p:txBody>
          <a:bodyPr/>
          <a:lstStyle/>
          <a:p>
            <a:pPr lvl="0"/>
            <a:endParaRPr lang="en-US" dirty="0"/>
          </a:p>
        </p:txBody>
      </p:sp>
    </p:spTree>
    <p:extLst>
      <p:ext uri="{BB962C8B-B14F-4D97-AF65-F5344CB8AC3E}">
        <p14:creationId xmlns:p14="http://schemas.microsoft.com/office/powerpoint/2010/main" val="31198386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3D25C9-664C-474B-89FC-295851FBEB37}"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9459" name="Rectangle 2"/>
          <p:cNvSpPr>
            <a:spLocks noGrp="1" noRot="1" noChangeAspect="1" noChangeArrowheads="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ln>
        </p:spPr>
        <p:txBody>
          <a:bodyPr/>
          <a:lstStyle/>
          <a:p>
            <a:pPr lvl="0"/>
            <a:endParaRPr lang="en-US" dirty="0"/>
          </a:p>
        </p:txBody>
      </p:sp>
    </p:spTree>
    <p:extLst>
      <p:ext uri="{BB962C8B-B14F-4D97-AF65-F5344CB8AC3E}">
        <p14:creationId xmlns:p14="http://schemas.microsoft.com/office/powerpoint/2010/main" val="42795394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3D25C9-664C-474B-89FC-295851FBEB37}"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9459" name="Rectangle 2"/>
          <p:cNvSpPr>
            <a:spLocks noGrp="1" noRot="1" noChangeAspect="1" noChangeArrowheads="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ln>
        </p:spPr>
        <p:txBody>
          <a:bodyPr/>
          <a:lstStyle/>
          <a:p>
            <a:pPr lvl="0"/>
            <a:endParaRPr lang="en-US" dirty="0"/>
          </a:p>
        </p:txBody>
      </p:sp>
    </p:spTree>
    <p:extLst>
      <p:ext uri="{BB962C8B-B14F-4D97-AF65-F5344CB8AC3E}">
        <p14:creationId xmlns:p14="http://schemas.microsoft.com/office/powerpoint/2010/main" val="1906028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9079362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3D25C9-664C-474B-89FC-295851FBEB37}"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9459" name="Rectangle 2"/>
          <p:cNvSpPr>
            <a:spLocks noGrp="1" noRot="1" noChangeAspect="1" noChangeArrowheads="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ln>
        </p:spPr>
        <p:txBody>
          <a:bodyPr/>
          <a:lstStyle/>
          <a:p>
            <a:pPr lvl="0"/>
            <a:endParaRPr lang="en-US" dirty="0"/>
          </a:p>
        </p:txBody>
      </p:sp>
    </p:spTree>
    <p:extLst>
      <p:ext uri="{BB962C8B-B14F-4D97-AF65-F5344CB8AC3E}">
        <p14:creationId xmlns:p14="http://schemas.microsoft.com/office/powerpoint/2010/main" val="24934133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3D25C9-664C-474B-89FC-295851FBEB37}"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9459" name="Rectangle 2"/>
          <p:cNvSpPr>
            <a:spLocks noGrp="1" noRot="1" noChangeAspect="1" noChangeArrowheads="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ln>
        </p:spPr>
        <p:txBody>
          <a:bodyPr/>
          <a:lstStyle/>
          <a:p>
            <a:pPr lvl="0"/>
            <a:endParaRPr lang="en-US" dirty="0"/>
          </a:p>
        </p:txBody>
      </p:sp>
    </p:spTree>
    <p:extLst>
      <p:ext uri="{BB962C8B-B14F-4D97-AF65-F5344CB8AC3E}">
        <p14:creationId xmlns:p14="http://schemas.microsoft.com/office/powerpoint/2010/main" val="14110075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E19913-5C91-4D17-93A5-F04A60F404FD}"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6083" name="Rectangle 2"/>
          <p:cNvSpPr>
            <a:spLocks noGrp="1" noRot="1" noChangeAspect="1" noChangeArrowheads="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29439248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E19913-5C91-4D17-93A5-F04A60F404FD}"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6083" name="Rectangle 2"/>
          <p:cNvSpPr>
            <a:spLocks noGrp="1" noRot="1" noChangeAspect="1" noChangeArrowheads="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38613944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E19913-5C91-4D17-93A5-F04A60F404FD}"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6083" name="Rectangle 2"/>
          <p:cNvSpPr>
            <a:spLocks noGrp="1" noRot="1" noChangeAspect="1" noChangeArrowheads="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21483798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E19913-5C91-4D17-93A5-F04A60F404FD}"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6083" name="Rectangle 2"/>
          <p:cNvSpPr>
            <a:spLocks noGrp="1" noRot="1" noChangeAspect="1" noChangeArrowheads="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22950387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E19913-5C91-4D17-93A5-F04A60F404FD}"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6083" name="Rectangle 2"/>
          <p:cNvSpPr>
            <a:spLocks noGrp="1" noRot="1" noChangeAspect="1" noChangeArrowheads="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35871746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E04452-6CC1-4962-AAF1-5CF7A81B01F0}"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8131" name="Rectangle 2"/>
          <p:cNvSpPr>
            <a:spLocks noGrp="1" noRot="1" noChangeAspect="1" noChangeArrowheads="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4882977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E04452-6CC1-4962-AAF1-5CF7A81B01F0}"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8131" name="Rectangle 2"/>
          <p:cNvSpPr>
            <a:spLocks noGrp="1" noRot="1" noChangeAspect="1" noChangeArrowheads="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5463660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E04452-6CC1-4962-AAF1-5CF7A81B01F0}"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8131" name="Rectangle 2"/>
          <p:cNvSpPr>
            <a:spLocks noGrp="1" noRot="1" noChangeAspect="1" noChangeArrowheads="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518879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999742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E04452-6CC1-4962-AAF1-5CF7A81B01F0}"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8131" name="Rectangle 2"/>
          <p:cNvSpPr>
            <a:spLocks noGrp="1" noRot="1" noChangeAspect="1" noChangeArrowheads="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2618602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E04452-6CC1-4962-AAF1-5CF7A81B01F0}"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8131" name="Rectangle 2"/>
          <p:cNvSpPr>
            <a:spLocks noGrp="1" noRot="1" noChangeAspect="1" noChangeArrowheads="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30232024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E04452-6CC1-4962-AAF1-5CF7A81B01F0}"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8131" name="Rectangle 2"/>
          <p:cNvSpPr>
            <a:spLocks noGrp="1" noRot="1" noChangeAspect="1" noChangeArrowheads="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41115078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E04452-6CC1-4962-AAF1-5CF7A81B01F0}"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8131" name="Rectangle 2"/>
          <p:cNvSpPr>
            <a:spLocks noGrp="1" noRot="1" noChangeAspect="1" noChangeArrowheads="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39121342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E04452-6CC1-4962-AAF1-5CF7A81B01F0}"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8131" name="Rectangle 2"/>
          <p:cNvSpPr>
            <a:spLocks noGrp="1" noRot="1" noChangeAspect="1" noChangeArrowheads="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8278617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E04452-6CC1-4962-AAF1-5CF7A81B01F0}"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8131" name="Rectangle 2"/>
          <p:cNvSpPr>
            <a:spLocks noGrp="1" noRot="1" noChangeAspect="1" noChangeArrowheads="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3897889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E04452-6CC1-4962-AAF1-5CF7A81B01F0}"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8131" name="Rectangle 2"/>
          <p:cNvSpPr>
            <a:spLocks noGrp="1" noRot="1" noChangeAspect="1" noChangeArrowheads="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416682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E04452-6CC1-4962-AAF1-5CF7A81B01F0}"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8131" name="Rectangle 2"/>
          <p:cNvSpPr>
            <a:spLocks noGrp="1" noRot="1" noChangeAspect="1" noChangeArrowheads="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6892120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E04452-6CC1-4962-AAF1-5CF7A81B01F0}"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8131" name="Rectangle 2"/>
          <p:cNvSpPr>
            <a:spLocks noGrp="1" noRot="1" noChangeAspect="1" noChangeArrowheads="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8774260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885860-DF32-4A48-BFE0-486F6069B192}"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0179" name="Rectangle 2"/>
          <p:cNvSpPr>
            <a:spLocks noGrp="1" noRot="1" noChangeAspect="1" noChangeArrowheads="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2311515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2425282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3D25C9-664C-474B-89FC-295851FBEB37}"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9459" name="Rectangle 2"/>
          <p:cNvSpPr>
            <a:spLocks noGrp="1" noRot="1" noChangeAspect="1" noChangeArrowheads="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ln>
        </p:spPr>
        <p:txBody>
          <a:bodyPr/>
          <a:lstStyle/>
          <a:p>
            <a:pPr lvl="0"/>
            <a:endParaRPr lang="en-US" dirty="0"/>
          </a:p>
        </p:txBody>
      </p:sp>
    </p:spTree>
    <p:extLst>
      <p:ext uri="{BB962C8B-B14F-4D97-AF65-F5344CB8AC3E}">
        <p14:creationId xmlns:p14="http://schemas.microsoft.com/office/powerpoint/2010/main" val="21365840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3D25C9-664C-474B-89FC-295851FBEB37}"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9459" name="Rectangle 2"/>
          <p:cNvSpPr>
            <a:spLocks noGrp="1" noRot="1" noChangeAspect="1" noChangeArrowheads="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ln>
        </p:spPr>
        <p:txBody>
          <a:bodyPr/>
          <a:lstStyle/>
          <a:p>
            <a:pPr lvl="0"/>
            <a:endParaRPr lang="en-US" dirty="0"/>
          </a:p>
        </p:txBody>
      </p:sp>
    </p:spTree>
    <p:extLst>
      <p:ext uri="{BB962C8B-B14F-4D97-AF65-F5344CB8AC3E}">
        <p14:creationId xmlns:p14="http://schemas.microsoft.com/office/powerpoint/2010/main" val="12017024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3D25C9-664C-474B-89FC-295851FBEB37}"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9459" name="Rectangle 2"/>
          <p:cNvSpPr>
            <a:spLocks noGrp="1" noRot="1" noChangeAspect="1" noChangeArrowheads="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ln>
        </p:spPr>
        <p:txBody>
          <a:bodyPr/>
          <a:lstStyle/>
          <a:p>
            <a:pPr lvl="0"/>
            <a:endParaRPr lang="en-US" dirty="0"/>
          </a:p>
        </p:txBody>
      </p:sp>
    </p:spTree>
    <p:extLst>
      <p:ext uri="{BB962C8B-B14F-4D97-AF65-F5344CB8AC3E}">
        <p14:creationId xmlns:p14="http://schemas.microsoft.com/office/powerpoint/2010/main" val="1564033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753016C-D72D-482E-B9B3-09B60B038118}"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4275" name="Rectangle 2"/>
          <p:cNvSpPr>
            <a:spLocks noGrp="1" noRot="1" noChangeAspect="1" noChangeArrowheads="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5152462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753016C-D72D-482E-B9B3-09B60B038118}"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4275" name="Rectangle 2"/>
          <p:cNvSpPr>
            <a:spLocks noGrp="1" noRot="1" noChangeAspect="1" noChangeArrowheads="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6537878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753016C-D72D-482E-B9B3-09B60B038118}"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4275" name="Rectangle 2"/>
          <p:cNvSpPr>
            <a:spLocks noGrp="1" noRot="1" noChangeAspect="1" noChangeArrowheads="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7334502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753016C-D72D-482E-B9B3-09B60B038118}"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4275" name="Rectangle 2"/>
          <p:cNvSpPr>
            <a:spLocks noGrp="1" noRot="1" noChangeAspect="1" noChangeArrowheads="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34576805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753016C-D72D-482E-B9B3-09B60B038118}"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4275" name="Rectangle 2"/>
          <p:cNvSpPr>
            <a:spLocks noGrp="1" noRot="1" noChangeAspect="1" noChangeArrowheads="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304998770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69</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6150366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70</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713669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81647797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71</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692238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895734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984964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BD545E2-D7C3-4F9F-B0C1-5F7BBEEABB69}" type="datetimeFigureOut">
              <a:rPr lang="en-US">
                <a:solidFill>
                  <a:prstClr val="black">
                    <a:tint val="75000"/>
                  </a:prstClr>
                </a:solidFill>
              </a:rPr>
              <a:pPr>
                <a:defRPr/>
              </a:pPr>
              <a:t>9/14/2021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CFDC4F-BA6F-439F-8357-D2276933A3A1}"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8F00964-9868-43BD-9E30-288DDB481615}" type="datetimeFigureOut">
              <a:rPr lang="en-US">
                <a:solidFill>
                  <a:prstClr val="black">
                    <a:tint val="75000"/>
                  </a:prstClr>
                </a:solidFill>
              </a:rPr>
              <a:pPr>
                <a:defRPr/>
              </a:pPr>
              <a:t>9/14/2021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6F4D1FD-880C-446E-B7A1-76160895A6C4}"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9970723-F931-4C67-9945-C61D1A77393D}" type="datetimeFigureOut">
              <a:rPr lang="en-US">
                <a:solidFill>
                  <a:prstClr val="black">
                    <a:tint val="75000"/>
                  </a:prstClr>
                </a:solidFill>
              </a:rPr>
              <a:pPr>
                <a:defRPr/>
              </a:pPr>
              <a:t>9/14/2021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EBA62B7-955F-4FA4-ACB9-13EC1D62105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01012F8-1818-4B15-AE15-8364AD8EFC80}" type="datetimeFigureOut">
              <a:rPr lang="en-US">
                <a:solidFill>
                  <a:prstClr val="black">
                    <a:tint val="75000"/>
                  </a:prstClr>
                </a:solidFill>
              </a:rPr>
              <a:pPr>
                <a:defRPr/>
              </a:pPr>
              <a:t>9/14/2021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ADD5BFE-1BC4-45CE-BCF7-3645720F620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16472D7-EFFF-4A53-A8F3-CBD4E14CA01D}" type="datetimeFigureOut">
              <a:rPr lang="en-US">
                <a:solidFill>
                  <a:prstClr val="black">
                    <a:tint val="75000"/>
                  </a:prstClr>
                </a:solidFill>
              </a:rPr>
              <a:pPr>
                <a:defRPr/>
              </a:pPr>
              <a:t>9/14/2021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6EF4CC6-6356-40CC-B26F-2C27E8EC3FC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9E11A7B-5F24-4BD3-ACE8-6D2F461FA26F}" type="datetimeFigureOut">
              <a:rPr lang="en-US">
                <a:solidFill>
                  <a:prstClr val="black">
                    <a:tint val="75000"/>
                  </a:prstClr>
                </a:solidFill>
              </a:rPr>
              <a:pPr>
                <a:defRPr/>
              </a:pPr>
              <a:t>9/14/2021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364983F-46D1-4A47-A8E2-A26E8B93F58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1C17D2A-C336-41B7-9D9F-FB8C29BD02AB}" type="datetimeFigureOut">
              <a:rPr lang="en-US">
                <a:solidFill>
                  <a:prstClr val="black">
                    <a:tint val="75000"/>
                  </a:prstClr>
                </a:solidFill>
              </a:rPr>
              <a:pPr>
                <a:defRPr/>
              </a:pPr>
              <a:t>9/14/2021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C686286-07CA-409D-BAF3-BD6762D50EA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95EBA25-288D-42F6-A67D-362DC66EA9E7}" type="datetimeFigureOut">
              <a:rPr lang="en-US">
                <a:solidFill>
                  <a:prstClr val="black">
                    <a:tint val="75000"/>
                  </a:prstClr>
                </a:solidFill>
              </a:rPr>
              <a:pPr>
                <a:defRPr/>
              </a:pPr>
              <a:t>9/14/2021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0660708-9175-4931-A978-FF1FE67D3B6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A1C3DC6-7158-4037-A418-41D8C46D33E6}" type="datetimeFigureOut">
              <a:rPr lang="en-US">
                <a:solidFill>
                  <a:prstClr val="black">
                    <a:tint val="75000"/>
                  </a:prstClr>
                </a:solidFill>
              </a:rPr>
              <a:pPr>
                <a:defRPr/>
              </a:pPr>
              <a:t>9/14/2021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734EA45-91D8-4E63-85BD-95D9321E924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7566A1B-44E1-446A-A043-E7D16061A2DE}" type="datetimeFigureOut">
              <a:rPr lang="en-US">
                <a:solidFill>
                  <a:prstClr val="black">
                    <a:tint val="75000"/>
                  </a:prstClr>
                </a:solidFill>
              </a:rPr>
              <a:pPr>
                <a:defRPr/>
              </a:pPr>
              <a:t>9/14/2021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8B6C2FB-1C16-4A89-A48D-5FDEDA99ACD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3848B08-ABFE-491B-919B-E650DE7C0C0E}" type="datetimeFigureOut">
              <a:rPr lang="en-US">
                <a:solidFill>
                  <a:prstClr val="black">
                    <a:tint val="75000"/>
                  </a:prstClr>
                </a:solidFill>
              </a:rPr>
              <a:pPr>
                <a:defRPr/>
              </a:pPr>
              <a:t>9/14/2021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3C31A9D-22BA-4DDF-B209-93F4221DF16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FDAFB93-9BCD-4A7A-A361-882F41969D13}" type="datetimeFigureOut">
              <a:rPr lang="en-US">
                <a:solidFill>
                  <a:prstClr val="black">
                    <a:tint val="75000"/>
                  </a:prstClr>
                </a:solidFill>
              </a:rPr>
              <a:pPr>
                <a:defRPr/>
              </a:pPr>
              <a:t>9/14/2021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A7FC07A-240C-468B-943B-D4EB121898DE}"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5684" r:id="rId1"/>
    <p:sldLayoutId id="2147485685" r:id="rId2"/>
    <p:sldLayoutId id="2147485686" r:id="rId3"/>
    <p:sldLayoutId id="2147485687" r:id="rId4"/>
    <p:sldLayoutId id="2147485688" r:id="rId5"/>
    <p:sldLayoutId id="2147485689" r:id="rId6"/>
    <p:sldLayoutId id="2147485690" r:id="rId7"/>
    <p:sldLayoutId id="2147485691" r:id="rId8"/>
    <p:sldLayoutId id="2147485692" r:id="rId9"/>
    <p:sldLayoutId id="2147485693" r:id="rId10"/>
    <p:sldLayoutId id="214748569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a:xfrm>
            <a:off x="1257299" y="2327564"/>
            <a:ext cx="9677400" cy="2387600"/>
          </a:xfrm>
        </p:spPr>
        <p:txBody>
          <a:bodyPr>
            <a:normAutofit/>
          </a:bodyPr>
          <a:lstStyle/>
          <a:p>
            <a:r>
              <a:rPr lang="en-US" sz="12500" dirty="0">
                <a:solidFill>
                  <a:schemeClr val="bg1"/>
                </a:solidFill>
                <a:latin typeface="Century Gothic" panose="020B0502020202020204" pitchFamily="34" charset="0"/>
              </a:rPr>
              <a:t>FIRST PETER</a:t>
            </a:r>
          </a:p>
        </p:txBody>
      </p:sp>
      <p:sp>
        <p:nvSpPr>
          <p:cNvPr id="5" name="TextBox 4">
            <a:extLst>
              <a:ext uri="{FF2B5EF4-FFF2-40B4-BE49-F238E27FC236}">
                <a16:creationId xmlns="" xmlns:a16="http://schemas.microsoft.com/office/drawing/2014/main" id="{BAE4048D-F2A1-4F2F-A6A3-C02D29D6F4D0}"/>
              </a:ext>
            </a:extLst>
          </p:cNvPr>
          <p:cNvSpPr txBox="1"/>
          <p:nvPr/>
        </p:nvSpPr>
        <p:spPr>
          <a:xfrm>
            <a:off x="2911364" y="2327564"/>
            <a:ext cx="6369269" cy="584775"/>
          </a:xfrm>
          <a:prstGeom prst="rect">
            <a:avLst/>
          </a:prstGeom>
          <a:noFill/>
        </p:spPr>
        <p:txBody>
          <a:bodyPr wrap="square" rtlCol="0">
            <a:spAutoFit/>
          </a:bodyPr>
          <a:lstStyle/>
          <a:p>
            <a:pPr algn="ctr"/>
            <a:r>
              <a:rPr lang="en-US" sz="3200" dirty="0">
                <a:solidFill>
                  <a:schemeClr val="bg1"/>
                </a:solidFill>
                <a:latin typeface="Century Gothic" panose="020B0502020202020204" pitchFamily="34" charset="0"/>
              </a:rPr>
              <a:t>THE BOOK OF</a:t>
            </a:r>
          </a:p>
        </p:txBody>
      </p:sp>
    </p:spTree>
    <p:extLst>
      <p:ext uri="{BB962C8B-B14F-4D97-AF65-F5344CB8AC3E}">
        <p14:creationId xmlns:p14="http://schemas.microsoft.com/office/powerpoint/2010/main" val="844245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1200329"/>
          </a:xfrm>
          <a:prstGeom prst="rect">
            <a:avLst/>
          </a:prstGeom>
          <a:noFill/>
          <a:ln w="9525">
            <a:noFill/>
            <a:miter lim="800000"/>
            <a:headEnd/>
            <a:tailEnd/>
          </a:ln>
        </p:spPr>
        <p:txBody>
          <a:bodyPr wrap="square">
            <a:spAutoFit/>
          </a:bodyPr>
          <a:lstStyle/>
          <a:p>
            <a:pPr marL="573088" marR="0" indent="-573088">
              <a:lnSpc>
                <a:spcPct val="90000"/>
              </a:lnSpc>
              <a:spcBef>
                <a:spcPts val="0"/>
              </a:spcBef>
              <a:spcAft>
                <a:spcPts val="0"/>
              </a:spcAft>
            </a:pPr>
            <a:r>
              <a:rPr lang="en-US" sz="40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8</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To sum up, all of you be harmonious, sympathetic, brotherly, kindhearted, and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humble in spirit</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3</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 xmlns:a16="http://schemas.microsoft.com/office/drawing/2014/main" id="{4DD7967A-CA3B-4D50-AE96-CF9DD6E530AF}"/>
              </a:ext>
            </a:extLst>
          </p:cNvPr>
          <p:cNvSpPr>
            <a:spLocks noChangeArrowheads="1"/>
          </p:cNvSpPr>
          <p:nvPr/>
        </p:nvSpPr>
        <p:spPr bwMode="auto">
          <a:xfrm>
            <a:off x="1143000" y="2438400"/>
            <a:ext cx="9637521" cy="9906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a:solidFill>
                <a:sysClr val="windowText" lastClr="000000"/>
              </a:solidFill>
              <a:latin typeface="Calibri"/>
              <a:ea typeface="+mn-ea"/>
            </a:endParaRPr>
          </a:p>
        </p:txBody>
      </p:sp>
      <p:sp>
        <p:nvSpPr>
          <p:cNvPr id="5" name="TextBox 4">
            <a:extLst>
              <a:ext uri="{FF2B5EF4-FFF2-40B4-BE49-F238E27FC236}">
                <a16:creationId xmlns="" xmlns:a16="http://schemas.microsoft.com/office/drawing/2014/main" id="{14475138-EA8B-429E-A222-627AFB910F91}"/>
              </a:ext>
            </a:extLst>
          </p:cNvPr>
          <p:cNvSpPr txBox="1">
            <a:spLocks noChangeArrowheads="1"/>
          </p:cNvSpPr>
          <p:nvPr/>
        </p:nvSpPr>
        <p:spPr bwMode="auto">
          <a:xfrm>
            <a:off x="1181283" y="2548433"/>
            <a:ext cx="9578081" cy="738665"/>
          </a:xfrm>
          <a:prstGeom prst="rect">
            <a:avLst/>
          </a:prstGeom>
          <a:noFill/>
          <a:ln w="38100">
            <a:noFill/>
            <a:miter lim="800000"/>
            <a:headEnd/>
            <a:tailEnd/>
          </a:ln>
        </p:spPr>
        <p:txBody>
          <a:bodyPr wrap="square">
            <a:spAutoFit/>
          </a:bodyPr>
          <a:lstStyle/>
          <a:p>
            <a:pPr marL="0" lvl="1" algn="ctr" fontAlgn="auto">
              <a:spcBef>
                <a:spcPts val="0"/>
              </a:spcBef>
              <a:spcAft>
                <a:spcPts val="300"/>
              </a:spcAft>
              <a:buSzPct val="100000"/>
              <a:defRPr/>
            </a:pPr>
            <a:r>
              <a:rPr lang="en-US" sz="4200" dirty="0">
                <a:solidFill>
                  <a:prstClr val="white"/>
                </a:solidFill>
                <a:latin typeface="Calibri Light" panose="020F0302020204030204" pitchFamily="34" charset="0"/>
                <a:cs typeface="Calibri Light" panose="020F0302020204030204" pitchFamily="34" charset="0"/>
              </a:rPr>
              <a:t>#2) Winsome in what we say and do</a:t>
            </a:r>
          </a:p>
        </p:txBody>
      </p:sp>
    </p:spTree>
    <p:extLst>
      <p:ext uri="{BB962C8B-B14F-4D97-AF65-F5344CB8AC3E}">
        <p14:creationId xmlns:p14="http://schemas.microsoft.com/office/powerpoint/2010/main" val="90425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2862322"/>
          </a:xfrm>
          <a:prstGeom prst="rect">
            <a:avLst/>
          </a:prstGeom>
          <a:noFill/>
          <a:ln w="9525">
            <a:noFill/>
            <a:miter lim="800000"/>
            <a:headEnd/>
            <a:tailEnd/>
          </a:ln>
        </p:spPr>
        <p:txBody>
          <a:bodyPr wrap="square">
            <a:spAutoFit/>
          </a:bodyPr>
          <a:lstStyle/>
          <a:p>
            <a:pPr marL="573088" marR="0" indent="-573088">
              <a:lnSpc>
                <a:spcPct val="90000"/>
              </a:lnSpc>
              <a:spcBef>
                <a:spcPts val="0"/>
              </a:spcBef>
              <a:spcAft>
                <a:spcPts val="0"/>
              </a:spcAft>
            </a:pPr>
            <a:r>
              <a:rPr lang="en-US" sz="40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8</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To sum up, all of you be harmonious, sympathetic, brotherly, kindhearted, and humble in spirit;</a:t>
            </a:r>
          </a:p>
          <a:p>
            <a:pPr marL="573088" marR="0" indent="-573088">
              <a:lnSpc>
                <a:spcPct val="90000"/>
              </a:lnSpc>
              <a:spcBef>
                <a:spcPts val="0"/>
              </a:spcBef>
              <a:spcAft>
                <a:spcPts val="0"/>
              </a:spcAft>
            </a:pPr>
            <a:r>
              <a:rPr lang="en-US" sz="40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9</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not returning evil for evil or insult for insult, but giving a blessing instead; for you were called for the very purpose that you might inherit a blessing.</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3</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196394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945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2862322"/>
          </a:xfrm>
          <a:prstGeom prst="rect">
            <a:avLst/>
          </a:prstGeom>
          <a:noFill/>
          <a:ln w="9525">
            <a:noFill/>
            <a:miter lim="800000"/>
            <a:headEnd/>
            <a:tailEnd/>
          </a:ln>
        </p:spPr>
        <p:txBody>
          <a:bodyPr wrap="square">
            <a:spAutoFit/>
          </a:bodyPr>
          <a:lstStyle/>
          <a:p>
            <a:pPr marL="573088" marR="0" indent="-573088">
              <a:lnSpc>
                <a:spcPct val="90000"/>
              </a:lnSpc>
              <a:spcBef>
                <a:spcPts val="0"/>
              </a:spcBef>
              <a:spcAft>
                <a:spcPts val="0"/>
              </a:spcAft>
            </a:pPr>
            <a:r>
              <a:rPr lang="en-US" sz="40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8</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To sum up, all of you be harmonious, sympathetic, brotherly, kindhearted, and humble in spirit;</a:t>
            </a:r>
          </a:p>
          <a:p>
            <a:pPr marL="573088" marR="0" indent="-573088">
              <a:lnSpc>
                <a:spcPct val="90000"/>
              </a:lnSpc>
              <a:spcBef>
                <a:spcPts val="0"/>
              </a:spcBef>
              <a:spcAft>
                <a:spcPts val="0"/>
              </a:spcAft>
            </a:pPr>
            <a:r>
              <a:rPr lang="en-US" sz="40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9</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not returning evil for evil or insult for insult</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but giving a blessing instead; for you were called for the very purpose that you might inherit a blessing.</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3</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4270532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2862322"/>
          </a:xfrm>
          <a:prstGeom prst="rect">
            <a:avLst/>
          </a:prstGeom>
          <a:noFill/>
          <a:ln w="9525">
            <a:noFill/>
            <a:miter lim="800000"/>
            <a:headEnd/>
            <a:tailEnd/>
          </a:ln>
        </p:spPr>
        <p:txBody>
          <a:bodyPr wrap="square">
            <a:spAutoFit/>
          </a:bodyPr>
          <a:lstStyle/>
          <a:p>
            <a:pPr marL="573088" marR="0" indent="-573088">
              <a:lnSpc>
                <a:spcPct val="90000"/>
              </a:lnSpc>
              <a:spcBef>
                <a:spcPts val="0"/>
              </a:spcBef>
              <a:spcAft>
                <a:spcPts val="0"/>
              </a:spcAft>
            </a:pPr>
            <a:r>
              <a:rPr lang="en-US" sz="40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8</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To sum up, all of you be harmonious, sympathetic, brotherly, kindhearted, and humble in spirit;</a:t>
            </a:r>
          </a:p>
          <a:p>
            <a:pPr marL="573088" marR="0" indent="-573088">
              <a:lnSpc>
                <a:spcPct val="90000"/>
              </a:lnSpc>
              <a:spcBef>
                <a:spcPts val="0"/>
              </a:spcBef>
              <a:spcAft>
                <a:spcPts val="0"/>
              </a:spcAft>
            </a:pPr>
            <a:r>
              <a:rPr lang="en-US" sz="40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9</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not returning evil for evil or insult for insult, but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giving a blessing instead</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for you were called for the very purpose that you might inherit a blessing.</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3</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271549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grass, mountain, outdoor, nature&#10;&#10;Description automatically generated">
            <a:extLst>
              <a:ext uri="{FF2B5EF4-FFF2-40B4-BE49-F238E27FC236}">
                <a16:creationId xmlns="" xmlns:a16="http://schemas.microsoft.com/office/drawing/2014/main" id="{EFBEA61B-69A9-4F25-A5A8-70D1C1319196}"/>
              </a:ext>
            </a:extLst>
          </p:cNvPr>
          <p:cNvPicPr>
            <a:picLocks noChangeAspect="1"/>
          </p:cNvPicPr>
          <p:nvPr/>
        </p:nvPicPr>
        <p:blipFill rotWithShape="1">
          <a:blip r:embed="rId3"/>
          <a:srcRect t="15110"/>
          <a:stretch/>
        </p:blipFill>
        <p:spPr>
          <a:xfrm>
            <a:off x="20" y="1282"/>
            <a:ext cx="12191980" cy="6856718"/>
          </a:xfrm>
          <a:prstGeom prst="rect">
            <a:avLst/>
          </a:prstGeom>
        </p:spPr>
      </p:pic>
    </p:spTree>
    <p:extLst>
      <p:ext uri="{BB962C8B-B14F-4D97-AF65-F5344CB8AC3E}">
        <p14:creationId xmlns:p14="http://schemas.microsoft.com/office/powerpoint/2010/main" val="4099537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2862322"/>
          </a:xfrm>
          <a:prstGeom prst="rect">
            <a:avLst/>
          </a:prstGeom>
          <a:noFill/>
          <a:ln w="9525">
            <a:noFill/>
            <a:miter lim="800000"/>
            <a:headEnd/>
            <a:tailEnd/>
          </a:ln>
        </p:spPr>
        <p:txBody>
          <a:bodyPr wrap="square">
            <a:spAutoFit/>
          </a:bodyPr>
          <a:lstStyle/>
          <a:p>
            <a:pPr marL="573088" marR="0" indent="-573088">
              <a:lnSpc>
                <a:spcPct val="90000"/>
              </a:lnSpc>
              <a:spcBef>
                <a:spcPts val="0"/>
              </a:spcBef>
              <a:spcAft>
                <a:spcPts val="0"/>
              </a:spcAft>
            </a:pPr>
            <a:r>
              <a:rPr lang="en-US" sz="40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8</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To sum up, all of you be harmonious, sympathetic, brotherly, kindhearted, and humble in spirit;</a:t>
            </a:r>
          </a:p>
          <a:p>
            <a:pPr marL="573088" marR="0" indent="-573088">
              <a:lnSpc>
                <a:spcPct val="90000"/>
              </a:lnSpc>
              <a:spcBef>
                <a:spcPts val="0"/>
              </a:spcBef>
              <a:spcAft>
                <a:spcPts val="0"/>
              </a:spcAft>
            </a:pPr>
            <a:r>
              <a:rPr lang="en-US" sz="40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9</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not returning evil for evil or insult for insult, but giving a blessing instead;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for you were called for the very purpose that you might inherit a blessing</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3</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 xmlns:a16="http://schemas.microsoft.com/office/drawing/2014/main" id="{9E1C2906-D795-4F1A-B051-0C616454606D}"/>
              </a:ext>
            </a:extLst>
          </p:cNvPr>
          <p:cNvSpPr>
            <a:spLocks noChangeArrowheads="1"/>
          </p:cNvSpPr>
          <p:nvPr/>
        </p:nvSpPr>
        <p:spPr bwMode="auto">
          <a:xfrm>
            <a:off x="801878" y="4114800"/>
            <a:ext cx="10588243" cy="22860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a:solidFill>
                <a:sysClr val="windowText" lastClr="000000"/>
              </a:solidFill>
              <a:latin typeface="Calibri"/>
              <a:ea typeface="+mn-ea"/>
            </a:endParaRPr>
          </a:p>
        </p:txBody>
      </p:sp>
      <p:sp>
        <p:nvSpPr>
          <p:cNvPr id="5" name="TextBox 4">
            <a:extLst>
              <a:ext uri="{FF2B5EF4-FFF2-40B4-BE49-F238E27FC236}">
                <a16:creationId xmlns="" xmlns:a16="http://schemas.microsoft.com/office/drawing/2014/main" id="{8A3B614A-8DDB-45D8-B0AB-8AADE47175A2}"/>
              </a:ext>
            </a:extLst>
          </p:cNvPr>
          <p:cNvSpPr txBox="1">
            <a:spLocks noChangeArrowheads="1"/>
          </p:cNvSpPr>
          <p:nvPr/>
        </p:nvSpPr>
        <p:spPr bwMode="auto">
          <a:xfrm>
            <a:off x="846025" y="4199895"/>
            <a:ext cx="10522939" cy="2086725"/>
          </a:xfrm>
          <a:prstGeom prst="rect">
            <a:avLst/>
          </a:prstGeom>
          <a:noFill/>
          <a:ln w="38100">
            <a:noFill/>
            <a:miter lim="800000"/>
            <a:headEnd/>
            <a:tailEnd/>
          </a:ln>
        </p:spPr>
        <p:txBody>
          <a:bodyPr wrap="square">
            <a:spAutoFit/>
          </a:bodyPr>
          <a:lstStyle/>
          <a:p>
            <a:pPr marL="0" lvl="1" fontAlgn="auto">
              <a:lnSpc>
                <a:spcPct val="90000"/>
              </a:lnSpc>
              <a:spcBef>
                <a:spcPts val="0"/>
              </a:spcBef>
              <a:spcAft>
                <a:spcPts val="300"/>
              </a:spcAft>
              <a:buSzPct val="100000"/>
              <a:defRPr/>
            </a:pPr>
            <a:r>
              <a:rPr lang="en-US" sz="3600" dirty="0">
                <a:solidFill>
                  <a:prstClr val="white"/>
                </a:solidFill>
                <a:latin typeface="Calibri Light" panose="020F0302020204030204" pitchFamily="34" charset="0"/>
                <a:cs typeface="Calibri Light" panose="020F0302020204030204" pitchFamily="34" charset="0"/>
              </a:rPr>
              <a:t>Matthew 5:11-12: Blessed are you when people insult you, persecute you and falsely say all kinds of evil against you because of me. Rejoice and be glad, because great is your reward in heaven.</a:t>
            </a:r>
          </a:p>
        </p:txBody>
      </p:sp>
    </p:spTree>
    <p:extLst>
      <p:ext uri="{BB962C8B-B14F-4D97-AF65-F5344CB8AC3E}">
        <p14:creationId xmlns:p14="http://schemas.microsoft.com/office/powerpoint/2010/main" val="346330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5016758"/>
          </a:xfrm>
          <a:prstGeom prst="rect">
            <a:avLst/>
          </a:prstGeom>
          <a:noFill/>
          <a:ln w="9525">
            <a:noFill/>
            <a:miter lim="800000"/>
            <a:headEnd/>
            <a:tailEnd/>
          </a:ln>
        </p:spPr>
        <p:txBody>
          <a:bodyPr wrap="square">
            <a:spAutoFit/>
          </a:bodyPr>
          <a:lstStyle/>
          <a:p>
            <a:pPr marL="573088" marR="0" indent="-573088">
              <a:spcBef>
                <a:spcPts val="0"/>
              </a:spcBef>
              <a:spcAft>
                <a:spcPts val="0"/>
              </a:spcAft>
            </a:pPr>
            <a:r>
              <a:rPr lang="en-US" sz="40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10</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For,</a:t>
            </a:r>
          </a:p>
          <a:p>
            <a:pPr marL="1147763" marR="0" indent="-573088">
              <a:spcBef>
                <a:spcPts val="0"/>
              </a:spcBef>
              <a:spcAft>
                <a:spcPts val="0"/>
              </a:spcAft>
            </a:pP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“THE ONE WHO DESIRES LIFE, TO LOVE AND SEE GOOD DAYS, MUST KEEP HIS TONGUE FROM EVIL AND HIS LIPS FROM SPEAKING DECEIT.</a:t>
            </a:r>
          </a:p>
          <a:p>
            <a:pPr marL="1147763" marR="0" indent="-1147763">
              <a:spcBef>
                <a:spcPts val="0"/>
              </a:spcBef>
              <a:spcAft>
                <a:spcPts val="0"/>
              </a:spcAft>
            </a:pPr>
            <a:r>
              <a:rPr lang="en-US" sz="40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12</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FOR THE EYES OF THE LORD ARE TOWARD THE RIGHTEOUS, AND HIS EARS ATTEND TO THEIR PRAYER, BUT THE FACE OF THE LORD IS AGAINST THOSE WHO DO EVIL.”</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3</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1428312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3170099"/>
          </a:xfrm>
          <a:prstGeom prst="rect">
            <a:avLst/>
          </a:prstGeom>
          <a:noFill/>
          <a:ln w="9525">
            <a:noFill/>
            <a:miter lim="800000"/>
            <a:headEnd/>
            <a:tailEnd/>
          </a:ln>
        </p:spPr>
        <p:txBody>
          <a:bodyPr wrap="square">
            <a:spAutoFit/>
          </a:bodyPr>
          <a:lstStyle/>
          <a:p>
            <a:pPr marL="573088" marR="0" indent="-573088">
              <a:spcBef>
                <a:spcPts val="0"/>
              </a:spcBef>
              <a:spcAft>
                <a:spcPts val="0"/>
              </a:spcAft>
            </a:pPr>
            <a:r>
              <a:rPr lang="en-US" sz="40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13</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Who is there to harm you if you prove zealous for what is good?</a:t>
            </a:r>
          </a:p>
          <a:p>
            <a:pPr marL="573088" marR="0" indent="-573088">
              <a:spcBef>
                <a:spcPts val="0"/>
              </a:spcBef>
              <a:spcAft>
                <a:spcPts val="0"/>
              </a:spcAft>
            </a:pPr>
            <a:r>
              <a:rPr lang="en-US" sz="40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14</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But even if you should suffer for the sake of righteousness, you are blessed. “AND DO NOT FEAR THEIR INTIMIDATION, AND DO NOT BE TROUBLED.”</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3</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300844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3170099"/>
          </a:xfrm>
          <a:prstGeom prst="rect">
            <a:avLst/>
          </a:prstGeom>
          <a:noFill/>
          <a:ln w="9525">
            <a:noFill/>
            <a:miter lim="800000"/>
            <a:headEnd/>
            <a:tailEnd/>
          </a:ln>
        </p:spPr>
        <p:txBody>
          <a:bodyPr wrap="square">
            <a:spAutoFit/>
          </a:bodyPr>
          <a:lstStyle/>
          <a:p>
            <a:pPr marL="573088" marR="0" indent="-573088">
              <a:spcBef>
                <a:spcPts val="0"/>
              </a:spcBef>
              <a:spcAft>
                <a:spcPts val="0"/>
              </a:spcAft>
            </a:pPr>
            <a:r>
              <a:rPr lang="en-US" sz="40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13</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Who is there to harm you if you prove zealous for what is good?</a:t>
            </a:r>
          </a:p>
          <a:p>
            <a:pPr marL="573088" marR="0" indent="-573088">
              <a:spcBef>
                <a:spcPts val="0"/>
              </a:spcBef>
              <a:spcAft>
                <a:spcPts val="0"/>
              </a:spcAft>
            </a:pPr>
            <a:r>
              <a:rPr lang="en-US" sz="40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14</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But even if you should suffer for the sake of righteousness, you are blessed. “AND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DO NOT FEAR THEIR INTIMIDATION</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AND DO NOT BE TROUBLED.”</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3</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 xmlns:a16="http://schemas.microsoft.com/office/drawing/2014/main" id="{03B7C66B-82D3-4A5A-BC41-4AFE0E62A743}"/>
              </a:ext>
            </a:extLst>
          </p:cNvPr>
          <p:cNvSpPr>
            <a:spLocks noChangeArrowheads="1"/>
          </p:cNvSpPr>
          <p:nvPr/>
        </p:nvSpPr>
        <p:spPr bwMode="auto">
          <a:xfrm>
            <a:off x="1143000" y="4495800"/>
            <a:ext cx="9637521" cy="16764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a:solidFill>
                <a:sysClr val="windowText" lastClr="000000"/>
              </a:solidFill>
              <a:latin typeface="Calibri"/>
              <a:ea typeface="+mn-ea"/>
            </a:endParaRPr>
          </a:p>
        </p:txBody>
      </p:sp>
      <p:sp>
        <p:nvSpPr>
          <p:cNvPr id="5" name="TextBox 4">
            <a:extLst>
              <a:ext uri="{FF2B5EF4-FFF2-40B4-BE49-F238E27FC236}">
                <a16:creationId xmlns="" xmlns:a16="http://schemas.microsoft.com/office/drawing/2014/main" id="{BA87AB6A-26B6-4B45-B478-9CDA3B49CDC1}"/>
              </a:ext>
            </a:extLst>
          </p:cNvPr>
          <p:cNvSpPr txBox="1">
            <a:spLocks noChangeArrowheads="1"/>
          </p:cNvSpPr>
          <p:nvPr/>
        </p:nvSpPr>
        <p:spPr bwMode="auto">
          <a:xfrm>
            <a:off x="1181283" y="4605833"/>
            <a:ext cx="9578081" cy="1384995"/>
          </a:xfrm>
          <a:prstGeom prst="rect">
            <a:avLst/>
          </a:prstGeom>
          <a:noFill/>
          <a:ln w="38100">
            <a:noFill/>
            <a:miter lim="800000"/>
            <a:headEnd/>
            <a:tailEnd/>
          </a:ln>
        </p:spPr>
        <p:txBody>
          <a:bodyPr wrap="square">
            <a:spAutoFit/>
          </a:bodyPr>
          <a:lstStyle/>
          <a:p>
            <a:pPr marL="0" lvl="1" algn="ctr" fontAlgn="auto">
              <a:spcBef>
                <a:spcPts val="0"/>
              </a:spcBef>
              <a:spcAft>
                <a:spcPts val="300"/>
              </a:spcAft>
              <a:buSzPct val="100000"/>
              <a:defRPr/>
            </a:pPr>
            <a:r>
              <a:rPr lang="en-US" sz="4200" dirty="0">
                <a:solidFill>
                  <a:prstClr val="white"/>
                </a:solidFill>
                <a:latin typeface="Calibri Light" panose="020F0302020204030204" pitchFamily="34" charset="0"/>
                <a:cs typeface="Calibri Light" panose="020F0302020204030204" pitchFamily="34" charset="0"/>
              </a:rPr>
              <a:t>#3) Winsome in our response to those who ask about our faith</a:t>
            </a:r>
          </a:p>
        </p:txBody>
      </p:sp>
    </p:spTree>
    <p:extLst>
      <p:ext uri="{BB962C8B-B14F-4D97-AF65-F5344CB8AC3E}">
        <p14:creationId xmlns:p14="http://schemas.microsoft.com/office/powerpoint/2010/main" val="384725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2554545"/>
          </a:xfrm>
          <a:prstGeom prst="rect">
            <a:avLst/>
          </a:prstGeom>
          <a:noFill/>
          <a:ln w="9525">
            <a:noFill/>
            <a:miter lim="800000"/>
            <a:headEnd/>
            <a:tailEnd/>
          </a:ln>
        </p:spPr>
        <p:txBody>
          <a:bodyPr wrap="square">
            <a:spAutoFit/>
          </a:bodyPr>
          <a:lstStyle/>
          <a:p>
            <a:pPr marL="573088" marR="0" indent="-573088">
              <a:spcBef>
                <a:spcPts val="0"/>
              </a:spcBef>
              <a:spcAft>
                <a:spcPts val="0"/>
              </a:spcAft>
            </a:pPr>
            <a:r>
              <a:rPr lang="en-US" sz="40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15</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But sanctify Christ as Lord in your hearts, always being ready to make a defense to everyone who asks you to give an account for the hope that is in you, yet with gentleness and reverence.</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3</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3703820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1200329"/>
          </a:xfrm>
          <a:prstGeom prst="rect">
            <a:avLst/>
          </a:prstGeom>
          <a:noFill/>
          <a:ln w="9525">
            <a:noFill/>
            <a:miter lim="800000"/>
            <a:headEnd/>
            <a:tailEnd/>
          </a:ln>
        </p:spPr>
        <p:txBody>
          <a:bodyPr wrap="square">
            <a:spAutoFit/>
          </a:bodyPr>
          <a:lstStyle/>
          <a:p>
            <a:pPr marL="573088" marR="0" indent="-573088">
              <a:lnSpc>
                <a:spcPct val="90000"/>
              </a:lnSpc>
              <a:spcBef>
                <a:spcPts val="0"/>
              </a:spcBef>
              <a:spcAft>
                <a:spcPts val="0"/>
              </a:spcAft>
            </a:pPr>
            <a:r>
              <a:rPr lang="en-US" sz="40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8</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To sum up, all of you be harmonious, sympathetic, brotherly, kindhearted, and humble in spirit</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3</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245273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2554545"/>
          </a:xfrm>
          <a:prstGeom prst="rect">
            <a:avLst/>
          </a:prstGeom>
          <a:noFill/>
          <a:ln w="9525">
            <a:noFill/>
            <a:miter lim="800000"/>
            <a:headEnd/>
            <a:tailEnd/>
          </a:ln>
        </p:spPr>
        <p:txBody>
          <a:bodyPr wrap="square">
            <a:spAutoFit/>
          </a:bodyPr>
          <a:lstStyle/>
          <a:p>
            <a:pPr marL="573088" marR="0" indent="-573088">
              <a:spcBef>
                <a:spcPts val="0"/>
              </a:spcBef>
              <a:spcAft>
                <a:spcPts val="0"/>
              </a:spcAft>
            </a:pPr>
            <a:r>
              <a:rPr lang="en-US" sz="40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15</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But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sanctify Christ as Lord in your hearts</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always being ready to make a defense to everyone who asks you to give an account for the hope that is in you, yet with gentleness and reverence.</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3</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 xmlns:a16="http://schemas.microsoft.com/office/drawing/2014/main" id="{7AC0381F-AE09-48D6-A279-7184C697653B}"/>
              </a:ext>
            </a:extLst>
          </p:cNvPr>
          <p:cNvSpPr>
            <a:spLocks noChangeArrowheads="1"/>
          </p:cNvSpPr>
          <p:nvPr/>
        </p:nvSpPr>
        <p:spPr bwMode="auto">
          <a:xfrm>
            <a:off x="1924939" y="1981200"/>
            <a:ext cx="8342121" cy="16163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a:solidFill>
                <a:sysClr val="windowText" lastClr="000000"/>
              </a:solidFill>
              <a:latin typeface="Calibri"/>
              <a:ea typeface="+mn-ea"/>
            </a:endParaRPr>
          </a:p>
        </p:txBody>
      </p:sp>
      <p:sp>
        <p:nvSpPr>
          <p:cNvPr id="5" name="TextBox 4">
            <a:extLst>
              <a:ext uri="{FF2B5EF4-FFF2-40B4-BE49-F238E27FC236}">
                <a16:creationId xmlns="" xmlns:a16="http://schemas.microsoft.com/office/drawing/2014/main" id="{21D5E6B6-1FE4-4580-85E8-790F7C52D3AA}"/>
              </a:ext>
            </a:extLst>
          </p:cNvPr>
          <p:cNvSpPr txBox="1">
            <a:spLocks noChangeArrowheads="1"/>
          </p:cNvSpPr>
          <p:nvPr/>
        </p:nvSpPr>
        <p:spPr bwMode="auto">
          <a:xfrm>
            <a:off x="1955234" y="2091234"/>
            <a:ext cx="8290670" cy="1384995"/>
          </a:xfrm>
          <a:prstGeom prst="rect">
            <a:avLst/>
          </a:prstGeom>
          <a:noFill/>
          <a:ln w="38100">
            <a:noFill/>
            <a:miter lim="800000"/>
            <a:headEnd/>
            <a:tailEnd/>
          </a:ln>
        </p:spPr>
        <p:txBody>
          <a:bodyPr wrap="square">
            <a:spAutoFit/>
          </a:bodyPr>
          <a:lstStyle/>
          <a:p>
            <a:pPr marL="0" lvl="1" algn="ctr" fontAlgn="auto">
              <a:spcBef>
                <a:spcPts val="0"/>
              </a:spcBef>
              <a:spcAft>
                <a:spcPts val="300"/>
              </a:spcAft>
              <a:buSzPct val="100000"/>
              <a:defRPr/>
            </a:pPr>
            <a:r>
              <a:rPr lang="en-US" sz="4200" dirty="0">
                <a:solidFill>
                  <a:prstClr val="white"/>
                </a:solidFill>
                <a:latin typeface="Calibri Light" panose="020F0302020204030204" pitchFamily="34" charset="0"/>
                <a:cs typeface="Calibri Light" panose="020F0302020204030204" pitchFamily="34" charset="0"/>
              </a:rPr>
              <a:t>“regard” or “acknowledge” Jesus as our Lord.</a:t>
            </a:r>
          </a:p>
        </p:txBody>
      </p:sp>
    </p:spTree>
    <p:extLst>
      <p:ext uri="{BB962C8B-B14F-4D97-AF65-F5344CB8AC3E}">
        <p14:creationId xmlns:p14="http://schemas.microsoft.com/office/powerpoint/2010/main" val="345413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2554545"/>
          </a:xfrm>
          <a:prstGeom prst="rect">
            <a:avLst/>
          </a:prstGeom>
          <a:noFill/>
          <a:ln w="9525">
            <a:noFill/>
            <a:miter lim="800000"/>
            <a:headEnd/>
            <a:tailEnd/>
          </a:ln>
        </p:spPr>
        <p:txBody>
          <a:bodyPr wrap="square">
            <a:spAutoFit/>
          </a:bodyPr>
          <a:lstStyle/>
          <a:p>
            <a:pPr marL="573088" marR="0" indent="-573088">
              <a:spcBef>
                <a:spcPts val="0"/>
              </a:spcBef>
              <a:spcAft>
                <a:spcPts val="0"/>
              </a:spcAft>
            </a:pPr>
            <a:r>
              <a:rPr lang="en-US" sz="40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15</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But sanctify Christ as Lord in your hearts,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always being ready to make a defense </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to everyone who asks you to give an account for the hope that is in you, yet with gentleness and reverence.</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3</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 xmlns:a16="http://schemas.microsoft.com/office/drawing/2014/main" id="{D73FF965-E485-47BA-9931-AFD9ED4CCA63}"/>
              </a:ext>
            </a:extLst>
          </p:cNvPr>
          <p:cNvSpPr>
            <a:spLocks noChangeArrowheads="1"/>
          </p:cNvSpPr>
          <p:nvPr/>
        </p:nvSpPr>
        <p:spPr bwMode="auto">
          <a:xfrm>
            <a:off x="5029200" y="2574700"/>
            <a:ext cx="5217921" cy="10067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a:solidFill>
                <a:sysClr val="windowText" lastClr="000000"/>
              </a:solidFill>
              <a:latin typeface="Calibri"/>
              <a:ea typeface="+mn-ea"/>
            </a:endParaRPr>
          </a:p>
        </p:txBody>
      </p:sp>
      <p:sp>
        <p:nvSpPr>
          <p:cNvPr id="5" name="TextBox 4">
            <a:extLst>
              <a:ext uri="{FF2B5EF4-FFF2-40B4-BE49-F238E27FC236}">
                <a16:creationId xmlns="" xmlns:a16="http://schemas.microsoft.com/office/drawing/2014/main" id="{A61CC523-84AB-439A-8D2A-07E7E82EC821}"/>
              </a:ext>
            </a:extLst>
          </p:cNvPr>
          <p:cNvSpPr txBox="1">
            <a:spLocks noChangeArrowheads="1"/>
          </p:cNvSpPr>
          <p:nvPr/>
        </p:nvSpPr>
        <p:spPr bwMode="auto">
          <a:xfrm>
            <a:off x="5040225" y="2684735"/>
            <a:ext cx="5185739" cy="769441"/>
          </a:xfrm>
          <a:prstGeom prst="rect">
            <a:avLst/>
          </a:prstGeom>
          <a:noFill/>
          <a:ln w="38100">
            <a:noFill/>
            <a:miter lim="800000"/>
            <a:headEnd/>
            <a:tailEnd/>
          </a:ln>
        </p:spPr>
        <p:txBody>
          <a:bodyPr wrap="square">
            <a:spAutoFit/>
          </a:bodyPr>
          <a:lstStyle/>
          <a:p>
            <a:pPr marL="0" lvl="1" algn="ctr" fontAlgn="auto">
              <a:spcBef>
                <a:spcPts val="0"/>
              </a:spcBef>
              <a:spcAft>
                <a:spcPts val="300"/>
              </a:spcAft>
              <a:buSzPct val="100000"/>
              <a:defRPr/>
            </a:pPr>
            <a:r>
              <a:rPr lang="en-US" sz="4400" dirty="0">
                <a:solidFill>
                  <a:prstClr val="white"/>
                </a:solidFill>
                <a:latin typeface="Calibri Light" panose="020F0302020204030204" pitchFamily="34" charset="0"/>
                <a:cs typeface="Calibri Light" panose="020F0302020204030204" pitchFamily="34" charset="0"/>
              </a:rPr>
              <a:t>Gk. </a:t>
            </a:r>
            <a:r>
              <a:rPr lang="en-US" sz="4400" i="1" dirty="0">
                <a:solidFill>
                  <a:prstClr val="white"/>
                </a:solidFill>
                <a:latin typeface="Calibri Light" panose="020F0302020204030204" pitchFamily="34" charset="0"/>
                <a:cs typeface="Calibri Light" panose="020F0302020204030204" pitchFamily="34" charset="0"/>
              </a:rPr>
              <a:t>apologia</a:t>
            </a:r>
          </a:p>
        </p:txBody>
      </p:sp>
      <p:sp>
        <p:nvSpPr>
          <p:cNvPr id="6" name="Rectangle 5">
            <a:extLst>
              <a:ext uri="{FF2B5EF4-FFF2-40B4-BE49-F238E27FC236}">
                <a16:creationId xmlns="" xmlns:a16="http://schemas.microsoft.com/office/drawing/2014/main" id="{3E4826A9-A124-4B41-8E79-94E6B3D698B6}"/>
              </a:ext>
            </a:extLst>
          </p:cNvPr>
          <p:cNvSpPr>
            <a:spLocks noChangeArrowheads="1"/>
          </p:cNvSpPr>
          <p:nvPr/>
        </p:nvSpPr>
        <p:spPr bwMode="auto">
          <a:xfrm>
            <a:off x="765557" y="3810000"/>
            <a:ext cx="10588243" cy="1752599"/>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a:solidFill>
                <a:sysClr val="windowText" lastClr="000000"/>
              </a:solidFill>
              <a:latin typeface="Calibri"/>
              <a:ea typeface="+mn-ea"/>
            </a:endParaRPr>
          </a:p>
        </p:txBody>
      </p:sp>
      <p:sp>
        <p:nvSpPr>
          <p:cNvPr id="7" name="TextBox 6">
            <a:extLst>
              <a:ext uri="{FF2B5EF4-FFF2-40B4-BE49-F238E27FC236}">
                <a16:creationId xmlns="" xmlns:a16="http://schemas.microsoft.com/office/drawing/2014/main" id="{A743DE84-7969-4729-B6CB-FB4695467CE4}"/>
              </a:ext>
            </a:extLst>
          </p:cNvPr>
          <p:cNvSpPr txBox="1">
            <a:spLocks noChangeArrowheads="1"/>
          </p:cNvSpPr>
          <p:nvPr/>
        </p:nvSpPr>
        <p:spPr bwMode="auto">
          <a:xfrm>
            <a:off x="809704" y="3895095"/>
            <a:ext cx="10522939" cy="1588127"/>
          </a:xfrm>
          <a:prstGeom prst="rect">
            <a:avLst/>
          </a:prstGeom>
          <a:noFill/>
          <a:ln w="38100">
            <a:noFill/>
            <a:miter lim="800000"/>
            <a:headEnd/>
            <a:tailEnd/>
          </a:ln>
        </p:spPr>
        <p:txBody>
          <a:bodyPr wrap="square">
            <a:spAutoFit/>
          </a:bodyPr>
          <a:lstStyle/>
          <a:p>
            <a:pPr marL="0" lvl="1" fontAlgn="auto">
              <a:lnSpc>
                <a:spcPct val="90000"/>
              </a:lnSpc>
              <a:spcBef>
                <a:spcPts val="0"/>
              </a:spcBef>
              <a:spcAft>
                <a:spcPts val="300"/>
              </a:spcAft>
              <a:buSzPct val="100000"/>
              <a:defRPr/>
            </a:pPr>
            <a:r>
              <a:rPr lang="en-US" sz="3600" dirty="0">
                <a:solidFill>
                  <a:prstClr val="white"/>
                </a:solidFill>
                <a:latin typeface="Calibri Light" panose="020F0302020204030204" pitchFamily="34" charset="0"/>
                <a:cs typeface="Calibri Light" panose="020F0302020204030204" pitchFamily="34" charset="0"/>
              </a:rPr>
              <a:t>Acts 26:1: “You are permitted to speak for yourself.” Then Paul stretched out his hand and proceeded to make his [</a:t>
            </a:r>
            <a:r>
              <a:rPr lang="en-US" sz="3600" i="1" dirty="0">
                <a:solidFill>
                  <a:prstClr val="white"/>
                </a:solidFill>
                <a:latin typeface="Calibri Light" panose="020F0302020204030204" pitchFamily="34" charset="0"/>
                <a:cs typeface="Calibri Light" panose="020F0302020204030204" pitchFamily="34" charset="0"/>
              </a:rPr>
              <a:t>apologia</a:t>
            </a:r>
            <a:r>
              <a:rPr lang="en-US" sz="3600" dirty="0">
                <a:solidFill>
                  <a:prstClr val="white"/>
                </a:solidFill>
                <a:latin typeface="Calibri Light" panose="020F0302020204030204" pitchFamily="34" charset="0"/>
                <a:cs typeface="Calibri Light" panose="020F0302020204030204" pitchFamily="34" charset="0"/>
              </a:rPr>
              <a:t>] defense.</a:t>
            </a:r>
          </a:p>
        </p:txBody>
      </p:sp>
    </p:spTree>
    <p:extLst>
      <p:ext uri="{BB962C8B-B14F-4D97-AF65-F5344CB8AC3E}">
        <p14:creationId xmlns:p14="http://schemas.microsoft.com/office/powerpoint/2010/main" val="318260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2554545"/>
          </a:xfrm>
          <a:prstGeom prst="rect">
            <a:avLst/>
          </a:prstGeom>
          <a:noFill/>
          <a:ln w="9525">
            <a:noFill/>
            <a:miter lim="800000"/>
            <a:headEnd/>
            <a:tailEnd/>
          </a:ln>
        </p:spPr>
        <p:txBody>
          <a:bodyPr wrap="square">
            <a:spAutoFit/>
          </a:bodyPr>
          <a:lstStyle/>
          <a:p>
            <a:pPr marL="573088" marR="0" indent="-573088">
              <a:spcBef>
                <a:spcPts val="0"/>
              </a:spcBef>
              <a:spcAft>
                <a:spcPts val="0"/>
              </a:spcAft>
            </a:pPr>
            <a:r>
              <a:rPr lang="en-US" sz="40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15</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But sanctify Christ as Lord in your hearts, always being ready to make a defense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to everyone who asks you to give an account for the hope that is in you</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yet with gentleness and reverence.</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3</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1074891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2554545"/>
          </a:xfrm>
          <a:prstGeom prst="rect">
            <a:avLst/>
          </a:prstGeom>
          <a:noFill/>
          <a:ln w="9525">
            <a:noFill/>
            <a:miter lim="800000"/>
            <a:headEnd/>
            <a:tailEnd/>
          </a:ln>
        </p:spPr>
        <p:txBody>
          <a:bodyPr wrap="square">
            <a:spAutoFit/>
          </a:bodyPr>
          <a:lstStyle/>
          <a:p>
            <a:pPr marL="573088" marR="0" indent="-573088">
              <a:spcBef>
                <a:spcPts val="0"/>
              </a:spcBef>
              <a:spcAft>
                <a:spcPts val="0"/>
              </a:spcAft>
            </a:pPr>
            <a:r>
              <a:rPr lang="en-US" sz="40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15</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But sanctify Christ as Lord in your hearts, always being ready to make a defense to everyone who asks you to give an account for the hope that is in you,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yet with gentleness and reverence</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3</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 xmlns:a16="http://schemas.microsoft.com/office/drawing/2014/main" id="{D0C5500E-82E4-4625-9874-5B9B81ED3F26}"/>
              </a:ext>
            </a:extLst>
          </p:cNvPr>
          <p:cNvSpPr>
            <a:spLocks noChangeArrowheads="1"/>
          </p:cNvSpPr>
          <p:nvPr/>
        </p:nvSpPr>
        <p:spPr bwMode="auto">
          <a:xfrm>
            <a:off x="228600" y="1295400"/>
            <a:ext cx="11734800" cy="37338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 xmlns:a16="http://schemas.microsoft.com/office/drawing/2014/main" id="{BDB5C842-CB9E-4380-9FA9-10E3CA10BD3C}"/>
              </a:ext>
            </a:extLst>
          </p:cNvPr>
          <p:cNvSpPr txBox="1">
            <a:spLocks noChangeArrowheads="1"/>
          </p:cNvSpPr>
          <p:nvPr/>
        </p:nvSpPr>
        <p:spPr bwMode="auto">
          <a:xfrm>
            <a:off x="304800" y="1381362"/>
            <a:ext cx="11658600" cy="1117229"/>
          </a:xfrm>
          <a:prstGeom prst="rect">
            <a:avLst/>
          </a:prstGeom>
          <a:noFill/>
          <a:ln w="38100">
            <a:noFill/>
            <a:miter lim="800000"/>
            <a:headEnd/>
            <a:tailEnd/>
          </a:ln>
        </p:spPr>
        <p:txBody>
          <a:bodyPr wrap="square">
            <a:spAutoFit/>
          </a:bodyPr>
          <a:lstStyle/>
          <a:p>
            <a:pPr lvl="1" indent="-457200" fontAlgn="auto">
              <a:lnSpc>
                <a:spcPct val="90000"/>
              </a:lnSpc>
              <a:spcBef>
                <a:spcPts val="0"/>
              </a:spcBef>
              <a:spcAft>
                <a:spcPts val="0"/>
              </a:spcAft>
              <a:buSzPct val="100000"/>
              <a:defRPr/>
            </a:pPr>
            <a:r>
              <a:rPr lang="en-US" sz="3800" dirty="0">
                <a:solidFill>
                  <a:prstClr val="white"/>
                </a:solidFill>
                <a:latin typeface="Calibri Light" panose="020F0302020204030204" pitchFamily="34" charset="0"/>
                <a:cs typeface="Calibri Light" panose="020F0302020204030204" pitchFamily="34" charset="0"/>
              </a:rPr>
              <a:t>Why should we believe in something?  </a:t>
            </a:r>
          </a:p>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Because you grew up believing in it?</a:t>
            </a:r>
          </a:p>
        </p:txBody>
      </p:sp>
    </p:spTree>
    <p:extLst>
      <p:ext uri="{BB962C8B-B14F-4D97-AF65-F5344CB8AC3E}">
        <p14:creationId xmlns:p14="http://schemas.microsoft.com/office/powerpoint/2010/main" val="155583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2554545"/>
          </a:xfrm>
          <a:prstGeom prst="rect">
            <a:avLst/>
          </a:prstGeom>
          <a:noFill/>
          <a:ln w="9525">
            <a:noFill/>
            <a:miter lim="800000"/>
            <a:headEnd/>
            <a:tailEnd/>
          </a:ln>
        </p:spPr>
        <p:txBody>
          <a:bodyPr wrap="square">
            <a:spAutoFit/>
          </a:bodyPr>
          <a:lstStyle/>
          <a:p>
            <a:pPr marL="573088" marR="0" indent="-573088">
              <a:spcBef>
                <a:spcPts val="0"/>
              </a:spcBef>
              <a:spcAft>
                <a:spcPts val="0"/>
              </a:spcAft>
            </a:pPr>
            <a:r>
              <a:rPr lang="en-US" sz="40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15</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But sanctify Christ as Lord in your hearts, always being ready to make a defense to everyone who asks you to give an account for the hope that is in you,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yet with gentleness and reverence</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3</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 xmlns:a16="http://schemas.microsoft.com/office/drawing/2014/main" id="{D0C5500E-82E4-4625-9874-5B9B81ED3F26}"/>
              </a:ext>
            </a:extLst>
          </p:cNvPr>
          <p:cNvSpPr>
            <a:spLocks noChangeArrowheads="1"/>
          </p:cNvSpPr>
          <p:nvPr/>
        </p:nvSpPr>
        <p:spPr bwMode="auto">
          <a:xfrm>
            <a:off x="228600" y="1295400"/>
            <a:ext cx="11734800" cy="37338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 xmlns:a16="http://schemas.microsoft.com/office/drawing/2014/main" id="{BDB5C842-CB9E-4380-9FA9-10E3CA10BD3C}"/>
              </a:ext>
            </a:extLst>
          </p:cNvPr>
          <p:cNvSpPr txBox="1">
            <a:spLocks noChangeArrowheads="1"/>
          </p:cNvSpPr>
          <p:nvPr/>
        </p:nvSpPr>
        <p:spPr bwMode="auto">
          <a:xfrm>
            <a:off x="304800" y="1381362"/>
            <a:ext cx="11658600" cy="1692771"/>
          </a:xfrm>
          <a:prstGeom prst="rect">
            <a:avLst/>
          </a:prstGeom>
          <a:noFill/>
          <a:ln w="38100">
            <a:noFill/>
            <a:miter lim="800000"/>
            <a:headEnd/>
            <a:tailEnd/>
          </a:ln>
        </p:spPr>
        <p:txBody>
          <a:bodyPr wrap="square">
            <a:spAutoFit/>
          </a:bodyPr>
          <a:lstStyle/>
          <a:p>
            <a:pPr lvl="1" indent="-457200" fontAlgn="auto">
              <a:lnSpc>
                <a:spcPct val="90000"/>
              </a:lnSpc>
              <a:spcBef>
                <a:spcPts val="0"/>
              </a:spcBef>
              <a:spcAft>
                <a:spcPts val="0"/>
              </a:spcAft>
              <a:buSzPct val="100000"/>
              <a:defRPr/>
            </a:pPr>
            <a:r>
              <a:rPr lang="en-US" sz="3800" dirty="0">
                <a:solidFill>
                  <a:prstClr val="white"/>
                </a:solidFill>
                <a:latin typeface="Calibri Light" panose="020F0302020204030204" pitchFamily="34" charset="0"/>
                <a:cs typeface="Calibri Light" panose="020F0302020204030204" pitchFamily="34" charset="0"/>
              </a:rPr>
              <a:t>Why should we believe in something?  </a:t>
            </a:r>
          </a:p>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a:t>
            </a:r>
            <a:r>
              <a:rPr lang="en-US" sz="3600" strike="sngStrike" dirty="0">
                <a:solidFill>
                  <a:prstClr val="white"/>
                </a:solidFill>
                <a:latin typeface="Calibri Light" panose="020F0302020204030204" pitchFamily="34" charset="0"/>
                <a:cs typeface="Calibri Light" panose="020F0302020204030204" pitchFamily="34" charset="0"/>
              </a:rPr>
              <a:t>Because you grew up believing in it?</a:t>
            </a:r>
          </a:p>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Because believing in it makes you feel better?</a:t>
            </a:r>
          </a:p>
        </p:txBody>
      </p:sp>
    </p:spTree>
    <p:extLst>
      <p:ext uri="{BB962C8B-B14F-4D97-AF65-F5344CB8AC3E}">
        <p14:creationId xmlns:p14="http://schemas.microsoft.com/office/powerpoint/2010/main" val="46296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2554545"/>
          </a:xfrm>
          <a:prstGeom prst="rect">
            <a:avLst/>
          </a:prstGeom>
          <a:noFill/>
          <a:ln w="9525">
            <a:noFill/>
            <a:miter lim="800000"/>
            <a:headEnd/>
            <a:tailEnd/>
          </a:ln>
        </p:spPr>
        <p:txBody>
          <a:bodyPr wrap="square">
            <a:spAutoFit/>
          </a:bodyPr>
          <a:lstStyle/>
          <a:p>
            <a:pPr marL="573088" marR="0" indent="-573088">
              <a:spcBef>
                <a:spcPts val="0"/>
              </a:spcBef>
              <a:spcAft>
                <a:spcPts val="0"/>
              </a:spcAft>
            </a:pPr>
            <a:r>
              <a:rPr lang="en-US" sz="40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15</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But sanctify Christ as Lord in your hearts, always being ready to make a defense to everyone who asks you to give an account for the hope that is in you,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yet with gentleness and reverence</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3</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 xmlns:a16="http://schemas.microsoft.com/office/drawing/2014/main" id="{D0C5500E-82E4-4625-9874-5B9B81ED3F26}"/>
              </a:ext>
            </a:extLst>
          </p:cNvPr>
          <p:cNvSpPr>
            <a:spLocks noChangeArrowheads="1"/>
          </p:cNvSpPr>
          <p:nvPr/>
        </p:nvSpPr>
        <p:spPr bwMode="auto">
          <a:xfrm>
            <a:off x="228600" y="1295400"/>
            <a:ext cx="11734800" cy="37338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 xmlns:a16="http://schemas.microsoft.com/office/drawing/2014/main" id="{BDB5C842-CB9E-4380-9FA9-10E3CA10BD3C}"/>
              </a:ext>
            </a:extLst>
          </p:cNvPr>
          <p:cNvSpPr txBox="1">
            <a:spLocks noChangeArrowheads="1"/>
          </p:cNvSpPr>
          <p:nvPr/>
        </p:nvSpPr>
        <p:spPr bwMode="auto">
          <a:xfrm>
            <a:off x="304800" y="1381362"/>
            <a:ext cx="11658600" cy="2268313"/>
          </a:xfrm>
          <a:prstGeom prst="rect">
            <a:avLst/>
          </a:prstGeom>
          <a:noFill/>
          <a:ln w="38100">
            <a:noFill/>
            <a:miter lim="800000"/>
            <a:headEnd/>
            <a:tailEnd/>
          </a:ln>
        </p:spPr>
        <p:txBody>
          <a:bodyPr wrap="square">
            <a:spAutoFit/>
          </a:bodyPr>
          <a:lstStyle/>
          <a:p>
            <a:pPr lvl="1" indent="-457200" fontAlgn="auto">
              <a:lnSpc>
                <a:spcPct val="90000"/>
              </a:lnSpc>
              <a:spcBef>
                <a:spcPts val="0"/>
              </a:spcBef>
              <a:spcAft>
                <a:spcPts val="0"/>
              </a:spcAft>
              <a:buSzPct val="100000"/>
              <a:defRPr/>
            </a:pPr>
            <a:r>
              <a:rPr lang="en-US" sz="3800" dirty="0">
                <a:solidFill>
                  <a:prstClr val="white"/>
                </a:solidFill>
                <a:latin typeface="Calibri Light" panose="020F0302020204030204" pitchFamily="34" charset="0"/>
                <a:cs typeface="Calibri Light" panose="020F0302020204030204" pitchFamily="34" charset="0"/>
              </a:rPr>
              <a:t>Why should we believe in something?  </a:t>
            </a:r>
          </a:p>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a:t>
            </a:r>
            <a:r>
              <a:rPr lang="en-US" sz="3600" strike="sngStrike" dirty="0">
                <a:solidFill>
                  <a:prstClr val="white"/>
                </a:solidFill>
                <a:latin typeface="Calibri Light" panose="020F0302020204030204" pitchFamily="34" charset="0"/>
                <a:cs typeface="Calibri Light" panose="020F0302020204030204" pitchFamily="34" charset="0"/>
              </a:rPr>
              <a:t>Because you grew up believing in it?</a:t>
            </a:r>
          </a:p>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a:t>
            </a:r>
            <a:r>
              <a:rPr lang="en-US" sz="3600" strike="sngStrike" dirty="0">
                <a:solidFill>
                  <a:prstClr val="white"/>
                </a:solidFill>
                <a:latin typeface="Calibri Light" panose="020F0302020204030204" pitchFamily="34" charset="0"/>
                <a:cs typeface="Calibri Light" panose="020F0302020204030204" pitchFamily="34" charset="0"/>
              </a:rPr>
              <a:t>Because believing in it makes you feel better?</a:t>
            </a:r>
            <a:r>
              <a:rPr lang="en-US" sz="3600" dirty="0">
                <a:solidFill>
                  <a:prstClr val="white"/>
                </a:solidFill>
                <a:latin typeface="Calibri Light" panose="020F0302020204030204" pitchFamily="34" charset="0"/>
                <a:cs typeface="Calibri Light" panose="020F0302020204030204" pitchFamily="34" charset="0"/>
              </a:rPr>
              <a:t> </a:t>
            </a:r>
          </a:p>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Because your friends believe in it? </a:t>
            </a:r>
          </a:p>
        </p:txBody>
      </p:sp>
    </p:spTree>
    <p:extLst>
      <p:ext uri="{BB962C8B-B14F-4D97-AF65-F5344CB8AC3E}">
        <p14:creationId xmlns:p14="http://schemas.microsoft.com/office/powerpoint/2010/main" val="87824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2554545"/>
          </a:xfrm>
          <a:prstGeom prst="rect">
            <a:avLst/>
          </a:prstGeom>
          <a:noFill/>
          <a:ln w="9525">
            <a:noFill/>
            <a:miter lim="800000"/>
            <a:headEnd/>
            <a:tailEnd/>
          </a:ln>
        </p:spPr>
        <p:txBody>
          <a:bodyPr wrap="square">
            <a:spAutoFit/>
          </a:bodyPr>
          <a:lstStyle/>
          <a:p>
            <a:pPr marL="573088" marR="0" indent="-573088">
              <a:spcBef>
                <a:spcPts val="0"/>
              </a:spcBef>
              <a:spcAft>
                <a:spcPts val="0"/>
              </a:spcAft>
            </a:pPr>
            <a:r>
              <a:rPr lang="en-US" sz="40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15</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But sanctify Christ as Lord in your hearts, always being ready to make a defense to everyone who asks you to give an account for the hope that is in you,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yet with gentleness and reverence</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3</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 xmlns:a16="http://schemas.microsoft.com/office/drawing/2014/main" id="{D0C5500E-82E4-4625-9874-5B9B81ED3F26}"/>
              </a:ext>
            </a:extLst>
          </p:cNvPr>
          <p:cNvSpPr>
            <a:spLocks noChangeArrowheads="1"/>
          </p:cNvSpPr>
          <p:nvPr/>
        </p:nvSpPr>
        <p:spPr bwMode="auto">
          <a:xfrm>
            <a:off x="228600" y="1295400"/>
            <a:ext cx="11734800" cy="37338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 xmlns:a16="http://schemas.microsoft.com/office/drawing/2014/main" id="{BDB5C842-CB9E-4380-9FA9-10E3CA10BD3C}"/>
              </a:ext>
            </a:extLst>
          </p:cNvPr>
          <p:cNvSpPr txBox="1">
            <a:spLocks noChangeArrowheads="1"/>
          </p:cNvSpPr>
          <p:nvPr/>
        </p:nvSpPr>
        <p:spPr bwMode="auto">
          <a:xfrm>
            <a:off x="304800" y="1381362"/>
            <a:ext cx="11658600" cy="2843855"/>
          </a:xfrm>
          <a:prstGeom prst="rect">
            <a:avLst/>
          </a:prstGeom>
          <a:noFill/>
          <a:ln w="38100">
            <a:noFill/>
            <a:miter lim="800000"/>
            <a:headEnd/>
            <a:tailEnd/>
          </a:ln>
        </p:spPr>
        <p:txBody>
          <a:bodyPr wrap="square">
            <a:spAutoFit/>
          </a:bodyPr>
          <a:lstStyle/>
          <a:p>
            <a:pPr lvl="1" indent="-457200" fontAlgn="auto">
              <a:lnSpc>
                <a:spcPct val="90000"/>
              </a:lnSpc>
              <a:spcBef>
                <a:spcPts val="0"/>
              </a:spcBef>
              <a:spcAft>
                <a:spcPts val="0"/>
              </a:spcAft>
              <a:buSzPct val="100000"/>
              <a:defRPr/>
            </a:pPr>
            <a:r>
              <a:rPr lang="en-US" sz="3800" dirty="0">
                <a:solidFill>
                  <a:prstClr val="white"/>
                </a:solidFill>
                <a:latin typeface="Calibri Light" panose="020F0302020204030204" pitchFamily="34" charset="0"/>
                <a:cs typeface="Calibri Light" panose="020F0302020204030204" pitchFamily="34" charset="0"/>
              </a:rPr>
              <a:t>Why should we believe in something?  </a:t>
            </a:r>
          </a:p>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a:t>
            </a:r>
            <a:r>
              <a:rPr lang="en-US" sz="3600" strike="sngStrike" dirty="0">
                <a:solidFill>
                  <a:prstClr val="white"/>
                </a:solidFill>
                <a:latin typeface="Calibri Light" panose="020F0302020204030204" pitchFamily="34" charset="0"/>
                <a:cs typeface="Calibri Light" panose="020F0302020204030204" pitchFamily="34" charset="0"/>
              </a:rPr>
              <a:t>Because you grew up believing in it?</a:t>
            </a:r>
          </a:p>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a:t>
            </a:r>
            <a:r>
              <a:rPr lang="en-US" sz="3600" strike="sngStrike" dirty="0">
                <a:solidFill>
                  <a:prstClr val="white"/>
                </a:solidFill>
                <a:latin typeface="Calibri Light" panose="020F0302020204030204" pitchFamily="34" charset="0"/>
                <a:cs typeface="Calibri Light" panose="020F0302020204030204" pitchFamily="34" charset="0"/>
              </a:rPr>
              <a:t>Because believing in it makes you feel better?</a:t>
            </a:r>
            <a:r>
              <a:rPr lang="en-US" sz="3600" dirty="0">
                <a:solidFill>
                  <a:prstClr val="white"/>
                </a:solidFill>
                <a:latin typeface="Calibri Light" panose="020F0302020204030204" pitchFamily="34" charset="0"/>
                <a:cs typeface="Calibri Light" panose="020F0302020204030204" pitchFamily="34" charset="0"/>
              </a:rPr>
              <a:t> </a:t>
            </a:r>
          </a:p>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a:t>
            </a:r>
            <a:r>
              <a:rPr lang="en-US" sz="3600" strike="sngStrike" dirty="0">
                <a:solidFill>
                  <a:prstClr val="white"/>
                </a:solidFill>
                <a:latin typeface="Calibri Light" panose="020F0302020204030204" pitchFamily="34" charset="0"/>
                <a:cs typeface="Calibri Light" panose="020F0302020204030204" pitchFamily="34" charset="0"/>
              </a:rPr>
              <a:t>Because your friends believe in it?</a:t>
            </a:r>
            <a:r>
              <a:rPr lang="en-US" sz="3600" dirty="0">
                <a:solidFill>
                  <a:prstClr val="white"/>
                </a:solidFill>
                <a:latin typeface="Calibri Light" panose="020F0302020204030204" pitchFamily="34" charset="0"/>
                <a:cs typeface="Calibri Light" panose="020F0302020204030204" pitchFamily="34" charset="0"/>
              </a:rPr>
              <a:t> </a:t>
            </a:r>
          </a:p>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Because it works for you?</a:t>
            </a:r>
          </a:p>
        </p:txBody>
      </p:sp>
    </p:spTree>
    <p:extLst>
      <p:ext uri="{BB962C8B-B14F-4D97-AF65-F5344CB8AC3E}">
        <p14:creationId xmlns:p14="http://schemas.microsoft.com/office/powerpoint/2010/main" val="89664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2554545"/>
          </a:xfrm>
          <a:prstGeom prst="rect">
            <a:avLst/>
          </a:prstGeom>
          <a:noFill/>
          <a:ln w="9525">
            <a:noFill/>
            <a:miter lim="800000"/>
            <a:headEnd/>
            <a:tailEnd/>
          </a:ln>
        </p:spPr>
        <p:txBody>
          <a:bodyPr wrap="square">
            <a:spAutoFit/>
          </a:bodyPr>
          <a:lstStyle/>
          <a:p>
            <a:pPr marL="573088" marR="0" indent="-573088">
              <a:spcBef>
                <a:spcPts val="0"/>
              </a:spcBef>
              <a:spcAft>
                <a:spcPts val="0"/>
              </a:spcAft>
            </a:pPr>
            <a:r>
              <a:rPr lang="en-US" sz="40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15</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But sanctify Christ as Lord in your hearts, always being ready to make a defense to everyone who asks you to give an account for the hope that is in you,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yet with gentleness and reverence</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3</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 xmlns:a16="http://schemas.microsoft.com/office/drawing/2014/main" id="{D0C5500E-82E4-4625-9874-5B9B81ED3F26}"/>
              </a:ext>
            </a:extLst>
          </p:cNvPr>
          <p:cNvSpPr>
            <a:spLocks noChangeArrowheads="1"/>
          </p:cNvSpPr>
          <p:nvPr/>
        </p:nvSpPr>
        <p:spPr bwMode="auto">
          <a:xfrm>
            <a:off x="228600" y="1295400"/>
            <a:ext cx="11734800" cy="37338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 xmlns:a16="http://schemas.microsoft.com/office/drawing/2014/main" id="{BDB5C842-CB9E-4380-9FA9-10E3CA10BD3C}"/>
              </a:ext>
            </a:extLst>
          </p:cNvPr>
          <p:cNvSpPr txBox="1">
            <a:spLocks noChangeArrowheads="1"/>
          </p:cNvSpPr>
          <p:nvPr/>
        </p:nvSpPr>
        <p:spPr bwMode="auto">
          <a:xfrm>
            <a:off x="304800" y="1381362"/>
            <a:ext cx="11658600" cy="3419398"/>
          </a:xfrm>
          <a:prstGeom prst="rect">
            <a:avLst/>
          </a:prstGeom>
          <a:noFill/>
          <a:ln w="38100">
            <a:noFill/>
            <a:miter lim="800000"/>
            <a:headEnd/>
            <a:tailEnd/>
          </a:ln>
        </p:spPr>
        <p:txBody>
          <a:bodyPr wrap="square">
            <a:spAutoFit/>
          </a:bodyPr>
          <a:lstStyle/>
          <a:p>
            <a:pPr lvl="1" indent="-457200" fontAlgn="auto">
              <a:lnSpc>
                <a:spcPct val="90000"/>
              </a:lnSpc>
              <a:spcBef>
                <a:spcPts val="0"/>
              </a:spcBef>
              <a:spcAft>
                <a:spcPts val="0"/>
              </a:spcAft>
              <a:buSzPct val="100000"/>
              <a:defRPr/>
            </a:pPr>
            <a:r>
              <a:rPr lang="en-US" sz="3800" dirty="0">
                <a:solidFill>
                  <a:prstClr val="white"/>
                </a:solidFill>
                <a:latin typeface="Calibri Light" panose="020F0302020204030204" pitchFamily="34" charset="0"/>
                <a:cs typeface="Calibri Light" panose="020F0302020204030204" pitchFamily="34" charset="0"/>
              </a:rPr>
              <a:t>Why should we believe in something?  </a:t>
            </a:r>
          </a:p>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a:t>
            </a:r>
            <a:r>
              <a:rPr lang="en-US" sz="3600" strike="sngStrike" dirty="0">
                <a:solidFill>
                  <a:prstClr val="white"/>
                </a:solidFill>
                <a:latin typeface="Calibri Light" panose="020F0302020204030204" pitchFamily="34" charset="0"/>
                <a:cs typeface="Calibri Light" panose="020F0302020204030204" pitchFamily="34" charset="0"/>
              </a:rPr>
              <a:t>Because you grew up believing in it?</a:t>
            </a:r>
          </a:p>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a:t>
            </a:r>
            <a:r>
              <a:rPr lang="en-US" sz="3600" strike="sngStrike" dirty="0">
                <a:solidFill>
                  <a:prstClr val="white"/>
                </a:solidFill>
                <a:latin typeface="Calibri Light" panose="020F0302020204030204" pitchFamily="34" charset="0"/>
                <a:cs typeface="Calibri Light" panose="020F0302020204030204" pitchFamily="34" charset="0"/>
              </a:rPr>
              <a:t>Because believing in it makes you feel better?</a:t>
            </a:r>
            <a:r>
              <a:rPr lang="en-US" sz="3600" dirty="0">
                <a:solidFill>
                  <a:prstClr val="white"/>
                </a:solidFill>
                <a:latin typeface="Calibri Light" panose="020F0302020204030204" pitchFamily="34" charset="0"/>
                <a:cs typeface="Calibri Light" panose="020F0302020204030204" pitchFamily="34" charset="0"/>
              </a:rPr>
              <a:t> </a:t>
            </a:r>
          </a:p>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a:t>
            </a:r>
            <a:r>
              <a:rPr lang="en-US" sz="3600" strike="sngStrike" dirty="0">
                <a:solidFill>
                  <a:prstClr val="white"/>
                </a:solidFill>
                <a:latin typeface="Calibri Light" panose="020F0302020204030204" pitchFamily="34" charset="0"/>
                <a:cs typeface="Calibri Light" panose="020F0302020204030204" pitchFamily="34" charset="0"/>
              </a:rPr>
              <a:t>Because your friends believe in it?</a:t>
            </a:r>
            <a:r>
              <a:rPr lang="en-US" sz="3600" dirty="0">
                <a:solidFill>
                  <a:prstClr val="white"/>
                </a:solidFill>
                <a:latin typeface="Calibri Light" panose="020F0302020204030204" pitchFamily="34" charset="0"/>
                <a:cs typeface="Calibri Light" panose="020F0302020204030204" pitchFamily="34" charset="0"/>
              </a:rPr>
              <a:t> </a:t>
            </a:r>
          </a:p>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a:t>
            </a:r>
            <a:r>
              <a:rPr lang="en-US" sz="3600" strike="sngStrike" dirty="0">
                <a:solidFill>
                  <a:prstClr val="white"/>
                </a:solidFill>
                <a:latin typeface="Calibri Light" panose="020F0302020204030204" pitchFamily="34" charset="0"/>
                <a:cs typeface="Calibri Light" panose="020F0302020204030204" pitchFamily="34" charset="0"/>
              </a:rPr>
              <a:t>Because it works for you?</a:t>
            </a:r>
          </a:p>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Because it is true! </a:t>
            </a:r>
          </a:p>
        </p:txBody>
      </p:sp>
    </p:spTree>
    <p:extLst>
      <p:ext uri="{BB962C8B-B14F-4D97-AF65-F5344CB8AC3E}">
        <p14:creationId xmlns:p14="http://schemas.microsoft.com/office/powerpoint/2010/main" val="376762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2554545"/>
          </a:xfrm>
          <a:prstGeom prst="rect">
            <a:avLst/>
          </a:prstGeom>
          <a:noFill/>
          <a:ln w="9525">
            <a:noFill/>
            <a:miter lim="800000"/>
            <a:headEnd/>
            <a:tailEnd/>
          </a:ln>
        </p:spPr>
        <p:txBody>
          <a:bodyPr wrap="square">
            <a:spAutoFit/>
          </a:bodyPr>
          <a:lstStyle/>
          <a:p>
            <a:pPr marL="573088" marR="0" indent="-573088">
              <a:spcBef>
                <a:spcPts val="0"/>
              </a:spcBef>
              <a:spcAft>
                <a:spcPts val="0"/>
              </a:spcAft>
            </a:pPr>
            <a:r>
              <a:rPr lang="en-US" sz="40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15</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But sanctify Christ as Lord in your hearts, always being ready to make a defense to everyone who asks you to give an account for the hope that is in you,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yet with gentleness and reverence</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3</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 xmlns:a16="http://schemas.microsoft.com/office/drawing/2014/main" id="{D0C5500E-82E4-4625-9874-5B9B81ED3F26}"/>
              </a:ext>
            </a:extLst>
          </p:cNvPr>
          <p:cNvSpPr>
            <a:spLocks noChangeArrowheads="1"/>
          </p:cNvSpPr>
          <p:nvPr/>
        </p:nvSpPr>
        <p:spPr bwMode="auto">
          <a:xfrm>
            <a:off x="228600" y="1295400"/>
            <a:ext cx="11734800" cy="37338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 xmlns:a16="http://schemas.microsoft.com/office/drawing/2014/main" id="{BDB5C842-CB9E-4380-9FA9-10E3CA10BD3C}"/>
              </a:ext>
            </a:extLst>
          </p:cNvPr>
          <p:cNvSpPr txBox="1">
            <a:spLocks noChangeArrowheads="1"/>
          </p:cNvSpPr>
          <p:nvPr/>
        </p:nvSpPr>
        <p:spPr bwMode="auto">
          <a:xfrm>
            <a:off x="304800" y="1381362"/>
            <a:ext cx="11658600" cy="3265509"/>
          </a:xfrm>
          <a:prstGeom prst="rect">
            <a:avLst/>
          </a:prstGeom>
          <a:noFill/>
          <a:ln w="38100">
            <a:noFill/>
            <a:miter lim="800000"/>
            <a:headEnd/>
            <a:tailEnd/>
          </a:ln>
        </p:spPr>
        <p:txBody>
          <a:bodyPr wrap="square">
            <a:spAutoFit/>
          </a:bodyPr>
          <a:lstStyle/>
          <a:p>
            <a:pPr lvl="1" indent="-457200" fontAlgn="auto">
              <a:lnSpc>
                <a:spcPct val="90000"/>
              </a:lnSpc>
              <a:spcBef>
                <a:spcPts val="0"/>
              </a:spcBef>
              <a:spcAft>
                <a:spcPts val="0"/>
              </a:spcAft>
              <a:buSzPct val="100000"/>
              <a:defRPr/>
            </a:pPr>
            <a:r>
              <a:rPr lang="en-US" sz="3800" dirty="0">
                <a:solidFill>
                  <a:prstClr val="white"/>
                </a:solidFill>
                <a:latin typeface="Calibri Light" panose="020F0302020204030204" pitchFamily="34" charset="0"/>
                <a:cs typeface="Calibri Light" panose="020F0302020204030204" pitchFamily="34" charset="0"/>
              </a:rPr>
              <a:t>Evidence for Belief</a:t>
            </a:r>
          </a:p>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There are multiple lines of evidence, which suggest Christianity is true</a:t>
            </a:r>
          </a:p>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None of them absolutely prove that Christianity is true. </a:t>
            </a:r>
          </a:p>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But taken together, they produce a compelling case suggesting that Christianity is true (cg. courtroom case).</a:t>
            </a:r>
          </a:p>
        </p:txBody>
      </p:sp>
    </p:spTree>
    <p:extLst>
      <p:ext uri="{BB962C8B-B14F-4D97-AF65-F5344CB8AC3E}">
        <p14:creationId xmlns:p14="http://schemas.microsoft.com/office/powerpoint/2010/main" val="417239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2554545"/>
          </a:xfrm>
          <a:prstGeom prst="rect">
            <a:avLst/>
          </a:prstGeom>
          <a:noFill/>
          <a:ln w="9525">
            <a:noFill/>
            <a:miter lim="800000"/>
            <a:headEnd/>
            <a:tailEnd/>
          </a:ln>
        </p:spPr>
        <p:txBody>
          <a:bodyPr wrap="square">
            <a:spAutoFit/>
          </a:bodyPr>
          <a:lstStyle/>
          <a:p>
            <a:pPr marL="573088" marR="0" indent="-573088">
              <a:spcBef>
                <a:spcPts val="0"/>
              </a:spcBef>
              <a:spcAft>
                <a:spcPts val="0"/>
              </a:spcAft>
            </a:pPr>
            <a:r>
              <a:rPr lang="en-US" sz="40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15</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But sanctify Christ as Lord in your hearts, always being ready to make a defense to everyone who asks you to give an account for the hope that is in you,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yet with gentleness and reverence</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3</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 xmlns:a16="http://schemas.microsoft.com/office/drawing/2014/main" id="{D0C5500E-82E4-4625-9874-5B9B81ED3F26}"/>
              </a:ext>
            </a:extLst>
          </p:cNvPr>
          <p:cNvSpPr>
            <a:spLocks noChangeArrowheads="1"/>
          </p:cNvSpPr>
          <p:nvPr/>
        </p:nvSpPr>
        <p:spPr bwMode="auto">
          <a:xfrm>
            <a:off x="228600" y="1295400"/>
            <a:ext cx="11734800" cy="37338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 xmlns:a16="http://schemas.microsoft.com/office/drawing/2014/main" id="{BDB5C842-CB9E-4380-9FA9-10E3CA10BD3C}"/>
              </a:ext>
            </a:extLst>
          </p:cNvPr>
          <p:cNvSpPr txBox="1">
            <a:spLocks noChangeArrowheads="1"/>
          </p:cNvSpPr>
          <p:nvPr/>
        </p:nvSpPr>
        <p:spPr bwMode="auto">
          <a:xfrm>
            <a:off x="304800" y="1381362"/>
            <a:ext cx="11658600" cy="2191369"/>
          </a:xfrm>
          <a:prstGeom prst="rect">
            <a:avLst/>
          </a:prstGeom>
          <a:noFill/>
          <a:ln w="38100">
            <a:noFill/>
            <a:miter lim="800000"/>
            <a:headEnd/>
            <a:tailEnd/>
          </a:ln>
        </p:spPr>
        <p:txBody>
          <a:bodyPr wrap="square">
            <a:spAutoFit/>
          </a:bodyPr>
          <a:lstStyle/>
          <a:p>
            <a:pPr lvl="1" indent="-457200" fontAlgn="auto">
              <a:lnSpc>
                <a:spcPct val="90000"/>
              </a:lnSpc>
              <a:spcBef>
                <a:spcPts val="0"/>
              </a:spcBef>
              <a:spcAft>
                <a:spcPts val="0"/>
              </a:spcAft>
              <a:buSzPct val="100000"/>
              <a:defRPr/>
            </a:pPr>
            <a:r>
              <a:rPr lang="en-US" sz="3800" dirty="0">
                <a:solidFill>
                  <a:prstClr val="white"/>
                </a:solidFill>
                <a:latin typeface="Calibri Light" panose="020F0302020204030204" pitchFamily="34" charset="0"/>
                <a:cs typeface="Calibri Light" panose="020F0302020204030204" pitchFamily="34" charset="0"/>
              </a:rPr>
              <a:t>Example: Argument from Design</a:t>
            </a:r>
          </a:p>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The universe had a beginning</a:t>
            </a:r>
          </a:p>
          <a:p>
            <a:pPr marL="1146175" lvl="1" indent="-571500" fontAlgn="auto">
              <a:lnSpc>
                <a:spcPct val="90000"/>
              </a:lnSpc>
              <a:spcBef>
                <a:spcPts val="0"/>
              </a:spcBef>
              <a:spcAft>
                <a:spcPts val="600"/>
              </a:spcAft>
              <a:buSzPct val="100000"/>
              <a:buFont typeface="Arial" panose="020B0604020202020204" pitchFamily="34" charset="0"/>
              <a:buChar char="•"/>
              <a:defRPr/>
            </a:pPr>
            <a:r>
              <a:rPr lang="en-US" sz="3600" dirty="0">
                <a:solidFill>
                  <a:prstClr val="white"/>
                </a:solidFill>
                <a:latin typeface="Calibri Light" panose="020F0302020204030204" pitchFamily="34" charset="0"/>
                <a:cs typeface="Calibri Light" panose="020F0302020204030204" pitchFamily="34" charset="0"/>
              </a:rPr>
              <a:t>Edwin Hubble discovered a phenomenon known as the red shift. </a:t>
            </a:r>
          </a:p>
        </p:txBody>
      </p:sp>
      <p:pic>
        <p:nvPicPr>
          <p:cNvPr id="2050" name="Picture 2" descr="What Is The Doppler Effect And How Does It Work?">
            <a:extLst>
              <a:ext uri="{FF2B5EF4-FFF2-40B4-BE49-F238E27FC236}">
                <a16:creationId xmlns="" xmlns:a16="http://schemas.microsoft.com/office/drawing/2014/main" id="{7822FCFF-A5C3-4411-8B67-5156EC2838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9127" y="3062513"/>
            <a:ext cx="4313745" cy="1808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44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1200329"/>
          </a:xfrm>
          <a:prstGeom prst="rect">
            <a:avLst/>
          </a:prstGeom>
          <a:noFill/>
          <a:ln w="9525">
            <a:noFill/>
            <a:miter lim="800000"/>
            <a:headEnd/>
            <a:tailEnd/>
          </a:ln>
        </p:spPr>
        <p:txBody>
          <a:bodyPr wrap="square">
            <a:spAutoFit/>
          </a:bodyPr>
          <a:lstStyle/>
          <a:p>
            <a:pPr marL="573088" marR="0" indent="-573088">
              <a:lnSpc>
                <a:spcPct val="90000"/>
              </a:lnSpc>
              <a:spcBef>
                <a:spcPts val="0"/>
              </a:spcBef>
              <a:spcAft>
                <a:spcPts val="0"/>
              </a:spcAft>
            </a:pPr>
            <a:r>
              <a:rPr lang="en-US" sz="40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8</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To sum up</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all of you be harmonious, sympathetic, brotherly, kindhearted, and humble in spirit</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3</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 xmlns:a16="http://schemas.microsoft.com/office/drawing/2014/main" id="{AE40A287-E65A-430A-BCD8-697666E1FCD6}"/>
              </a:ext>
            </a:extLst>
          </p:cNvPr>
          <p:cNvSpPr>
            <a:spLocks noChangeArrowheads="1"/>
          </p:cNvSpPr>
          <p:nvPr/>
        </p:nvSpPr>
        <p:spPr bwMode="auto">
          <a:xfrm>
            <a:off x="801878" y="1905000"/>
            <a:ext cx="10588243" cy="25146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a:solidFill>
                <a:sysClr val="windowText" lastClr="000000"/>
              </a:solidFill>
              <a:latin typeface="Calibri"/>
              <a:ea typeface="+mn-ea"/>
            </a:endParaRPr>
          </a:p>
        </p:txBody>
      </p:sp>
      <p:sp>
        <p:nvSpPr>
          <p:cNvPr id="5" name="TextBox 4">
            <a:extLst>
              <a:ext uri="{FF2B5EF4-FFF2-40B4-BE49-F238E27FC236}">
                <a16:creationId xmlns="" xmlns:a16="http://schemas.microsoft.com/office/drawing/2014/main" id="{9977D83A-67CC-4A92-86B1-5ADB9BA81A97}"/>
              </a:ext>
            </a:extLst>
          </p:cNvPr>
          <p:cNvSpPr txBox="1">
            <a:spLocks noChangeArrowheads="1"/>
          </p:cNvSpPr>
          <p:nvPr/>
        </p:nvSpPr>
        <p:spPr bwMode="auto">
          <a:xfrm>
            <a:off x="846025" y="1990095"/>
            <a:ext cx="10522939" cy="2308324"/>
          </a:xfrm>
          <a:prstGeom prst="rect">
            <a:avLst/>
          </a:prstGeom>
          <a:noFill/>
          <a:ln w="38100">
            <a:noFill/>
            <a:miter lim="800000"/>
            <a:headEnd/>
            <a:tailEnd/>
          </a:ln>
        </p:spPr>
        <p:txBody>
          <a:bodyPr wrap="square">
            <a:spAutoFit/>
          </a:bodyPr>
          <a:lstStyle/>
          <a:p>
            <a:pPr marL="0" lvl="1" fontAlgn="auto">
              <a:spcBef>
                <a:spcPts val="0"/>
              </a:spcBef>
              <a:spcAft>
                <a:spcPts val="300"/>
              </a:spcAft>
              <a:buSzPct val="100000"/>
              <a:defRPr/>
            </a:pPr>
            <a:r>
              <a:rPr lang="en-US" sz="3600" dirty="0">
                <a:solidFill>
                  <a:prstClr val="white"/>
                </a:solidFill>
                <a:latin typeface="Calibri Light" panose="020F0302020204030204" pitchFamily="34" charset="0"/>
                <a:cs typeface="Calibri Light" panose="020F0302020204030204" pitchFamily="34" charset="0"/>
              </a:rPr>
              <a:t>1 Peter 2:12: Keep your behavior excellent among the Gentiles, so that in the thing in which they slander you as evildoers, they may because of your good deeds, as they observe </a:t>
            </a:r>
            <a:r>
              <a:rPr lang="en-US" sz="3600" i="1" dirty="0">
                <a:solidFill>
                  <a:prstClr val="white"/>
                </a:solidFill>
                <a:latin typeface="Calibri Light" panose="020F0302020204030204" pitchFamily="34" charset="0"/>
                <a:cs typeface="Calibri Light" panose="020F0302020204030204" pitchFamily="34" charset="0"/>
              </a:rPr>
              <a:t>them</a:t>
            </a:r>
            <a:r>
              <a:rPr lang="en-US" sz="3600" dirty="0">
                <a:solidFill>
                  <a:prstClr val="white"/>
                </a:solidFill>
                <a:latin typeface="Calibri Light" panose="020F0302020204030204" pitchFamily="34" charset="0"/>
                <a:cs typeface="Calibri Light" panose="020F0302020204030204" pitchFamily="34" charset="0"/>
              </a:rPr>
              <a:t>, glorify God in the day of visitation.</a:t>
            </a:r>
          </a:p>
        </p:txBody>
      </p:sp>
      <p:sp>
        <p:nvSpPr>
          <p:cNvPr id="6" name="Rectangle 5">
            <a:extLst>
              <a:ext uri="{FF2B5EF4-FFF2-40B4-BE49-F238E27FC236}">
                <a16:creationId xmlns="" xmlns:a16="http://schemas.microsoft.com/office/drawing/2014/main" id="{162BDA9C-AD11-4AB5-A917-51FCB58C322B}"/>
              </a:ext>
            </a:extLst>
          </p:cNvPr>
          <p:cNvSpPr>
            <a:spLocks noChangeArrowheads="1"/>
          </p:cNvSpPr>
          <p:nvPr/>
        </p:nvSpPr>
        <p:spPr bwMode="auto">
          <a:xfrm>
            <a:off x="801878" y="4572000"/>
            <a:ext cx="10588243" cy="990599"/>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a:solidFill>
                <a:sysClr val="windowText" lastClr="000000"/>
              </a:solidFill>
              <a:latin typeface="Calibri"/>
              <a:ea typeface="+mn-ea"/>
            </a:endParaRPr>
          </a:p>
        </p:txBody>
      </p:sp>
      <p:sp>
        <p:nvSpPr>
          <p:cNvPr id="7" name="TextBox 6">
            <a:extLst>
              <a:ext uri="{FF2B5EF4-FFF2-40B4-BE49-F238E27FC236}">
                <a16:creationId xmlns="" xmlns:a16="http://schemas.microsoft.com/office/drawing/2014/main" id="{38B43A43-47B7-447A-9449-800E8514AA1A}"/>
              </a:ext>
            </a:extLst>
          </p:cNvPr>
          <p:cNvSpPr txBox="1">
            <a:spLocks noChangeArrowheads="1"/>
          </p:cNvSpPr>
          <p:nvPr/>
        </p:nvSpPr>
        <p:spPr bwMode="auto">
          <a:xfrm>
            <a:off x="846025" y="4682034"/>
            <a:ext cx="10522939" cy="738664"/>
          </a:xfrm>
          <a:prstGeom prst="rect">
            <a:avLst/>
          </a:prstGeom>
          <a:noFill/>
          <a:ln w="38100">
            <a:noFill/>
            <a:miter lim="800000"/>
            <a:headEnd/>
            <a:tailEnd/>
          </a:ln>
        </p:spPr>
        <p:txBody>
          <a:bodyPr wrap="square">
            <a:spAutoFit/>
          </a:bodyPr>
          <a:lstStyle/>
          <a:p>
            <a:pPr marL="0" lvl="1" algn="ctr" fontAlgn="auto">
              <a:spcBef>
                <a:spcPts val="0"/>
              </a:spcBef>
              <a:spcAft>
                <a:spcPts val="300"/>
              </a:spcAft>
              <a:buSzPct val="100000"/>
              <a:defRPr/>
            </a:pPr>
            <a:r>
              <a:rPr lang="en-US" sz="4200" dirty="0">
                <a:solidFill>
                  <a:prstClr val="white"/>
                </a:solidFill>
                <a:latin typeface="Calibri Light" panose="020F0302020204030204" pitchFamily="34" charset="0"/>
                <a:cs typeface="Calibri Light" panose="020F0302020204030204" pitchFamily="34" charset="0"/>
              </a:rPr>
              <a:t>#1) We should possess winsome qualities</a:t>
            </a:r>
          </a:p>
        </p:txBody>
      </p:sp>
    </p:spTree>
    <p:extLst>
      <p:ext uri="{BB962C8B-B14F-4D97-AF65-F5344CB8AC3E}">
        <p14:creationId xmlns:p14="http://schemas.microsoft.com/office/powerpoint/2010/main" val="266982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2554545"/>
          </a:xfrm>
          <a:prstGeom prst="rect">
            <a:avLst/>
          </a:prstGeom>
          <a:noFill/>
          <a:ln w="9525">
            <a:noFill/>
            <a:miter lim="800000"/>
            <a:headEnd/>
            <a:tailEnd/>
          </a:ln>
        </p:spPr>
        <p:txBody>
          <a:bodyPr wrap="square">
            <a:spAutoFit/>
          </a:bodyPr>
          <a:lstStyle/>
          <a:p>
            <a:pPr marL="573088" marR="0" indent="-573088">
              <a:spcBef>
                <a:spcPts val="0"/>
              </a:spcBef>
              <a:spcAft>
                <a:spcPts val="0"/>
              </a:spcAft>
            </a:pPr>
            <a:r>
              <a:rPr lang="en-US" sz="40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15</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But sanctify Christ as Lord in your hearts, always being ready to make a defense to everyone who asks you to give an account for the hope that is in you,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yet with gentleness and reverence</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3</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 xmlns:a16="http://schemas.microsoft.com/office/drawing/2014/main" id="{D0C5500E-82E4-4625-9874-5B9B81ED3F26}"/>
              </a:ext>
            </a:extLst>
          </p:cNvPr>
          <p:cNvSpPr>
            <a:spLocks noChangeArrowheads="1"/>
          </p:cNvSpPr>
          <p:nvPr/>
        </p:nvSpPr>
        <p:spPr bwMode="auto">
          <a:xfrm>
            <a:off x="228600" y="1295400"/>
            <a:ext cx="11734800" cy="37338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 xmlns:a16="http://schemas.microsoft.com/office/drawing/2014/main" id="{BDB5C842-CB9E-4380-9FA9-10E3CA10BD3C}"/>
              </a:ext>
            </a:extLst>
          </p:cNvPr>
          <p:cNvSpPr txBox="1">
            <a:spLocks noChangeArrowheads="1"/>
          </p:cNvSpPr>
          <p:nvPr/>
        </p:nvSpPr>
        <p:spPr bwMode="auto">
          <a:xfrm>
            <a:off x="304800" y="1381362"/>
            <a:ext cx="11658600" cy="2191369"/>
          </a:xfrm>
          <a:prstGeom prst="rect">
            <a:avLst/>
          </a:prstGeom>
          <a:noFill/>
          <a:ln w="38100">
            <a:noFill/>
            <a:miter lim="800000"/>
            <a:headEnd/>
            <a:tailEnd/>
          </a:ln>
        </p:spPr>
        <p:txBody>
          <a:bodyPr wrap="square">
            <a:spAutoFit/>
          </a:bodyPr>
          <a:lstStyle/>
          <a:p>
            <a:pPr lvl="1" indent="-457200" fontAlgn="auto">
              <a:lnSpc>
                <a:spcPct val="90000"/>
              </a:lnSpc>
              <a:spcBef>
                <a:spcPts val="0"/>
              </a:spcBef>
              <a:spcAft>
                <a:spcPts val="0"/>
              </a:spcAft>
              <a:buSzPct val="100000"/>
              <a:defRPr/>
            </a:pPr>
            <a:r>
              <a:rPr lang="en-US" sz="3800" dirty="0">
                <a:solidFill>
                  <a:prstClr val="white"/>
                </a:solidFill>
                <a:latin typeface="Calibri Light" panose="020F0302020204030204" pitchFamily="34" charset="0"/>
                <a:cs typeface="Calibri Light" panose="020F0302020204030204" pitchFamily="34" charset="0"/>
              </a:rPr>
              <a:t>Example: Argument from Design</a:t>
            </a:r>
          </a:p>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The universe had a beginning</a:t>
            </a:r>
          </a:p>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Since the discovery of Big Bang Cosmology, scientists have puzzled over the so-called “Fine Tuning of the Universe.”  </a:t>
            </a:r>
          </a:p>
        </p:txBody>
      </p:sp>
    </p:spTree>
    <p:extLst>
      <p:ext uri="{BB962C8B-B14F-4D97-AF65-F5344CB8AC3E}">
        <p14:creationId xmlns:p14="http://schemas.microsoft.com/office/powerpoint/2010/main" val="593830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Box 4"/>
          <p:cNvSpPr txBox="1">
            <a:spLocks noChangeArrowheads="1"/>
          </p:cNvSpPr>
          <p:nvPr/>
        </p:nvSpPr>
        <p:spPr bwMode="auto">
          <a:xfrm>
            <a:off x="1485900" y="0"/>
            <a:ext cx="9067800" cy="86201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34 CONSTANTS</a:t>
            </a:r>
          </a:p>
        </p:txBody>
      </p:sp>
      <p:sp>
        <p:nvSpPr>
          <p:cNvPr id="43012" name="TextBox 3"/>
          <p:cNvSpPr txBox="1">
            <a:spLocks noChangeArrowheads="1"/>
          </p:cNvSpPr>
          <p:nvPr/>
        </p:nvSpPr>
        <p:spPr bwMode="auto">
          <a:xfrm>
            <a:off x="1600200" y="844690"/>
            <a:ext cx="4267200" cy="5632311"/>
          </a:xfrm>
          <a:prstGeom prst="rect">
            <a:avLst/>
          </a:prstGeom>
          <a:noFill/>
          <a:ln w="9525">
            <a:noFill/>
            <a:miter lim="800000"/>
            <a:headEnd/>
            <a:tailEnd/>
          </a:ln>
        </p:spPr>
        <p:txBody>
          <a:bodyPr>
            <a:spAutoFit/>
          </a:bodyPr>
          <a:lstStyle/>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strong nuclear force </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weak nuclear force</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gravitational force constant</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Electromagnetic force constant</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ratio of electromagnetic force constant to gravitational force constant</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ratio of electron to proton mass</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ratio of number of protons to electrons</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expansion rate of the universe</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entropy level of the universe</a:t>
            </a:r>
            <a:endParaRPr kumimoji="0" lang="en-US" sz="1800" b="0" i="1"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mass density of the universe</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velocity of light</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age of the universe</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initial uniformity of radiation</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average distance between galaxies</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density of galaxy cluster</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average distance between stars</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fine structure constant</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decay rate of protons</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ground state energy level for </a:t>
            </a:r>
            <a:r>
              <a:rPr kumimoji="0" lang="en-US" sz="1800" b="0" i="0" u="none" strike="noStrike" kern="1200" cap="none" spc="0" normalizeH="0" baseline="3000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4</a:t>
            </a:r>
            <a:r>
              <a:rPr kumimoji="0" lang="en-US" sz="18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He</a:t>
            </a:r>
          </a:p>
        </p:txBody>
      </p:sp>
      <p:sp>
        <p:nvSpPr>
          <p:cNvPr id="43013" name="TextBox 4"/>
          <p:cNvSpPr txBox="1">
            <a:spLocks noChangeArrowheads="1"/>
          </p:cNvSpPr>
          <p:nvPr/>
        </p:nvSpPr>
        <p:spPr bwMode="auto">
          <a:xfrm>
            <a:off x="6019800" y="844690"/>
            <a:ext cx="4495800" cy="5632311"/>
          </a:xfrm>
          <a:prstGeom prst="rect">
            <a:avLst/>
          </a:prstGeom>
          <a:noFill/>
          <a:ln w="9525">
            <a:noFill/>
            <a:miter lim="800000"/>
            <a:headEnd/>
            <a:tailEnd/>
          </a:ln>
        </p:spPr>
        <p:txBody>
          <a:bodyPr>
            <a:spAutoFit/>
          </a:bodyPr>
          <a:lstStyle/>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20. 	decay rate of </a:t>
            </a:r>
            <a:r>
              <a:rPr kumimoji="0" lang="en-US" sz="1800" b="0" i="0" u="none" strike="noStrike" kern="1200" cap="none" spc="0" normalizeH="0" baseline="3000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8</a:t>
            </a:r>
            <a:r>
              <a:rPr kumimoji="0" lang="en-US" sz="18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Be</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21. 	ratio of neutron mass to proton mass</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22. 	initial excess of nucleons over anti-nucleons</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23. 	polarity of the water molecule</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24. 	supernovae eruptions</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25. 	white dwarf binaries</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26. 	ratio of exotic matter mass to ordinary matter mass</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27. 	number of effective dimensions in the early universe</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28. 	number of effective dimensions in the present universe</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29. 	mass of the neutrino</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30. 	big bang ripples</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31. 	size of the relativistic dilation factor</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32. 	uncertainty magnitude in the Heisenberg uncertainty principle</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33. 	cosmological constant</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34. 	</a:t>
            </a:r>
            <a:r>
              <a:rPr kumimoji="0" lang="en-US" sz="1800" b="0" i="0" u="none" strike="noStrike" kern="1200" cap="none" spc="0" normalizeH="0" baseline="3000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12</a:t>
            </a:r>
            <a:r>
              <a:rPr kumimoji="0" lang="en-US" sz="18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C to</a:t>
            </a:r>
            <a:r>
              <a:rPr kumimoji="0" lang="en-US" sz="1800" b="0" i="0" u="none" strike="noStrike" kern="1200" cap="none" spc="0" normalizeH="0" baseline="3000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 16</a:t>
            </a:r>
            <a:r>
              <a:rPr kumimoji="0" lang="en-US" sz="18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O nuclear energy level ratio</a:t>
            </a:r>
          </a:p>
        </p:txBody>
      </p:sp>
    </p:spTree>
    <p:extLst>
      <p:ext uri="{BB962C8B-B14F-4D97-AF65-F5344CB8AC3E}">
        <p14:creationId xmlns:p14="http://schemas.microsoft.com/office/powerpoint/2010/main" val="1833865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a:extLst>
              <a:ext uri="{FF2B5EF4-FFF2-40B4-BE49-F238E27FC236}">
                <a16:creationId xmlns="" xmlns:a16="http://schemas.microsoft.com/office/drawing/2014/main" id="{7DD8A1C4-1182-4EF3-9BDB-13F8B800D6FF}"/>
              </a:ext>
            </a:extLst>
          </p:cNvPr>
          <p:cNvSpPr txBox="1">
            <a:spLocks noChangeArrowheads="1"/>
          </p:cNvSpPr>
          <p:nvPr/>
        </p:nvSpPr>
        <p:spPr bwMode="auto">
          <a:xfrm>
            <a:off x="1600200" y="914400"/>
            <a:ext cx="8839200" cy="1373188"/>
          </a:xfrm>
          <a:prstGeom prst="rect">
            <a:avLst/>
          </a:prstGeom>
          <a:solidFill>
            <a:schemeClr val="tx1"/>
          </a:solid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Century" charset="0"/>
              <a:ea typeface="ＭＳ Ｐゴシック"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Century" charset="0"/>
              <a:ea typeface="ＭＳ Ｐゴシック"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Century" charset="0"/>
              <a:ea typeface="ＭＳ Ｐゴシック" panose="020B0600070205080204" pitchFamily="34" charset="-128"/>
              <a:cs typeface="+mn-cs"/>
            </a:endParaRPr>
          </a:p>
        </p:txBody>
      </p:sp>
      <p:sp>
        <p:nvSpPr>
          <p:cNvPr id="43012" name="TextBox 3"/>
          <p:cNvSpPr txBox="1">
            <a:spLocks noChangeArrowheads="1"/>
          </p:cNvSpPr>
          <p:nvPr/>
        </p:nvSpPr>
        <p:spPr bwMode="auto">
          <a:xfrm>
            <a:off x="1600200" y="844690"/>
            <a:ext cx="4267200" cy="5632311"/>
          </a:xfrm>
          <a:prstGeom prst="rect">
            <a:avLst/>
          </a:prstGeom>
          <a:noFill/>
          <a:ln w="9525">
            <a:noFill/>
            <a:miter lim="800000"/>
            <a:headEnd/>
            <a:tailEnd/>
          </a:ln>
        </p:spPr>
        <p:txBody>
          <a:bodyPr>
            <a:spAutoFit/>
          </a:bodyPr>
          <a:lstStyle/>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strong nuclear force </a:t>
            </a:r>
            <a:endPar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weak nuclear force</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gravitational force constant</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Electromagnetic force constant</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ratio of electromagnetic force constant to gravitational force constant</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ratio of electron to proton mass</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ratio of number of protons to electrons</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expansion rate of the universe</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entropy level of the universe</a:t>
            </a:r>
            <a:endParaRPr kumimoji="0" lang="en-US" sz="1800" b="0" i="1"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mass density of the universe</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velocity of light</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age of the universe</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initial uniformity of radiation</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average distance between galaxies</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density of galaxy cluster</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average distance between stars</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fine structure constant</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decay rate of protons</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ground state energy level for </a:t>
            </a:r>
            <a:r>
              <a:rPr kumimoji="0" lang="en-US" sz="1800" b="0" i="0" u="none" strike="noStrike" kern="1200" cap="none" spc="0" normalizeH="0" baseline="3000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4</a:t>
            </a: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He</a:t>
            </a:r>
          </a:p>
        </p:txBody>
      </p:sp>
      <p:sp>
        <p:nvSpPr>
          <p:cNvPr id="43013" name="TextBox 4"/>
          <p:cNvSpPr txBox="1">
            <a:spLocks noChangeArrowheads="1"/>
          </p:cNvSpPr>
          <p:nvPr/>
        </p:nvSpPr>
        <p:spPr bwMode="auto">
          <a:xfrm>
            <a:off x="6019800" y="844690"/>
            <a:ext cx="4495800" cy="5632311"/>
          </a:xfrm>
          <a:prstGeom prst="rect">
            <a:avLst/>
          </a:prstGeom>
          <a:noFill/>
          <a:ln w="9525">
            <a:noFill/>
            <a:miter lim="800000"/>
            <a:headEnd/>
            <a:tailEnd/>
          </a:ln>
        </p:spPr>
        <p:txBody>
          <a:bodyPr>
            <a:spAutoFit/>
          </a:bodyPr>
          <a:lstStyle/>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20. 	decay rate of </a:t>
            </a:r>
            <a:r>
              <a:rPr kumimoji="0" lang="en-US" sz="1800" b="0" i="0" u="none" strike="noStrike" kern="1200" cap="none" spc="0" normalizeH="0" baseline="3000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8</a:t>
            </a: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Be</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21. 	ratio of neutron mass to proton mass</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22. 	initial excess of nucleons over anti-nucleons</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23. 	polarity of the water molecule</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24. 	supernovae eruptions</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25. 	white dwarf binaries</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26. 	ratio of exotic matter mass to ordinary matter mass</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27. 	number of effective dimensions in the early universe</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28. 	number of effective dimensions in the present universe</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29. 	mass of the neutrino</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30. 	big bang ripples</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31. 	size of the relativistic dilation factor</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32. 	uncertainty magnitude in the Heisenberg uncertainty principle</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33. 	cosmological constant</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34. 	</a:t>
            </a:r>
            <a:r>
              <a:rPr kumimoji="0" lang="en-US" sz="1800" b="0" i="0" u="none" strike="noStrike" kern="1200" cap="none" spc="0" normalizeH="0" baseline="3000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12</a:t>
            </a: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C to</a:t>
            </a:r>
            <a:r>
              <a:rPr kumimoji="0" lang="en-US" sz="1800" b="0" i="0" u="none" strike="noStrike" kern="1200" cap="none" spc="0" normalizeH="0" baseline="3000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 16</a:t>
            </a: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O nuclear energy level ratio</a:t>
            </a:r>
          </a:p>
        </p:txBody>
      </p:sp>
      <p:sp>
        <p:nvSpPr>
          <p:cNvPr id="6" name="Rectangle 5">
            <a:extLst>
              <a:ext uri="{FF2B5EF4-FFF2-40B4-BE49-F238E27FC236}">
                <a16:creationId xmlns="" xmlns:a16="http://schemas.microsoft.com/office/drawing/2014/main" id="{C4C268D2-BBFE-47E8-82E7-EEC0BE71391C}"/>
              </a:ext>
            </a:extLst>
          </p:cNvPr>
          <p:cNvSpPr>
            <a:spLocks noChangeArrowheads="1"/>
          </p:cNvSpPr>
          <p:nvPr/>
        </p:nvSpPr>
        <p:spPr bwMode="auto">
          <a:xfrm>
            <a:off x="1676400" y="1226075"/>
            <a:ext cx="8839200" cy="3048000"/>
          </a:xfrm>
          <a:prstGeom prst="rect">
            <a:avLst/>
          </a:prstGeom>
          <a:solidFill>
            <a:srgbClr val="254061"/>
          </a:solidFill>
          <a:ln w="38100">
            <a:solidFill>
              <a:schemeClr val="tx2">
                <a:lumMod val="60000"/>
                <a:lumOff val="40000"/>
              </a:schemeClr>
            </a:solidFill>
            <a:round/>
            <a:headEnd/>
            <a:tailEnd/>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panose="02020603050405020304" pitchFamily="18" charset="0"/>
              <a:ea typeface="ＭＳ Ｐゴシック" panose="020B0600070205080204" pitchFamily="34" charset="-128"/>
              <a:cs typeface="Arial" charset="0"/>
            </a:endParaRPr>
          </a:p>
        </p:txBody>
      </p:sp>
      <p:sp>
        <p:nvSpPr>
          <p:cNvPr id="7" name="TextBox 6">
            <a:extLst>
              <a:ext uri="{FF2B5EF4-FFF2-40B4-BE49-F238E27FC236}">
                <a16:creationId xmlns="" xmlns:a16="http://schemas.microsoft.com/office/drawing/2014/main" id="{5DE80F2B-C063-4A7C-B8A6-69CEB5288C2B}"/>
              </a:ext>
            </a:extLst>
          </p:cNvPr>
          <p:cNvSpPr txBox="1">
            <a:spLocks noChangeArrowheads="1"/>
          </p:cNvSpPr>
          <p:nvPr/>
        </p:nvSpPr>
        <p:spPr bwMode="auto">
          <a:xfrm>
            <a:off x="1752600" y="1302276"/>
            <a:ext cx="8686800" cy="2739211"/>
          </a:xfrm>
          <a:prstGeom prst="rect">
            <a:avLst/>
          </a:prstGeom>
          <a:noFill/>
          <a:ln w="38100">
            <a:noFill/>
            <a:miter lim="800000"/>
            <a:headEnd/>
            <a:tailEnd/>
          </a:ln>
        </p:spPr>
        <p:txBody>
          <a:bodyPr wrap="square">
            <a:spAutoFit/>
          </a:bodyPr>
          <a:lstStyle/>
          <a:p>
            <a:pPr marL="0" marR="0" lvl="0" indent="0" algn="l" defTabSz="914400" rtl="0" eaLnBrk="0" fontAlgn="base" latinLnBrk="0" hangingPunct="0">
              <a:lnSpc>
                <a:spcPct val="90000"/>
              </a:lnSpc>
              <a:spcBef>
                <a:spcPts val="0"/>
              </a:spcBef>
              <a:spcAft>
                <a:spcPts val="1200"/>
              </a:spcAft>
              <a:buClrTx/>
              <a:buSzPct val="85000"/>
              <a:buFontTx/>
              <a:buNone/>
              <a:tabLst/>
              <a:defRPr/>
            </a:pPr>
            <a:r>
              <a:rPr kumimoji="0" lang="en-US" sz="3600" b="0" i="1" u="none" strike="noStrike" kern="1200" cap="none" spc="0" normalizeH="0" baseline="0" noProof="0" dirty="0">
                <a:ln>
                  <a:noFill/>
                </a:ln>
                <a:solidFill>
                  <a:srgbClr val="FFFFFF"/>
                </a:solidFill>
                <a:effectLst/>
                <a:uLnTx/>
                <a:uFillTx/>
                <a:latin typeface="Calibri Light" panose="020F0302020204030204" pitchFamily="34" charset="0"/>
                <a:ea typeface="Cambria" charset="0"/>
                <a:cs typeface="Cambria" charset="0"/>
              </a:rPr>
              <a:t>If larger: </a:t>
            </a:r>
            <a:r>
              <a:rPr kumimoji="0" lang="en-US" sz="3600" b="0" i="0" u="none" strike="noStrike" kern="1200" cap="none" spc="0" normalizeH="0" baseline="0" noProof="0" dirty="0">
                <a:ln>
                  <a:noFill/>
                </a:ln>
                <a:solidFill>
                  <a:srgbClr val="FFFFFF"/>
                </a:solidFill>
                <a:effectLst/>
                <a:uLnTx/>
                <a:uFillTx/>
                <a:latin typeface="Calibri Light" panose="020F0302020204030204" pitchFamily="34" charset="0"/>
                <a:ea typeface="Cambria" charset="0"/>
                <a:cs typeface="Cambria" charset="0"/>
              </a:rPr>
              <a:t>no hydrogen would form; atomic nuclei for most life-essential elements would be unstable; thus, no life chemistry.</a:t>
            </a:r>
          </a:p>
          <a:p>
            <a:pPr marL="0" marR="0" lvl="0" indent="0" algn="l" defTabSz="914400" rtl="0" eaLnBrk="0" fontAlgn="base" latinLnBrk="0" hangingPunct="0">
              <a:lnSpc>
                <a:spcPct val="90000"/>
              </a:lnSpc>
              <a:spcBef>
                <a:spcPts val="0"/>
              </a:spcBef>
              <a:spcAft>
                <a:spcPts val="1200"/>
              </a:spcAft>
              <a:buClrTx/>
              <a:buSzPct val="85000"/>
              <a:buFontTx/>
              <a:buNone/>
              <a:tabLst/>
              <a:defRPr/>
            </a:pPr>
            <a:r>
              <a:rPr kumimoji="0" lang="en-US" sz="3600" b="0" i="1" u="none" strike="noStrike" kern="1200" cap="none" spc="0" normalizeH="0" baseline="0" noProof="0" dirty="0">
                <a:ln>
                  <a:noFill/>
                </a:ln>
                <a:solidFill>
                  <a:srgbClr val="FFFFFF"/>
                </a:solidFill>
                <a:effectLst/>
                <a:uLnTx/>
                <a:uFillTx/>
                <a:latin typeface="Calibri Light" panose="020F0302020204030204" pitchFamily="34" charset="0"/>
                <a:ea typeface="Cambria" charset="0"/>
                <a:cs typeface="Cambria" charset="0"/>
              </a:rPr>
              <a:t>If smaller: </a:t>
            </a:r>
            <a:r>
              <a:rPr kumimoji="0" lang="en-US" sz="3600" b="0" i="0" u="none" strike="noStrike" kern="1200" cap="none" spc="0" normalizeH="0" baseline="0" noProof="0" dirty="0">
                <a:ln>
                  <a:noFill/>
                </a:ln>
                <a:solidFill>
                  <a:srgbClr val="FFFFFF"/>
                </a:solidFill>
                <a:effectLst/>
                <a:uLnTx/>
                <a:uFillTx/>
                <a:latin typeface="Calibri Light" panose="020F0302020204030204" pitchFamily="34" charset="0"/>
                <a:ea typeface="Cambria" charset="0"/>
                <a:cs typeface="Cambria" charset="0"/>
              </a:rPr>
              <a:t>no elements heavier than hydrogen would form: again, no life chemistry. </a:t>
            </a:r>
          </a:p>
        </p:txBody>
      </p:sp>
      <p:sp>
        <p:nvSpPr>
          <p:cNvPr id="9" name="TextBox 4">
            <a:extLst>
              <a:ext uri="{FF2B5EF4-FFF2-40B4-BE49-F238E27FC236}">
                <a16:creationId xmlns="" xmlns:a16="http://schemas.microsoft.com/office/drawing/2014/main" id="{57DEEF4E-847C-46A9-9F8E-82B4E833DFD8}"/>
              </a:ext>
            </a:extLst>
          </p:cNvPr>
          <p:cNvSpPr txBox="1">
            <a:spLocks noChangeArrowheads="1"/>
          </p:cNvSpPr>
          <p:nvPr/>
        </p:nvSpPr>
        <p:spPr bwMode="auto">
          <a:xfrm>
            <a:off x="1485900" y="0"/>
            <a:ext cx="9067800" cy="86201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34 CONSTANTS</a:t>
            </a:r>
          </a:p>
        </p:txBody>
      </p:sp>
    </p:spTree>
    <p:extLst>
      <p:ext uri="{BB962C8B-B14F-4D97-AF65-F5344CB8AC3E}">
        <p14:creationId xmlns:p14="http://schemas.microsoft.com/office/powerpoint/2010/main" val="406406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extBox 3"/>
          <p:cNvSpPr txBox="1">
            <a:spLocks noChangeArrowheads="1"/>
          </p:cNvSpPr>
          <p:nvPr/>
        </p:nvSpPr>
        <p:spPr bwMode="auto">
          <a:xfrm>
            <a:off x="1600200" y="844690"/>
            <a:ext cx="4267200" cy="5632311"/>
          </a:xfrm>
          <a:prstGeom prst="rect">
            <a:avLst/>
          </a:prstGeom>
          <a:noFill/>
          <a:ln w="9525">
            <a:noFill/>
            <a:miter lim="800000"/>
            <a:headEnd/>
            <a:tailEnd/>
          </a:ln>
        </p:spPr>
        <p:txBody>
          <a:bodyPr>
            <a:spAutoFit/>
          </a:bodyPr>
          <a:lstStyle/>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strong nuclear force </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weak nuclear force</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pitchFamily="34" charset="0"/>
                <a:ea typeface="ＭＳ Ｐゴシック" panose="020B0600070205080204" pitchFamily="34" charset="-128"/>
                <a:cs typeface="+mn-cs"/>
              </a:rPr>
              <a:t>gravitational force constant</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Electromagnetic force constant</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ratio of electromagnetic force constant to gravitational force constant</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ratio of electron to proton mass</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ratio of number of protons to electrons</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expansion rate of the universe</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entropy level of the universe</a:t>
            </a:r>
            <a:endParaRPr kumimoji="0" lang="en-US" sz="1800" b="0" i="1"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mass density of the universe</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velocity of light</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age of the universe</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initial uniformity of radiation</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average distance between galaxies</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density of galaxy cluster</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average distance between stars</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fine structure constant</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decay rate of protons</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ground state energy level for </a:t>
            </a:r>
            <a:r>
              <a:rPr kumimoji="0" lang="en-US" sz="1800" b="0" i="0" u="none" strike="noStrike" kern="1200" cap="none" spc="0" normalizeH="0" baseline="3000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4</a:t>
            </a: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He</a:t>
            </a:r>
          </a:p>
        </p:txBody>
      </p:sp>
      <p:sp>
        <p:nvSpPr>
          <p:cNvPr id="43013" name="TextBox 4"/>
          <p:cNvSpPr txBox="1">
            <a:spLocks noChangeArrowheads="1"/>
          </p:cNvSpPr>
          <p:nvPr/>
        </p:nvSpPr>
        <p:spPr bwMode="auto">
          <a:xfrm>
            <a:off x="6019800" y="844690"/>
            <a:ext cx="4495800" cy="5632311"/>
          </a:xfrm>
          <a:prstGeom prst="rect">
            <a:avLst/>
          </a:prstGeom>
          <a:noFill/>
          <a:ln w="9525">
            <a:noFill/>
            <a:miter lim="800000"/>
            <a:headEnd/>
            <a:tailEnd/>
          </a:ln>
        </p:spPr>
        <p:txBody>
          <a:bodyPr>
            <a:spAutoFit/>
          </a:bodyPr>
          <a:lstStyle/>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20. 	decay rate of </a:t>
            </a:r>
            <a:r>
              <a:rPr kumimoji="0" lang="en-US" sz="1800" b="0" i="0" u="none" strike="noStrike" kern="1200" cap="none" spc="0" normalizeH="0" baseline="3000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8</a:t>
            </a: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Be</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21. 	ratio of neutron mass to proton mass</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22. 	initial excess of nucleons over anti-nucleons</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23. 	polarity of the water molecule</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24. 	supernovae eruptions</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25. 	white dwarf binaries</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26. 	ratio of exotic matter mass to ordinary matter mass</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27. 	number of effective dimensions in the early universe</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28. 	number of effective dimensions in the present universe</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29. 	mass of the neutrino</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30. 	big bang ripples</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31. 	size of the relativistic dilation factor</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32. 	uncertainty magnitude in the Heisenberg uncertainty principle</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33. 	cosmological constant</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34. 	</a:t>
            </a:r>
            <a:r>
              <a:rPr kumimoji="0" lang="en-US" sz="1800" b="0" i="0" u="none" strike="noStrike" kern="1200" cap="none" spc="0" normalizeH="0" baseline="3000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12</a:t>
            </a: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C to</a:t>
            </a:r>
            <a:r>
              <a:rPr kumimoji="0" lang="en-US" sz="1800" b="0" i="0" u="none" strike="noStrike" kern="1200" cap="none" spc="0" normalizeH="0" baseline="3000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 16</a:t>
            </a: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O nuclear energy level ratio</a:t>
            </a:r>
          </a:p>
        </p:txBody>
      </p:sp>
      <p:sp>
        <p:nvSpPr>
          <p:cNvPr id="6" name="Rectangle 5">
            <a:extLst>
              <a:ext uri="{FF2B5EF4-FFF2-40B4-BE49-F238E27FC236}">
                <a16:creationId xmlns="" xmlns:a16="http://schemas.microsoft.com/office/drawing/2014/main" id="{C4C268D2-BBFE-47E8-82E7-EEC0BE71391C}"/>
              </a:ext>
            </a:extLst>
          </p:cNvPr>
          <p:cNvSpPr>
            <a:spLocks noChangeArrowheads="1"/>
          </p:cNvSpPr>
          <p:nvPr/>
        </p:nvSpPr>
        <p:spPr bwMode="auto">
          <a:xfrm>
            <a:off x="390524" y="2819400"/>
            <a:ext cx="11496675" cy="3508444"/>
          </a:xfrm>
          <a:prstGeom prst="rect">
            <a:avLst/>
          </a:prstGeom>
          <a:solidFill>
            <a:srgbClr val="254061"/>
          </a:solidFill>
          <a:ln w="38100">
            <a:solidFill>
              <a:schemeClr val="tx2">
                <a:lumMod val="60000"/>
                <a:lumOff val="40000"/>
              </a:schemeClr>
            </a:solidFill>
            <a:round/>
            <a:headEnd/>
            <a:tailEnd/>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panose="02020603050405020304" pitchFamily="18" charset="0"/>
              <a:ea typeface="ＭＳ Ｐゴシック" panose="020B0600070205080204" pitchFamily="34" charset="-128"/>
              <a:cs typeface="Arial" charset="0"/>
            </a:endParaRPr>
          </a:p>
        </p:txBody>
      </p:sp>
      <p:sp>
        <p:nvSpPr>
          <p:cNvPr id="7" name="TextBox 6">
            <a:extLst>
              <a:ext uri="{FF2B5EF4-FFF2-40B4-BE49-F238E27FC236}">
                <a16:creationId xmlns="" xmlns:a16="http://schemas.microsoft.com/office/drawing/2014/main" id="{5DE80F2B-C063-4A7C-B8A6-69CEB5288C2B}"/>
              </a:ext>
            </a:extLst>
          </p:cNvPr>
          <p:cNvSpPr txBox="1">
            <a:spLocks noChangeArrowheads="1"/>
          </p:cNvSpPr>
          <p:nvPr/>
        </p:nvSpPr>
        <p:spPr bwMode="auto">
          <a:xfrm>
            <a:off x="466724" y="2895602"/>
            <a:ext cx="9966700" cy="1243417"/>
          </a:xfrm>
          <a:prstGeom prst="rect">
            <a:avLst/>
          </a:prstGeom>
          <a:noFill/>
          <a:ln w="38100">
            <a:noFill/>
            <a:miter lim="800000"/>
            <a:headEnd/>
            <a:tailEnd/>
          </a:ln>
        </p:spPr>
        <p:txBody>
          <a:bodyPr wrap="square">
            <a:spAutoFit/>
          </a:bodyPr>
          <a:lstStyle/>
          <a:p>
            <a:pPr marL="0" marR="0" lvl="0" indent="0" algn="l" defTabSz="914400" rtl="0" eaLnBrk="0" fontAlgn="base" latinLnBrk="0" hangingPunct="0">
              <a:lnSpc>
                <a:spcPct val="90000"/>
              </a:lnSpc>
              <a:spcBef>
                <a:spcPts val="0"/>
              </a:spcBef>
              <a:spcAft>
                <a:spcPts val="1200"/>
              </a:spcAft>
              <a:buClrTx/>
              <a:buSzPct val="85000"/>
              <a:buFontTx/>
              <a:buNone/>
              <a:tabLst/>
              <a:defRPr/>
            </a:pPr>
            <a:r>
              <a:rPr kumimoji="0" lang="en-US" sz="3600" b="0" i="0" u="none" strike="noStrike" kern="1200" cap="none" spc="0" normalizeH="0" baseline="0" noProof="0" dirty="0">
                <a:ln>
                  <a:noFill/>
                </a:ln>
                <a:solidFill>
                  <a:srgbClr val="FFFFFF"/>
                </a:solidFill>
                <a:effectLst/>
                <a:uLnTx/>
                <a:uFillTx/>
                <a:latin typeface="Calibri Light" panose="020F0302020204030204" pitchFamily="34" charset="0"/>
                <a:ea typeface="Cambria" charset="0"/>
                <a:cs typeface="Cambria" charset="0"/>
              </a:rPr>
              <a:t>What would happen if G was 5% stronger? </a:t>
            </a:r>
          </a:p>
          <a:p>
            <a:pPr marL="0" marR="0" lvl="0" indent="0" algn="l" defTabSz="914400" rtl="0" eaLnBrk="0" fontAlgn="base" latinLnBrk="0" hangingPunct="0">
              <a:lnSpc>
                <a:spcPct val="90000"/>
              </a:lnSpc>
              <a:spcBef>
                <a:spcPts val="0"/>
              </a:spcBef>
              <a:spcAft>
                <a:spcPts val="1200"/>
              </a:spcAft>
              <a:buClrTx/>
              <a:buSzPct val="85000"/>
              <a:buFontTx/>
              <a:buNone/>
              <a:tabLst/>
              <a:defRPr/>
            </a:pPr>
            <a:r>
              <a:rPr kumimoji="0" lang="en-US" sz="3600" b="0" i="1" u="none" strike="noStrike" kern="1200" cap="none" spc="0" normalizeH="0" baseline="0" noProof="0" dirty="0">
                <a:ln>
                  <a:noFill/>
                </a:ln>
                <a:solidFill>
                  <a:srgbClr val="FFFFFF"/>
                </a:solidFill>
                <a:effectLst/>
                <a:uLnTx/>
                <a:uFillTx/>
                <a:latin typeface="Calibri Light" panose="020F0302020204030204" pitchFamily="34" charset="0"/>
                <a:ea typeface="Cambria" charset="0"/>
                <a:cs typeface="Cambria" charset="0"/>
              </a:rPr>
              <a:t>Answer: EVERYONE DIES</a:t>
            </a:r>
          </a:p>
        </p:txBody>
      </p:sp>
      <p:sp>
        <p:nvSpPr>
          <p:cNvPr id="9" name="TextBox 4">
            <a:extLst>
              <a:ext uri="{FF2B5EF4-FFF2-40B4-BE49-F238E27FC236}">
                <a16:creationId xmlns="" xmlns:a16="http://schemas.microsoft.com/office/drawing/2014/main" id="{EBB03FAA-0EF0-4157-B832-6B9A146B1833}"/>
              </a:ext>
            </a:extLst>
          </p:cNvPr>
          <p:cNvSpPr txBox="1">
            <a:spLocks noChangeArrowheads="1"/>
          </p:cNvSpPr>
          <p:nvPr/>
        </p:nvSpPr>
        <p:spPr bwMode="auto">
          <a:xfrm>
            <a:off x="1485900" y="0"/>
            <a:ext cx="9067800" cy="86201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34 CONSTANTS</a:t>
            </a:r>
          </a:p>
        </p:txBody>
      </p:sp>
      <p:pic>
        <p:nvPicPr>
          <p:cNvPr id="3" name="Picture 2" descr="A picture containing green, ground, container, close&#10;&#10;Description automatically generated">
            <a:extLst>
              <a:ext uri="{FF2B5EF4-FFF2-40B4-BE49-F238E27FC236}">
                <a16:creationId xmlns="" xmlns:a16="http://schemas.microsoft.com/office/drawing/2014/main" id="{BE0798E8-3876-48C1-A643-E854BC72828B}"/>
              </a:ext>
            </a:extLst>
          </p:cNvPr>
          <p:cNvPicPr>
            <a:picLocks noChangeAspect="1"/>
          </p:cNvPicPr>
          <p:nvPr/>
        </p:nvPicPr>
        <p:blipFill>
          <a:blip r:embed="rId3"/>
          <a:stretch>
            <a:fillRect/>
          </a:stretch>
        </p:blipFill>
        <p:spPr>
          <a:xfrm>
            <a:off x="8686800" y="3650650"/>
            <a:ext cx="2695714" cy="2412805"/>
          </a:xfrm>
          <a:prstGeom prst="rect">
            <a:avLst/>
          </a:prstGeom>
        </p:spPr>
      </p:pic>
      <p:pic>
        <p:nvPicPr>
          <p:cNvPr id="11" name="Picture 10" descr="Text&#10;&#10;Description automatically generated">
            <a:extLst>
              <a:ext uri="{FF2B5EF4-FFF2-40B4-BE49-F238E27FC236}">
                <a16:creationId xmlns="" xmlns:a16="http://schemas.microsoft.com/office/drawing/2014/main" id="{545F7088-ABC5-4EAF-992A-E3DFABBBAFA2}"/>
              </a:ext>
            </a:extLst>
          </p:cNvPr>
          <p:cNvPicPr>
            <a:picLocks noChangeAspect="1"/>
          </p:cNvPicPr>
          <p:nvPr/>
        </p:nvPicPr>
        <p:blipFill>
          <a:blip r:embed="rId4"/>
          <a:stretch>
            <a:fillRect/>
          </a:stretch>
        </p:blipFill>
        <p:spPr>
          <a:xfrm>
            <a:off x="4876800" y="781201"/>
            <a:ext cx="3648346" cy="1961999"/>
          </a:xfrm>
          <a:prstGeom prst="rect">
            <a:avLst/>
          </a:prstGeom>
        </p:spPr>
      </p:pic>
    </p:spTree>
    <p:extLst>
      <p:ext uri="{BB962C8B-B14F-4D97-AF65-F5344CB8AC3E}">
        <p14:creationId xmlns:p14="http://schemas.microsoft.com/office/powerpoint/2010/main" val="361035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extBox 3"/>
          <p:cNvSpPr txBox="1">
            <a:spLocks noChangeArrowheads="1"/>
          </p:cNvSpPr>
          <p:nvPr/>
        </p:nvSpPr>
        <p:spPr bwMode="auto">
          <a:xfrm>
            <a:off x="1600200" y="844690"/>
            <a:ext cx="4267200" cy="5632311"/>
          </a:xfrm>
          <a:prstGeom prst="rect">
            <a:avLst/>
          </a:prstGeom>
          <a:noFill/>
          <a:ln w="9525">
            <a:noFill/>
            <a:miter lim="800000"/>
            <a:headEnd/>
            <a:tailEnd/>
          </a:ln>
        </p:spPr>
        <p:txBody>
          <a:bodyPr>
            <a:spAutoFit/>
          </a:bodyPr>
          <a:lstStyle/>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strong nuclear force </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weak nuclear force</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pitchFamily="34" charset="0"/>
                <a:ea typeface="ＭＳ Ｐゴシック" panose="020B0600070205080204" pitchFamily="34" charset="-128"/>
                <a:cs typeface="+mn-cs"/>
              </a:rPr>
              <a:t>gravitational force constant</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Electromagnetic force constant</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ratio of electromagnetic force constant to gravitational force constant</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ratio of electron to proton mass</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ratio of number of protons to electrons</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expansion rate of the universe</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entropy level of the universe</a:t>
            </a:r>
            <a:endParaRPr kumimoji="0" lang="en-US" sz="1800" b="0" i="1"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mass density of the universe</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velocity of light</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age of the universe</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initial uniformity of radiation</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average distance between galaxies</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density of galaxy cluster</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average distance between stars</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fine structure constant</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decay rate of protons</a:t>
            </a: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ground state energy level for </a:t>
            </a:r>
            <a:r>
              <a:rPr kumimoji="0" lang="en-US" sz="1800" b="0" i="0" u="none" strike="noStrike" kern="1200" cap="none" spc="0" normalizeH="0" baseline="3000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4</a:t>
            </a: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He</a:t>
            </a:r>
          </a:p>
        </p:txBody>
      </p:sp>
      <p:sp>
        <p:nvSpPr>
          <p:cNvPr id="43013" name="TextBox 4"/>
          <p:cNvSpPr txBox="1">
            <a:spLocks noChangeArrowheads="1"/>
          </p:cNvSpPr>
          <p:nvPr/>
        </p:nvSpPr>
        <p:spPr bwMode="auto">
          <a:xfrm>
            <a:off x="6019800" y="844690"/>
            <a:ext cx="4495800" cy="5632311"/>
          </a:xfrm>
          <a:prstGeom prst="rect">
            <a:avLst/>
          </a:prstGeom>
          <a:noFill/>
          <a:ln w="9525">
            <a:noFill/>
            <a:miter lim="800000"/>
            <a:headEnd/>
            <a:tailEnd/>
          </a:ln>
        </p:spPr>
        <p:txBody>
          <a:bodyPr>
            <a:spAutoFit/>
          </a:bodyPr>
          <a:lstStyle/>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20. 	decay rate of </a:t>
            </a:r>
            <a:r>
              <a:rPr kumimoji="0" lang="en-US" sz="1800" b="0" i="0" u="none" strike="noStrike" kern="1200" cap="none" spc="0" normalizeH="0" baseline="3000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8</a:t>
            </a: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Be</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21. 	ratio of neutron mass to proton mass</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22. 	initial excess of nucleons over anti-nucleons</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23. 	polarity of the water molecule</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24. 	supernovae eruptions</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25. 	white dwarf binaries</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26. 	ratio of exotic matter mass to ordinary matter mass</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27. 	number of effective dimensions in the early universe</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28. 	number of effective dimensions in the present universe</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29. 	mass of the neutrino</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30. 	big bang ripples</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31. 	size of the relativistic dilation factor</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32. 	uncertainty magnitude in the Heisenberg uncertainty principle</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33. 	cosmological constant</a:t>
            </a:r>
          </a:p>
          <a:p>
            <a:pPr marL="460375" marR="0" lvl="0" indent="-460375"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34. 	</a:t>
            </a:r>
            <a:r>
              <a:rPr kumimoji="0" lang="en-US" sz="1800" b="0" i="0" u="none" strike="noStrike" kern="1200" cap="none" spc="0" normalizeH="0" baseline="3000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12</a:t>
            </a: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C to</a:t>
            </a:r>
            <a:r>
              <a:rPr kumimoji="0" lang="en-US" sz="1800" b="0" i="0" u="none" strike="noStrike" kern="1200" cap="none" spc="0" normalizeH="0" baseline="3000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 16</a:t>
            </a:r>
            <a:r>
              <a:rPr kumimoji="0" lang="en-US" sz="1800" b="0" i="0" u="none" strike="noStrike" kern="1200" cap="none" spc="0" normalizeH="0" baseline="0" noProof="0" dirty="0">
                <a:ln>
                  <a:noFill/>
                </a:ln>
                <a:solidFill>
                  <a:prstClr val="black">
                    <a:lumMod val="65000"/>
                    <a:lumOff val="35000"/>
                  </a:prstClr>
                </a:solidFill>
                <a:effectLst/>
                <a:uLnTx/>
                <a:uFillTx/>
                <a:latin typeface="Calibri Light" panose="020F0302020204030204" pitchFamily="34" charset="0"/>
                <a:ea typeface="ＭＳ Ｐゴシック" panose="020B0600070205080204" pitchFamily="34" charset="-128"/>
                <a:cs typeface="+mn-cs"/>
              </a:rPr>
              <a:t>O nuclear energy level ratio</a:t>
            </a:r>
          </a:p>
        </p:txBody>
      </p:sp>
      <p:sp>
        <p:nvSpPr>
          <p:cNvPr id="6" name="Rectangle 5">
            <a:extLst>
              <a:ext uri="{FF2B5EF4-FFF2-40B4-BE49-F238E27FC236}">
                <a16:creationId xmlns="" xmlns:a16="http://schemas.microsoft.com/office/drawing/2014/main" id="{C4C268D2-BBFE-47E8-82E7-EEC0BE71391C}"/>
              </a:ext>
            </a:extLst>
          </p:cNvPr>
          <p:cNvSpPr>
            <a:spLocks noChangeArrowheads="1"/>
          </p:cNvSpPr>
          <p:nvPr/>
        </p:nvSpPr>
        <p:spPr bwMode="auto">
          <a:xfrm>
            <a:off x="390524" y="2819400"/>
            <a:ext cx="11496675" cy="3508444"/>
          </a:xfrm>
          <a:prstGeom prst="rect">
            <a:avLst/>
          </a:prstGeom>
          <a:solidFill>
            <a:srgbClr val="254061"/>
          </a:solidFill>
          <a:ln w="38100">
            <a:solidFill>
              <a:schemeClr val="tx2">
                <a:lumMod val="60000"/>
                <a:lumOff val="40000"/>
              </a:schemeClr>
            </a:solidFill>
            <a:round/>
            <a:headEnd/>
            <a:tailEnd/>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panose="02020603050405020304" pitchFamily="18" charset="0"/>
              <a:ea typeface="ＭＳ Ｐゴシック" panose="020B0600070205080204" pitchFamily="34" charset="-128"/>
              <a:cs typeface="Arial" charset="0"/>
            </a:endParaRPr>
          </a:p>
        </p:txBody>
      </p:sp>
      <p:sp>
        <p:nvSpPr>
          <p:cNvPr id="7" name="TextBox 6">
            <a:extLst>
              <a:ext uri="{FF2B5EF4-FFF2-40B4-BE49-F238E27FC236}">
                <a16:creationId xmlns="" xmlns:a16="http://schemas.microsoft.com/office/drawing/2014/main" id="{5DE80F2B-C063-4A7C-B8A6-69CEB5288C2B}"/>
              </a:ext>
            </a:extLst>
          </p:cNvPr>
          <p:cNvSpPr txBox="1">
            <a:spLocks noChangeArrowheads="1"/>
          </p:cNvSpPr>
          <p:nvPr/>
        </p:nvSpPr>
        <p:spPr bwMode="auto">
          <a:xfrm>
            <a:off x="466724" y="2895602"/>
            <a:ext cx="9966700" cy="1243417"/>
          </a:xfrm>
          <a:prstGeom prst="rect">
            <a:avLst/>
          </a:prstGeom>
          <a:noFill/>
          <a:ln w="38100">
            <a:noFill/>
            <a:miter lim="800000"/>
            <a:headEnd/>
            <a:tailEnd/>
          </a:ln>
        </p:spPr>
        <p:txBody>
          <a:bodyPr wrap="square">
            <a:spAutoFit/>
          </a:bodyPr>
          <a:lstStyle/>
          <a:p>
            <a:pPr marL="0" marR="0" lvl="0" indent="0" algn="l" defTabSz="914400" rtl="0" eaLnBrk="0" fontAlgn="base" latinLnBrk="0" hangingPunct="0">
              <a:lnSpc>
                <a:spcPct val="90000"/>
              </a:lnSpc>
              <a:spcBef>
                <a:spcPts val="0"/>
              </a:spcBef>
              <a:spcAft>
                <a:spcPts val="1200"/>
              </a:spcAft>
              <a:buClrTx/>
              <a:buSzPct val="85000"/>
              <a:buFontTx/>
              <a:buNone/>
              <a:tabLst/>
              <a:defRPr/>
            </a:pPr>
            <a:r>
              <a:rPr kumimoji="0" lang="en-US" sz="3600" b="0" i="0" u="none" strike="noStrike" kern="1200" cap="none" spc="0" normalizeH="0" baseline="0" noProof="0" dirty="0">
                <a:ln>
                  <a:noFill/>
                </a:ln>
                <a:solidFill>
                  <a:srgbClr val="FFFFFF"/>
                </a:solidFill>
                <a:effectLst/>
                <a:uLnTx/>
                <a:uFillTx/>
                <a:latin typeface="Calibri Light" panose="020F0302020204030204" pitchFamily="34" charset="0"/>
                <a:ea typeface="Cambria" charset="0"/>
                <a:cs typeface="Cambria" charset="0"/>
              </a:rPr>
              <a:t>What would happen if G was 5% stronger? </a:t>
            </a:r>
          </a:p>
          <a:p>
            <a:pPr marL="0" marR="0" lvl="0" indent="0" algn="l" defTabSz="914400" rtl="0" eaLnBrk="0" fontAlgn="base" latinLnBrk="0" hangingPunct="0">
              <a:lnSpc>
                <a:spcPct val="90000"/>
              </a:lnSpc>
              <a:spcBef>
                <a:spcPts val="0"/>
              </a:spcBef>
              <a:spcAft>
                <a:spcPts val="1200"/>
              </a:spcAft>
              <a:buClrTx/>
              <a:buSzPct val="85000"/>
              <a:buFontTx/>
              <a:buNone/>
              <a:tabLst/>
              <a:defRPr/>
            </a:pPr>
            <a:r>
              <a:rPr kumimoji="0" lang="en-US" sz="3600" b="0" i="1" u="none" strike="noStrike" kern="1200" cap="none" spc="0" normalizeH="0" baseline="0" noProof="0" dirty="0">
                <a:ln>
                  <a:noFill/>
                </a:ln>
                <a:solidFill>
                  <a:srgbClr val="FFFFFF"/>
                </a:solidFill>
                <a:effectLst/>
                <a:uLnTx/>
                <a:uFillTx/>
                <a:latin typeface="Calibri Light" panose="020F0302020204030204" pitchFamily="34" charset="0"/>
                <a:ea typeface="Cambria" charset="0"/>
                <a:cs typeface="Cambria" charset="0"/>
              </a:rPr>
              <a:t>Answer: EVERYONE FRIES</a:t>
            </a:r>
          </a:p>
        </p:txBody>
      </p:sp>
      <p:sp>
        <p:nvSpPr>
          <p:cNvPr id="9" name="TextBox 4">
            <a:extLst>
              <a:ext uri="{FF2B5EF4-FFF2-40B4-BE49-F238E27FC236}">
                <a16:creationId xmlns="" xmlns:a16="http://schemas.microsoft.com/office/drawing/2014/main" id="{EBB03FAA-0EF0-4157-B832-6B9A146B1833}"/>
              </a:ext>
            </a:extLst>
          </p:cNvPr>
          <p:cNvSpPr txBox="1">
            <a:spLocks noChangeArrowheads="1"/>
          </p:cNvSpPr>
          <p:nvPr/>
        </p:nvSpPr>
        <p:spPr bwMode="auto">
          <a:xfrm>
            <a:off x="1485900" y="0"/>
            <a:ext cx="9067800" cy="86201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34 CONSTANTS</a:t>
            </a:r>
          </a:p>
        </p:txBody>
      </p:sp>
      <p:pic>
        <p:nvPicPr>
          <p:cNvPr id="3" name="Picture 2" descr="A picture containing green, ground, container, close&#10;&#10;Description automatically generated">
            <a:extLst>
              <a:ext uri="{FF2B5EF4-FFF2-40B4-BE49-F238E27FC236}">
                <a16:creationId xmlns="" xmlns:a16="http://schemas.microsoft.com/office/drawing/2014/main" id="{BE0798E8-3876-48C1-A643-E854BC72828B}"/>
              </a:ext>
            </a:extLst>
          </p:cNvPr>
          <p:cNvPicPr>
            <a:picLocks noChangeAspect="1"/>
          </p:cNvPicPr>
          <p:nvPr/>
        </p:nvPicPr>
        <p:blipFill>
          <a:blip r:embed="rId3"/>
          <a:stretch>
            <a:fillRect/>
          </a:stretch>
        </p:blipFill>
        <p:spPr>
          <a:xfrm>
            <a:off x="8686800" y="3650650"/>
            <a:ext cx="2695714" cy="2412805"/>
          </a:xfrm>
          <a:prstGeom prst="rect">
            <a:avLst/>
          </a:prstGeom>
        </p:spPr>
      </p:pic>
      <p:pic>
        <p:nvPicPr>
          <p:cNvPr id="11" name="Picture 10" descr="Text&#10;&#10;Description automatically generated">
            <a:extLst>
              <a:ext uri="{FF2B5EF4-FFF2-40B4-BE49-F238E27FC236}">
                <a16:creationId xmlns="" xmlns:a16="http://schemas.microsoft.com/office/drawing/2014/main" id="{545F7088-ABC5-4EAF-992A-E3DFABBBAFA2}"/>
              </a:ext>
            </a:extLst>
          </p:cNvPr>
          <p:cNvPicPr>
            <a:picLocks noChangeAspect="1"/>
          </p:cNvPicPr>
          <p:nvPr/>
        </p:nvPicPr>
        <p:blipFill>
          <a:blip r:embed="rId4"/>
          <a:stretch>
            <a:fillRect/>
          </a:stretch>
        </p:blipFill>
        <p:spPr>
          <a:xfrm>
            <a:off x="4876800" y="781201"/>
            <a:ext cx="3648346" cy="1961999"/>
          </a:xfrm>
          <a:prstGeom prst="rect">
            <a:avLst/>
          </a:prstGeom>
        </p:spPr>
      </p:pic>
      <p:sp>
        <p:nvSpPr>
          <p:cNvPr id="10" name="TextBox 9">
            <a:extLst>
              <a:ext uri="{FF2B5EF4-FFF2-40B4-BE49-F238E27FC236}">
                <a16:creationId xmlns="" xmlns:a16="http://schemas.microsoft.com/office/drawing/2014/main" id="{8B641F9E-44F1-46A0-A23F-A96AAE4D5164}"/>
              </a:ext>
            </a:extLst>
          </p:cNvPr>
          <p:cNvSpPr txBox="1">
            <a:spLocks noChangeArrowheads="1"/>
          </p:cNvSpPr>
          <p:nvPr/>
        </p:nvSpPr>
        <p:spPr bwMode="auto">
          <a:xfrm>
            <a:off x="466724" y="4172028"/>
            <a:ext cx="8220076" cy="2086725"/>
          </a:xfrm>
          <a:prstGeom prst="rect">
            <a:avLst/>
          </a:prstGeom>
          <a:noFill/>
          <a:ln w="38100">
            <a:noFill/>
            <a:miter lim="800000"/>
            <a:headEnd/>
            <a:tailEnd/>
          </a:ln>
        </p:spPr>
        <p:txBody>
          <a:bodyPr wrap="square">
            <a:spAutoFit/>
          </a:bodyPr>
          <a:lstStyle/>
          <a:p>
            <a:pPr marL="0" marR="0" lvl="0" indent="0" algn="l" defTabSz="914400" rtl="0" eaLnBrk="0" fontAlgn="base" latinLnBrk="0" hangingPunct="0">
              <a:lnSpc>
                <a:spcPct val="90000"/>
              </a:lnSpc>
              <a:spcBef>
                <a:spcPts val="0"/>
              </a:spcBef>
              <a:spcAft>
                <a:spcPts val="1200"/>
              </a:spcAft>
              <a:buClrTx/>
              <a:buSzPct val="85000"/>
              <a:buFontTx/>
              <a:buNone/>
              <a:tabLst/>
              <a:defRPr/>
            </a:pPr>
            <a:r>
              <a:rPr kumimoji="0" lang="en-US" sz="3600" b="0" i="1" u="none" strike="noStrike" kern="1200" cap="none" spc="0" normalizeH="0" baseline="0" noProof="0" dirty="0">
                <a:ln>
                  <a:noFill/>
                </a:ln>
                <a:solidFill>
                  <a:srgbClr val="FFFFFF"/>
                </a:solidFill>
                <a:effectLst/>
                <a:uLnTx/>
                <a:uFillTx/>
                <a:latin typeface="Calibri Light" panose="020F0302020204030204" pitchFamily="34" charset="0"/>
                <a:ea typeface="Cambria" charset="0"/>
                <a:cs typeface="Cambria" charset="0"/>
              </a:rPr>
              <a:t>If gravity was 5% stronger, the earth would pass the sun about 10% closer, which would trigger catastrophic climate change and widespread famine.</a:t>
            </a:r>
          </a:p>
        </p:txBody>
      </p:sp>
    </p:spTree>
    <p:extLst>
      <p:ext uri="{BB962C8B-B14F-4D97-AF65-F5344CB8AC3E}">
        <p14:creationId xmlns:p14="http://schemas.microsoft.com/office/powerpoint/2010/main" val="267878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8"/>
          <p:cNvSpPr txBox="1">
            <a:spLocks noChangeArrowheads="1"/>
          </p:cNvSpPr>
          <p:nvPr/>
        </p:nvSpPr>
        <p:spPr bwMode="auto">
          <a:xfrm>
            <a:off x="533400" y="457200"/>
            <a:ext cx="10896600" cy="3000821"/>
          </a:xfrm>
          <a:prstGeom prst="rect">
            <a:avLst/>
          </a:prstGeom>
          <a:noFill/>
          <a:ln w="9525">
            <a:noFill/>
            <a:miter lim="800000"/>
            <a:headEnd/>
            <a:tailEnd/>
          </a:ln>
        </p:spPr>
        <p:txBody>
          <a:bodyPr wrap="square">
            <a:prstTxWarp prst="textNoShape">
              <a:avLst/>
            </a:prstTxWarp>
            <a:spAutoFit/>
          </a:bodyPr>
          <a:lstStyle/>
          <a:p>
            <a:pPr marL="0" marR="0" lvl="0" indent="0" algn="l" defTabSz="914400" rtl="0" eaLnBrk="0" fontAlgn="base" latinLnBrk="0" hangingPunct="0">
              <a:lnSpc>
                <a:spcPct val="90000"/>
              </a:lnSpc>
              <a:spcBef>
                <a:spcPts val="0"/>
              </a:spcBef>
              <a:spcAft>
                <a:spcPct val="0"/>
              </a:spcAft>
              <a:buClrTx/>
              <a:buSzTx/>
              <a:buFontTx/>
              <a:buNone/>
              <a:tabLst/>
              <a:defRPr/>
            </a:pPr>
            <a:r>
              <a:rPr kumimoji="0" lang="en-US" sz="42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Steven Hawking (famed astrophysicist): “The laws of science, as we know them at present, contain many fundamental numbers, like the size of the electric charge of the electron… The remarkable fact is that the values of these numbers seem to</a:t>
            </a:r>
          </a:p>
        </p:txBody>
      </p:sp>
      <p:pic>
        <p:nvPicPr>
          <p:cNvPr id="6" name="Picture 5" descr="A person sitting in a chair&#10;&#10;Description automatically generated with medium confidence">
            <a:extLst>
              <a:ext uri="{FF2B5EF4-FFF2-40B4-BE49-F238E27FC236}">
                <a16:creationId xmlns="" xmlns:a16="http://schemas.microsoft.com/office/drawing/2014/main" id="{78E3D20D-F4F3-406D-BACA-32BF60FB4866}"/>
              </a:ext>
            </a:extLst>
          </p:cNvPr>
          <p:cNvPicPr>
            <a:picLocks noChangeAspect="1"/>
          </p:cNvPicPr>
          <p:nvPr/>
        </p:nvPicPr>
        <p:blipFill>
          <a:blip r:embed="rId3"/>
          <a:stretch>
            <a:fillRect/>
          </a:stretch>
        </p:blipFill>
        <p:spPr>
          <a:xfrm>
            <a:off x="7239000" y="3458021"/>
            <a:ext cx="4648200" cy="3098800"/>
          </a:xfrm>
          <a:prstGeom prst="rect">
            <a:avLst/>
          </a:prstGeom>
        </p:spPr>
      </p:pic>
      <p:sp>
        <p:nvSpPr>
          <p:cNvPr id="9" name="TextBox 8">
            <a:extLst>
              <a:ext uri="{FF2B5EF4-FFF2-40B4-BE49-F238E27FC236}">
                <a16:creationId xmlns="" xmlns:a16="http://schemas.microsoft.com/office/drawing/2014/main" id="{9AC644A7-3C7A-4E92-936E-AB4B7735B091}"/>
              </a:ext>
            </a:extLst>
          </p:cNvPr>
          <p:cNvSpPr txBox="1"/>
          <p:nvPr/>
        </p:nvSpPr>
        <p:spPr>
          <a:xfrm>
            <a:off x="533400" y="3283276"/>
            <a:ext cx="6705600" cy="203132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2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have been very finely adjusted to make possible the development of life…</a:t>
            </a:r>
          </a:p>
        </p:txBody>
      </p:sp>
    </p:spTree>
    <p:extLst>
      <p:ext uri="{BB962C8B-B14F-4D97-AF65-F5344CB8AC3E}">
        <p14:creationId xmlns:p14="http://schemas.microsoft.com/office/powerpoint/2010/main" val="3449427748"/>
      </p:ext>
    </p:extLst>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8"/>
          <p:cNvSpPr txBox="1">
            <a:spLocks noChangeArrowheads="1"/>
          </p:cNvSpPr>
          <p:nvPr/>
        </p:nvSpPr>
        <p:spPr bwMode="auto">
          <a:xfrm>
            <a:off x="533400" y="457200"/>
            <a:ext cx="10896600" cy="3000821"/>
          </a:xfrm>
          <a:prstGeom prst="rect">
            <a:avLst/>
          </a:prstGeom>
          <a:noFill/>
          <a:ln w="9525">
            <a:noFill/>
            <a:miter lim="800000"/>
            <a:headEnd/>
            <a:tailEnd/>
          </a:ln>
        </p:spPr>
        <p:txBody>
          <a:bodyPr wrap="square">
            <a:prstTxWarp prst="textNoShape">
              <a:avLst/>
            </a:prstTxWarp>
            <a:spAutoFit/>
          </a:bodyPr>
          <a:lstStyle/>
          <a:p>
            <a:pPr marL="0" marR="0" lvl="0" indent="0" algn="l" defTabSz="914400" rtl="0" eaLnBrk="0" fontAlgn="base" latinLnBrk="0" hangingPunct="0">
              <a:lnSpc>
                <a:spcPct val="90000"/>
              </a:lnSpc>
              <a:spcBef>
                <a:spcPts val="0"/>
              </a:spcBef>
              <a:spcAft>
                <a:spcPct val="0"/>
              </a:spcAft>
              <a:buClrTx/>
              <a:buSzTx/>
              <a:buFontTx/>
              <a:buNone/>
              <a:tabLst/>
              <a:defRPr/>
            </a:pPr>
            <a:r>
              <a:rPr kumimoji="0" lang="en-US" sz="42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Steven Hawking (famed astrophysicist): “For example, if the electric charge of the electron had been only slightly different, stars either would have been unable to burn hydrogen and helium, or else they would not have exploded… It seems</a:t>
            </a:r>
          </a:p>
        </p:txBody>
      </p:sp>
      <p:pic>
        <p:nvPicPr>
          <p:cNvPr id="6" name="Picture 5" descr="A person sitting in a chair&#10;&#10;Description automatically generated with medium confidence">
            <a:extLst>
              <a:ext uri="{FF2B5EF4-FFF2-40B4-BE49-F238E27FC236}">
                <a16:creationId xmlns="" xmlns:a16="http://schemas.microsoft.com/office/drawing/2014/main" id="{78E3D20D-F4F3-406D-BACA-32BF60FB4866}"/>
              </a:ext>
            </a:extLst>
          </p:cNvPr>
          <p:cNvPicPr>
            <a:picLocks noChangeAspect="1"/>
          </p:cNvPicPr>
          <p:nvPr/>
        </p:nvPicPr>
        <p:blipFill>
          <a:blip r:embed="rId3"/>
          <a:stretch>
            <a:fillRect/>
          </a:stretch>
        </p:blipFill>
        <p:spPr>
          <a:xfrm>
            <a:off x="7239000" y="3458021"/>
            <a:ext cx="4648200" cy="3098800"/>
          </a:xfrm>
          <a:prstGeom prst="rect">
            <a:avLst/>
          </a:prstGeom>
        </p:spPr>
      </p:pic>
      <p:sp>
        <p:nvSpPr>
          <p:cNvPr id="9" name="TextBox 8">
            <a:extLst>
              <a:ext uri="{FF2B5EF4-FFF2-40B4-BE49-F238E27FC236}">
                <a16:creationId xmlns="" xmlns:a16="http://schemas.microsoft.com/office/drawing/2014/main" id="{9AC644A7-3C7A-4E92-936E-AB4B7735B091}"/>
              </a:ext>
            </a:extLst>
          </p:cNvPr>
          <p:cNvSpPr txBox="1"/>
          <p:nvPr/>
        </p:nvSpPr>
        <p:spPr>
          <a:xfrm>
            <a:off x="533400" y="3328996"/>
            <a:ext cx="6705600" cy="2419124"/>
          </a:xfrm>
          <a:prstGeom prst="rect">
            <a:avLst/>
          </a:prstGeom>
          <a:noFill/>
        </p:spPr>
        <p:txBody>
          <a:bodyPr wrap="square" rtlCol="0">
            <a:spAutoFit/>
          </a:bodyPr>
          <a:lstStyle/>
          <a:p>
            <a:pPr marL="0" marR="0" lvl="0" indent="0" algn="l" defTabSz="914400" rtl="0" eaLnBrk="0" fontAlgn="base" latinLnBrk="0" hangingPunct="0">
              <a:lnSpc>
                <a:spcPct val="90000"/>
              </a:lnSpc>
              <a:spcBef>
                <a:spcPts val="0"/>
              </a:spcBef>
              <a:spcAft>
                <a:spcPct val="0"/>
              </a:spcAft>
              <a:buClrTx/>
              <a:buSzTx/>
              <a:buFontTx/>
              <a:buNone/>
              <a:tabLst/>
              <a:defRPr/>
            </a:pPr>
            <a:r>
              <a:rPr kumimoji="0" lang="en-US" sz="42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clear that there are few ranges of values…that would allow the development of any form of intelligent life…</a:t>
            </a:r>
          </a:p>
        </p:txBody>
      </p:sp>
    </p:spTree>
    <p:extLst>
      <p:ext uri="{BB962C8B-B14F-4D97-AF65-F5344CB8AC3E}">
        <p14:creationId xmlns:p14="http://schemas.microsoft.com/office/powerpoint/2010/main" val="419548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8"/>
          <p:cNvSpPr txBox="1">
            <a:spLocks noChangeArrowheads="1"/>
          </p:cNvSpPr>
          <p:nvPr/>
        </p:nvSpPr>
        <p:spPr bwMode="auto">
          <a:xfrm>
            <a:off x="533400" y="457200"/>
            <a:ext cx="10896600" cy="3022366"/>
          </a:xfrm>
          <a:prstGeom prst="rect">
            <a:avLst/>
          </a:prstGeom>
          <a:noFill/>
          <a:ln w="9525">
            <a:noFill/>
            <a:miter lim="800000"/>
            <a:headEnd/>
            <a:tailEnd/>
          </a:ln>
        </p:spPr>
        <p:txBody>
          <a:bodyPr wrap="square">
            <a:prstTxWarp prst="textNoShape">
              <a:avLst/>
            </a:prstTxWarp>
            <a:spAutoFit/>
          </a:bodyPr>
          <a:lstStyle/>
          <a:p>
            <a:pPr marL="0" marR="0" lvl="0" indent="0" algn="l" defTabSz="914400" rtl="0" eaLnBrk="0" fontAlgn="base" latinLnBrk="0" hangingPunct="0">
              <a:lnSpc>
                <a:spcPct val="90000"/>
              </a:lnSpc>
              <a:spcBef>
                <a:spcPts val="0"/>
              </a:spcBef>
              <a:spcAft>
                <a:spcPts val="600"/>
              </a:spcAft>
              <a:buClrTx/>
              <a:buSzTx/>
              <a:buFontTx/>
              <a:buNone/>
              <a:tabLst/>
              <a:defRPr/>
            </a:pPr>
            <a:r>
              <a:rPr kumimoji="0" lang="en-US" sz="42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Steven Hawking (famed astrophysicist): “Most values would give rise to universes that, although they might be very beautiful, would contain no one able to wonder at that beauty…” </a:t>
            </a:r>
          </a:p>
          <a:p>
            <a:pPr marL="457200" marR="0" lvl="0" indent="-457200" algn="l" defTabSz="914400" rtl="0" eaLnBrk="0" fontAlgn="base" latinLnBrk="0" hangingPunct="0">
              <a:lnSpc>
                <a:spcPct val="90000"/>
              </a:lnSpc>
              <a:spcBef>
                <a:spcPts val="0"/>
              </a:spcBef>
              <a:spcAft>
                <a:spcPct val="0"/>
              </a:spcAft>
              <a:buClrTx/>
              <a:buSzTx/>
              <a:buFontTx/>
              <a:buNone/>
              <a:tabLst/>
              <a:defRPr/>
            </a:pPr>
            <a:r>
              <a:rPr kumimoji="0" lang="en-US" sz="3800" b="0" i="1"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	A Brief History of Time</a:t>
            </a:r>
            <a:r>
              <a:rPr kumimoji="0" lang="en-US" sz="38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 Bantam: 1998, 129-130</a:t>
            </a:r>
          </a:p>
        </p:txBody>
      </p:sp>
      <p:pic>
        <p:nvPicPr>
          <p:cNvPr id="6" name="Picture 5" descr="A person sitting in a chair&#10;&#10;Description automatically generated with medium confidence">
            <a:extLst>
              <a:ext uri="{FF2B5EF4-FFF2-40B4-BE49-F238E27FC236}">
                <a16:creationId xmlns="" xmlns:a16="http://schemas.microsoft.com/office/drawing/2014/main" id="{78E3D20D-F4F3-406D-BACA-32BF60FB4866}"/>
              </a:ext>
            </a:extLst>
          </p:cNvPr>
          <p:cNvPicPr>
            <a:picLocks noChangeAspect="1"/>
          </p:cNvPicPr>
          <p:nvPr/>
        </p:nvPicPr>
        <p:blipFill>
          <a:blip r:embed="rId3"/>
          <a:stretch>
            <a:fillRect/>
          </a:stretch>
        </p:blipFill>
        <p:spPr>
          <a:xfrm>
            <a:off x="7239000" y="3458021"/>
            <a:ext cx="4648200" cy="3098800"/>
          </a:xfrm>
          <a:prstGeom prst="rect">
            <a:avLst/>
          </a:prstGeom>
        </p:spPr>
      </p:pic>
    </p:spTree>
    <p:extLst>
      <p:ext uri="{BB962C8B-B14F-4D97-AF65-F5344CB8AC3E}">
        <p14:creationId xmlns:p14="http://schemas.microsoft.com/office/powerpoint/2010/main" val="27310879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8"/>
          <p:cNvSpPr txBox="1">
            <a:spLocks noChangeArrowheads="1"/>
          </p:cNvSpPr>
          <p:nvPr/>
        </p:nvSpPr>
        <p:spPr bwMode="auto">
          <a:xfrm>
            <a:off x="533400" y="457200"/>
            <a:ext cx="8496300" cy="3582519"/>
          </a:xfrm>
          <a:prstGeom prst="rect">
            <a:avLst/>
          </a:prstGeom>
          <a:noFill/>
          <a:ln w="9525">
            <a:noFill/>
            <a:miter lim="800000"/>
            <a:headEnd/>
            <a:tailEnd/>
          </a:ln>
        </p:spPr>
        <p:txBody>
          <a:bodyPr wrap="square">
            <a:prstTxWarp prst="textNoShape">
              <a:avLst/>
            </a:prstTxWarp>
            <a:spAutoFit/>
          </a:bodyPr>
          <a:lstStyle/>
          <a:p>
            <a:pPr marL="0" marR="0" lvl="0" indent="0" algn="l" defTabSz="914400" rtl="0" eaLnBrk="0" fontAlgn="base" latinLnBrk="0" hangingPunct="0">
              <a:lnSpc>
                <a:spcPct val="90000"/>
              </a:lnSpc>
              <a:spcBef>
                <a:spcPts val="0"/>
              </a:spcBef>
              <a:spcAft>
                <a:spcPct val="0"/>
              </a:spcAft>
              <a:buClrTx/>
              <a:buSzTx/>
              <a:buFontTx/>
              <a:buNone/>
              <a:tabLst/>
              <a:defRPr/>
            </a:pPr>
            <a:r>
              <a:rPr kumimoji="0" lang="en-US" sz="42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Paul Davies (Physicist at ASU): “It is virtually impossible that the universe came to have these correct parameters for life by chance, because so many of these numbers must all lie in such a small range of values…</a:t>
            </a:r>
          </a:p>
        </p:txBody>
      </p:sp>
      <p:pic>
        <p:nvPicPr>
          <p:cNvPr id="7" name="Picture 2">
            <a:extLst>
              <a:ext uri="{FF2B5EF4-FFF2-40B4-BE49-F238E27FC236}">
                <a16:creationId xmlns="" xmlns:a16="http://schemas.microsoft.com/office/drawing/2014/main" id="{D455AF01-20DC-450F-B1B8-D931F340CBAA}"/>
              </a:ext>
            </a:extLst>
          </p:cNvPr>
          <p:cNvPicPr>
            <a:picLocks noChangeAspect="1" noChangeArrowheads="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a:off x="9296400" y="457200"/>
            <a:ext cx="2492828"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7239971"/>
      </p:ext>
    </p:extLst>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8"/>
          <p:cNvSpPr txBox="1">
            <a:spLocks noChangeArrowheads="1"/>
          </p:cNvSpPr>
          <p:nvPr/>
        </p:nvSpPr>
        <p:spPr bwMode="auto">
          <a:xfrm>
            <a:off x="533400" y="457200"/>
            <a:ext cx="8496300" cy="4745915"/>
          </a:xfrm>
          <a:prstGeom prst="rect">
            <a:avLst/>
          </a:prstGeom>
          <a:noFill/>
          <a:ln w="9525">
            <a:noFill/>
            <a:miter lim="800000"/>
            <a:headEnd/>
            <a:tailEnd/>
          </a:ln>
        </p:spPr>
        <p:txBody>
          <a:bodyPr wrap="square">
            <a:prstTxWarp prst="textNoShape">
              <a:avLst/>
            </a:prstTxWarp>
            <a:spAutoFit/>
          </a:bodyPr>
          <a:lstStyle/>
          <a:p>
            <a:pPr marL="0" marR="0" lvl="0" indent="0" algn="l" defTabSz="914400" rtl="0" eaLnBrk="0" fontAlgn="base" latinLnBrk="0" hangingPunct="0">
              <a:lnSpc>
                <a:spcPct val="90000"/>
              </a:lnSpc>
              <a:spcBef>
                <a:spcPts val="0"/>
              </a:spcBef>
              <a:spcAft>
                <a:spcPct val="0"/>
              </a:spcAft>
              <a:buClrTx/>
              <a:buSzTx/>
              <a:buFontTx/>
              <a:buNone/>
              <a:tabLst/>
              <a:defRPr/>
            </a:pPr>
            <a:r>
              <a:rPr kumimoji="0" lang="en-US" sz="42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Paul Davies (Physicist at ASU): “If the initial explosion of the big bang had differed in strength by as little as 1 part in 10</a:t>
            </a:r>
            <a:r>
              <a:rPr kumimoji="0" lang="en-US" sz="4200" b="0" i="0" u="none" strike="noStrike" kern="1200" cap="none" spc="0" normalizeH="0" baseline="3000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60</a:t>
            </a:r>
            <a:r>
              <a:rPr kumimoji="0" lang="en-US" sz="42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 the universe would have either quickly collapsed back on itself, or expanded too rapidly for stars to form. In either case, life would be impossible...</a:t>
            </a:r>
          </a:p>
        </p:txBody>
      </p:sp>
      <p:pic>
        <p:nvPicPr>
          <p:cNvPr id="5" name="Picture 2">
            <a:extLst>
              <a:ext uri="{FF2B5EF4-FFF2-40B4-BE49-F238E27FC236}">
                <a16:creationId xmlns="" xmlns:a16="http://schemas.microsoft.com/office/drawing/2014/main" id="{B68F2350-A84E-44BE-BB41-56082D748EB0}"/>
              </a:ext>
            </a:extLst>
          </p:cNvPr>
          <p:cNvPicPr>
            <a:picLocks noChangeAspect="1" noChangeArrowheads="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a:off x="9296400" y="457200"/>
            <a:ext cx="2492828"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447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1200329"/>
          </a:xfrm>
          <a:prstGeom prst="rect">
            <a:avLst/>
          </a:prstGeom>
          <a:noFill/>
          <a:ln w="9525">
            <a:noFill/>
            <a:miter lim="800000"/>
            <a:headEnd/>
            <a:tailEnd/>
          </a:ln>
        </p:spPr>
        <p:txBody>
          <a:bodyPr wrap="square">
            <a:spAutoFit/>
          </a:bodyPr>
          <a:lstStyle/>
          <a:p>
            <a:pPr marL="573088" marR="0" indent="-573088">
              <a:lnSpc>
                <a:spcPct val="90000"/>
              </a:lnSpc>
              <a:spcBef>
                <a:spcPts val="0"/>
              </a:spcBef>
              <a:spcAft>
                <a:spcPts val="0"/>
              </a:spcAft>
            </a:pPr>
            <a:r>
              <a:rPr lang="en-US" sz="40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8</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To sum up, all of you be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harmonious</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sympathetic, brotherly, kindhearted, and humble in spirit</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3</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 xmlns:a16="http://schemas.microsoft.com/office/drawing/2014/main" id="{576F1294-7AD3-4B3A-93A7-52B107327406}"/>
              </a:ext>
            </a:extLst>
          </p:cNvPr>
          <p:cNvSpPr>
            <a:spLocks noChangeArrowheads="1"/>
          </p:cNvSpPr>
          <p:nvPr/>
        </p:nvSpPr>
        <p:spPr bwMode="auto">
          <a:xfrm>
            <a:off x="3200400" y="1905000"/>
            <a:ext cx="8342121" cy="9906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a:solidFill>
                <a:sysClr val="windowText" lastClr="000000"/>
              </a:solidFill>
              <a:latin typeface="Calibri"/>
              <a:ea typeface="+mn-ea"/>
            </a:endParaRPr>
          </a:p>
        </p:txBody>
      </p:sp>
      <p:sp>
        <p:nvSpPr>
          <p:cNvPr id="5" name="TextBox 4">
            <a:extLst>
              <a:ext uri="{FF2B5EF4-FFF2-40B4-BE49-F238E27FC236}">
                <a16:creationId xmlns="" xmlns:a16="http://schemas.microsoft.com/office/drawing/2014/main" id="{7E30D380-6E3F-4B57-AB1D-7ECBD906112C}"/>
              </a:ext>
            </a:extLst>
          </p:cNvPr>
          <p:cNvSpPr txBox="1">
            <a:spLocks noChangeArrowheads="1"/>
          </p:cNvSpPr>
          <p:nvPr/>
        </p:nvSpPr>
        <p:spPr bwMode="auto">
          <a:xfrm>
            <a:off x="3230695" y="2015033"/>
            <a:ext cx="8290670" cy="738665"/>
          </a:xfrm>
          <a:prstGeom prst="rect">
            <a:avLst/>
          </a:prstGeom>
          <a:noFill/>
          <a:ln w="38100">
            <a:noFill/>
            <a:miter lim="800000"/>
            <a:headEnd/>
            <a:tailEnd/>
          </a:ln>
        </p:spPr>
        <p:txBody>
          <a:bodyPr wrap="square">
            <a:spAutoFit/>
          </a:bodyPr>
          <a:lstStyle/>
          <a:p>
            <a:pPr marL="0" lvl="1" algn="ctr" fontAlgn="auto">
              <a:spcBef>
                <a:spcPts val="0"/>
              </a:spcBef>
              <a:spcAft>
                <a:spcPts val="300"/>
              </a:spcAft>
              <a:buSzPct val="100000"/>
              <a:defRPr/>
            </a:pPr>
            <a:r>
              <a:rPr lang="en-US" sz="4200" dirty="0">
                <a:solidFill>
                  <a:prstClr val="white"/>
                </a:solidFill>
                <a:latin typeface="Calibri Light" panose="020F0302020204030204" pitchFamily="34" charset="0"/>
                <a:cs typeface="Calibri Light" panose="020F0302020204030204" pitchFamily="34" charset="0"/>
              </a:rPr>
              <a:t>lit. “like-minded”</a:t>
            </a:r>
          </a:p>
        </p:txBody>
      </p:sp>
    </p:spTree>
    <p:extLst>
      <p:ext uri="{BB962C8B-B14F-4D97-AF65-F5344CB8AC3E}">
        <p14:creationId xmlns:p14="http://schemas.microsoft.com/office/powerpoint/2010/main" val="396128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8"/>
          <p:cNvSpPr txBox="1">
            <a:spLocks noChangeArrowheads="1"/>
          </p:cNvSpPr>
          <p:nvPr/>
        </p:nvSpPr>
        <p:spPr bwMode="auto">
          <a:xfrm>
            <a:off x="533400" y="457200"/>
            <a:ext cx="8496300" cy="5481501"/>
          </a:xfrm>
          <a:prstGeom prst="rect">
            <a:avLst/>
          </a:prstGeom>
          <a:noFill/>
          <a:ln w="9525">
            <a:noFill/>
            <a:miter lim="800000"/>
            <a:headEnd/>
            <a:tailEnd/>
          </a:ln>
        </p:spPr>
        <p:txBody>
          <a:bodyPr wrap="square">
            <a:prstTxWarp prst="textNoShape">
              <a:avLst/>
            </a:prstTxWarp>
            <a:spAutoFit/>
          </a:bodyPr>
          <a:lstStyle/>
          <a:p>
            <a:pPr marL="0" marR="0" lvl="0" indent="0" algn="l" defTabSz="914400" rtl="0" eaLnBrk="0" fontAlgn="base" latinLnBrk="0" hangingPunct="0">
              <a:lnSpc>
                <a:spcPct val="90000"/>
              </a:lnSpc>
              <a:spcBef>
                <a:spcPts val="0"/>
              </a:spcBef>
              <a:spcAft>
                <a:spcPts val="1200"/>
              </a:spcAft>
              <a:buClrTx/>
              <a:buSzTx/>
              <a:buFontTx/>
              <a:buNone/>
              <a:tabLst/>
              <a:defRPr/>
            </a:pPr>
            <a:r>
              <a:rPr kumimoji="0" lang="en-US" sz="42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Paul Davies (Physicist at ASU): “An accuracy of one part in 10</a:t>
            </a:r>
            <a:r>
              <a:rPr kumimoji="0" lang="en-US" sz="4200" b="0" i="0" u="none" strike="noStrike" kern="1200" cap="none" spc="0" normalizeH="0" baseline="3000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60</a:t>
            </a:r>
            <a:r>
              <a:rPr kumimoji="0" lang="en-US" sz="42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 can be compared to firing a bullet at a one-inch target on the other side of the observable universe, twenty billion light years away, and hitting the target…”</a:t>
            </a:r>
          </a:p>
          <a:p>
            <a:pPr marL="457200" marR="0" lvl="0" indent="-457200" algn="l" defTabSz="914400" rtl="0" eaLnBrk="0" fontAlgn="base" latinLnBrk="0" hangingPunct="0">
              <a:lnSpc>
                <a:spcPct val="90000"/>
              </a:lnSpc>
              <a:spcBef>
                <a:spcPts val="0"/>
              </a:spcBef>
              <a:spcAft>
                <a:spcPct val="0"/>
              </a:spcAft>
              <a:buClrTx/>
              <a:buSzTx/>
              <a:buFontTx/>
              <a:buNone/>
              <a:tabLst/>
              <a:defRPr/>
            </a:pPr>
            <a:r>
              <a:rPr kumimoji="0" lang="en-US" sz="3800" b="0" i="1"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The Accidental Universe</a:t>
            </a:r>
            <a:r>
              <a:rPr kumimoji="0" lang="en-US" sz="38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 Cambridge, 1982, 90-91.</a:t>
            </a:r>
          </a:p>
        </p:txBody>
      </p:sp>
      <p:pic>
        <p:nvPicPr>
          <p:cNvPr id="5" name="Picture 2">
            <a:extLst>
              <a:ext uri="{FF2B5EF4-FFF2-40B4-BE49-F238E27FC236}">
                <a16:creationId xmlns="" xmlns:a16="http://schemas.microsoft.com/office/drawing/2014/main" id="{F01D4723-F5AF-4D9A-9D73-B9303806851B}"/>
              </a:ext>
            </a:extLst>
          </p:cNvPr>
          <p:cNvPicPr>
            <a:picLocks noChangeAspect="1" noChangeArrowheads="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a:off x="9296400" y="457200"/>
            <a:ext cx="2492828"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50422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8"/>
          <p:cNvSpPr txBox="1">
            <a:spLocks noChangeArrowheads="1"/>
          </p:cNvSpPr>
          <p:nvPr/>
        </p:nvSpPr>
        <p:spPr bwMode="auto">
          <a:xfrm>
            <a:off x="533400" y="457200"/>
            <a:ext cx="8496300" cy="5909310"/>
          </a:xfrm>
          <a:prstGeom prst="rect">
            <a:avLst/>
          </a:prstGeom>
          <a:noFill/>
          <a:ln w="9525">
            <a:noFill/>
            <a:miter lim="800000"/>
            <a:headEnd/>
            <a:tailEnd/>
          </a:ln>
        </p:spPr>
        <p:txBody>
          <a:bodyPr wrap="square">
            <a:prstTxWarp prst="textNoShape">
              <a:avLst/>
            </a:prstTxWarp>
            <a:spAutoFit/>
          </a:bodyPr>
          <a:lstStyle/>
          <a:p>
            <a:pPr marL="0" marR="0" lvl="0" indent="0" algn="l" defTabSz="914400" rtl="0" eaLnBrk="0" fontAlgn="base" latinLnBrk="0" hangingPunct="0">
              <a:lnSpc>
                <a:spcPct val="90000"/>
              </a:lnSpc>
              <a:spcBef>
                <a:spcPts val="0"/>
              </a:spcBef>
              <a:spcAft>
                <a:spcPct val="0"/>
              </a:spcAft>
              <a:buClrTx/>
              <a:buSzTx/>
              <a:buFontTx/>
              <a:buNone/>
              <a:tabLst/>
              <a:defRPr/>
            </a:pPr>
            <a:r>
              <a:rPr kumimoji="0" lang="en-US" sz="42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Richard Dawkins (Atheist and Evolutionary Biologist): “Physicists have calculated that, if the laws and constants of physics had been even slightly different, the universe would have developed in such a way that life would have been impossible. Different physicists put it in different ways, but the conclusion is always much the same…</a:t>
            </a:r>
          </a:p>
        </p:txBody>
      </p:sp>
      <p:pic>
        <p:nvPicPr>
          <p:cNvPr id="5" name="Picture 2">
            <a:extLst>
              <a:ext uri="{FF2B5EF4-FFF2-40B4-BE49-F238E27FC236}">
                <a16:creationId xmlns="" xmlns:a16="http://schemas.microsoft.com/office/drawing/2014/main" id="{796A66F8-FB5F-426B-AF89-9153A37E4A34}"/>
              </a:ext>
            </a:extLst>
          </p:cNvPr>
          <p:cNvPicPr>
            <a:picLocks noChangeAspect="1" noChangeArrowheads="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a:off x="9144000" y="228600"/>
            <a:ext cx="2895600" cy="355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947115"/>
      </p:ext>
    </p:extLst>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8"/>
          <p:cNvSpPr txBox="1">
            <a:spLocks noChangeArrowheads="1"/>
          </p:cNvSpPr>
          <p:nvPr/>
        </p:nvSpPr>
        <p:spPr bwMode="auto">
          <a:xfrm>
            <a:off x="533400" y="457200"/>
            <a:ext cx="8496300" cy="4789003"/>
          </a:xfrm>
          <a:prstGeom prst="rect">
            <a:avLst/>
          </a:prstGeom>
          <a:noFill/>
          <a:ln w="9525">
            <a:noFill/>
            <a:miter lim="800000"/>
            <a:headEnd/>
            <a:tailEnd/>
          </a:ln>
        </p:spPr>
        <p:txBody>
          <a:bodyPr wrap="square">
            <a:prstTxWarp prst="textNoShape">
              <a:avLst/>
            </a:prstTxWarp>
            <a:spAutoFit/>
          </a:bodyPr>
          <a:lstStyle/>
          <a:p>
            <a:pPr marL="0" marR="0" lvl="0" indent="0" algn="l" defTabSz="914400" rtl="0" eaLnBrk="0" fontAlgn="base" latinLnBrk="0" hangingPunct="0">
              <a:lnSpc>
                <a:spcPct val="90000"/>
              </a:lnSpc>
              <a:spcBef>
                <a:spcPts val="0"/>
              </a:spcBef>
              <a:spcAft>
                <a:spcPts val="1200"/>
              </a:spcAft>
              <a:buClrTx/>
              <a:buSzTx/>
              <a:buFontTx/>
              <a:buNone/>
              <a:tabLst/>
              <a:defRPr/>
            </a:pPr>
            <a:r>
              <a:rPr kumimoji="0" lang="en-US" sz="42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Richard Dawkins (Atheist and Evolutionary Biologist): “It is indeed perfectly plausible that there is only one way for a universe to be. But why did that one way have to be such a set-up for our eventual evolution?”</a:t>
            </a:r>
          </a:p>
          <a:p>
            <a:pPr marL="457200" marR="0" lvl="0" indent="-457200" algn="l" defTabSz="914400" rtl="0" eaLnBrk="0" fontAlgn="base" latinLnBrk="0" hangingPunct="0">
              <a:lnSpc>
                <a:spcPct val="90000"/>
              </a:lnSpc>
              <a:spcBef>
                <a:spcPts val="0"/>
              </a:spcBef>
              <a:spcAft>
                <a:spcPct val="0"/>
              </a:spcAft>
              <a:buClrTx/>
              <a:buSzTx/>
              <a:buFontTx/>
              <a:buNone/>
              <a:tabLst/>
              <a:defRPr/>
            </a:pPr>
            <a:r>
              <a:rPr kumimoji="0" lang="en-US" sz="3800" b="0" i="1"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The God Delusion</a:t>
            </a:r>
            <a:r>
              <a:rPr kumimoji="0" lang="en-US" sz="38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 Boston: Houghton Mifflin, 2006. 138; 147.</a:t>
            </a:r>
          </a:p>
        </p:txBody>
      </p:sp>
      <p:pic>
        <p:nvPicPr>
          <p:cNvPr id="5" name="Picture 2">
            <a:extLst>
              <a:ext uri="{FF2B5EF4-FFF2-40B4-BE49-F238E27FC236}">
                <a16:creationId xmlns="" xmlns:a16="http://schemas.microsoft.com/office/drawing/2014/main" id="{796A66F8-FB5F-426B-AF89-9153A37E4A34}"/>
              </a:ext>
            </a:extLst>
          </p:cNvPr>
          <p:cNvPicPr>
            <a:picLocks noChangeAspect="1" noChangeArrowheads="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a:off x="9144000" y="228600"/>
            <a:ext cx="2895600" cy="355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10022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TextBox 3"/>
          <p:cNvSpPr txBox="1">
            <a:spLocks noChangeArrowheads="1"/>
          </p:cNvSpPr>
          <p:nvPr/>
        </p:nvSpPr>
        <p:spPr bwMode="auto">
          <a:xfrm>
            <a:off x="152400" y="914400"/>
            <a:ext cx="10134600" cy="1292662"/>
          </a:xfrm>
          <a:prstGeom prst="rect">
            <a:avLst/>
          </a:prstGeom>
          <a:noFill/>
          <a:ln w="9525">
            <a:noFill/>
            <a:miter lim="800000"/>
            <a:headEnd/>
            <a:tailEnd/>
          </a:ln>
        </p:spPr>
        <p:txBody>
          <a:bodyPr wrap="square">
            <a:spAutoFit/>
          </a:bodyPr>
          <a:lstStyle/>
          <a:p>
            <a:pPr marL="573088" marR="0" lvl="0" indent="-573088" algn="l" defTabSz="914400" rtl="0" eaLnBrk="1" fontAlgn="base" latinLnBrk="0" hangingPunct="1">
              <a:lnSpc>
                <a:spcPct val="100000"/>
              </a:lnSpc>
              <a:spcBef>
                <a:spcPct val="0"/>
              </a:spcBef>
              <a:spcAft>
                <a:spcPct val="0"/>
              </a:spcAft>
              <a:buClrTx/>
              <a:buSzTx/>
              <a:buFontTx/>
              <a:buNone/>
              <a:tabLst/>
              <a:defRPr/>
            </a:pPr>
            <a:r>
              <a:rPr kumimoji="0" lang="en-US" sz="3900" b="0" i="0" u="none" strike="noStrike" kern="1200" cap="none" spc="0" normalizeH="0" baseline="0" noProof="0" dirty="0">
                <a:ln>
                  <a:noFill/>
                </a:ln>
                <a:solidFill>
                  <a:prstClr val="white"/>
                </a:solidFill>
                <a:effectLst/>
                <a:uLnTx/>
                <a:uFillTx/>
                <a:latin typeface="Calibri Light" panose="020F0302020204030204" pitchFamily="34" charset="0"/>
                <a:ea typeface="Calibri" panose="020F0502020204030204" pitchFamily="34" charset="0"/>
                <a:cs typeface="+mn-cs"/>
                <a:sym typeface="Wingdings" panose="05000000000000000000" pitchFamily="2" charset="2"/>
              </a:rPr>
              <a:t> 	</a:t>
            </a:r>
            <a:r>
              <a:rPr kumimoji="0" lang="en-US" sz="39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Getting a royal flush in poker on first five cards dealt:</a:t>
            </a:r>
          </a:p>
        </p:txBody>
      </p:sp>
      <p:sp>
        <p:nvSpPr>
          <p:cNvPr id="45060" name="TextBox 4"/>
          <p:cNvSpPr txBox="1">
            <a:spLocks noChangeArrowheads="1"/>
          </p:cNvSpPr>
          <p:nvPr/>
        </p:nvSpPr>
        <p:spPr bwMode="auto">
          <a:xfrm>
            <a:off x="0" y="69850"/>
            <a:ext cx="9067800" cy="861774"/>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SOME ODDS</a:t>
            </a:r>
          </a:p>
        </p:txBody>
      </p:sp>
    </p:spTree>
    <p:extLst>
      <p:ext uri="{BB962C8B-B14F-4D97-AF65-F5344CB8AC3E}">
        <p14:creationId xmlns:p14="http://schemas.microsoft.com/office/powerpoint/2010/main" val="32240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TextBox 3"/>
          <p:cNvSpPr txBox="1">
            <a:spLocks noChangeArrowheads="1"/>
          </p:cNvSpPr>
          <p:nvPr/>
        </p:nvSpPr>
        <p:spPr bwMode="auto">
          <a:xfrm>
            <a:off x="152400" y="914400"/>
            <a:ext cx="10439400" cy="1892826"/>
          </a:xfrm>
          <a:prstGeom prst="rect">
            <a:avLst/>
          </a:prstGeom>
          <a:noFill/>
          <a:ln w="9525">
            <a:noFill/>
            <a:miter lim="800000"/>
            <a:headEnd/>
            <a:tailEnd/>
          </a:ln>
        </p:spPr>
        <p:txBody>
          <a:bodyPr wrap="square">
            <a:spAutoFit/>
          </a:bodyPr>
          <a:lstStyle/>
          <a:p>
            <a:pPr marL="573088" marR="0" lvl="0" indent="-573088"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sz="39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Getting a royal flush in poker on first five cards dealt: 649,740 to 1.</a:t>
            </a:r>
          </a:p>
          <a:p>
            <a:pPr marL="573088" marR="0" lvl="0" indent="-573088"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sz="39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Hitting the Powerball Jackpot:</a:t>
            </a:r>
          </a:p>
        </p:txBody>
      </p:sp>
      <p:sp>
        <p:nvSpPr>
          <p:cNvPr id="5" name="TextBox 4">
            <a:extLst>
              <a:ext uri="{FF2B5EF4-FFF2-40B4-BE49-F238E27FC236}">
                <a16:creationId xmlns="" xmlns:a16="http://schemas.microsoft.com/office/drawing/2014/main" id="{381857DA-75C6-4833-86A8-23536BE9A4A6}"/>
              </a:ext>
            </a:extLst>
          </p:cNvPr>
          <p:cNvSpPr txBox="1">
            <a:spLocks noChangeArrowheads="1"/>
          </p:cNvSpPr>
          <p:nvPr/>
        </p:nvSpPr>
        <p:spPr bwMode="auto">
          <a:xfrm>
            <a:off x="0" y="69850"/>
            <a:ext cx="9067800" cy="861774"/>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SOME ODDS</a:t>
            </a:r>
          </a:p>
        </p:txBody>
      </p:sp>
    </p:spTree>
    <p:extLst>
      <p:ext uri="{BB962C8B-B14F-4D97-AF65-F5344CB8AC3E}">
        <p14:creationId xmlns:p14="http://schemas.microsoft.com/office/powerpoint/2010/main" val="40793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7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TextBox 3"/>
          <p:cNvSpPr txBox="1">
            <a:spLocks noChangeArrowheads="1"/>
          </p:cNvSpPr>
          <p:nvPr/>
        </p:nvSpPr>
        <p:spPr bwMode="auto">
          <a:xfrm>
            <a:off x="152400" y="914400"/>
            <a:ext cx="10439400" cy="3093154"/>
          </a:xfrm>
          <a:prstGeom prst="rect">
            <a:avLst/>
          </a:prstGeom>
          <a:noFill/>
          <a:ln w="9525">
            <a:noFill/>
            <a:miter lim="800000"/>
            <a:headEnd/>
            <a:tailEnd/>
          </a:ln>
        </p:spPr>
        <p:txBody>
          <a:bodyPr wrap="square">
            <a:spAutoFit/>
          </a:bodyPr>
          <a:lstStyle/>
          <a:p>
            <a:pPr marL="573088" marR="0" lvl="0" indent="-573088" algn="l" defTabSz="914400" rtl="0" eaLnBrk="1" fontAlgn="base" latinLnBrk="0" hangingPunct="1">
              <a:spcBef>
                <a:spcPct val="0"/>
              </a:spcBef>
              <a:spcAft>
                <a:spcPct val="0"/>
              </a:spcAft>
              <a:buClrTx/>
              <a:buSzTx/>
              <a:buFontTx/>
              <a:buNone/>
              <a:tabLst/>
              <a:defRPr/>
            </a:pPr>
            <a:r>
              <a:rPr kumimoji="0" lang="en-US" sz="3900" b="0" i="0" u="none" strike="noStrike" kern="1200" cap="none" spc="0" normalizeH="0" baseline="0" noProof="0" dirty="0">
                <a:ln>
                  <a:noFill/>
                </a:ln>
                <a:solidFill>
                  <a:prstClr val="white"/>
                </a:solidFill>
                <a:effectLst/>
                <a:uLnTx/>
                <a:uFillTx/>
                <a:latin typeface="Calibri Light" panose="020F0302020204030204" pitchFamily="34" charset="0"/>
                <a:ea typeface="Calibri" panose="020F0502020204030204" pitchFamily="34" charset="0"/>
                <a:cs typeface="+mn-cs"/>
                <a:sym typeface="Wingdings" panose="05000000000000000000" pitchFamily="2" charset="2"/>
              </a:rPr>
              <a:t> 	</a:t>
            </a:r>
            <a:r>
              <a:rPr kumimoji="0" lang="en-US" sz="39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Getting a royal flush in poker on first five cards dealt: 649,740 to 1.</a:t>
            </a:r>
          </a:p>
          <a:p>
            <a:pPr marL="573088" lvl="0" indent="-573088">
              <a:buFont typeface="Wingdings" panose="05000000000000000000" pitchFamily="2" charset="2"/>
              <a:buChar char="Ü"/>
              <a:defRPr/>
            </a:pPr>
            <a:r>
              <a:rPr kumimoji="0" lang="en-US" sz="39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Hitting the Powerball Jackpot: </a:t>
            </a:r>
            <a:r>
              <a:rPr lang="en-US" sz="3900" dirty="0">
                <a:solidFill>
                  <a:srgbClr val="FFFFFF"/>
                </a:solidFill>
                <a:latin typeface="Calibri Light" panose="020F0302020204030204" pitchFamily="34" charset="0"/>
                <a:ea typeface="ＭＳ Ｐゴシック" panose="020B0600070205080204" pitchFamily="34" charset="-128"/>
              </a:rPr>
              <a:t>1 in 300 million (1/30</a:t>
            </a:r>
            <a:r>
              <a:rPr lang="en-US" sz="3900" baseline="30000" dirty="0">
                <a:solidFill>
                  <a:srgbClr val="FFFFFF"/>
                </a:solidFill>
                <a:latin typeface="Calibri Light" panose="020F0302020204030204" pitchFamily="34" charset="0"/>
                <a:ea typeface="ＭＳ Ｐゴシック" panose="020B0600070205080204" pitchFamily="34" charset="-128"/>
              </a:rPr>
              <a:t>7</a:t>
            </a:r>
            <a:r>
              <a:rPr lang="en-US" sz="3900" dirty="0">
                <a:solidFill>
                  <a:srgbClr val="FFFFFF"/>
                </a:solidFill>
                <a:latin typeface="Calibri Light" panose="020F0302020204030204" pitchFamily="34" charset="0"/>
                <a:ea typeface="ＭＳ Ｐゴシック" panose="020B0600070205080204" pitchFamily="34" charset="-128"/>
              </a:rPr>
              <a:t>)</a:t>
            </a:r>
          </a:p>
          <a:p>
            <a:pPr marL="573088" indent="-573088">
              <a:buFont typeface="Wingdings" panose="05000000000000000000" pitchFamily="2" charset="2"/>
              <a:buChar char="Ü"/>
              <a:defRPr/>
            </a:pPr>
            <a:r>
              <a:rPr lang="en-US" sz="3900" dirty="0">
                <a:solidFill>
                  <a:srgbClr val="FFFFFF"/>
                </a:solidFill>
                <a:latin typeface="Calibri Light" panose="020F0302020204030204" pitchFamily="34" charset="0"/>
                <a:ea typeface="ＭＳ Ｐゴシック" panose="020B0600070205080204" pitchFamily="34" charset="-128"/>
              </a:rPr>
              <a:t>Being born with 11 fingers or toes:</a:t>
            </a:r>
          </a:p>
        </p:txBody>
      </p:sp>
      <p:sp>
        <p:nvSpPr>
          <p:cNvPr id="5" name="TextBox 4">
            <a:extLst>
              <a:ext uri="{FF2B5EF4-FFF2-40B4-BE49-F238E27FC236}">
                <a16:creationId xmlns="" xmlns:a16="http://schemas.microsoft.com/office/drawing/2014/main" id="{381857DA-75C6-4833-86A8-23536BE9A4A6}"/>
              </a:ext>
            </a:extLst>
          </p:cNvPr>
          <p:cNvSpPr txBox="1">
            <a:spLocks noChangeArrowheads="1"/>
          </p:cNvSpPr>
          <p:nvPr/>
        </p:nvSpPr>
        <p:spPr bwMode="auto">
          <a:xfrm>
            <a:off x="0" y="69850"/>
            <a:ext cx="9067800" cy="861774"/>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SOME ODDS</a:t>
            </a:r>
          </a:p>
        </p:txBody>
      </p:sp>
    </p:spTree>
    <p:extLst>
      <p:ext uri="{BB962C8B-B14F-4D97-AF65-F5344CB8AC3E}">
        <p14:creationId xmlns:p14="http://schemas.microsoft.com/office/powerpoint/2010/main" val="357469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7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TextBox 3"/>
          <p:cNvSpPr txBox="1">
            <a:spLocks noChangeArrowheads="1"/>
          </p:cNvSpPr>
          <p:nvPr/>
        </p:nvSpPr>
        <p:spPr bwMode="auto">
          <a:xfrm>
            <a:off x="152400" y="914400"/>
            <a:ext cx="9982200" cy="3693319"/>
          </a:xfrm>
          <a:prstGeom prst="rect">
            <a:avLst/>
          </a:prstGeom>
          <a:noFill/>
          <a:ln w="9525">
            <a:noFill/>
            <a:miter lim="800000"/>
            <a:headEnd/>
            <a:tailEnd/>
          </a:ln>
        </p:spPr>
        <p:txBody>
          <a:bodyPr wrap="square">
            <a:spAutoFit/>
          </a:bodyPr>
          <a:lstStyle/>
          <a:p>
            <a:pPr marL="573088" marR="0" lvl="0" indent="-573088" algn="l" defTabSz="914400" rtl="0" eaLnBrk="1" fontAlgn="base" latinLnBrk="0" hangingPunct="1">
              <a:spcBef>
                <a:spcPct val="0"/>
              </a:spcBef>
              <a:spcAft>
                <a:spcPct val="0"/>
              </a:spcAft>
              <a:buClrTx/>
              <a:buSzTx/>
              <a:buFont typeface="Wingdings" panose="05000000000000000000" pitchFamily="2" charset="2"/>
              <a:buChar char="Ü"/>
              <a:tabLst/>
              <a:defRPr/>
            </a:pPr>
            <a:r>
              <a:rPr kumimoji="0" lang="en-US" sz="39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Getting a royal flush in poker on first five cards dealt: 649,740 to 1.</a:t>
            </a:r>
          </a:p>
          <a:p>
            <a:pPr marL="573088" marR="0" lvl="0" indent="-573088" algn="l" defTabSz="914400" rtl="0" eaLnBrk="1" fontAlgn="base" latinLnBrk="0" hangingPunct="1">
              <a:spcBef>
                <a:spcPct val="0"/>
              </a:spcBef>
              <a:spcAft>
                <a:spcPct val="0"/>
              </a:spcAft>
              <a:buClrTx/>
              <a:buSzTx/>
              <a:buFont typeface="Wingdings" panose="05000000000000000000" pitchFamily="2" charset="2"/>
              <a:buChar char="Ü"/>
              <a:tabLst/>
              <a:defRPr/>
            </a:pPr>
            <a:r>
              <a:rPr kumimoji="0" lang="en-US" sz="39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Hitting the Powerball Jackpot: 1 in 300 million (1/30</a:t>
            </a:r>
            <a:r>
              <a:rPr kumimoji="0" lang="en-US" sz="3900" b="0" i="0" u="none" strike="noStrike" kern="1200" cap="none" spc="0" normalizeH="0" baseline="3000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7</a:t>
            </a:r>
            <a:r>
              <a:rPr kumimoji="0" lang="en-US" sz="39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a:t>
            </a:r>
          </a:p>
          <a:p>
            <a:pPr marL="573088" lvl="0" indent="-573088">
              <a:buFont typeface="Wingdings" panose="05000000000000000000" pitchFamily="2" charset="2"/>
              <a:buChar char="Ü"/>
            </a:pPr>
            <a:r>
              <a:rPr lang="en-US" sz="3900" dirty="0">
                <a:solidFill>
                  <a:srgbClr val="FFFFFF"/>
                </a:solidFill>
                <a:latin typeface="Calibri Light" panose="020F0302020204030204" pitchFamily="34" charset="0"/>
                <a:ea typeface="ＭＳ Ｐゴシック" panose="020B0600070205080204" pitchFamily="34" charset="-128"/>
                <a:cs typeface="+mn-cs"/>
              </a:rPr>
              <a:t>Being born with 11 fingers or toes: 1 in 500</a:t>
            </a:r>
          </a:p>
          <a:p>
            <a:pPr marL="573088" indent="-573088">
              <a:buFont typeface="Wingdings" panose="05000000000000000000" pitchFamily="2" charset="2"/>
              <a:buChar char="Ü"/>
            </a:pPr>
            <a:r>
              <a:rPr lang="en-US" sz="3900" dirty="0">
                <a:solidFill>
                  <a:srgbClr val="FFFFFF"/>
                </a:solidFill>
                <a:latin typeface="Calibri Light" panose="020F0302020204030204" pitchFamily="34" charset="0"/>
                <a:ea typeface="ＭＳ Ｐゴシック" panose="020B0600070205080204" pitchFamily="34" charset="-128"/>
              </a:rPr>
              <a:t>Becoming president:</a:t>
            </a:r>
          </a:p>
        </p:txBody>
      </p:sp>
      <p:sp>
        <p:nvSpPr>
          <p:cNvPr id="5" name="TextBox 4">
            <a:extLst>
              <a:ext uri="{FF2B5EF4-FFF2-40B4-BE49-F238E27FC236}">
                <a16:creationId xmlns="" xmlns:a16="http://schemas.microsoft.com/office/drawing/2014/main" id="{D2C3B5F3-6943-439F-8040-001C9DEF1829}"/>
              </a:ext>
            </a:extLst>
          </p:cNvPr>
          <p:cNvSpPr txBox="1">
            <a:spLocks noChangeArrowheads="1"/>
          </p:cNvSpPr>
          <p:nvPr/>
        </p:nvSpPr>
        <p:spPr bwMode="auto">
          <a:xfrm>
            <a:off x="-1" y="69850"/>
            <a:ext cx="10329407" cy="861774"/>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SOME ODDS</a:t>
            </a:r>
          </a:p>
        </p:txBody>
      </p:sp>
    </p:spTree>
    <p:extLst>
      <p:ext uri="{BB962C8B-B14F-4D97-AF65-F5344CB8AC3E}">
        <p14:creationId xmlns:p14="http://schemas.microsoft.com/office/powerpoint/2010/main" val="207145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7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TextBox 3"/>
          <p:cNvSpPr txBox="1">
            <a:spLocks noChangeArrowheads="1"/>
          </p:cNvSpPr>
          <p:nvPr/>
        </p:nvSpPr>
        <p:spPr bwMode="auto">
          <a:xfrm>
            <a:off x="152400" y="914400"/>
            <a:ext cx="9982200" cy="3693319"/>
          </a:xfrm>
          <a:prstGeom prst="rect">
            <a:avLst/>
          </a:prstGeom>
          <a:noFill/>
          <a:ln w="9525">
            <a:noFill/>
            <a:miter lim="800000"/>
            <a:headEnd/>
            <a:tailEnd/>
          </a:ln>
        </p:spPr>
        <p:txBody>
          <a:bodyPr wrap="square">
            <a:spAutoFit/>
          </a:bodyPr>
          <a:lstStyle/>
          <a:p>
            <a:pPr marL="573088" marR="0" lvl="0" indent="-573088" algn="l" defTabSz="914400" rtl="0" eaLnBrk="1" fontAlgn="base" latinLnBrk="0" hangingPunct="1">
              <a:spcBef>
                <a:spcPct val="0"/>
              </a:spcBef>
              <a:spcAft>
                <a:spcPct val="0"/>
              </a:spcAft>
              <a:buClrTx/>
              <a:buSzTx/>
              <a:buFont typeface="Wingdings" panose="05000000000000000000" pitchFamily="2" charset="2"/>
              <a:buChar char="Ü"/>
              <a:tabLst/>
              <a:defRPr/>
            </a:pPr>
            <a:r>
              <a:rPr kumimoji="0" lang="en-US" sz="39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Getting a royal flush in poker on first five cards dealt: 649,740 to 1.</a:t>
            </a:r>
          </a:p>
          <a:p>
            <a:pPr marL="573088" marR="0" lvl="0" indent="-573088" algn="l" defTabSz="914400" rtl="0" eaLnBrk="1" fontAlgn="base" latinLnBrk="0" hangingPunct="1">
              <a:spcBef>
                <a:spcPct val="0"/>
              </a:spcBef>
              <a:spcAft>
                <a:spcPct val="0"/>
              </a:spcAft>
              <a:buClrTx/>
              <a:buSzTx/>
              <a:buFont typeface="Wingdings" panose="05000000000000000000" pitchFamily="2" charset="2"/>
              <a:buChar char="Ü"/>
              <a:tabLst/>
              <a:defRPr/>
            </a:pPr>
            <a:r>
              <a:rPr kumimoji="0" lang="en-US" sz="39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Hitting the Powerball Jackpot: 1 in 300 million (1/30</a:t>
            </a:r>
            <a:r>
              <a:rPr kumimoji="0" lang="en-US" sz="3900" b="0" i="0" u="none" strike="noStrike" kern="1200" cap="none" spc="0" normalizeH="0" baseline="3000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7</a:t>
            </a:r>
            <a:r>
              <a:rPr kumimoji="0" lang="en-US" sz="39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a:t>
            </a:r>
          </a:p>
          <a:p>
            <a:pPr marL="573088" lvl="0" indent="-573088">
              <a:buFont typeface="Wingdings" panose="05000000000000000000" pitchFamily="2" charset="2"/>
              <a:buChar char="Ü"/>
            </a:pPr>
            <a:r>
              <a:rPr lang="en-US" sz="3900" dirty="0">
                <a:solidFill>
                  <a:srgbClr val="FFFFFF"/>
                </a:solidFill>
                <a:latin typeface="Calibri Light" panose="020F0302020204030204" pitchFamily="34" charset="0"/>
                <a:ea typeface="ＭＳ Ｐゴシック" panose="020B0600070205080204" pitchFamily="34" charset="-128"/>
                <a:cs typeface="+mn-cs"/>
              </a:rPr>
              <a:t>Being born with 11 fingers or toes: 1 in 500</a:t>
            </a:r>
          </a:p>
          <a:p>
            <a:pPr marL="573088" indent="-573088">
              <a:buFont typeface="Wingdings" panose="05000000000000000000" pitchFamily="2" charset="2"/>
              <a:buChar char="Ü"/>
            </a:pPr>
            <a:r>
              <a:rPr lang="en-US" sz="3900" dirty="0">
                <a:solidFill>
                  <a:srgbClr val="FFFFFF"/>
                </a:solidFill>
                <a:latin typeface="Calibri Light" panose="020F0302020204030204" pitchFamily="34" charset="0"/>
                <a:ea typeface="ＭＳ Ｐゴシック" panose="020B0600070205080204" pitchFamily="34" charset="-128"/>
              </a:rPr>
              <a:t>Becoming president: 10 million to 1 (1/10</a:t>
            </a:r>
            <a:r>
              <a:rPr lang="en-US" sz="3900" baseline="30000" dirty="0">
                <a:solidFill>
                  <a:srgbClr val="FFFFFF"/>
                </a:solidFill>
                <a:latin typeface="Calibri Light" panose="020F0302020204030204" pitchFamily="34" charset="0"/>
                <a:ea typeface="ＭＳ Ｐゴシック" panose="020B0600070205080204" pitchFamily="34" charset="-128"/>
              </a:rPr>
              <a:t>6</a:t>
            </a:r>
            <a:r>
              <a:rPr lang="en-US" sz="3900" dirty="0">
                <a:solidFill>
                  <a:srgbClr val="FFFFFF"/>
                </a:solidFill>
                <a:latin typeface="Calibri Light" panose="020F0302020204030204" pitchFamily="34" charset="0"/>
                <a:ea typeface="ＭＳ Ｐゴシック" panose="020B0600070205080204" pitchFamily="34" charset="-128"/>
              </a:rPr>
              <a:t>)</a:t>
            </a:r>
          </a:p>
        </p:txBody>
      </p:sp>
      <p:sp>
        <p:nvSpPr>
          <p:cNvPr id="5" name="TextBox 4">
            <a:extLst>
              <a:ext uri="{FF2B5EF4-FFF2-40B4-BE49-F238E27FC236}">
                <a16:creationId xmlns="" xmlns:a16="http://schemas.microsoft.com/office/drawing/2014/main" id="{D2C3B5F3-6943-439F-8040-001C9DEF1829}"/>
              </a:ext>
            </a:extLst>
          </p:cNvPr>
          <p:cNvSpPr txBox="1">
            <a:spLocks noChangeArrowheads="1"/>
          </p:cNvSpPr>
          <p:nvPr/>
        </p:nvSpPr>
        <p:spPr bwMode="auto">
          <a:xfrm>
            <a:off x="-1" y="69850"/>
            <a:ext cx="10329407" cy="861774"/>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SOME ODDS</a:t>
            </a:r>
          </a:p>
        </p:txBody>
      </p:sp>
    </p:spTree>
    <p:extLst>
      <p:ext uri="{BB962C8B-B14F-4D97-AF65-F5344CB8AC3E}">
        <p14:creationId xmlns:p14="http://schemas.microsoft.com/office/powerpoint/2010/main" val="334823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TextBox 3"/>
          <p:cNvSpPr txBox="1">
            <a:spLocks noChangeArrowheads="1"/>
          </p:cNvSpPr>
          <p:nvPr/>
        </p:nvSpPr>
        <p:spPr bwMode="auto">
          <a:xfrm>
            <a:off x="152400" y="914401"/>
            <a:ext cx="11039060" cy="692497"/>
          </a:xfrm>
          <a:prstGeom prst="rect">
            <a:avLst/>
          </a:prstGeom>
          <a:noFill/>
          <a:ln w="9525">
            <a:noFill/>
            <a:miter lim="800000"/>
            <a:headEnd/>
            <a:tailEnd/>
          </a:ln>
        </p:spPr>
        <p:txBody>
          <a:bodyPr wrap="square">
            <a:spAutoFit/>
          </a:bodyPr>
          <a:lstStyle/>
          <a:p>
            <a:pPr marL="573088" marR="0" lvl="0" indent="-573088" algn="l" defTabSz="914400" rtl="0" eaLnBrk="1" fontAlgn="base" latinLnBrk="0" hangingPunct="1">
              <a:lnSpc>
                <a:spcPct val="100000"/>
              </a:lnSpc>
              <a:spcBef>
                <a:spcPct val="0"/>
              </a:spcBef>
              <a:spcAft>
                <a:spcPct val="0"/>
              </a:spcAft>
              <a:buClrTx/>
              <a:buSzTx/>
              <a:buFontTx/>
              <a:buNone/>
              <a:tabLst/>
              <a:defRPr/>
            </a:pPr>
            <a:r>
              <a:rPr kumimoji="0" lang="en-US" sz="3900" b="0" i="0" u="none" strike="noStrike" kern="1200" cap="none" spc="0" normalizeH="0" baseline="0" noProof="0" dirty="0">
                <a:ln>
                  <a:noFill/>
                </a:ln>
                <a:solidFill>
                  <a:prstClr val="white"/>
                </a:solidFill>
                <a:effectLst/>
                <a:uLnTx/>
                <a:uFillTx/>
                <a:latin typeface="Calibri Light" panose="020F0302020204030204" pitchFamily="34" charset="0"/>
                <a:ea typeface="Calibri" panose="020F0502020204030204" pitchFamily="34" charset="0"/>
                <a:cs typeface="+mn-cs"/>
                <a:sym typeface="Wingdings" panose="05000000000000000000" pitchFamily="2" charset="2"/>
              </a:rPr>
              <a:t> 	</a:t>
            </a:r>
            <a:r>
              <a:rPr kumimoji="0" lang="en-US" sz="39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A meteor landing on your house:</a:t>
            </a:r>
          </a:p>
        </p:txBody>
      </p:sp>
      <p:sp>
        <p:nvSpPr>
          <p:cNvPr id="5" name="TextBox 4">
            <a:extLst>
              <a:ext uri="{FF2B5EF4-FFF2-40B4-BE49-F238E27FC236}">
                <a16:creationId xmlns="" xmlns:a16="http://schemas.microsoft.com/office/drawing/2014/main" id="{CDAEE29B-EBF1-4A75-A1B7-27D71E47DE9A}"/>
              </a:ext>
            </a:extLst>
          </p:cNvPr>
          <p:cNvSpPr txBox="1">
            <a:spLocks noChangeArrowheads="1"/>
          </p:cNvSpPr>
          <p:nvPr/>
        </p:nvSpPr>
        <p:spPr bwMode="auto">
          <a:xfrm>
            <a:off x="-1" y="69850"/>
            <a:ext cx="11039061" cy="861774"/>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SOME ODDS</a:t>
            </a:r>
          </a:p>
        </p:txBody>
      </p:sp>
    </p:spTree>
    <p:extLst>
      <p:ext uri="{BB962C8B-B14F-4D97-AF65-F5344CB8AC3E}">
        <p14:creationId xmlns:p14="http://schemas.microsoft.com/office/powerpoint/2010/main" val="15014490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TextBox 3"/>
          <p:cNvSpPr txBox="1">
            <a:spLocks noChangeArrowheads="1"/>
          </p:cNvSpPr>
          <p:nvPr/>
        </p:nvSpPr>
        <p:spPr bwMode="auto">
          <a:xfrm>
            <a:off x="152400" y="914401"/>
            <a:ext cx="11039060" cy="2492990"/>
          </a:xfrm>
          <a:prstGeom prst="rect">
            <a:avLst/>
          </a:prstGeom>
          <a:noFill/>
          <a:ln w="9525">
            <a:noFill/>
            <a:miter lim="800000"/>
            <a:headEnd/>
            <a:tailEnd/>
          </a:ln>
        </p:spPr>
        <p:txBody>
          <a:bodyPr wrap="square">
            <a:spAutoFit/>
          </a:bodyPr>
          <a:lstStyle/>
          <a:p>
            <a:pPr marL="573088" marR="0" lvl="0" indent="-573088" algn="l" defTabSz="914400" rtl="0" eaLnBrk="1" fontAlgn="base" latinLnBrk="0" hangingPunct="1">
              <a:lnSpc>
                <a:spcPct val="100000"/>
              </a:lnSpc>
              <a:spcBef>
                <a:spcPct val="0"/>
              </a:spcBef>
              <a:spcAft>
                <a:spcPct val="0"/>
              </a:spcAft>
              <a:buClrTx/>
              <a:buSzTx/>
              <a:buFontTx/>
              <a:buNone/>
              <a:tabLst/>
              <a:defRPr/>
            </a:pPr>
            <a:r>
              <a:rPr kumimoji="0" lang="en-US" sz="3900" b="0" i="0" u="none" strike="noStrike" kern="1200" cap="none" spc="0" normalizeH="0" baseline="0" noProof="0" dirty="0">
                <a:ln>
                  <a:noFill/>
                </a:ln>
                <a:solidFill>
                  <a:prstClr val="white"/>
                </a:solidFill>
                <a:effectLst/>
                <a:uLnTx/>
                <a:uFillTx/>
                <a:latin typeface="Calibri Light" panose="020F0302020204030204" pitchFamily="34" charset="0"/>
                <a:ea typeface="Calibri" panose="020F0502020204030204" pitchFamily="34" charset="0"/>
                <a:cs typeface="+mn-cs"/>
                <a:sym typeface="Wingdings" panose="05000000000000000000" pitchFamily="2" charset="2"/>
              </a:rPr>
              <a:t> 	</a:t>
            </a:r>
            <a:r>
              <a:rPr kumimoji="0" lang="en-US" sz="39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A meteor landing on your house: 182 trillion to 1 (1/18</a:t>
            </a:r>
            <a:r>
              <a:rPr kumimoji="0" lang="en-US" sz="3900" b="0" i="0" u="none" strike="noStrike" kern="1200" cap="none" spc="0" normalizeH="0" baseline="3000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13</a:t>
            </a:r>
            <a:r>
              <a:rPr kumimoji="0" lang="en-US" sz="39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a:t>
            </a:r>
          </a:p>
          <a:p>
            <a:pPr marL="573088" marR="0" lvl="0" indent="-573088" algn="l" defTabSz="914400" rtl="0" eaLnBrk="1" fontAlgn="base" latinLnBrk="0" hangingPunct="1">
              <a:lnSpc>
                <a:spcPct val="100000"/>
              </a:lnSpc>
              <a:spcBef>
                <a:spcPct val="0"/>
              </a:spcBef>
              <a:spcAft>
                <a:spcPct val="0"/>
              </a:spcAft>
              <a:buClrTx/>
              <a:buSzTx/>
              <a:buFontTx/>
              <a:buNone/>
              <a:tabLst/>
              <a:defRPr/>
            </a:pPr>
            <a:r>
              <a:rPr kumimoji="0" lang="en-US" sz="3900" b="0" i="0" u="none" strike="noStrike" kern="1200" cap="none" spc="0" normalizeH="0" baseline="0" noProof="0" dirty="0">
                <a:ln>
                  <a:noFill/>
                </a:ln>
                <a:solidFill>
                  <a:prstClr val="white"/>
                </a:solidFill>
                <a:effectLst/>
                <a:uLnTx/>
                <a:uFillTx/>
                <a:latin typeface="Calibri Light" panose="020F0302020204030204" pitchFamily="34" charset="0"/>
                <a:ea typeface="Calibri" panose="020F0502020204030204" pitchFamily="34" charset="0"/>
                <a:cs typeface="+mn-cs"/>
                <a:sym typeface="Wingdings" panose="05000000000000000000" pitchFamily="2" charset="2"/>
              </a:rPr>
              <a:t> 	</a:t>
            </a:r>
            <a:r>
              <a:rPr kumimoji="0" lang="en-US" sz="39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Chance of an American home having at least one container of ice cream in the freezer:</a:t>
            </a:r>
          </a:p>
        </p:txBody>
      </p:sp>
      <p:sp>
        <p:nvSpPr>
          <p:cNvPr id="5" name="TextBox 4">
            <a:extLst>
              <a:ext uri="{FF2B5EF4-FFF2-40B4-BE49-F238E27FC236}">
                <a16:creationId xmlns="" xmlns:a16="http://schemas.microsoft.com/office/drawing/2014/main" id="{CDAEE29B-EBF1-4A75-A1B7-27D71E47DE9A}"/>
              </a:ext>
            </a:extLst>
          </p:cNvPr>
          <p:cNvSpPr txBox="1">
            <a:spLocks noChangeArrowheads="1"/>
          </p:cNvSpPr>
          <p:nvPr/>
        </p:nvSpPr>
        <p:spPr bwMode="auto">
          <a:xfrm>
            <a:off x="-1" y="69850"/>
            <a:ext cx="11039061" cy="861774"/>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SOME ODDS</a:t>
            </a:r>
          </a:p>
        </p:txBody>
      </p:sp>
    </p:spTree>
    <p:extLst>
      <p:ext uri="{BB962C8B-B14F-4D97-AF65-F5344CB8AC3E}">
        <p14:creationId xmlns:p14="http://schemas.microsoft.com/office/powerpoint/2010/main" val="164877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7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1200329"/>
          </a:xfrm>
          <a:prstGeom prst="rect">
            <a:avLst/>
          </a:prstGeom>
          <a:noFill/>
          <a:ln w="9525">
            <a:noFill/>
            <a:miter lim="800000"/>
            <a:headEnd/>
            <a:tailEnd/>
          </a:ln>
        </p:spPr>
        <p:txBody>
          <a:bodyPr wrap="square">
            <a:spAutoFit/>
          </a:bodyPr>
          <a:lstStyle/>
          <a:p>
            <a:pPr marL="573088" marR="0" indent="-573088">
              <a:lnSpc>
                <a:spcPct val="90000"/>
              </a:lnSpc>
              <a:spcBef>
                <a:spcPts val="0"/>
              </a:spcBef>
              <a:spcAft>
                <a:spcPts val="0"/>
              </a:spcAft>
            </a:pPr>
            <a:r>
              <a:rPr lang="en-US" sz="40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8</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To sum up, all of you be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harmonious</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sympathetic, brotherly, kindhearted, and humble in spirit</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3</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 xmlns:a16="http://schemas.microsoft.com/office/drawing/2014/main" id="{576F1294-7AD3-4B3A-93A7-52B107327406}"/>
              </a:ext>
            </a:extLst>
          </p:cNvPr>
          <p:cNvSpPr>
            <a:spLocks noChangeArrowheads="1"/>
          </p:cNvSpPr>
          <p:nvPr/>
        </p:nvSpPr>
        <p:spPr bwMode="auto">
          <a:xfrm>
            <a:off x="3200400" y="1905000"/>
            <a:ext cx="8342121" cy="9906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a:solidFill>
                <a:sysClr val="windowText" lastClr="000000"/>
              </a:solidFill>
              <a:latin typeface="Calibri"/>
              <a:ea typeface="+mn-ea"/>
            </a:endParaRPr>
          </a:p>
        </p:txBody>
      </p:sp>
      <p:sp>
        <p:nvSpPr>
          <p:cNvPr id="5" name="TextBox 4">
            <a:extLst>
              <a:ext uri="{FF2B5EF4-FFF2-40B4-BE49-F238E27FC236}">
                <a16:creationId xmlns="" xmlns:a16="http://schemas.microsoft.com/office/drawing/2014/main" id="{7E30D380-6E3F-4B57-AB1D-7ECBD906112C}"/>
              </a:ext>
            </a:extLst>
          </p:cNvPr>
          <p:cNvSpPr txBox="1">
            <a:spLocks noChangeArrowheads="1"/>
          </p:cNvSpPr>
          <p:nvPr/>
        </p:nvSpPr>
        <p:spPr bwMode="auto">
          <a:xfrm>
            <a:off x="3230695" y="2015033"/>
            <a:ext cx="8290670" cy="738665"/>
          </a:xfrm>
          <a:prstGeom prst="rect">
            <a:avLst/>
          </a:prstGeom>
          <a:noFill/>
          <a:ln w="38100">
            <a:noFill/>
            <a:miter lim="800000"/>
            <a:headEnd/>
            <a:tailEnd/>
          </a:ln>
        </p:spPr>
        <p:txBody>
          <a:bodyPr wrap="square">
            <a:spAutoFit/>
          </a:bodyPr>
          <a:lstStyle/>
          <a:p>
            <a:pPr marL="0" lvl="1" algn="ctr" fontAlgn="auto">
              <a:spcBef>
                <a:spcPts val="0"/>
              </a:spcBef>
              <a:spcAft>
                <a:spcPts val="300"/>
              </a:spcAft>
              <a:buSzPct val="100000"/>
              <a:defRPr/>
            </a:pPr>
            <a:r>
              <a:rPr lang="en-US" sz="4200" dirty="0">
                <a:solidFill>
                  <a:prstClr val="white"/>
                </a:solidFill>
                <a:latin typeface="Calibri Light" panose="020F0302020204030204" pitchFamily="34" charset="0"/>
                <a:cs typeface="Calibri Light" panose="020F0302020204030204" pitchFamily="34" charset="0"/>
              </a:rPr>
              <a:t>Unity isn’t the same as </a:t>
            </a:r>
            <a:r>
              <a:rPr lang="en-US" sz="4200" i="1" dirty="0">
                <a:solidFill>
                  <a:prstClr val="white"/>
                </a:solidFill>
                <a:latin typeface="Calibri Light" panose="020F0302020204030204" pitchFamily="34" charset="0"/>
                <a:cs typeface="Calibri Light" panose="020F0302020204030204" pitchFamily="34" charset="0"/>
              </a:rPr>
              <a:t>uniformity.</a:t>
            </a:r>
          </a:p>
        </p:txBody>
      </p:sp>
    </p:spTree>
    <p:extLst>
      <p:ext uri="{BB962C8B-B14F-4D97-AF65-F5344CB8AC3E}">
        <p14:creationId xmlns:p14="http://schemas.microsoft.com/office/powerpoint/2010/main" val="26643021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TextBox 3"/>
          <p:cNvSpPr txBox="1">
            <a:spLocks noChangeArrowheads="1"/>
          </p:cNvSpPr>
          <p:nvPr/>
        </p:nvSpPr>
        <p:spPr bwMode="auto">
          <a:xfrm>
            <a:off x="152400" y="914401"/>
            <a:ext cx="11039060" cy="3693319"/>
          </a:xfrm>
          <a:prstGeom prst="rect">
            <a:avLst/>
          </a:prstGeom>
          <a:noFill/>
          <a:ln w="9525">
            <a:noFill/>
            <a:miter lim="800000"/>
            <a:headEnd/>
            <a:tailEnd/>
          </a:ln>
        </p:spPr>
        <p:txBody>
          <a:bodyPr wrap="square">
            <a:spAutoFit/>
          </a:bodyPr>
          <a:lstStyle/>
          <a:p>
            <a:pPr marL="573088" marR="0" lvl="0" indent="-573088" algn="l" defTabSz="914400" rtl="0" eaLnBrk="1" fontAlgn="base" latinLnBrk="0" hangingPunct="1">
              <a:lnSpc>
                <a:spcPct val="100000"/>
              </a:lnSpc>
              <a:spcBef>
                <a:spcPct val="0"/>
              </a:spcBef>
              <a:spcAft>
                <a:spcPct val="0"/>
              </a:spcAft>
              <a:buClrTx/>
              <a:buSzTx/>
              <a:buFontTx/>
              <a:buNone/>
              <a:tabLst/>
              <a:defRPr/>
            </a:pPr>
            <a:r>
              <a:rPr kumimoji="0" lang="en-US" sz="3900" b="0" i="0" u="none" strike="noStrike" kern="1200" cap="none" spc="0" normalizeH="0" baseline="0" noProof="0" dirty="0">
                <a:ln>
                  <a:noFill/>
                </a:ln>
                <a:solidFill>
                  <a:prstClr val="white"/>
                </a:solidFill>
                <a:effectLst/>
                <a:uLnTx/>
                <a:uFillTx/>
                <a:latin typeface="Calibri Light" panose="020F0302020204030204" pitchFamily="34" charset="0"/>
                <a:ea typeface="Calibri" panose="020F0502020204030204" pitchFamily="34" charset="0"/>
                <a:cs typeface="+mn-cs"/>
                <a:sym typeface="Wingdings" panose="05000000000000000000" pitchFamily="2" charset="2"/>
              </a:rPr>
              <a:t> 	</a:t>
            </a:r>
            <a:r>
              <a:rPr kumimoji="0" lang="en-US" sz="39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A meteor landing on your house: 182 trillion to 1 (1/18</a:t>
            </a:r>
            <a:r>
              <a:rPr kumimoji="0" lang="en-US" sz="3900" b="0" i="0" u="none" strike="noStrike" kern="1200" cap="none" spc="0" normalizeH="0" baseline="3000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13</a:t>
            </a:r>
            <a:r>
              <a:rPr kumimoji="0" lang="en-US" sz="39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a:t>
            </a:r>
          </a:p>
          <a:p>
            <a:pPr marL="573088" marR="0" lvl="0" indent="-573088" algn="l" defTabSz="914400" rtl="0" eaLnBrk="1" fontAlgn="base" latinLnBrk="0" hangingPunct="1">
              <a:lnSpc>
                <a:spcPct val="100000"/>
              </a:lnSpc>
              <a:spcBef>
                <a:spcPct val="0"/>
              </a:spcBef>
              <a:spcAft>
                <a:spcPct val="0"/>
              </a:spcAft>
              <a:buClrTx/>
              <a:buSzTx/>
              <a:buFontTx/>
              <a:buNone/>
              <a:tabLst/>
              <a:defRPr/>
            </a:pPr>
            <a:r>
              <a:rPr kumimoji="0" lang="en-US" sz="3900" b="0" i="0" u="none" strike="noStrike" kern="1200" cap="none" spc="0" normalizeH="0" baseline="0" noProof="0" dirty="0">
                <a:ln>
                  <a:noFill/>
                </a:ln>
                <a:solidFill>
                  <a:prstClr val="white"/>
                </a:solidFill>
                <a:effectLst/>
                <a:uLnTx/>
                <a:uFillTx/>
                <a:latin typeface="Calibri Light" panose="020F0302020204030204" pitchFamily="34" charset="0"/>
                <a:ea typeface="Calibri" panose="020F0502020204030204" pitchFamily="34" charset="0"/>
                <a:cs typeface="+mn-cs"/>
                <a:sym typeface="Wingdings" panose="05000000000000000000" pitchFamily="2" charset="2"/>
              </a:rPr>
              <a:t> 	</a:t>
            </a:r>
            <a:r>
              <a:rPr kumimoji="0" lang="en-US" sz="39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Chance of an American home having at least one container of ice cream in the freezer: 9 in 10</a:t>
            </a:r>
          </a:p>
          <a:p>
            <a:pPr marL="573088" lvl="0" indent="-573088"/>
            <a:r>
              <a:rPr lang="en-US" sz="3900" dirty="0">
                <a:solidFill>
                  <a:prstClr val="white"/>
                </a:solidFill>
                <a:latin typeface="Calibri Light" panose="020F0302020204030204" pitchFamily="34" charset="0"/>
                <a:ea typeface="Calibri" panose="020F0502020204030204" pitchFamily="34" charset="0"/>
                <a:sym typeface="Wingdings" panose="05000000000000000000" pitchFamily="2" charset="2"/>
              </a:rPr>
              <a:t> 	</a:t>
            </a:r>
            <a:r>
              <a:rPr lang="en-US" sz="3900" dirty="0">
                <a:solidFill>
                  <a:prstClr val="white"/>
                </a:solidFill>
                <a:latin typeface="Calibri Light" panose="020F0302020204030204" pitchFamily="34" charset="0"/>
                <a:ea typeface="Calibri" panose="020F0502020204030204" pitchFamily="34" charset="0"/>
                <a:cs typeface="+mn-cs"/>
                <a:sym typeface="Wingdings" panose="05000000000000000000" pitchFamily="2" charset="2"/>
              </a:rPr>
              <a:t>Being called to “Come on down!” on The Price is Right:</a:t>
            </a:r>
            <a:endParaRPr kumimoji="0" lang="en-US" sz="39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endParaRPr>
          </a:p>
        </p:txBody>
      </p:sp>
      <p:sp>
        <p:nvSpPr>
          <p:cNvPr id="5" name="TextBox 4">
            <a:extLst>
              <a:ext uri="{FF2B5EF4-FFF2-40B4-BE49-F238E27FC236}">
                <a16:creationId xmlns="" xmlns:a16="http://schemas.microsoft.com/office/drawing/2014/main" id="{CDAEE29B-EBF1-4A75-A1B7-27D71E47DE9A}"/>
              </a:ext>
            </a:extLst>
          </p:cNvPr>
          <p:cNvSpPr txBox="1">
            <a:spLocks noChangeArrowheads="1"/>
          </p:cNvSpPr>
          <p:nvPr/>
        </p:nvSpPr>
        <p:spPr bwMode="auto">
          <a:xfrm>
            <a:off x="-1" y="69850"/>
            <a:ext cx="11039061" cy="861774"/>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SOME ODDS</a:t>
            </a:r>
          </a:p>
        </p:txBody>
      </p:sp>
    </p:spTree>
    <p:extLst>
      <p:ext uri="{BB962C8B-B14F-4D97-AF65-F5344CB8AC3E}">
        <p14:creationId xmlns:p14="http://schemas.microsoft.com/office/powerpoint/2010/main" val="336365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7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TextBox 3"/>
          <p:cNvSpPr txBox="1">
            <a:spLocks noChangeArrowheads="1"/>
          </p:cNvSpPr>
          <p:nvPr/>
        </p:nvSpPr>
        <p:spPr bwMode="auto">
          <a:xfrm>
            <a:off x="152400" y="914401"/>
            <a:ext cx="11039060" cy="3693319"/>
          </a:xfrm>
          <a:prstGeom prst="rect">
            <a:avLst/>
          </a:prstGeom>
          <a:noFill/>
          <a:ln w="9525">
            <a:noFill/>
            <a:miter lim="800000"/>
            <a:headEnd/>
            <a:tailEnd/>
          </a:ln>
        </p:spPr>
        <p:txBody>
          <a:bodyPr wrap="square">
            <a:spAutoFit/>
          </a:bodyPr>
          <a:lstStyle/>
          <a:p>
            <a:pPr marL="573088" marR="0" lvl="0" indent="-573088" algn="l" defTabSz="914400" rtl="0" eaLnBrk="1" fontAlgn="base" latinLnBrk="0" hangingPunct="1">
              <a:lnSpc>
                <a:spcPct val="100000"/>
              </a:lnSpc>
              <a:spcBef>
                <a:spcPct val="0"/>
              </a:spcBef>
              <a:spcAft>
                <a:spcPct val="0"/>
              </a:spcAft>
              <a:buClrTx/>
              <a:buSzTx/>
              <a:buFontTx/>
              <a:buNone/>
              <a:tabLst/>
              <a:defRPr/>
            </a:pPr>
            <a:r>
              <a:rPr kumimoji="0" lang="en-US" sz="3900" b="0" i="0" u="none" strike="noStrike" kern="1200" cap="none" spc="0" normalizeH="0" baseline="0" noProof="0" dirty="0">
                <a:ln>
                  <a:noFill/>
                </a:ln>
                <a:solidFill>
                  <a:prstClr val="white"/>
                </a:solidFill>
                <a:effectLst/>
                <a:uLnTx/>
                <a:uFillTx/>
                <a:latin typeface="Calibri Light" panose="020F0302020204030204" pitchFamily="34" charset="0"/>
                <a:ea typeface="Calibri" panose="020F0502020204030204" pitchFamily="34" charset="0"/>
                <a:cs typeface="+mn-cs"/>
                <a:sym typeface="Wingdings" panose="05000000000000000000" pitchFamily="2" charset="2"/>
              </a:rPr>
              <a:t> 	</a:t>
            </a:r>
            <a:r>
              <a:rPr kumimoji="0" lang="en-US" sz="39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A meteor landing on your house: 182 trillion to 1 (1/18</a:t>
            </a:r>
            <a:r>
              <a:rPr kumimoji="0" lang="en-US" sz="3900" b="0" i="0" u="none" strike="noStrike" kern="1200" cap="none" spc="0" normalizeH="0" baseline="3000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13</a:t>
            </a:r>
            <a:r>
              <a:rPr kumimoji="0" lang="en-US" sz="39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a:t>
            </a:r>
          </a:p>
          <a:p>
            <a:pPr marL="573088" marR="0" lvl="0" indent="-573088" algn="l" defTabSz="914400" rtl="0" eaLnBrk="1" fontAlgn="base" latinLnBrk="0" hangingPunct="1">
              <a:lnSpc>
                <a:spcPct val="100000"/>
              </a:lnSpc>
              <a:spcBef>
                <a:spcPct val="0"/>
              </a:spcBef>
              <a:spcAft>
                <a:spcPct val="0"/>
              </a:spcAft>
              <a:buClrTx/>
              <a:buSzTx/>
              <a:buFontTx/>
              <a:buNone/>
              <a:tabLst/>
              <a:defRPr/>
            </a:pPr>
            <a:r>
              <a:rPr kumimoji="0" lang="en-US" sz="3900" b="0" i="0" u="none" strike="noStrike" kern="1200" cap="none" spc="0" normalizeH="0" baseline="0" noProof="0" dirty="0">
                <a:ln>
                  <a:noFill/>
                </a:ln>
                <a:solidFill>
                  <a:prstClr val="white"/>
                </a:solidFill>
                <a:effectLst/>
                <a:uLnTx/>
                <a:uFillTx/>
                <a:latin typeface="Calibri Light" panose="020F0302020204030204" pitchFamily="34" charset="0"/>
                <a:ea typeface="Calibri" panose="020F0502020204030204" pitchFamily="34" charset="0"/>
                <a:cs typeface="+mn-cs"/>
                <a:sym typeface="Wingdings" panose="05000000000000000000" pitchFamily="2" charset="2"/>
              </a:rPr>
              <a:t> 	</a:t>
            </a:r>
            <a:r>
              <a:rPr kumimoji="0" lang="en-US" sz="39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Chance of an American home having at least one container of ice cream in the freezer: 9 in 10</a:t>
            </a:r>
          </a:p>
          <a:p>
            <a:pPr marL="573088" lvl="0" indent="-573088"/>
            <a:r>
              <a:rPr lang="en-US" sz="3900" dirty="0">
                <a:solidFill>
                  <a:prstClr val="white"/>
                </a:solidFill>
                <a:latin typeface="Calibri Light" panose="020F0302020204030204" pitchFamily="34" charset="0"/>
                <a:ea typeface="Calibri" panose="020F0502020204030204" pitchFamily="34" charset="0"/>
                <a:sym typeface="Wingdings" panose="05000000000000000000" pitchFamily="2" charset="2"/>
              </a:rPr>
              <a:t> 	</a:t>
            </a:r>
            <a:r>
              <a:rPr lang="en-US" sz="3900" dirty="0">
                <a:solidFill>
                  <a:prstClr val="white"/>
                </a:solidFill>
                <a:latin typeface="Calibri Light" panose="020F0302020204030204" pitchFamily="34" charset="0"/>
                <a:ea typeface="Calibri" panose="020F0502020204030204" pitchFamily="34" charset="0"/>
                <a:cs typeface="+mn-cs"/>
                <a:sym typeface="Wingdings" panose="05000000000000000000" pitchFamily="2" charset="2"/>
              </a:rPr>
              <a:t>Being called to “Come on down!” on The Price is Right: 1 in 36</a:t>
            </a:r>
          </a:p>
        </p:txBody>
      </p:sp>
      <p:sp>
        <p:nvSpPr>
          <p:cNvPr id="5" name="TextBox 4">
            <a:extLst>
              <a:ext uri="{FF2B5EF4-FFF2-40B4-BE49-F238E27FC236}">
                <a16:creationId xmlns="" xmlns:a16="http://schemas.microsoft.com/office/drawing/2014/main" id="{CDAEE29B-EBF1-4A75-A1B7-27D71E47DE9A}"/>
              </a:ext>
            </a:extLst>
          </p:cNvPr>
          <p:cNvSpPr txBox="1">
            <a:spLocks noChangeArrowheads="1"/>
          </p:cNvSpPr>
          <p:nvPr/>
        </p:nvSpPr>
        <p:spPr bwMode="auto">
          <a:xfrm>
            <a:off x="-1" y="69850"/>
            <a:ext cx="11039061" cy="861774"/>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SOME ODDS</a:t>
            </a:r>
          </a:p>
        </p:txBody>
      </p:sp>
    </p:spTree>
    <p:extLst>
      <p:ext uri="{BB962C8B-B14F-4D97-AF65-F5344CB8AC3E}">
        <p14:creationId xmlns:p14="http://schemas.microsoft.com/office/powerpoint/2010/main" val="22087209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TextBox 3"/>
          <p:cNvSpPr txBox="1">
            <a:spLocks noChangeArrowheads="1"/>
          </p:cNvSpPr>
          <p:nvPr/>
        </p:nvSpPr>
        <p:spPr bwMode="auto">
          <a:xfrm>
            <a:off x="152400" y="914401"/>
            <a:ext cx="11039060" cy="692497"/>
          </a:xfrm>
          <a:prstGeom prst="rect">
            <a:avLst/>
          </a:prstGeom>
          <a:noFill/>
          <a:ln w="9525">
            <a:noFill/>
            <a:miter lim="800000"/>
            <a:headEnd/>
            <a:tailEnd/>
          </a:ln>
        </p:spPr>
        <p:txBody>
          <a:bodyPr wrap="square">
            <a:spAutoFit/>
          </a:bodyPr>
          <a:lstStyle/>
          <a:p>
            <a:pPr marL="573088" marR="0" lvl="0" indent="-573088"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sz="39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Going</a:t>
            </a:r>
            <a:r>
              <a:rPr kumimoji="0" lang="en-US" sz="3900" b="0" i="0" u="none" strike="noStrike" kern="1200" cap="none" spc="0" normalizeH="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 blind after laser eye surgery</a:t>
            </a:r>
            <a:r>
              <a:rPr kumimoji="0" lang="en-US" sz="39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a:t>
            </a:r>
          </a:p>
        </p:txBody>
      </p:sp>
      <p:sp>
        <p:nvSpPr>
          <p:cNvPr id="5" name="TextBox 4">
            <a:extLst>
              <a:ext uri="{FF2B5EF4-FFF2-40B4-BE49-F238E27FC236}">
                <a16:creationId xmlns="" xmlns:a16="http://schemas.microsoft.com/office/drawing/2014/main" id="{CDAEE29B-EBF1-4A75-A1B7-27D71E47DE9A}"/>
              </a:ext>
            </a:extLst>
          </p:cNvPr>
          <p:cNvSpPr txBox="1">
            <a:spLocks noChangeArrowheads="1"/>
          </p:cNvSpPr>
          <p:nvPr/>
        </p:nvSpPr>
        <p:spPr bwMode="auto">
          <a:xfrm>
            <a:off x="-1" y="69850"/>
            <a:ext cx="11039061" cy="861774"/>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SOME ODDS</a:t>
            </a:r>
          </a:p>
        </p:txBody>
      </p:sp>
    </p:spTree>
    <p:extLst>
      <p:ext uri="{BB962C8B-B14F-4D97-AF65-F5344CB8AC3E}">
        <p14:creationId xmlns:p14="http://schemas.microsoft.com/office/powerpoint/2010/main" val="37604182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TextBox 3"/>
          <p:cNvSpPr txBox="1">
            <a:spLocks noChangeArrowheads="1"/>
          </p:cNvSpPr>
          <p:nvPr/>
        </p:nvSpPr>
        <p:spPr bwMode="auto">
          <a:xfrm>
            <a:off x="152400" y="914401"/>
            <a:ext cx="11039060" cy="1892826"/>
          </a:xfrm>
          <a:prstGeom prst="rect">
            <a:avLst/>
          </a:prstGeom>
          <a:noFill/>
          <a:ln w="9525">
            <a:noFill/>
            <a:miter lim="800000"/>
            <a:headEnd/>
            <a:tailEnd/>
          </a:ln>
        </p:spPr>
        <p:txBody>
          <a:bodyPr wrap="square">
            <a:spAutoFit/>
          </a:bodyPr>
          <a:lstStyle/>
          <a:p>
            <a:pPr marL="573088" marR="0" lvl="0" indent="-573088"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sz="39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Going</a:t>
            </a:r>
            <a:r>
              <a:rPr kumimoji="0" lang="en-US" sz="3900" b="0" i="0" u="none" strike="noStrike" kern="1200" cap="none" spc="0" normalizeH="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 blind after laser eye surgery</a:t>
            </a:r>
            <a:r>
              <a:rPr kumimoji="0" lang="en-US" sz="39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 1 in 5 million</a:t>
            </a:r>
            <a:r>
              <a:rPr kumimoji="0" lang="en-US" sz="3900" b="0" i="0" u="none" strike="noStrike" kern="1200" cap="none" spc="0" normalizeH="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 (1/50</a:t>
            </a:r>
            <a:r>
              <a:rPr kumimoji="0" lang="en-US" sz="3900" b="0" i="0" u="none" strike="noStrike" kern="1200" cap="none" spc="0" normalizeH="0" baseline="3000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6</a:t>
            </a:r>
            <a:r>
              <a:rPr kumimoji="0" lang="en-US" sz="3900" b="0" i="0" u="none" strike="noStrike" kern="1200" cap="none" spc="0" normalizeH="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a:t>
            </a:r>
          </a:p>
          <a:p>
            <a:pPr marL="573088" lvl="0" indent="-573088">
              <a:buFont typeface="Wingdings" panose="05000000000000000000" pitchFamily="2" charset="2"/>
              <a:buChar char="Ü"/>
              <a:defRPr/>
            </a:pPr>
            <a:r>
              <a:rPr lang="en-US" sz="3900" dirty="0">
                <a:solidFill>
                  <a:srgbClr val="FFFFFF"/>
                </a:solidFill>
                <a:latin typeface="Calibri Light" panose="020F0302020204030204" pitchFamily="34" charset="0"/>
                <a:ea typeface="ＭＳ Ｐゴシック" panose="020B0600070205080204" pitchFamily="34" charset="-128"/>
                <a:cs typeface="+mn-cs"/>
              </a:rPr>
              <a:t>striking it rich on Antiques Roadshow:</a:t>
            </a:r>
            <a:endParaRPr kumimoji="0" lang="en-US" sz="39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endParaRPr>
          </a:p>
        </p:txBody>
      </p:sp>
      <p:sp>
        <p:nvSpPr>
          <p:cNvPr id="5" name="TextBox 4">
            <a:extLst>
              <a:ext uri="{FF2B5EF4-FFF2-40B4-BE49-F238E27FC236}">
                <a16:creationId xmlns="" xmlns:a16="http://schemas.microsoft.com/office/drawing/2014/main" id="{CDAEE29B-EBF1-4A75-A1B7-27D71E47DE9A}"/>
              </a:ext>
            </a:extLst>
          </p:cNvPr>
          <p:cNvSpPr txBox="1">
            <a:spLocks noChangeArrowheads="1"/>
          </p:cNvSpPr>
          <p:nvPr/>
        </p:nvSpPr>
        <p:spPr bwMode="auto">
          <a:xfrm>
            <a:off x="-1" y="69850"/>
            <a:ext cx="11039061" cy="861774"/>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SOME ODDS</a:t>
            </a:r>
          </a:p>
        </p:txBody>
      </p:sp>
    </p:spTree>
    <p:extLst>
      <p:ext uri="{BB962C8B-B14F-4D97-AF65-F5344CB8AC3E}">
        <p14:creationId xmlns:p14="http://schemas.microsoft.com/office/powerpoint/2010/main" val="77246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7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TextBox 3"/>
          <p:cNvSpPr txBox="1">
            <a:spLocks noChangeArrowheads="1"/>
          </p:cNvSpPr>
          <p:nvPr/>
        </p:nvSpPr>
        <p:spPr bwMode="auto">
          <a:xfrm>
            <a:off x="152400" y="914401"/>
            <a:ext cx="11039060" cy="2492990"/>
          </a:xfrm>
          <a:prstGeom prst="rect">
            <a:avLst/>
          </a:prstGeom>
          <a:noFill/>
          <a:ln w="9525">
            <a:noFill/>
            <a:miter lim="800000"/>
            <a:headEnd/>
            <a:tailEnd/>
          </a:ln>
        </p:spPr>
        <p:txBody>
          <a:bodyPr wrap="square">
            <a:spAutoFit/>
          </a:bodyPr>
          <a:lstStyle/>
          <a:p>
            <a:pPr marL="573088" marR="0" lvl="0" indent="-573088"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sz="39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Going</a:t>
            </a:r>
            <a:r>
              <a:rPr kumimoji="0" lang="en-US" sz="3900" b="0" i="0" u="none" strike="noStrike" kern="1200" cap="none" spc="0" normalizeH="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 blind after laser eye surgery</a:t>
            </a:r>
            <a:r>
              <a:rPr kumimoji="0" lang="en-US" sz="39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 1 in 5 million</a:t>
            </a:r>
            <a:r>
              <a:rPr kumimoji="0" lang="en-US" sz="3900" b="0" i="0" u="none" strike="noStrike" kern="1200" cap="none" spc="0" normalizeH="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 (1/50</a:t>
            </a:r>
            <a:r>
              <a:rPr kumimoji="0" lang="en-US" sz="3900" b="0" i="0" u="none" strike="noStrike" kern="1200" cap="none" spc="0" normalizeH="0" baseline="3000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6</a:t>
            </a:r>
            <a:r>
              <a:rPr kumimoji="0" lang="en-US" sz="3900" b="0" i="0" u="none" strike="noStrike" kern="1200" cap="none" spc="0" normalizeH="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a:t>
            </a:r>
          </a:p>
          <a:p>
            <a:pPr marL="573088" lvl="0" indent="-573088">
              <a:buFont typeface="Wingdings" panose="05000000000000000000" pitchFamily="2" charset="2"/>
              <a:buChar char="Ü"/>
              <a:defRPr/>
            </a:pPr>
            <a:r>
              <a:rPr lang="en-US" sz="3900" dirty="0">
                <a:solidFill>
                  <a:srgbClr val="FFFFFF"/>
                </a:solidFill>
                <a:latin typeface="Calibri Light" panose="020F0302020204030204" pitchFamily="34" charset="0"/>
                <a:ea typeface="ＭＳ Ｐゴシック" panose="020B0600070205080204" pitchFamily="34" charset="-128"/>
                <a:cs typeface="+mn-cs"/>
              </a:rPr>
              <a:t>striking it rich on Antiques Roadshow: 60,000 to 1</a:t>
            </a:r>
          </a:p>
          <a:p>
            <a:pPr marL="573088" lvl="0" indent="-573088">
              <a:buFont typeface="Wingdings" panose="05000000000000000000" pitchFamily="2" charset="2"/>
              <a:buChar char="Ü"/>
              <a:defRPr/>
            </a:pPr>
            <a:r>
              <a:rPr lang="en-US" sz="3900" dirty="0">
                <a:solidFill>
                  <a:srgbClr val="FFFFFF"/>
                </a:solidFill>
                <a:latin typeface="Calibri Light" panose="020F0302020204030204" pitchFamily="34" charset="0"/>
                <a:ea typeface="ＭＳ Ｐゴシック" panose="020B0600070205080204" pitchFamily="34" charset="-128"/>
                <a:cs typeface="+mn-cs"/>
              </a:rPr>
              <a:t>Being injured by a toilet:</a:t>
            </a:r>
            <a:endParaRPr kumimoji="0" lang="en-US" sz="39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endParaRPr>
          </a:p>
        </p:txBody>
      </p:sp>
      <p:sp>
        <p:nvSpPr>
          <p:cNvPr id="5" name="TextBox 4">
            <a:extLst>
              <a:ext uri="{FF2B5EF4-FFF2-40B4-BE49-F238E27FC236}">
                <a16:creationId xmlns="" xmlns:a16="http://schemas.microsoft.com/office/drawing/2014/main" id="{CDAEE29B-EBF1-4A75-A1B7-27D71E47DE9A}"/>
              </a:ext>
            </a:extLst>
          </p:cNvPr>
          <p:cNvSpPr txBox="1">
            <a:spLocks noChangeArrowheads="1"/>
          </p:cNvSpPr>
          <p:nvPr/>
        </p:nvSpPr>
        <p:spPr bwMode="auto">
          <a:xfrm>
            <a:off x="-1" y="69850"/>
            <a:ext cx="11039061" cy="861774"/>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SOME ODDS</a:t>
            </a:r>
          </a:p>
        </p:txBody>
      </p:sp>
    </p:spTree>
    <p:extLst>
      <p:ext uri="{BB962C8B-B14F-4D97-AF65-F5344CB8AC3E}">
        <p14:creationId xmlns:p14="http://schemas.microsoft.com/office/powerpoint/2010/main" val="143110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7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TextBox 3"/>
          <p:cNvSpPr txBox="1">
            <a:spLocks noChangeArrowheads="1"/>
          </p:cNvSpPr>
          <p:nvPr/>
        </p:nvSpPr>
        <p:spPr bwMode="auto">
          <a:xfrm>
            <a:off x="152400" y="914401"/>
            <a:ext cx="11039060" cy="3093154"/>
          </a:xfrm>
          <a:prstGeom prst="rect">
            <a:avLst/>
          </a:prstGeom>
          <a:noFill/>
          <a:ln w="9525">
            <a:noFill/>
            <a:miter lim="800000"/>
            <a:headEnd/>
            <a:tailEnd/>
          </a:ln>
        </p:spPr>
        <p:txBody>
          <a:bodyPr wrap="square">
            <a:spAutoFit/>
          </a:bodyPr>
          <a:lstStyle/>
          <a:p>
            <a:pPr marL="573088" marR="0" lvl="0" indent="-573088"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sz="39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Going</a:t>
            </a:r>
            <a:r>
              <a:rPr kumimoji="0" lang="en-US" sz="3900" b="0" i="0" u="none" strike="noStrike" kern="1200" cap="none" spc="0" normalizeH="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 blind after laser eye surgery</a:t>
            </a:r>
            <a:r>
              <a:rPr kumimoji="0" lang="en-US" sz="39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 1 in 5 million</a:t>
            </a:r>
            <a:r>
              <a:rPr kumimoji="0" lang="en-US" sz="3900" b="0" i="0" u="none" strike="noStrike" kern="1200" cap="none" spc="0" normalizeH="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 (1/50</a:t>
            </a:r>
            <a:r>
              <a:rPr kumimoji="0" lang="en-US" sz="3900" b="0" i="0" u="none" strike="noStrike" kern="1200" cap="none" spc="0" normalizeH="0" baseline="3000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6</a:t>
            </a:r>
            <a:r>
              <a:rPr kumimoji="0" lang="en-US" sz="3900" b="0" i="0" u="none" strike="noStrike" kern="1200" cap="none" spc="0" normalizeH="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a:t>
            </a:r>
          </a:p>
          <a:p>
            <a:pPr marL="573088" lvl="0" indent="-573088">
              <a:buFont typeface="Wingdings" panose="05000000000000000000" pitchFamily="2" charset="2"/>
              <a:buChar char="Ü"/>
              <a:defRPr/>
            </a:pPr>
            <a:r>
              <a:rPr lang="en-US" sz="3900" dirty="0">
                <a:solidFill>
                  <a:srgbClr val="FFFFFF"/>
                </a:solidFill>
                <a:latin typeface="Calibri Light" panose="020F0302020204030204" pitchFamily="34" charset="0"/>
                <a:ea typeface="ＭＳ Ｐゴシック" panose="020B0600070205080204" pitchFamily="34" charset="-128"/>
                <a:cs typeface="+mn-cs"/>
              </a:rPr>
              <a:t>striking it rich on Antiques Roadshow: 60,000 to 1</a:t>
            </a:r>
          </a:p>
          <a:p>
            <a:pPr marL="573088" lvl="0" indent="-573088">
              <a:buFont typeface="Wingdings" panose="05000000000000000000" pitchFamily="2" charset="2"/>
              <a:buChar char="Ü"/>
              <a:defRPr/>
            </a:pPr>
            <a:r>
              <a:rPr lang="en-US" sz="3900" dirty="0">
                <a:solidFill>
                  <a:srgbClr val="FFFFFF"/>
                </a:solidFill>
                <a:latin typeface="Calibri Light" panose="020F0302020204030204" pitchFamily="34" charset="0"/>
                <a:ea typeface="ＭＳ Ｐゴシック" panose="020B0600070205080204" pitchFamily="34" charset="-128"/>
                <a:cs typeface="+mn-cs"/>
              </a:rPr>
              <a:t>Being injured by a toilet: 1 in 10,000</a:t>
            </a:r>
          </a:p>
          <a:p>
            <a:pPr marL="573088" lvl="0" indent="-573088">
              <a:buFont typeface="Wingdings" panose="05000000000000000000" pitchFamily="2" charset="2"/>
              <a:buChar char="Ü"/>
              <a:defRPr/>
            </a:pPr>
            <a:r>
              <a:rPr lang="en-US" sz="3900" dirty="0">
                <a:solidFill>
                  <a:srgbClr val="FFFFFF"/>
                </a:solidFill>
                <a:latin typeface="Calibri Light" panose="020F0302020204030204" pitchFamily="34" charset="0"/>
                <a:ea typeface="ＭＳ Ｐゴシック" panose="020B0600070205080204" pitchFamily="34" charset="-128"/>
                <a:cs typeface="+mn-cs"/>
              </a:rPr>
              <a:t>Cracking open a triple-</a:t>
            </a:r>
            <a:r>
              <a:rPr lang="en-US" sz="3900" dirty="0" err="1">
                <a:solidFill>
                  <a:srgbClr val="FFFFFF"/>
                </a:solidFill>
                <a:latin typeface="Calibri Light" panose="020F0302020204030204" pitchFamily="34" charset="0"/>
                <a:ea typeface="ＭＳ Ｐゴシック" panose="020B0600070205080204" pitchFamily="34" charset="-128"/>
                <a:cs typeface="+mn-cs"/>
              </a:rPr>
              <a:t>yolked</a:t>
            </a:r>
            <a:r>
              <a:rPr lang="en-US" sz="3900" dirty="0">
                <a:solidFill>
                  <a:srgbClr val="FFFFFF"/>
                </a:solidFill>
                <a:latin typeface="Calibri Light" panose="020F0302020204030204" pitchFamily="34" charset="0"/>
                <a:ea typeface="ＭＳ Ｐゴシック" panose="020B0600070205080204" pitchFamily="34" charset="-128"/>
                <a:cs typeface="+mn-cs"/>
              </a:rPr>
              <a:t> egg:</a:t>
            </a:r>
            <a:endParaRPr kumimoji="0" lang="en-US" sz="39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endParaRPr>
          </a:p>
        </p:txBody>
      </p:sp>
      <p:sp>
        <p:nvSpPr>
          <p:cNvPr id="5" name="TextBox 4">
            <a:extLst>
              <a:ext uri="{FF2B5EF4-FFF2-40B4-BE49-F238E27FC236}">
                <a16:creationId xmlns="" xmlns:a16="http://schemas.microsoft.com/office/drawing/2014/main" id="{CDAEE29B-EBF1-4A75-A1B7-27D71E47DE9A}"/>
              </a:ext>
            </a:extLst>
          </p:cNvPr>
          <p:cNvSpPr txBox="1">
            <a:spLocks noChangeArrowheads="1"/>
          </p:cNvSpPr>
          <p:nvPr/>
        </p:nvSpPr>
        <p:spPr bwMode="auto">
          <a:xfrm>
            <a:off x="-1" y="69850"/>
            <a:ext cx="11039061" cy="861774"/>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SOME ODDS</a:t>
            </a:r>
          </a:p>
        </p:txBody>
      </p:sp>
      <p:pic>
        <p:nvPicPr>
          <p:cNvPr id="3074" name="Picture 2" descr="Corona lays a rare triple yolk at her Bournemouth home | Bournemouth Echo">
            <a:extLst>
              <a:ext uri="{FF2B5EF4-FFF2-40B4-BE49-F238E27FC236}">
                <a16:creationId xmlns="" xmlns:a16="http://schemas.microsoft.com/office/drawing/2014/main" id="{1A26E764-561F-4DBE-AA61-A2DD0A7155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957" y="4007555"/>
            <a:ext cx="2038086" cy="2717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03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74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TextBox 3"/>
          <p:cNvSpPr txBox="1">
            <a:spLocks noChangeArrowheads="1"/>
          </p:cNvSpPr>
          <p:nvPr/>
        </p:nvSpPr>
        <p:spPr bwMode="auto">
          <a:xfrm>
            <a:off x="152400" y="914401"/>
            <a:ext cx="11039060" cy="3693319"/>
          </a:xfrm>
          <a:prstGeom prst="rect">
            <a:avLst/>
          </a:prstGeom>
          <a:noFill/>
          <a:ln w="9525">
            <a:noFill/>
            <a:miter lim="800000"/>
            <a:headEnd/>
            <a:tailEnd/>
          </a:ln>
        </p:spPr>
        <p:txBody>
          <a:bodyPr wrap="square">
            <a:spAutoFit/>
          </a:bodyPr>
          <a:lstStyle/>
          <a:p>
            <a:pPr marL="573088" marR="0" lvl="0" indent="-573088"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sz="39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Going</a:t>
            </a:r>
            <a:r>
              <a:rPr kumimoji="0" lang="en-US" sz="3900" b="0" i="0" u="none" strike="noStrike" kern="1200" cap="none" spc="0" normalizeH="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 blind after laser eye surgery</a:t>
            </a:r>
            <a:r>
              <a:rPr kumimoji="0" lang="en-US" sz="39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 1 in 5 million</a:t>
            </a:r>
            <a:r>
              <a:rPr kumimoji="0" lang="en-US" sz="3900" b="0" i="0" u="none" strike="noStrike" kern="1200" cap="none" spc="0" normalizeH="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 (1/50</a:t>
            </a:r>
            <a:r>
              <a:rPr kumimoji="0" lang="en-US" sz="3900" b="0" i="0" u="none" strike="noStrike" kern="1200" cap="none" spc="0" normalizeH="0" baseline="3000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6</a:t>
            </a:r>
            <a:r>
              <a:rPr kumimoji="0" lang="en-US" sz="3900" b="0" i="0" u="none" strike="noStrike" kern="1200" cap="none" spc="0" normalizeH="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a:t>
            </a:r>
          </a:p>
          <a:p>
            <a:pPr marL="573088" lvl="0" indent="-573088">
              <a:buFont typeface="Wingdings" panose="05000000000000000000" pitchFamily="2" charset="2"/>
              <a:buChar char="Ü"/>
              <a:defRPr/>
            </a:pPr>
            <a:r>
              <a:rPr lang="en-US" sz="3900" dirty="0">
                <a:solidFill>
                  <a:srgbClr val="FFFFFF"/>
                </a:solidFill>
                <a:latin typeface="Calibri Light" panose="020F0302020204030204" pitchFamily="34" charset="0"/>
                <a:ea typeface="ＭＳ Ｐゴシック" panose="020B0600070205080204" pitchFamily="34" charset="-128"/>
                <a:cs typeface="+mn-cs"/>
              </a:rPr>
              <a:t>striking it rich on Antiques Roadshow: 60,000 to 1</a:t>
            </a:r>
          </a:p>
          <a:p>
            <a:pPr marL="573088" lvl="0" indent="-573088">
              <a:buFont typeface="Wingdings" panose="05000000000000000000" pitchFamily="2" charset="2"/>
              <a:buChar char="Ü"/>
              <a:defRPr/>
            </a:pPr>
            <a:r>
              <a:rPr lang="en-US" sz="3900" dirty="0">
                <a:solidFill>
                  <a:srgbClr val="FFFFFF"/>
                </a:solidFill>
                <a:latin typeface="Calibri Light" panose="020F0302020204030204" pitchFamily="34" charset="0"/>
                <a:ea typeface="ＭＳ Ｐゴシック" panose="020B0600070205080204" pitchFamily="34" charset="-128"/>
                <a:cs typeface="+mn-cs"/>
              </a:rPr>
              <a:t>Being injured by a toilet: 1 in 10,000</a:t>
            </a:r>
          </a:p>
          <a:p>
            <a:pPr marL="573088" lvl="0" indent="-573088">
              <a:buFont typeface="Wingdings" panose="05000000000000000000" pitchFamily="2" charset="2"/>
              <a:buChar char="Ü"/>
              <a:defRPr/>
            </a:pPr>
            <a:r>
              <a:rPr lang="en-US" sz="3900" dirty="0">
                <a:solidFill>
                  <a:srgbClr val="FFFFFF"/>
                </a:solidFill>
                <a:latin typeface="Calibri Light" panose="020F0302020204030204" pitchFamily="34" charset="0"/>
                <a:ea typeface="ＭＳ Ｐゴシック" panose="020B0600070205080204" pitchFamily="34" charset="-128"/>
                <a:cs typeface="+mn-cs"/>
              </a:rPr>
              <a:t>Cracking open a triple-</a:t>
            </a:r>
            <a:r>
              <a:rPr lang="en-US" sz="3900" dirty="0" err="1">
                <a:solidFill>
                  <a:srgbClr val="FFFFFF"/>
                </a:solidFill>
                <a:latin typeface="Calibri Light" panose="020F0302020204030204" pitchFamily="34" charset="0"/>
                <a:ea typeface="ＭＳ Ｐゴシック" panose="020B0600070205080204" pitchFamily="34" charset="-128"/>
                <a:cs typeface="+mn-cs"/>
              </a:rPr>
              <a:t>yolked</a:t>
            </a:r>
            <a:r>
              <a:rPr lang="en-US" sz="3900" dirty="0">
                <a:solidFill>
                  <a:srgbClr val="FFFFFF"/>
                </a:solidFill>
                <a:latin typeface="Calibri Light" panose="020F0302020204030204" pitchFamily="34" charset="0"/>
                <a:ea typeface="ＭＳ Ｐゴシック" panose="020B0600070205080204" pitchFamily="34" charset="-128"/>
                <a:cs typeface="+mn-cs"/>
              </a:rPr>
              <a:t> egg: 1 in 25 million (1/25</a:t>
            </a:r>
            <a:r>
              <a:rPr lang="en-US" sz="3900" baseline="30000" dirty="0">
                <a:solidFill>
                  <a:srgbClr val="FFFFFF"/>
                </a:solidFill>
                <a:latin typeface="Calibri Light" panose="020F0302020204030204" pitchFamily="34" charset="0"/>
                <a:ea typeface="ＭＳ Ｐゴシック" panose="020B0600070205080204" pitchFamily="34" charset="-128"/>
                <a:cs typeface="+mn-cs"/>
              </a:rPr>
              <a:t>6)</a:t>
            </a:r>
            <a:endParaRPr kumimoji="0" lang="en-US" sz="39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endParaRPr>
          </a:p>
        </p:txBody>
      </p:sp>
      <p:sp>
        <p:nvSpPr>
          <p:cNvPr id="5" name="TextBox 4">
            <a:extLst>
              <a:ext uri="{FF2B5EF4-FFF2-40B4-BE49-F238E27FC236}">
                <a16:creationId xmlns="" xmlns:a16="http://schemas.microsoft.com/office/drawing/2014/main" id="{CDAEE29B-EBF1-4A75-A1B7-27D71E47DE9A}"/>
              </a:ext>
            </a:extLst>
          </p:cNvPr>
          <p:cNvSpPr txBox="1">
            <a:spLocks noChangeArrowheads="1"/>
          </p:cNvSpPr>
          <p:nvPr/>
        </p:nvSpPr>
        <p:spPr bwMode="auto">
          <a:xfrm>
            <a:off x="-1" y="69850"/>
            <a:ext cx="11039061" cy="861774"/>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SOME ODDS</a:t>
            </a:r>
          </a:p>
        </p:txBody>
      </p:sp>
      <p:pic>
        <p:nvPicPr>
          <p:cNvPr id="4" name="Picture 2" descr="Corona lays a rare triple yolk at her Bournemouth home | Bournemouth Echo">
            <a:extLst>
              <a:ext uri="{FF2B5EF4-FFF2-40B4-BE49-F238E27FC236}">
                <a16:creationId xmlns="" xmlns:a16="http://schemas.microsoft.com/office/drawing/2014/main" id="{3FB355C7-9415-4F82-AFCB-2889BE1699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957" y="4007555"/>
            <a:ext cx="2038086" cy="2717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5811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TextBox 3"/>
          <p:cNvSpPr txBox="1">
            <a:spLocks noChangeArrowheads="1"/>
          </p:cNvSpPr>
          <p:nvPr/>
        </p:nvSpPr>
        <p:spPr bwMode="auto">
          <a:xfrm>
            <a:off x="152400" y="914400"/>
            <a:ext cx="10972800" cy="692497"/>
          </a:xfrm>
          <a:prstGeom prst="rect">
            <a:avLst/>
          </a:prstGeom>
          <a:noFill/>
          <a:ln w="9525">
            <a:noFill/>
            <a:miter lim="800000"/>
            <a:headEnd/>
            <a:tailEnd/>
          </a:ln>
        </p:spPr>
        <p:txBody>
          <a:bodyPr wrap="square">
            <a:spAutoFit/>
          </a:bodyPr>
          <a:lstStyle/>
          <a:p>
            <a:pPr marL="573088" marR="0" lvl="0" indent="-573088" algn="l" defTabSz="914400" rtl="0" eaLnBrk="1" fontAlgn="base" latinLnBrk="0" hangingPunct="1">
              <a:lnSpc>
                <a:spcPct val="100000"/>
              </a:lnSpc>
              <a:spcBef>
                <a:spcPct val="0"/>
              </a:spcBef>
              <a:spcAft>
                <a:spcPct val="0"/>
              </a:spcAft>
              <a:buClrTx/>
              <a:buSzTx/>
              <a:buFontTx/>
              <a:buNone/>
              <a:tabLst/>
              <a:defRPr/>
            </a:pPr>
            <a:r>
              <a:rPr kumimoji="0" lang="en-US" sz="3800" b="0" i="0" u="none" strike="noStrike" kern="1200" cap="none" spc="0" normalizeH="0" baseline="0" noProof="0" dirty="0">
                <a:ln>
                  <a:noFill/>
                </a:ln>
                <a:solidFill>
                  <a:prstClr val="white"/>
                </a:solidFill>
                <a:effectLst/>
                <a:uLnTx/>
                <a:uFillTx/>
                <a:latin typeface="Calibri Light" panose="020F0302020204030204" pitchFamily="34" charset="0"/>
                <a:ea typeface="Calibri" panose="020F0502020204030204" pitchFamily="34" charset="0"/>
                <a:cs typeface="+mn-cs"/>
                <a:sym typeface="Wingdings" panose="05000000000000000000" pitchFamily="2" charset="2"/>
              </a:rPr>
              <a:t> 	</a:t>
            </a:r>
            <a:r>
              <a:rPr kumimoji="0" lang="en-US" sz="39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Of dying from your pajamas catching on fire:</a:t>
            </a:r>
          </a:p>
        </p:txBody>
      </p:sp>
      <p:sp>
        <p:nvSpPr>
          <p:cNvPr id="5" name="TextBox 4">
            <a:extLst>
              <a:ext uri="{FF2B5EF4-FFF2-40B4-BE49-F238E27FC236}">
                <a16:creationId xmlns="" xmlns:a16="http://schemas.microsoft.com/office/drawing/2014/main" id="{41D2C690-1A6E-420D-8EBB-9D71AA91AD64}"/>
              </a:ext>
            </a:extLst>
          </p:cNvPr>
          <p:cNvSpPr txBox="1">
            <a:spLocks noChangeArrowheads="1"/>
          </p:cNvSpPr>
          <p:nvPr/>
        </p:nvSpPr>
        <p:spPr bwMode="auto">
          <a:xfrm>
            <a:off x="-1" y="69850"/>
            <a:ext cx="11354463" cy="861774"/>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SOME ODDS</a:t>
            </a:r>
          </a:p>
        </p:txBody>
      </p:sp>
    </p:spTree>
    <p:extLst>
      <p:ext uri="{BB962C8B-B14F-4D97-AF65-F5344CB8AC3E}">
        <p14:creationId xmlns:p14="http://schemas.microsoft.com/office/powerpoint/2010/main" val="13468491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TextBox 3"/>
          <p:cNvSpPr txBox="1">
            <a:spLocks noChangeArrowheads="1"/>
          </p:cNvSpPr>
          <p:nvPr/>
        </p:nvSpPr>
        <p:spPr bwMode="auto">
          <a:xfrm>
            <a:off x="152400" y="914400"/>
            <a:ext cx="10972800" cy="2492990"/>
          </a:xfrm>
          <a:prstGeom prst="rect">
            <a:avLst/>
          </a:prstGeom>
          <a:noFill/>
          <a:ln w="9525">
            <a:noFill/>
            <a:miter lim="800000"/>
            <a:headEnd/>
            <a:tailEnd/>
          </a:ln>
        </p:spPr>
        <p:txBody>
          <a:bodyPr wrap="square">
            <a:spAutoFit/>
          </a:bodyPr>
          <a:lstStyle/>
          <a:p>
            <a:pPr marL="573088" marR="0" lvl="0" indent="-573088" algn="l" defTabSz="914400" rtl="0" eaLnBrk="1" fontAlgn="base" latinLnBrk="0" hangingPunct="1">
              <a:lnSpc>
                <a:spcPct val="100000"/>
              </a:lnSpc>
              <a:spcBef>
                <a:spcPct val="0"/>
              </a:spcBef>
              <a:spcAft>
                <a:spcPct val="0"/>
              </a:spcAft>
              <a:buClrTx/>
              <a:buSzTx/>
              <a:buFontTx/>
              <a:buNone/>
              <a:tabLst/>
              <a:defRPr/>
            </a:pPr>
            <a:r>
              <a:rPr kumimoji="0" lang="en-US" sz="3800" b="0" i="0" u="none" strike="noStrike" kern="1200" cap="none" spc="0" normalizeH="0" baseline="0" noProof="0" dirty="0">
                <a:ln>
                  <a:noFill/>
                </a:ln>
                <a:solidFill>
                  <a:prstClr val="white"/>
                </a:solidFill>
                <a:effectLst/>
                <a:uLnTx/>
                <a:uFillTx/>
                <a:latin typeface="Calibri Light" panose="020F0302020204030204" pitchFamily="34" charset="0"/>
                <a:ea typeface="Calibri" panose="020F0502020204030204" pitchFamily="34" charset="0"/>
                <a:cs typeface="+mn-cs"/>
                <a:sym typeface="Wingdings" panose="05000000000000000000" pitchFamily="2" charset="2"/>
              </a:rPr>
              <a:t> 	</a:t>
            </a:r>
            <a:r>
              <a:rPr kumimoji="0" lang="en-US" sz="39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Of dying from your pajamas catching on fire: 30 million to 1 (1/30</a:t>
            </a:r>
            <a:r>
              <a:rPr kumimoji="0" lang="en-US" sz="3900" b="0" i="0" u="none" strike="noStrike" kern="1200" cap="none" spc="0" normalizeH="0" baseline="3000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6</a:t>
            </a:r>
            <a:r>
              <a:rPr kumimoji="0" lang="en-US" sz="39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a:t>
            </a:r>
          </a:p>
          <a:p>
            <a:pPr marL="573088" marR="0" lvl="0" indent="-573088" algn="l" defTabSz="914400" rtl="0" eaLnBrk="1" fontAlgn="base" latinLnBrk="0" hangingPunct="1">
              <a:lnSpc>
                <a:spcPct val="100000"/>
              </a:lnSpc>
              <a:spcBef>
                <a:spcPct val="0"/>
              </a:spcBef>
              <a:spcAft>
                <a:spcPct val="0"/>
              </a:spcAft>
              <a:buClrTx/>
              <a:buSzTx/>
              <a:buFontTx/>
              <a:buNone/>
              <a:tabLst/>
              <a:defRPr/>
            </a:pPr>
            <a:r>
              <a:rPr kumimoji="0" lang="en-US" sz="3800" b="0" i="0" u="none" strike="noStrike" kern="1200" cap="none" spc="0" normalizeH="0" baseline="0" noProof="0" dirty="0">
                <a:ln>
                  <a:noFill/>
                </a:ln>
                <a:solidFill>
                  <a:prstClr val="white"/>
                </a:solidFill>
                <a:effectLst/>
                <a:uLnTx/>
                <a:uFillTx/>
                <a:latin typeface="Calibri Light" panose="020F0302020204030204" pitchFamily="34" charset="0"/>
                <a:ea typeface="Calibri" panose="020F0502020204030204" pitchFamily="34" charset="0"/>
                <a:cs typeface="+mn-cs"/>
                <a:sym typeface="Wingdings" panose="05000000000000000000" pitchFamily="2" charset="2"/>
              </a:rPr>
              <a:t> 	</a:t>
            </a:r>
            <a:r>
              <a:rPr kumimoji="0" lang="en-US" sz="39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Cleveland Indians/Guardians winning a World Series:</a:t>
            </a:r>
          </a:p>
        </p:txBody>
      </p:sp>
      <p:sp>
        <p:nvSpPr>
          <p:cNvPr id="5" name="TextBox 4">
            <a:extLst>
              <a:ext uri="{FF2B5EF4-FFF2-40B4-BE49-F238E27FC236}">
                <a16:creationId xmlns="" xmlns:a16="http://schemas.microsoft.com/office/drawing/2014/main" id="{41D2C690-1A6E-420D-8EBB-9D71AA91AD64}"/>
              </a:ext>
            </a:extLst>
          </p:cNvPr>
          <p:cNvSpPr txBox="1">
            <a:spLocks noChangeArrowheads="1"/>
          </p:cNvSpPr>
          <p:nvPr/>
        </p:nvSpPr>
        <p:spPr bwMode="auto">
          <a:xfrm>
            <a:off x="-1" y="69850"/>
            <a:ext cx="11354463" cy="861774"/>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SOME ODDS</a:t>
            </a:r>
          </a:p>
        </p:txBody>
      </p:sp>
    </p:spTree>
    <p:extLst>
      <p:ext uri="{BB962C8B-B14F-4D97-AF65-F5344CB8AC3E}">
        <p14:creationId xmlns:p14="http://schemas.microsoft.com/office/powerpoint/2010/main" val="231240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7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TextBox 3"/>
          <p:cNvSpPr txBox="1">
            <a:spLocks noChangeArrowheads="1"/>
          </p:cNvSpPr>
          <p:nvPr/>
        </p:nvSpPr>
        <p:spPr bwMode="auto">
          <a:xfrm>
            <a:off x="152400" y="914400"/>
            <a:ext cx="10972800" cy="2492990"/>
          </a:xfrm>
          <a:prstGeom prst="rect">
            <a:avLst/>
          </a:prstGeom>
          <a:noFill/>
          <a:ln w="9525">
            <a:noFill/>
            <a:miter lim="800000"/>
            <a:headEnd/>
            <a:tailEnd/>
          </a:ln>
        </p:spPr>
        <p:txBody>
          <a:bodyPr wrap="square">
            <a:spAutoFit/>
          </a:bodyPr>
          <a:lstStyle/>
          <a:p>
            <a:pPr marL="573088" marR="0" lvl="0" indent="-573088" algn="l" defTabSz="914400" rtl="0" eaLnBrk="1" fontAlgn="base" latinLnBrk="0" hangingPunct="1">
              <a:lnSpc>
                <a:spcPct val="100000"/>
              </a:lnSpc>
              <a:spcBef>
                <a:spcPct val="0"/>
              </a:spcBef>
              <a:spcAft>
                <a:spcPct val="0"/>
              </a:spcAft>
              <a:buClrTx/>
              <a:buSzTx/>
              <a:buFontTx/>
              <a:buNone/>
              <a:tabLst/>
              <a:defRPr/>
            </a:pPr>
            <a:r>
              <a:rPr kumimoji="0" lang="en-US" sz="3800" b="0" i="0" u="none" strike="noStrike" kern="1200" cap="none" spc="0" normalizeH="0" baseline="0" noProof="0" dirty="0">
                <a:ln>
                  <a:noFill/>
                </a:ln>
                <a:solidFill>
                  <a:prstClr val="white"/>
                </a:solidFill>
                <a:effectLst/>
                <a:uLnTx/>
                <a:uFillTx/>
                <a:latin typeface="Calibri Light" panose="020F0302020204030204" pitchFamily="34" charset="0"/>
                <a:ea typeface="Calibri" panose="020F0502020204030204" pitchFamily="34" charset="0"/>
                <a:cs typeface="+mn-cs"/>
                <a:sym typeface="Wingdings" panose="05000000000000000000" pitchFamily="2" charset="2"/>
              </a:rPr>
              <a:t> 	</a:t>
            </a:r>
            <a:r>
              <a:rPr kumimoji="0" lang="en-US" sz="39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Of dying from your pajamas catching on fire: 30 million to 1 (1/30</a:t>
            </a:r>
            <a:r>
              <a:rPr kumimoji="0" lang="en-US" sz="3900" b="0" i="0" u="none" strike="noStrike" kern="1200" cap="none" spc="0" normalizeH="0" baseline="3000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6</a:t>
            </a:r>
            <a:r>
              <a:rPr kumimoji="0" lang="en-US" sz="39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a:t>
            </a:r>
          </a:p>
          <a:p>
            <a:pPr marL="573088" marR="0" lvl="0" indent="-573088" algn="l" defTabSz="914400" rtl="0" eaLnBrk="1" fontAlgn="base" latinLnBrk="0" hangingPunct="1">
              <a:lnSpc>
                <a:spcPct val="100000"/>
              </a:lnSpc>
              <a:spcBef>
                <a:spcPct val="0"/>
              </a:spcBef>
              <a:spcAft>
                <a:spcPct val="0"/>
              </a:spcAft>
              <a:buClrTx/>
              <a:buSzTx/>
              <a:buFontTx/>
              <a:buNone/>
              <a:tabLst/>
              <a:defRPr/>
            </a:pPr>
            <a:r>
              <a:rPr kumimoji="0" lang="en-US" sz="3800" b="0" i="0" u="none" strike="noStrike" kern="1200" cap="none" spc="0" normalizeH="0" baseline="0" noProof="0" dirty="0">
                <a:ln>
                  <a:noFill/>
                </a:ln>
                <a:solidFill>
                  <a:prstClr val="white"/>
                </a:solidFill>
                <a:effectLst/>
                <a:uLnTx/>
                <a:uFillTx/>
                <a:latin typeface="Calibri Light" panose="020F0302020204030204" pitchFamily="34" charset="0"/>
                <a:ea typeface="Calibri" panose="020F0502020204030204" pitchFamily="34" charset="0"/>
                <a:cs typeface="+mn-cs"/>
                <a:sym typeface="Wingdings" panose="05000000000000000000" pitchFamily="2" charset="2"/>
              </a:rPr>
              <a:t> 	</a:t>
            </a:r>
            <a:r>
              <a:rPr kumimoji="0" lang="en-US" sz="39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Cleveland Indians/Guardians winning a World Series: ??????????</a:t>
            </a:r>
          </a:p>
        </p:txBody>
      </p:sp>
      <p:sp>
        <p:nvSpPr>
          <p:cNvPr id="5" name="TextBox 4">
            <a:extLst>
              <a:ext uri="{FF2B5EF4-FFF2-40B4-BE49-F238E27FC236}">
                <a16:creationId xmlns="" xmlns:a16="http://schemas.microsoft.com/office/drawing/2014/main" id="{41D2C690-1A6E-420D-8EBB-9D71AA91AD64}"/>
              </a:ext>
            </a:extLst>
          </p:cNvPr>
          <p:cNvSpPr txBox="1">
            <a:spLocks noChangeArrowheads="1"/>
          </p:cNvSpPr>
          <p:nvPr/>
        </p:nvSpPr>
        <p:spPr bwMode="auto">
          <a:xfrm>
            <a:off x="-1" y="69850"/>
            <a:ext cx="11354463" cy="861774"/>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SOME ODDS</a:t>
            </a:r>
          </a:p>
        </p:txBody>
      </p:sp>
      <p:sp>
        <p:nvSpPr>
          <p:cNvPr id="4" name="Rectangle 3">
            <a:extLst>
              <a:ext uri="{FF2B5EF4-FFF2-40B4-BE49-F238E27FC236}">
                <a16:creationId xmlns="" xmlns:a16="http://schemas.microsoft.com/office/drawing/2014/main" id="{0BA85E32-9128-4E06-A209-177576CA1A08}"/>
              </a:ext>
            </a:extLst>
          </p:cNvPr>
          <p:cNvSpPr>
            <a:spLocks noChangeArrowheads="1"/>
          </p:cNvSpPr>
          <p:nvPr/>
        </p:nvSpPr>
        <p:spPr bwMode="auto">
          <a:xfrm>
            <a:off x="1143000" y="3657600"/>
            <a:ext cx="9829800" cy="1828800"/>
          </a:xfrm>
          <a:prstGeom prst="rect">
            <a:avLst/>
          </a:prstGeom>
          <a:solidFill>
            <a:schemeClr val="tx2">
              <a:lumMod val="50000"/>
            </a:schemeClr>
          </a:solidFill>
          <a:ln w="38100">
            <a:solidFill>
              <a:schemeClr val="tx2">
                <a:lumMod val="60000"/>
                <a:lumOff val="40000"/>
              </a:schemeClr>
            </a:solidFill>
            <a:round/>
            <a:headEnd/>
            <a:tailEnd/>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ＭＳ Ｐゴシック" panose="020B0600070205080204" pitchFamily="34" charset="-128"/>
              <a:cs typeface="+mn-cs"/>
            </a:endParaRPr>
          </a:p>
        </p:txBody>
      </p:sp>
      <p:sp>
        <p:nvSpPr>
          <p:cNvPr id="6" name="TextBox 5">
            <a:extLst>
              <a:ext uri="{FF2B5EF4-FFF2-40B4-BE49-F238E27FC236}">
                <a16:creationId xmlns="" xmlns:a16="http://schemas.microsoft.com/office/drawing/2014/main" id="{A47847C8-6087-4BA5-AEC2-9B3F386B4E6B}"/>
              </a:ext>
            </a:extLst>
          </p:cNvPr>
          <p:cNvSpPr txBox="1">
            <a:spLocks noChangeArrowheads="1"/>
          </p:cNvSpPr>
          <p:nvPr/>
        </p:nvSpPr>
        <p:spPr bwMode="auto">
          <a:xfrm>
            <a:off x="1241227" y="3740491"/>
            <a:ext cx="9660321" cy="1631216"/>
          </a:xfrm>
          <a:prstGeom prst="rect">
            <a:avLst/>
          </a:prstGeom>
          <a:noFill/>
          <a:ln w="38100">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0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Against the formation of the universe: 1/10,000,000,000</a:t>
            </a:r>
            <a:r>
              <a:rPr kumimoji="0" lang="en-US" sz="5000" b="0" i="0" u="none" strike="noStrike" kern="1200" cap="none" spc="0" normalizeH="0" baseline="3000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124</a:t>
            </a:r>
          </a:p>
        </p:txBody>
      </p:sp>
    </p:spTree>
    <p:extLst>
      <p:ext uri="{BB962C8B-B14F-4D97-AF65-F5344CB8AC3E}">
        <p14:creationId xmlns:p14="http://schemas.microsoft.com/office/powerpoint/2010/main" val="118250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1200329"/>
          </a:xfrm>
          <a:prstGeom prst="rect">
            <a:avLst/>
          </a:prstGeom>
          <a:noFill/>
          <a:ln w="9525">
            <a:noFill/>
            <a:miter lim="800000"/>
            <a:headEnd/>
            <a:tailEnd/>
          </a:ln>
        </p:spPr>
        <p:txBody>
          <a:bodyPr wrap="square">
            <a:spAutoFit/>
          </a:bodyPr>
          <a:lstStyle/>
          <a:p>
            <a:pPr marL="573088" marR="0" indent="-573088">
              <a:lnSpc>
                <a:spcPct val="90000"/>
              </a:lnSpc>
              <a:spcBef>
                <a:spcPts val="0"/>
              </a:spcBef>
              <a:spcAft>
                <a:spcPts val="0"/>
              </a:spcAft>
            </a:pPr>
            <a:r>
              <a:rPr lang="en-US" sz="40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8</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To sum up, all of you be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harmonious</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sympathetic, brotherly, kindhearted, and humble in spirit</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3</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 xmlns:a16="http://schemas.microsoft.com/office/drawing/2014/main" id="{576F1294-7AD3-4B3A-93A7-52B107327406}"/>
              </a:ext>
            </a:extLst>
          </p:cNvPr>
          <p:cNvSpPr>
            <a:spLocks noChangeArrowheads="1"/>
          </p:cNvSpPr>
          <p:nvPr/>
        </p:nvSpPr>
        <p:spPr bwMode="auto">
          <a:xfrm>
            <a:off x="3200400" y="1905000"/>
            <a:ext cx="8342121" cy="9906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a:solidFill>
                <a:sysClr val="windowText" lastClr="000000"/>
              </a:solidFill>
              <a:latin typeface="Calibri"/>
              <a:ea typeface="+mn-ea"/>
            </a:endParaRPr>
          </a:p>
        </p:txBody>
      </p:sp>
      <p:sp>
        <p:nvSpPr>
          <p:cNvPr id="5" name="TextBox 4">
            <a:extLst>
              <a:ext uri="{FF2B5EF4-FFF2-40B4-BE49-F238E27FC236}">
                <a16:creationId xmlns="" xmlns:a16="http://schemas.microsoft.com/office/drawing/2014/main" id="{7E30D380-6E3F-4B57-AB1D-7ECBD906112C}"/>
              </a:ext>
            </a:extLst>
          </p:cNvPr>
          <p:cNvSpPr txBox="1">
            <a:spLocks noChangeArrowheads="1"/>
          </p:cNvSpPr>
          <p:nvPr/>
        </p:nvSpPr>
        <p:spPr bwMode="auto">
          <a:xfrm>
            <a:off x="3230695" y="2015033"/>
            <a:ext cx="8290670" cy="738665"/>
          </a:xfrm>
          <a:prstGeom prst="rect">
            <a:avLst/>
          </a:prstGeom>
          <a:noFill/>
          <a:ln w="38100">
            <a:noFill/>
            <a:miter lim="800000"/>
            <a:headEnd/>
            <a:tailEnd/>
          </a:ln>
        </p:spPr>
        <p:txBody>
          <a:bodyPr wrap="square">
            <a:spAutoFit/>
          </a:bodyPr>
          <a:lstStyle/>
          <a:p>
            <a:pPr marL="0" lvl="1" algn="ctr" fontAlgn="auto">
              <a:spcBef>
                <a:spcPts val="0"/>
              </a:spcBef>
              <a:spcAft>
                <a:spcPts val="300"/>
              </a:spcAft>
              <a:buSzPct val="100000"/>
              <a:defRPr/>
            </a:pPr>
            <a:r>
              <a:rPr lang="en-US" sz="4200" dirty="0">
                <a:solidFill>
                  <a:prstClr val="white"/>
                </a:solidFill>
                <a:latin typeface="Calibri Light" panose="020F0302020204030204" pitchFamily="34" charset="0"/>
                <a:cs typeface="Calibri Light" panose="020F0302020204030204" pitchFamily="34" charset="0"/>
              </a:rPr>
              <a:t>Nor is it the same as </a:t>
            </a:r>
            <a:r>
              <a:rPr lang="en-US" sz="4200" i="1" dirty="0">
                <a:solidFill>
                  <a:prstClr val="white"/>
                </a:solidFill>
                <a:latin typeface="Calibri Light" panose="020F0302020204030204" pitchFamily="34" charset="0"/>
                <a:cs typeface="Calibri Light" panose="020F0302020204030204" pitchFamily="34" charset="0"/>
              </a:rPr>
              <a:t>unanimity.</a:t>
            </a:r>
            <a:r>
              <a:rPr lang="en-US" sz="4200" dirty="0">
                <a:solidFill>
                  <a:prstClr val="white"/>
                </a:solidFill>
                <a:latin typeface="Calibri Light" panose="020F0302020204030204" pitchFamily="34" charset="0"/>
                <a:cs typeface="Calibri Light" panose="020F0302020204030204" pitchFamily="34" charset="0"/>
              </a:rPr>
              <a:t> </a:t>
            </a:r>
            <a:endParaRPr lang="en-US" sz="4200" i="1" dirty="0">
              <a:solidFill>
                <a:prstClr val="white"/>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6044778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1"/>
          <p:cNvSpPr txBox="1">
            <a:spLocks noChangeArrowheads="1"/>
          </p:cNvSpPr>
          <p:nvPr/>
        </p:nvSpPr>
        <p:spPr bwMode="auto">
          <a:xfrm>
            <a:off x="457200" y="457200"/>
            <a:ext cx="11201400" cy="6357125"/>
          </a:xfrm>
          <a:prstGeom prst="rect">
            <a:avLst/>
          </a:prstGeom>
          <a:noFill/>
          <a:ln w="9525">
            <a:noFill/>
            <a:miter lim="800000"/>
            <a:headEnd/>
            <a:tailEnd/>
          </a:ln>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69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rPr>
              <a:t>1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0</a:t>
            </a:r>
          </a:p>
        </p:txBody>
      </p:sp>
      <p:sp>
        <p:nvSpPr>
          <p:cNvPr id="8" name="TextBox 3">
            <a:extLst>
              <a:ext uri="{FF2B5EF4-FFF2-40B4-BE49-F238E27FC236}">
                <a16:creationId xmlns="" xmlns:a16="http://schemas.microsoft.com/office/drawing/2014/main" id="{B62BC276-BE09-42BE-B05E-A366DF99C758}"/>
              </a:ext>
            </a:extLst>
          </p:cNvPr>
          <p:cNvSpPr txBox="1">
            <a:spLocks noChangeArrowheads="1"/>
          </p:cNvSpPr>
          <p:nvPr/>
        </p:nvSpPr>
        <p:spPr bwMode="auto">
          <a:xfrm>
            <a:off x="5105400" y="0"/>
            <a:ext cx="1524000" cy="461962"/>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charset="0"/>
                <a:ea typeface="ＭＳ Ｐゴシック" charset="-128"/>
                <a:cs typeface="+mn-cs"/>
              </a:rPr>
              <a:t>1</a:t>
            </a:r>
          </a:p>
        </p:txBody>
      </p:sp>
      <p:cxnSp>
        <p:nvCxnSpPr>
          <p:cNvPr id="9" name="Straight Connector 7">
            <a:extLst>
              <a:ext uri="{FF2B5EF4-FFF2-40B4-BE49-F238E27FC236}">
                <a16:creationId xmlns="" xmlns:a16="http://schemas.microsoft.com/office/drawing/2014/main" id="{758E8DFF-BBFA-443C-9E1E-9082D54DE4FA}"/>
              </a:ext>
            </a:extLst>
          </p:cNvPr>
          <p:cNvCxnSpPr>
            <a:cxnSpLocks noChangeShapeType="1"/>
          </p:cNvCxnSpPr>
          <p:nvPr/>
        </p:nvCxnSpPr>
        <p:spPr bwMode="auto">
          <a:xfrm>
            <a:off x="4724400" y="457200"/>
            <a:ext cx="2286000" cy="1587"/>
          </a:xfrm>
          <a:prstGeom prst="line">
            <a:avLst/>
          </a:prstGeom>
          <a:noFill/>
          <a:ln w="9525">
            <a:solidFill>
              <a:srgbClr val="FFFFFF"/>
            </a:solidFill>
            <a:round/>
            <a:headEnd/>
            <a:tailEnd/>
          </a:ln>
        </p:spPr>
      </p:cxnSp>
    </p:spTree>
    <p:extLst>
      <p:ext uri="{BB962C8B-B14F-4D97-AF65-F5344CB8AC3E}">
        <p14:creationId xmlns:p14="http://schemas.microsoft.com/office/powerpoint/2010/main" val="103616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8"/>
          <p:cNvSpPr txBox="1">
            <a:spLocks noChangeArrowheads="1"/>
          </p:cNvSpPr>
          <p:nvPr/>
        </p:nvSpPr>
        <p:spPr bwMode="auto">
          <a:xfrm>
            <a:off x="533400" y="457200"/>
            <a:ext cx="8458200" cy="5632311"/>
          </a:xfrm>
          <a:prstGeom prst="rect">
            <a:avLst/>
          </a:prstGeom>
          <a:noFill/>
          <a:ln w="9525">
            <a:noFill/>
            <a:miter lim="800000"/>
            <a:headEnd/>
            <a:tailEnd/>
          </a:ln>
        </p:spPr>
        <p:txBody>
          <a:bodyPr wrap="square">
            <a:prstTxWarp prst="textNoShape">
              <a:avLst/>
            </a:prstTxWarp>
            <a:spAutoFit/>
          </a:bodyPr>
          <a:lstStyle/>
          <a:p>
            <a:pPr marL="0" marR="0" lvl="0" indent="0" algn="l" defTabSz="914400" rtl="0" eaLnBrk="0" fontAlgn="base" latinLnBrk="0" hangingPunct="0">
              <a:lnSpc>
                <a:spcPct val="90000"/>
              </a:lnSpc>
              <a:spcBef>
                <a:spcPts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Robert Jastrow (Astronomer and NASA Scientist): “The details differ, but the essential elements in the astronomical and biblical accounts of Genesis are the same...We scientists did not expect to find evidence for an abrupt beginning because we have had, until fairly recently, such extraordinary success in tracing the chain of cause and effect backward in time...</a:t>
            </a:r>
          </a:p>
        </p:txBody>
      </p:sp>
      <p:pic>
        <p:nvPicPr>
          <p:cNvPr id="3" name="Picture 2" descr="A person wearing glasses&#10;&#10;Description automatically generated with medium confidence">
            <a:extLst>
              <a:ext uri="{FF2B5EF4-FFF2-40B4-BE49-F238E27FC236}">
                <a16:creationId xmlns="" xmlns:a16="http://schemas.microsoft.com/office/drawing/2014/main" id="{5F839347-5158-4C5B-8EBF-3FD1176E54E2}"/>
              </a:ext>
            </a:extLst>
          </p:cNvPr>
          <p:cNvPicPr>
            <a:picLocks noChangeAspect="1"/>
          </p:cNvPicPr>
          <p:nvPr/>
        </p:nvPicPr>
        <p:blipFill>
          <a:blip r:embed="rId3"/>
          <a:stretch>
            <a:fillRect/>
          </a:stretch>
        </p:blipFill>
        <p:spPr>
          <a:xfrm>
            <a:off x="9144000" y="533400"/>
            <a:ext cx="2743200" cy="3247505"/>
          </a:xfrm>
          <a:prstGeom prst="rect">
            <a:avLst/>
          </a:prstGeom>
        </p:spPr>
      </p:pic>
    </p:spTree>
    <p:extLst>
      <p:ext uri="{BB962C8B-B14F-4D97-AF65-F5344CB8AC3E}">
        <p14:creationId xmlns:p14="http://schemas.microsoft.com/office/powerpoint/2010/main" val="296837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8"/>
          <p:cNvSpPr txBox="1">
            <a:spLocks noChangeArrowheads="1"/>
          </p:cNvSpPr>
          <p:nvPr/>
        </p:nvSpPr>
        <p:spPr bwMode="auto">
          <a:xfrm>
            <a:off x="533400" y="457200"/>
            <a:ext cx="8458200" cy="4678204"/>
          </a:xfrm>
          <a:prstGeom prst="rect">
            <a:avLst/>
          </a:prstGeom>
          <a:noFill/>
          <a:ln w="9525">
            <a:noFill/>
            <a:miter lim="800000"/>
            <a:headEnd/>
            <a:tailEnd/>
          </a:ln>
        </p:spPr>
        <p:txBody>
          <a:bodyPr wrap="square">
            <a:prstTxWarp prst="textNoShape">
              <a:avLst/>
            </a:prstTxWarp>
            <a:spAutoFit/>
          </a:bodyPr>
          <a:lstStyle/>
          <a:p>
            <a:pPr marL="0" marR="0" lvl="0" indent="0" algn="l" defTabSz="914400" rtl="0" eaLnBrk="0" fontAlgn="base" latinLnBrk="0" hangingPunct="0">
              <a:lnSpc>
                <a:spcPct val="90000"/>
              </a:lnSpc>
              <a:spcBef>
                <a:spcPts val="0"/>
              </a:spcBef>
              <a:spcAft>
                <a:spcPts val="6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Robert Jastrow (Astronomer and NASA Scientist): “For the scientist who has lived by his faith in the power of reason, the story ends like a bad dream…</a:t>
            </a:r>
          </a:p>
          <a:p>
            <a:pPr marL="0" marR="0" lvl="0" indent="0" algn="l" defTabSz="914400" rtl="0" eaLnBrk="0" fontAlgn="base" latinLnBrk="0" hangingPunct="0">
              <a:lnSpc>
                <a:spcPct val="90000"/>
              </a:lnSpc>
              <a:spcBef>
                <a:spcPts val="0"/>
              </a:spcBef>
              <a:spcAft>
                <a:spcPts val="6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“He has scaled the mountains of ignorance…</a:t>
            </a:r>
          </a:p>
          <a:p>
            <a:pPr marL="0" marR="0" lvl="0" indent="0" algn="l" defTabSz="914400" rtl="0" eaLnBrk="0" fontAlgn="base" latinLnBrk="0" hangingPunct="0">
              <a:lnSpc>
                <a:spcPct val="90000"/>
              </a:lnSpc>
              <a:spcBef>
                <a:spcPts val="0"/>
              </a:spcBef>
              <a:spcAft>
                <a:spcPts val="6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“He is about to conquer the highest peak…</a:t>
            </a:r>
          </a:p>
        </p:txBody>
      </p:sp>
      <p:pic>
        <p:nvPicPr>
          <p:cNvPr id="3" name="Picture 2" descr="A person wearing glasses&#10;&#10;Description automatically generated with medium confidence">
            <a:extLst>
              <a:ext uri="{FF2B5EF4-FFF2-40B4-BE49-F238E27FC236}">
                <a16:creationId xmlns="" xmlns:a16="http://schemas.microsoft.com/office/drawing/2014/main" id="{5F839347-5158-4C5B-8EBF-3FD1176E54E2}"/>
              </a:ext>
            </a:extLst>
          </p:cNvPr>
          <p:cNvPicPr>
            <a:picLocks noChangeAspect="1"/>
          </p:cNvPicPr>
          <p:nvPr/>
        </p:nvPicPr>
        <p:blipFill>
          <a:blip r:embed="rId3"/>
          <a:stretch>
            <a:fillRect/>
          </a:stretch>
        </p:blipFill>
        <p:spPr>
          <a:xfrm>
            <a:off x="9144000" y="533400"/>
            <a:ext cx="2743200" cy="3247505"/>
          </a:xfrm>
          <a:prstGeom prst="rect">
            <a:avLst/>
          </a:prstGeom>
        </p:spPr>
      </p:pic>
    </p:spTree>
    <p:extLst>
      <p:ext uri="{BB962C8B-B14F-4D97-AF65-F5344CB8AC3E}">
        <p14:creationId xmlns:p14="http://schemas.microsoft.com/office/powerpoint/2010/main" val="276682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8"/>
          <p:cNvSpPr txBox="1">
            <a:spLocks noChangeArrowheads="1"/>
          </p:cNvSpPr>
          <p:nvPr/>
        </p:nvSpPr>
        <p:spPr bwMode="auto">
          <a:xfrm>
            <a:off x="533400" y="457200"/>
            <a:ext cx="8458200" cy="6383286"/>
          </a:xfrm>
          <a:prstGeom prst="rect">
            <a:avLst/>
          </a:prstGeom>
          <a:noFill/>
          <a:ln w="9525">
            <a:noFill/>
            <a:miter lim="800000"/>
            <a:headEnd/>
            <a:tailEnd/>
          </a:ln>
        </p:spPr>
        <p:txBody>
          <a:bodyPr wrap="square">
            <a:prstTxWarp prst="textNoShape">
              <a:avLst/>
            </a:prstTxWarp>
            <a:spAutoFit/>
          </a:bodyPr>
          <a:lstStyle/>
          <a:p>
            <a:pPr marL="0" marR="0" lvl="0" indent="0" algn="l" defTabSz="914400" rtl="0" eaLnBrk="0" fontAlgn="base" latinLnBrk="0" hangingPunct="0">
              <a:lnSpc>
                <a:spcPct val="90000"/>
              </a:lnSpc>
              <a:spcBef>
                <a:spcPts val="0"/>
              </a:spcBef>
              <a:spcAft>
                <a:spcPts val="6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Robert Jastrow (Astronomer and NASA Scientist): “For the scientist who has lived by his faith in the power of reason, the story ends like a bad dream…</a:t>
            </a:r>
          </a:p>
          <a:p>
            <a:pPr marL="0" marR="0" lvl="0" indent="0" algn="l" defTabSz="914400" rtl="0" eaLnBrk="0" fontAlgn="base" latinLnBrk="0" hangingPunct="0">
              <a:lnSpc>
                <a:spcPct val="90000"/>
              </a:lnSpc>
              <a:spcBef>
                <a:spcPts val="0"/>
              </a:spcBef>
              <a:spcAft>
                <a:spcPts val="6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“As he pulls himself over the final rock…</a:t>
            </a:r>
          </a:p>
          <a:p>
            <a:pPr marL="0" marR="0" lvl="0" indent="0" algn="l" defTabSz="914400" rtl="0" eaLnBrk="0" fontAlgn="base" latinLnBrk="0" hangingPunct="0">
              <a:lnSpc>
                <a:spcPct val="90000"/>
              </a:lnSpc>
              <a:spcBef>
                <a:spcPts val="0"/>
              </a:spcBef>
              <a:spcAft>
                <a:spcPts val="6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“[Only to be] greeted by a band of theologians who have been sitting there for centuries.” </a:t>
            </a:r>
          </a:p>
          <a:p>
            <a:pPr marL="457200" marR="0" lvl="0" indent="-457200" algn="l" defTabSz="914400" rtl="0" eaLnBrk="0" fontAlgn="base" latinLnBrk="0" hangingPunct="0">
              <a:lnSpc>
                <a:spcPct val="90000"/>
              </a:lnSpc>
              <a:spcBef>
                <a:spcPts val="0"/>
              </a:spcBef>
              <a:spcAft>
                <a:spcPts val="600"/>
              </a:spcAft>
              <a:buClrTx/>
              <a:buSzTx/>
              <a:buFontTx/>
              <a:buNone/>
              <a:tabLst/>
              <a:defRPr/>
            </a:pPr>
            <a:r>
              <a:rPr kumimoji="0" lang="en-US" sz="3600" b="0" i="1"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God and the Astronomers. </a:t>
            </a:r>
            <a:r>
              <a:rPr kumimoji="0" lang="en-US" sz="36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New York: W.W. Norton, 1978., 116.</a:t>
            </a:r>
          </a:p>
          <a:p>
            <a:pPr marL="0" marR="0" lvl="0" indent="0" algn="l" defTabSz="914400" rtl="0" eaLnBrk="0" fontAlgn="base" latinLnBrk="0" hangingPunct="0">
              <a:lnSpc>
                <a:spcPct val="90000"/>
              </a:lnSpc>
              <a:spcBef>
                <a:spcPts val="0"/>
              </a:spcBef>
              <a:spcAft>
                <a:spcPts val="120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endParaRPr>
          </a:p>
        </p:txBody>
      </p:sp>
      <p:pic>
        <p:nvPicPr>
          <p:cNvPr id="3" name="Picture 2" descr="A person wearing glasses&#10;&#10;Description automatically generated with medium confidence">
            <a:extLst>
              <a:ext uri="{FF2B5EF4-FFF2-40B4-BE49-F238E27FC236}">
                <a16:creationId xmlns="" xmlns:a16="http://schemas.microsoft.com/office/drawing/2014/main" id="{5F839347-5158-4C5B-8EBF-3FD1176E54E2}"/>
              </a:ext>
            </a:extLst>
          </p:cNvPr>
          <p:cNvPicPr>
            <a:picLocks noChangeAspect="1"/>
          </p:cNvPicPr>
          <p:nvPr/>
        </p:nvPicPr>
        <p:blipFill>
          <a:blip r:embed="rId3"/>
          <a:stretch>
            <a:fillRect/>
          </a:stretch>
        </p:blipFill>
        <p:spPr>
          <a:xfrm>
            <a:off x="9144000" y="533400"/>
            <a:ext cx="2743200" cy="3247505"/>
          </a:xfrm>
          <a:prstGeom prst="rect">
            <a:avLst/>
          </a:prstGeom>
        </p:spPr>
      </p:pic>
    </p:spTree>
    <p:extLst>
      <p:ext uri="{BB962C8B-B14F-4D97-AF65-F5344CB8AC3E}">
        <p14:creationId xmlns:p14="http://schemas.microsoft.com/office/powerpoint/2010/main" val="101838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TextBox 3"/>
          <p:cNvSpPr txBox="1">
            <a:spLocks noChangeArrowheads="1"/>
          </p:cNvSpPr>
          <p:nvPr/>
        </p:nvSpPr>
        <p:spPr bwMode="auto">
          <a:xfrm>
            <a:off x="152400" y="1016675"/>
            <a:ext cx="8763000" cy="738664"/>
          </a:xfrm>
          <a:prstGeom prst="rect">
            <a:avLst/>
          </a:prstGeom>
          <a:noFill/>
          <a:ln w="9525">
            <a:noFill/>
            <a:miter lim="800000"/>
            <a:headEnd/>
            <a:tailEnd/>
          </a:ln>
        </p:spPr>
        <p:txBody>
          <a:bodyPr>
            <a:spAutoFit/>
          </a:bodyPr>
          <a:lstStyle/>
          <a:p>
            <a:pPr marL="569913" marR="0" lvl="0" indent="-569913" algn="l" defTabSz="914400" rtl="0" eaLnBrk="1" fontAlgn="base" latinLnBrk="0" hangingPunct="1">
              <a:lnSpc>
                <a:spcPct val="100000"/>
              </a:lnSpc>
              <a:spcBef>
                <a:spcPct val="0"/>
              </a:spcBef>
              <a:spcAft>
                <a:spcPts val="6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Light" panose="020F0302020204030204" pitchFamily="34" charset="0"/>
                <a:ea typeface="Calibri" panose="020F0502020204030204" pitchFamily="34" charset="0"/>
                <a:cs typeface="+mn-cs"/>
                <a:sym typeface="Wingdings" panose="05000000000000000000" pitchFamily="2" charset="2"/>
              </a:rPr>
              <a:t>❶</a:t>
            </a:r>
            <a:r>
              <a:rPr kumimoji="0" lang="en-US" sz="3800" b="0" i="0" u="none" strike="noStrike" kern="1200" cap="none" spc="0" normalizeH="0" baseline="0" noProof="0" dirty="0">
                <a:ln>
                  <a:noFill/>
                </a:ln>
                <a:solidFill>
                  <a:prstClr val="white"/>
                </a:solidFill>
                <a:effectLst/>
                <a:uLnTx/>
                <a:uFillTx/>
                <a:latin typeface="Calibri Light" panose="020F0302020204030204" pitchFamily="34" charset="0"/>
                <a:ea typeface="Calibri" panose="020F0502020204030204" pitchFamily="34" charset="0"/>
                <a:cs typeface="+mn-cs"/>
                <a:sym typeface="Wingdings" panose="05000000000000000000" pitchFamily="2" charset="2"/>
              </a:rPr>
              <a:t>	</a:t>
            </a:r>
            <a:r>
              <a:rPr kumimoji="0" lang="en-US" sz="42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Multiverse</a:t>
            </a:r>
          </a:p>
        </p:txBody>
      </p:sp>
      <p:sp>
        <p:nvSpPr>
          <p:cNvPr id="53252" name="TextBox 4"/>
          <p:cNvSpPr txBox="1">
            <a:spLocks noChangeArrowheads="1"/>
          </p:cNvSpPr>
          <p:nvPr/>
        </p:nvSpPr>
        <p:spPr bwMode="auto">
          <a:xfrm>
            <a:off x="0" y="69850"/>
            <a:ext cx="9067800" cy="861774"/>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NATURALISTIC RESPONSES</a:t>
            </a:r>
          </a:p>
        </p:txBody>
      </p:sp>
      <p:sp>
        <p:nvSpPr>
          <p:cNvPr id="7" name="TextBox 3">
            <a:extLst>
              <a:ext uri="{FF2B5EF4-FFF2-40B4-BE49-F238E27FC236}">
                <a16:creationId xmlns="" xmlns:a16="http://schemas.microsoft.com/office/drawing/2014/main" id="{7BDBFDFB-2F10-482B-901B-DB2D219D17A6}"/>
              </a:ext>
            </a:extLst>
          </p:cNvPr>
          <p:cNvSpPr txBox="1">
            <a:spLocks noChangeArrowheads="1"/>
          </p:cNvSpPr>
          <p:nvPr/>
        </p:nvSpPr>
        <p:spPr bwMode="auto">
          <a:xfrm>
            <a:off x="0" y="6119336"/>
            <a:ext cx="2895600" cy="738664"/>
          </a:xfrm>
          <a:prstGeom prst="rect">
            <a:avLst/>
          </a:prstGeom>
          <a:noFill/>
          <a:ln w="9525">
            <a:noFill/>
            <a:miter lim="800000"/>
            <a:headEnd/>
            <a:tailEnd/>
          </a:ln>
        </p:spPr>
        <p:txBody>
          <a:bodyPr wrap="square">
            <a:spAutoFit/>
          </a:bodyPr>
          <a:lstStyle/>
          <a:p>
            <a:pPr marL="569913" marR="0" lvl="0" indent="-569913" algn="ctr" defTabSz="914400" rtl="0" eaLnBrk="1" fontAlgn="base" latinLnBrk="0" hangingPunct="1">
              <a:lnSpc>
                <a:spcPct val="100000"/>
              </a:lnSpc>
              <a:spcBef>
                <a:spcPct val="0"/>
              </a:spcBef>
              <a:spcAft>
                <a:spcPts val="600"/>
              </a:spcAft>
              <a:buClrTx/>
              <a:buSzTx/>
              <a:buFontTx/>
              <a:buNone/>
              <a:tabLst/>
              <a:defRPr/>
            </a:pPr>
            <a:r>
              <a:rPr kumimoji="0" lang="en-US" sz="42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Michio Kaku</a:t>
            </a:r>
          </a:p>
        </p:txBody>
      </p:sp>
    </p:spTree>
    <p:extLst>
      <p:ext uri="{BB962C8B-B14F-4D97-AF65-F5344CB8AC3E}">
        <p14:creationId xmlns:p14="http://schemas.microsoft.com/office/powerpoint/2010/main" val="428977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TextBox 3"/>
          <p:cNvSpPr txBox="1">
            <a:spLocks noChangeArrowheads="1"/>
          </p:cNvSpPr>
          <p:nvPr/>
        </p:nvSpPr>
        <p:spPr bwMode="auto">
          <a:xfrm>
            <a:off x="152400" y="1016675"/>
            <a:ext cx="8763000" cy="2108269"/>
          </a:xfrm>
          <a:prstGeom prst="rect">
            <a:avLst/>
          </a:prstGeom>
          <a:noFill/>
          <a:ln w="9525">
            <a:noFill/>
            <a:miter lim="800000"/>
            <a:headEnd/>
            <a:tailEnd/>
          </a:ln>
        </p:spPr>
        <p:txBody>
          <a:bodyPr>
            <a:spAutoFit/>
          </a:bodyPr>
          <a:lstStyle/>
          <a:p>
            <a:pPr marL="569913" marR="0" lvl="0" indent="-569913" algn="l" defTabSz="914400" rtl="0" eaLnBrk="1" fontAlgn="base" latinLnBrk="0" hangingPunct="1">
              <a:lnSpc>
                <a:spcPct val="100000"/>
              </a:lnSpc>
              <a:spcBef>
                <a:spcPct val="0"/>
              </a:spcBef>
              <a:spcAft>
                <a:spcPts val="6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Light" panose="020F0302020204030204" pitchFamily="34" charset="0"/>
                <a:ea typeface="Calibri" panose="020F0502020204030204" pitchFamily="34" charset="0"/>
                <a:cs typeface="+mn-cs"/>
                <a:sym typeface="Wingdings" panose="05000000000000000000" pitchFamily="2" charset="2"/>
              </a:rPr>
              <a:t>❶</a:t>
            </a:r>
            <a:r>
              <a:rPr kumimoji="0" lang="en-US" sz="3800" b="0" i="0" u="none" strike="noStrike" kern="1200" cap="none" spc="0" normalizeH="0" baseline="0" noProof="0" dirty="0">
                <a:ln>
                  <a:noFill/>
                </a:ln>
                <a:solidFill>
                  <a:prstClr val="white"/>
                </a:solidFill>
                <a:effectLst/>
                <a:uLnTx/>
                <a:uFillTx/>
                <a:latin typeface="Calibri Light" panose="020F0302020204030204" pitchFamily="34" charset="0"/>
                <a:ea typeface="Calibri" panose="020F0502020204030204" pitchFamily="34" charset="0"/>
                <a:cs typeface="+mn-cs"/>
                <a:sym typeface="Wingdings" panose="05000000000000000000" pitchFamily="2" charset="2"/>
              </a:rPr>
              <a:t>	</a:t>
            </a:r>
            <a:r>
              <a:rPr kumimoji="0" lang="en-US" sz="42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Multiverse</a:t>
            </a:r>
          </a:p>
          <a:p>
            <a:pPr marL="1139825" marR="0" lvl="1" indent="-569913" algn="l" defTabSz="914400" rtl="0" eaLnBrk="1" fontAlgn="base" latinLnBrk="0" hangingPunct="1">
              <a:lnSpc>
                <a:spcPct val="100000"/>
              </a:lnSpc>
              <a:spcBef>
                <a:spcPct val="0"/>
              </a:spcBef>
              <a:spcAft>
                <a:spcPct val="0"/>
              </a:spcAft>
              <a:buClrTx/>
              <a:buSzTx/>
              <a:buFontTx/>
              <a:buNone/>
              <a:tabLst/>
              <a:defRPr/>
            </a:pPr>
            <a:r>
              <a:rPr kumimoji="0" lang="en-US" sz="3800" b="0" i="0" u="none" strike="noStrike" kern="1200" cap="none" spc="0" normalizeH="0" baseline="0" noProof="0" dirty="0">
                <a:ln>
                  <a:noFill/>
                </a:ln>
                <a:solidFill>
                  <a:prstClr val="white"/>
                </a:solidFill>
                <a:effectLst/>
                <a:uLnTx/>
                <a:uFillTx/>
                <a:latin typeface="Calibri Light" panose="020F0302020204030204" pitchFamily="34" charset="0"/>
                <a:ea typeface="Calibri" panose="020F0502020204030204" pitchFamily="34" charset="0"/>
                <a:cs typeface="+mn-cs"/>
                <a:sym typeface="Wingdings" panose="05000000000000000000" pitchFamily="2" charset="2"/>
              </a:rPr>
              <a:t>	</a:t>
            </a:r>
            <a:r>
              <a:rPr kumimoji="0" lang="en-US" sz="42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Response</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endParaRPr>
          </a:p>
        </p:txBody>
      </p:sp>
      <p:sp>
        <p:nvSpPr>
          <p:cNvPr id="53252" name="TextBox 4"/>
          <p:cNvSpPr txBox="1">
            <a:spLocks noChangeArrowheads="1"/>
          </p:cNvSpPr>
          <p:nvPr/>
        </p:nvSpPr>
        <p:spPr bwMode="auto">
          <a:xfrm>
            <a:off x="0" y="69850"/>
            <a:ext cx="9067800" cy="861774"/>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NATURALISTIC RESPONSES</a:t>
            </a:r>
          </a:p>
        </p:txBody>
      </p:sp>
      <p:sp>
        <p:nvSpPr>
          <p:cNvPr id="8" name="Rectangle 7"/>
          <p:cNvSpPr>
            <a:spLocks noChangeArrowheads="1"/>
          </p:cNvSpPr>
          <p:nvPr/>
        </p:nvSpPr>
        <p:spPr bwMode="auto">
          <a:xfrm>
            <a:off x="457200" y="2502575"/>
            <a:ext cx="10134600" cy="3898225"/>
          </a:xfrm>
          <a:prstGeom prst="rect">
            <a:avLst/>
          </a:prstGeom>
          <a:solidFill>
            <a:srgbClr val="254061"/>
          </a:solidFill>
          <a:ln w="38100">
            <a:solidFill>
              <a:schemeClr val="tx2">
                <a:lumMod val="60000"/>
                <a:lumOff val="40000"/>
              </a:schemeClr>
            </a:solidFill>
            <a:round/>
            <a:headEnd/>
            <a:tailEnd/>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Light" panose="020F0302020204030204" pitchFamily="34" charset="0"/>
              <a:ea typeface="ＭＳ Ｐゴシック" panose="020B0600070205080204" pitchFamily="34" charset="-128"/>
              <a:cs typeface="Arial" charset="0"/>
            </a:endParaRPr>
          </a:p>
        </p:txBody>
      </p:sp>
      <p:sp>
        <p:nvSpPr>
          <p:cNvPr id="9" name="TextBox 8"/>
          <p:cNvSpPr txBox="1">
            <a:spLocks noChangeArrowheads="1"/>
          </p:cNvSpPr>
          <p:nvPr/>
        </p:nvSpPr>
        <p:spPr bwMode="auto">
          <a:xfrm>
            <a:off x="551794" y="2578776"/>
            <a:ext cx="9959866" cy="3694624"/>
          </a:xfrm>
          <a:prstGeom prst="rect">
            <a:avLst/>
          </a:prstGeom>
          <a:noFill/>
          <a:ln w="38100">
            <a:noFill/>
            <a:miter lim="800000"/>
            <a:headEnd/>
            <a:tailEnd/>
          </a:ln>
        </p:spPr>
        <p:txBody>
          <a:bodyPr wrap="square">
            <a:spAutoFit/>
          </a:bodyPr>
          <a:lstStyle/>
          <a:p>
            <a:pPr marL="0" marR="0" lvl="0" indent="0" algn="l" defTabSz="914400" rtl="0" eaLnBrk="0" fontAlgn="base" latinLnBrk="0" hangingPunct="0">
              <a:lnSpc>
                <a:spcPct val="90000"/>
              </a:lnSpc>
              <a:spcBef>
                <a:spcPts val="0"/>
              </a:spcBef>
              <a:spcAft>
                <a:spcPts val="600"/>
              </a:spcAft>
              <a:buClrTx/>
              <a:buSzPct val="85000"/>
              <a:buFontTx/>
              <a:buNone/>
              <a:tabLst/>
              <a:defRPr/>
            </a:pPr>
            <a:r>
              <a:rPr kumimoji="0" lang="en-US" sz="3600" b="0" i="0" u="none" strike="noStrike" kern="1200" cap="none" spc="0" normalizeH="0" baseline="0" noProof="0" dirty="0">
                <a:ln>
                  <a:noFill/>
                </a:ln>
                <a:solidFill>
                  <a:srgbClr val="FFFFFF"/>
                </a:solidFill>
                <a:effectLst/>
                <a:uLnTx/>
                <a:uFillTx/>
                <a:latin typeface="Calibri Light" panose="020F0302020204030204" pitchFamily="34" charset="0"/>
                <a:ea typeface="Cambria" charset="0"/>
                <a:cs typeface="Cambria" charset="0"/>
              </a:rPr>
              <a:t>Brian Greene (Theoretical Physicist and String Theorist): “It will be extremely hard, if not impossible, for us ever to know if the multiverse picture is true. Even if there are other universes, we can imagine that we will never come into contact with any of them.”</a:t>
            </a:r>
          </a:p>
          <a:p>
            <a:pPr marL="0" marR="0" lvl="0" indent="0" algn="l" defTabSz="914400" rtl="0" eaLnBrk="0" fontAlgn="base" latinLnBrk="0" hangingPunct="0">
              <a:lnSpc>
                <a:spcPct val="90000"/>
              </a:lnSpc>
              <a:spcBef>
                <a:spcPts val="0"/>
              </a:spcBef>
              <a:spcAft>
                <a:spcPts val="600"/>
              </a:spcAft>
              <a:buClrTx/>
              <a:buSzPct val="85000"/>
              <a:buFontTx/>
              <a:buNone/>
              <a:tabLst/>
              <a:defRPr/>
            </a:pPr>
            <a:r>
              <a:rPr kumimoji="0" lang="en-US" sz="3200" b="0" i="1" u="none" strike="noStrike" kern="1200" cap="none" spc="0" normalizeH="0" baseline="0" noProof="0" dirty="0">
                <a:ln>
                  <a:noFill/>
                </a:ln>
                <a:solidFill>
                  <a:srgbClr val="FFFFFF"/>
                </a:solidFill>
                <a:effectLst/>
                <a:uLnTx/>
                <a:uFillTx/>
                <a:latin typeface="Calibri Light" panose="020F0302020204030204" pitchFamily="34" charset="0"/>
                <a:ea typeface="Cambria" charset="0"/>
                <a:cs typeface="Cambria" charset="0"/>
              </a:rPr>
              <a:t>The Elegant Universe.</a:t>
            </a:r>
            <a:r>
              <a:rPr kumimoji="0" lang="en-US" sz="3200" b="0" i="0" u="none" strike="noStrike" kern="1200" cap="none" spc="0" normalizeH="0" baseline="0" noProof="0" dirty="0">
                <a:ln>
                  <a:noFill/>
                </a:ln>
                <a:solidFill>
                  <a:srgbClr val="FFFFFF"/>
                </a:solidFill>
                <a:effectLst/>
                <a:uLnTx/>
                <a:uFillTx/>
                <a:latin typeface="Calibri Light" panose="020F0302020204030204" pitchFamily="34" charset="0"/>
                <a:ea typeface="Cambria" charset="0"/>
                <a:cs typeface="Cambria" charset="0"/>
              </a:rPr>
              <a:t> W.W. Norton &amp; Company, 2003., 368.</a:t>
            </a:r>
          </a:p>
        </p:txBody>
      </p:sp>
    </p:spTree>
    <p:extLst>
      <p:ext uri="{BB962C8B-B14F-4D97-AF65-F5344CB8AC3E}">
        <p14:creationId xmlns:p14="http://schemas.microsoft.com/office/powerpoint/2010/main" val="221638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TextBox 3"/>
          <p:cNvSpPr txBox="1">
            <a:spLocks noChangeArrowheads="1"/>
          </p:cNvSpPr>
          <p:nvPr/>
        </p:nvSpPr>
        <p:spPr bwMode="auto">
          <a:xfrm>
            <a:off x="152400" y="1016675"/>
            <a:ext cx="8763000" cy="3299365"/>
          </a:xfrm>
          <a:prstGeom prst="rect">
            <a:avLst/>
          </a:prstGeom>
          <a:noFill/>
          <a:ln w="9525">
            <a:noFill/>
            <a:miter lim="800000"/>
            <a:headEnd/>
            <a:tailEnd/>
          </a:ln>
        </p:spPr>
        <p:txBody>
          <a:bodyPr>
            <a:spAutoFit/>
          </a:bodyPr>
          <a:lstStyle/>
          <a:p>
            <a:pPr marL="569913" marR="0" lvl="0" indent="-569913" algn="l" defTabSz="914400" rtl="0" eaLnBrk="1" fontAlgn="base" latinLnBrk="0" hangingPunct="1">
              <a:lnSpc>
                <a:spcPct val="100000"/>
              </a:lnSpc>
              <a:spcBef>
                <a:spcPct val="0"/>
              </a:spcBef>
              <a:spcAft>
                <a:spcPts val="6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Light" panose="020F0302020204030204" pitchFamily="34" charset="0"/>
                <a:ea typeface="Calibri" panose="020F0502020204030204" pitchFamily="34" charset="0"/>
                <a:cs typeface="+mn-cs"/>
                <a:sym typeface="Wingdings" panose="05000000000000000000" pitchFamily="2" charset="2"/>
              </a:rPr>
              <a:t>❶</a:t>
            </a:r>
            <a:r>
              <a:rPr kumimoji="0" lang="en-US" sz="3800" b="0" i="0" u="none" strike="noStrike" kern="1200" cap="none" spc="0" normalizeH="0" baseline="0" noProof="0" dirty="0">
                <a:ln>
                  <a:noFill/>
                </a:ln>
                <a:solidFill>
                  <a:prstClr val="white"/>
                </a:solidFill>
                <a:effectLst/>
                <a:uLnTx/>
                <a:uFillTx/>
                <a:latin typeface="Calibri Light" panose="020F0302020204030204" pitchFamily="34" charset="0"/>
                <a:ea typeface="Calibri" panose="020F0502020204030204" pitchFamily="34" charset="0"/>
                <a:cs typeface="+mn-cs"/>
                <a:sym typeface="Wingdings" panose="05000000000000000000" pitchFamily="2" charset="2"/>
              </a:rPr>
              <a:t>	</a:t>
            </a:r>
            <a:r>
              <a:rPr kumimoji="0" lang="en-US" sz="42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Multiverse</a:t>
            </a:r>
          </a:p>
          <a:p>
            <a:pPr marL="569913" marR="0" lvl="0" indent="-569913" algn="l" defTabSz="914400" rtl="0" eaLnBrk="1" fontAlgn="base" latinLnBrk="0" hangingPunct="1">
              <a:lnSpc>
                <a:spcPct val="9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Light" panose="020F0302020204030204" pitchFamily="34" charset="0"/>
                <a:ea typeface="Calibri" panose="020F0502020204030204" pitchFamily="34" charset="0"/>
                <a:cs typeface="+mn-cs"/>
                <a:sym typeface="Wingdings" panose="05000000000000000000" pitchFamily="2" charset="2"/>
              </a:rPr>
              <a:t>❷</a:t>
            </a:r>
            <a:r>
              <a:rPr kumimoji="0" lang="en-US" sz="4400" b="0" i="0" u="none" strike="noStrike" kern="1200" cap="none" spc="0" normalizeH="0" baseline="0" noProof="0" dirty="0">
                <a:ln>
                  <a:noFill/>
                </a:ln>
                <a:solidFill>
                  <a:prstClr val="white"/>
                </a:solidFill>
                <a:effectLst/>
                <a:uLnTx/>
                <a:uFillTx/>
                <a:latin typeface="Calibri Light" panose="020F0302020204030204" pitchFamily="34" charset="0"/>
                <a:ea typeface="Calibri" panose="020F0502020204030204" pitchFamily="34" charset="0"/>
                <a:cs typeface="+mn-cs"/>
                <a:sym typeface="Wingdings" panose="05000000000000000000" pitchFamily="2" charset="2"/>
              </a:rPr>
              <a:t>	</a:t>
            </a:r>
            <a:r>
              <a:rPr kumimoji="0" lang="en-US" sz="42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Randomly picking a perfect march madness bracket</a:t>
            </a:r>
          </a:p>
          <a:p>
            <a:pPr marL="569913" marR="0" lvl="0" indent="-569913" algn="l"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endParaRPr>
          </a:p>
        </p:txBody>
      </p:sp>
      <p:sp>
        <p:nvSpPr>
          <p:cNvPr id="53252" name="TextBox 4"/>
          <p:cNvSpPr txBox="1">
            <a:spLocks noChangeArrowheads="1"/>
          </p:cNvSpPr>
          <p:nvPr/>
        </p:nvSpPr>
        <p:spPr bwMode="auto">
          <a:xfrm>
            <a:off x="0" y="69850"/>
            <a:ext cx="9067800" cy="861774"/>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NATURALISTIC RESPONSES</a:t>
            </a:r>
          </a:p>
        </p:txBody>
      </p:sp>
      <p:pic>
        <p:nvPicPr>
          <p:cNvPr id="6" name="Picture 5" descr="Diagram&#10;&#10;Description automatically generated">
            <a:extLst>
              <a:ext uri="{FF2B5EF4-FFF2-40B4-BE49-F238E27FC236}">
                <a16:creationId xmlns="" xmlns:a16="http://schemas.microsoft.com/office/drawing/2014/main" id="{189F6783-397D-4D05-8F48-73E626FBF2F4}"/>
              </a:ext>
            </a:extLst>
          </p:cNvPr>
          <p:cNvPicPr>
            <a:picLocks noChangeAspect="1"/>
          </p:cNvPicPr>
          <p:nvPr/>
        </p:nvPicPr>
        <p:blipFill>
          <a:blip r:embed="rId3"/>
          <a:stretch>
            <a:fillRect/>
          </a:stretch>
        </p:blipFill>
        <p:spPr>
          <a:xfrm>
            <a:off x="6700025" y="3048000"/>
            <a:ext cx="5339575" cy="3648710"/>
          </a:xfrm>
          <a:prstGeom prst="rect">
            <a:avLst/>
          </a:prstGeom>
        </p:spPr>
      </p:pic>
      <p:sp>
        <p:nvSpPr>
          <p:cNvPr id="7" name="Rectangle 6">
            <a:extLst>
              <a:ext uri="{FF2B5EF4-FFF2-40B4-BE49-F238E27FC236}">
                <a16:creationId xmlns="" xmlns:a16="http://schemas.microsoft.com/office/drawing/2014/main" id="{8111FCF1-25BF-4C59-AFCD-CA7F87E7ED4C}"/>
              </a:ext>
            </a:extLst>
          </p:cNvPr>
          <p:cNvSpPr>
            <a:spLocks noChangeArrowheads="1"/>
          </p:cNvSpPr>
          <p:nvPr/>
        </p:nvSpPr>
        <p:spPr bwMode="auto">
          <a:xfrm>
            <a:off x="457200" y="3048001"/>
            <a:ext cx="6096000" cy="3648709"/>
          </a:xfrm>
          <a:prstGeom prst="rect">
            <a:avLst/>
          </a:prstGeom>
          <a:solidFill>
            <a:srgbClr val="254061"/>
          </a:solidFill>
          <a:ln w="38100">
            <a:solidFill>
              <a:schemeClr val="tx2">
                <a:lumMod val="60000"/>
                <a:lumOff val="40000"/>
              </a:schemeClr>
            </a:solidFill>
            <a:round/>
            <a:headEnd/>
            <a:tailEnd/>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Light" panose="020F0302020204030204" pitchFamily="34" charset="0"/>
              <a:ea typeface="ＭＳ Ｐゴシック" panose="020B0600070205080204" pitchFamily="34" charset="-128"/>
              <a:cs typeface="Arial" charset="0"/>
            </a:endParaRPr>
          </a:p>
        </p:txBody>
      </p:sp>
      <p:sp>
        <p:nvSpPr>
          <p:cNvPr id="10" name="TextBox 9">
            <a:extLst>
              <a:ext uri="{FF2B5EF4-FFF2-40B4-BE49-F238E27FC236}">
                <a16:creationId xmlns="" xmlns:a16="http://schemas.microsoft.com/office/drawing/2014/main" id="{431EE93F-82A7-4BF2-8CA8-652D0FD24C00}"/>
              </a:ext>
            </a:extLst>
          </p:cNvPr>
          <p:cNvSpPr txBox="1">
            <a:spLocks noChangeArrowheads="1"/>
          </p:cNvSpPr>
          <p:nvPr/>
        </p:nvSpPr>
        <p:spPr bwMode="auto">
          <a:xfrm>
            <a:off x="551794" y="3124201"/>
            <a:ext cx="5990897" cy="2385268"/>
          </a:xfrm>
          <a:prstGeom prst="rect">
            <a:avLst/>
          </a:prstGeom>
          <a:noFill/>
          <a:ln w="38100">
            <a:noFill/>
            <a:miter lim="800000"/>
            <a:headEnd/>
            <a:tailEnd/>
          </a:ln>
        </p:spPr>
        <p:txBody>
          <a:bodyPr wrap="square">
            <a:spAutoFit/>
          </a:bodyPr>
          <a:lstStyle/>
          <a:p>
            <a:pPr marL="0" marR="0" lvl="0" indent="0" algn="l" defTabSz="914400" rtl="0" eaLnBrk="0" fontAlgn="base" latinLnBrk="0" hangingPunct="0">
              <a:lnSpc>
                <a:spcPct val="90000"/>
              </a:lnSpc>
              <a:spcBef>
                <a:spcPts val="0"/>
              </a:spcBef>
              <a:spcAft>
                <a:spcPts val="600"/>
              </a:spcAft>
              <a:buClrTx/>
              <a:buSzPct val="85000"/>
              <a:buFontTx/>
              <a:buNone/>
              <a:tabLst/>
              <a:defRPr/>
            </a:pPr>
            <a:r>
              <a:rPr kumimoji="0" lang="en-US" sz="4000" b="0" i="0" u="none" strike="noStrike" kern="1200" cap="none" spc="0" normalizeH="0" baseline="0" noProof="0" dirty="0">
                <a:ln>
                  <a:noFill/>
                </a:ln>
                <a:solidFill>
                  <a:srgbClr val="FFFFFF"/>
                </a:solidFill>
                <a:effectLst/>
                <a:uLnTx/>
                <a:uFillTx/>
                <a:latin typeface="Calibri Light" panose="020F0302020204030204" pitchFamily="34" charset="0"/>
                <a:ea typeface="Cambria" charset="0"/>
                <a:cs typeface="Cambria" charset="0"/>
              </a:rPr>
              <a:t>Odds of perfectly picking a </a:t>
            </a:r>
            <a:r>
              <a:rPr kumimoji="0" lang="en-US" sz="4000" b="0" i="1" u="none" strike="noStrike" kern="1200" cap="none" spc="0" normalizeH="0" baseline="0" noProof="0" dirty="0">
                <a:ln>
                  <a:noFill/>
                </a:ln>
                <a:solidFill>
                  <a:srgbClr val="FFFFFF"/>
                </a:solidFill>
                <a:effectLst/>
                <a:uLnTx/>
                <a:uFillTx/>
                <a:latin typeface="Calibri Light" panose="020F0302020204030204" pitchFamily="34" charset="0"/>
                <a:ea typeface="Cambria" charset="0"/>
                <a:cs typeface="Cambria" charset="0"/>
              </a:rPr>
              <a:t>totally random March Madness Bracket</a:t>
            </a:r>
            <a:r>
              <a:rPr kumimoji="0" lang="en-US" sz="4000" b="0" i="0" u="none" strike="noStrike" kern="1200" cap="none" spc="0" normalizeH="0" baseline="0" noProof="0" dirty="0">
                <a:ln>
                  <a:noFill/>
                </a:ln>
                <a:solidFill>
                  <a:srgbClr val="FFFFFF"/>
                </a:solidFill>
                <a:effectLst/>
                <a:uLnTx/>
                <a:uFillTx/>
                <a:latin typeface="Calibri Light" panose="020F0302020204030204" pitchFamily="34" charset="0"/>
                <a:ea typeface="Cambria" charset="0"/>
                <a:cs typeface="Cambria" charset="0"/>
              </a:rPr>
              <a:t>: </a:t>
            </a:r>
          </a:p>
          <a:p>
            <a:pPr marL="0" marR="0" lvl="0" indent="0" algn="l" defTabSz="914400" rtl="0" eaLnBrk="0" fontAlgn="base" latinLnBrk="0" hangingPunct="0">
              <a:lnSpc>
                <a:spcPct val="90000"/>
              </a:lnSpc>
              <a:spcBef>
                <a:spcPts val="0"/>
              </a:spcBef>
              <a:spcAft>
                <a:spcPts val="600"/>
              </a:spcAft>
              <a:buClrTx/>
              <a:buSzPct val="85000"/>
              <a:buFontTx/>
              <a:buNone/>
              <a:tabLst/>
              <a:defRPr/>
            </a:pPr>
            <a:r>
              <a:rPr kumimoji="0" lang="en-US" sz="4000" b="0" i="0" u="none" strike="noStrike" kern="1200" cap="none" spc="0" normalizeH="0" baseline="0" noProof="0" dirty="0">
                <a:ln>
                  <a:noFill/>
                </a:ln>
                <a:solidFill>
                  <a:srgbClr val="FFFFFF"/>
                </a:solidFill>
                <a:effectLst/>
                <a:uLnTx/>
                <a:uFillTx/>
                <a:latin typeface="Calibri Light" panose="020F0302020204030204" pitchFamily="34" charset="0"/>
                <a:ea typeface="Cambria" charset="0"/>
                <a:cs typeface="Cambria" charset="0"/>
              </a:rPr>
              <a:t>1 in 10 quintillion (1/10</a:t>
            </a:r>
            <a:r>
              <a:rPr kumimoji="0" lang="en-US" sz="4000" b="0" i="0" u="none" strike="noStrike" kern="1200" cap="none" spc="0" normalizeH="0" baseline="30000" noProof="0" dirty="0">
                <a:ln>
                  <a:noFill/>
                </a:ln>
                <a:solidFill>
                  <a:srgbClr val="FFFFFF"/>
                </a:solidFill>
                <a:effectLst/>
                <a:uLnTx/>
                <a:uFillTx/>
                <a:latin typeface="Calibri Light" panose="020F0302020204030204" pitchFamily="34" charset="0"/>
                <a:ea typeface="Cambria" charset="0"/>
                <a:cs typeface="Cambria" charset="0"/>
              </a:rPr>
              <a:t>19</a:t>
            </a:r>
            <a:r>
              <a:rPr kumimoji="0" lang="en-US" sz="4000" b="0" i="0" u="none" strike="noStrike" kern="1200" cap="none" spc="0" normalizeH="0" baseline="0" noProof="0" dirty="0">
                <a:ln>
                  <a:noFill/>
                </a:ln>
                <a:solidFill>
                  <a:srgbClr val="FFFFFF"/>
                </a:solidFill>
                <a:effectLst/>
                <a:uLnTx/>
                <a:uFillTx/>
                <a:latin typeface="Calibri Light" panose="020F0302020204030204" pitchFamily="34" charset="0"/>
                <a:ea typeface="Cambria" charset="0"/>
                <a:cs typeface="Cambria" charset="0"/>
              </a:rPr>
              <a:t>). </a:t>
            </a:r>
          </a:p>
        </p:txBody>
      </p:sp>
    </p:spTree>
    <p:extLst>
      <p:ext uri="{BB962C8B-B14F-4D97-AF65-F5344CB8AC3E}">
        <p14:creationId xmlns:p14="http://schemas.microsoft.com/office/powerpoint/2010/main" val="43892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TextBox 3"/>
          <p:cNvSpPr txBox="1">
            <a:spLocks noChangeArrowheads="1"/>
          </p:cNvSpPr>
          <p:nvPr/>
        </p:nvSpPr>
        <p:spPr bwMode="auto">
          <a:xfrm>
            <a:off x="152400" y="1016675"/>
            <a:ext cx="8763000" cy="3299365"/>
          </a:xfrm>
          <a:prstGeom prst="rect">
            <a:avLst/>
          </a:prstGeom>
          <a:noFill/>
          <a:ln w="9525">
            <a:noFill/>
            <a:miter lim="800000"/>
            <a:headEnd/>
            <a:tailEnd/>
          </a:ln>
        </p:spPr>
        <p:txBody>
          <a:bodyPr>
            <a:spAutoFit/>
          </a:bodyPr>
          <a:lstStyle/>
          <a:p>
            <a:pPr marL="569913" marR="0" lvl="0" indent="-569913" algn="l" defTabSz="914400" rtl="0" eaLnBrk="1" fontAlgn="base" latinLnBrk="0" hangingPunct="1">
              <a:lnSpc>
                <a:spcPct val="100000"/>
              </a:lnSpc>
              <a:spcBef>
                <a:spcPct val="0"/>
              </a:spcBef>
              <a:spcAft>
                <a:spcPts val="6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Light" panose="020F0302020204030204" pitchFamily="34" charset="0"/>
                <a:ea typeface="Calibri" panose="020F0502020204030204" pitchFamily="34" charset="0"/>
                <a:cs typeface="+mn-cs"/>
                <a:sym typeface="Wingdings" panose="05000000000000000000" pitchFamily="2" charset="2"/>
              </a:rPr>
              <a:t>❶</a:t>
            </a:r>
            <a:r>
              <a:rPr kumimoji="0" lang="en-US" sz="3800" b="0" i="0" u="none" strike="noStrike" kern="1200" cap="none" spc="0" normalizeH="0" baseline="0" noProof="0" dirty="0">
                <a:ln>
                  <a:noFill/>
                </a:ln>
                <a:solidFill>
                  <a:prstClr val="white"/>
                </a:solidFill>
                <a:effectLst/>
                <a:uLnTx/>
                <a:uFillTx/>
                <a:latin typeface="Calibri Light" panose="020F0302020204030204" pitchFamily="34" charset="0"/>
                <a:ea typeface="Calibri" panose="020F0502020204030204" pitchFamily="34" charset="0"/>
                <a:cs typeface="+mn-cs"/>
                <a:sym typeface="Wingdings" panose="05000000000000000000" pitchFamily="2" charset="2"/>
              </a:rPr>
              <a:t>	</a:t>
            </a:r>
            <a:r>
              <a:rPr kumimoji="0" lang="en-US" sz="42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Multiverse</a:t>
            </a:r>
          </a:p>
          <a:p>
            <a:pPr marL="569913" marR="0" lvl="0" indent="-569913" algn="l" defTabSz="914400" rtl="0" eaLnBrk="1" fontAlgn="base" latinLnBrk="0" hangingPunct="1">
              <a:lnSpc>
                <a:spcPct val="9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Light" panose="020F0302020204030204" pitchFamily="34" charset="0"/>
                <a:ea typeface="Calibri" panose="020F0502020204030204" pitchFamily="34" charset="0"/>
                <a:cs typeface="+mn-cs"/>
                <a:sym typeface="Wingdings" panose="05000000000000000000" pitchFamily="2" charset="2"/>
              </a:rPr>
              <a:t>❷</a:t>
            </a:r>
            <a:r>
              <a:rPr kumimoji="0" lang="en-US" sz="4400" b="0" i="0" u="none" strike="noStrike" kern="1200" cap="none" spc="0" normalizeH="0" baseline="0" noProof="0" dirty="0">
                <a:ln>
                  <a:noFill/>
                </a:ln>
                <a:solidFill>
                  <a:prstClr val="white"/>
                </a:solidFill>
                <a:effectLst/>
                <a:uLnTx/>
                <a:uFillTx/>
                <a:latin typeface="Calibri Light" panose="020F0302020204030204" pitchFamily="34" charset="0"/>
                <a:ea typeface="Calibri" panose="020F0502020204030204" pitchFamily="34" charset="0"/>
                <a:cs typeface="+mn-cs"/>
                <a:sym typeface="Wingdings" panose="05000000000000000000" pitchFamily="2" charset="2"/>
              </a:rPr>
              <a:t>	</a:t>
            </a:r>
            <a:r>
              <a:rPr kumimoji="0" lang="en-US" sz="42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Randomly picking a perfect march madness bracket</a:t>
            </a:r>
          </a:p>
          <a:p>
            <a:pPr marL="569913" marR="0" lvl="0" indent="-569913" algn="l"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endParaRPr>
          </a:p>
        </p:txBody>
      </p:sp>
      <p:sp>
        <p:nvSpPr>
          <p:cNvPr id="53252" name="TextBox 4"/>
          <p:cNvSpPr txBox="1">
            <a:spLocks noChangeArrowheads="1"/>
          </p:cNvSpPr>
          <p:nvPr/>
        </p:nvSpPr>
        <p:spPr bwMode="auto">
          <a:xfrm>
            <a:off x="0" y="69850"/>
            <a:ext cx="9067800" cy="861774"/>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NATURALISTIC RESPONSES</a:t>
            </a:r>
          </a:p>
        </p:txBody>
      </p:sp>
      <p:pic>
        <p:nvPicPr>
          <p:cNvPr id="6" name="Picture 5" descr="Diagram&#10;&#10;Description automatically generated">
            <a:extLst>
              <a:ext uri="{FF2B5EF4-FFF2-40B4-BE49-F238E27FC236}">
                <a16:creationId xmlns="" xmlns:a16="http://schemas.microsoft.com/office/drawing/2014/main" id="{189F6783-397D-4D05-8F48-73E626FBF2F4}"/>
              </a:ext>
            </a:extLst>
          </p:cNvPr>
          <p:cNvPicPr>
            <a:picLocks noChangeAspect="1"/>
          </p:cNvPicPr>
          <p:nvPr/>
        </p:nvPicPr>
        <p:blipFill>
          <a:blip r:embed="rId3"/>
          <a:stretch>
            <a:fillRect/>
          </a:stretch>
        </p:blipFill>
        <p:spPr>
          <a:xfrm>
            <a:off x="6700025" y="3048000"/>
            <a:ext cx="5339575" cy="3648710"/>
          </a:xfrm>
          <a:prstGeom prst="rect">
            <a:avLst/>
          </a:prstGeom>
        </p:spPr>
      </p:pic>
      <p:sp>
        <p:nvSpPr>
          <p:cNvPr id="7" name="Rectangle 6">
            <a:extLst>
              <a:ext uri="{FF2B5EF4-FFF2-40B4-BE49-F238E27FC236}">
                <a16:creationId xmlns="" xmlns:a16="http://schemas.microsoft.com/office/drawing/2014/main" id="{8111FCF1-25BF-4C59-AFCD-CA7F87E7ED4C}"/>
              </a:ext>
            </a:extLst>
          </p:cNvPr>
          <p:cNvSpPr>
            <a:spLocks noChangeArrowheads="1"/>
          </p:cNvSpPr>
          <p:nvPr/>
        </p:nvSpPr>
        <p:spPr bwMode="auto">
          <a:xfrm>
            <a:off x="457200" y="3048001"/>
            <a:ext cx="6096000" cy="3648709"/>
          </a:xfrm>
          <a:prstGeom prst="rect">
            <a:avLst/>
          </a:prstGeom>
          <a:solidFill>
            <a:srgbClr val="254061"/>
          </a:solidFill>
          <a:ln w="38100">
            <a:solidFill>
              <a:schemeClr val="tx2">
                <a:lumMod val="60000"/>
                <a:lumOff val="40000"/>
              </a:schemeClr>
            </a:solidFill>
            <a:round/>
            <a:headEnd/>
            <a:tailEnd/>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Light" panose="020F0302020204030204" pitchFamily="34" charset="0"/>
              <a:ea typeface="ＭＳ Ｐゴシック" panose="020B0600070205080204" pitchFamily="34" charset="-128"/>
              <a:cs typeface="Arial" charset="0"/>
            </a:endParaRPr>
          </a:p>
        </p:txBody>
      </p:sp>
      <p:sp>
        <p:nvSpPr>
          <p:cNvPr id="10" name="TextBox 9">
            <a:extLst>
              <a:ext uri="{FF2B5EF4-FFF2-40B4-BE49-F238E27FC236}">
                <a16:creationId xmlns="" xmlns:a16="http://schemas.microsoft.com/office/drawing/2014/main" id="{431EE93F-82A7-4BF2-8CA8-652D0FD24C00}"/>
              </a:ext>
            </a:extLst>
          </p:cNvPr>
          <p:cNvSpPr txBox="1">
            <a:spLocks noChangeArrowheads="1"/>
          </p:cNvSpPr>
          <p:nvPr/>
        </p:nvSpPr>
        <p:spPr bwMode="auto">
          <a:xfrm>
            <a:off x="551794" y="3124201"/>
            <a:ext cx="5990897" cy="2939266"/>
          </a:xfrm>
          <a:prstGeom prst="rect">
            <a:avLst/>
          </a:prstGeom>
          <a:noFill/>
          <a:ln w="38100">
            <a:noFill/>
            <a:miter lim="800000"/>
            <a:headEnd/>
            <a:tailEnd/>
          </a:ln>
        </p:spPr>
        <p:txBody>
          <a:bodyPr wrap="square">
            <a:spAutoFit/>
          </a:bodyPr>
          <a:lstStyle/>
          <a:p>
            <a:pPr marL="0" marR="0" lvl="0" indent="0" algn="l" defTabSz="914400" rtl="0" eaLnBrk="0" fontAlgn="base" latinLnBrk="0" hangingPunct="0">
              <a:lnSpc>
                <a:spcPct val="90000"/>
              </a:lnSpc>
              <a:spcBef>
                <a:spcPts val="0"/>
              </a:spcBef>
              <a:spcAft>
                <a:spcPts val="600"/>
              </a:spcAft>
              <a:buClrTx/>
              <a:buSzPct val="85000"/>
              <a:buFontTx/>
              <a:buNone/>
              <a:tabLst/>
              <a:defRPr/>
            </a:pPr>
            <a:r>
              <a:rPr kumimoji="0" lang="en-US" sz="4000" b="0" i="0" u="none" strike="noStrike" kern="1200" cap="none" spc="0" normalizeH="0" baseline="0" noProof="0" dirty="0">
                <a:ln>
                  <a:noFill/>
                </a:ln>
                <a:solidFill>
                  <a:srgbClr val="FFFFFF"/>
                </a:solidFill>
                <a:effectLst/>
                <a:uLnTx/>
                <a:uFillTx/>
                <a:latin typeface="Calibri Light" panose="020F0302020204030204" pitchFamily="34" charset="0"/>
                <a:ea typeface="Cambria" charset="0"/>
                <a:cs typeface="Cambria" charset="0"/>
              </a:rPr>
              <a:t>Odds of perfectly picking a March Madness Bracket </a:t>
            </a:r>
            <a:r>
              <a:rPr kumimoji="0" lang="en-US" sz="4000" b="0" i="1" u="none" strike="noStrike" kern="1200" cap="none" spc="0" normalizeH="0" baseline="0" noProof="0" dirty="0">
                <a:ln>
                  <a:noFill/>
                </a:ln>
                <a:solidFill>
                  <a:srgbClr val="FFFFFF"/>
                </a:solidFill>
                <a:effectLst/>
                <a:uLnTx/>
                <a:uFillTx/>
                <a:latin typeface="Calibri Light" panose="020F0302020204030204" pitchFamily="34" charset="0"/>
                <a:ea typeface="Cambria" charset="0"/>
                <a:cs typeface="Cambria" charset="0"/>
              </a:rPr>
              <a:t>if you know a little bit about basketball</a:t>
            </a:r>
            <a:r>
              <a:rPr kumimoji="0" lang="en-US" sz="4000" b="0" i="0" u="none" strike="noStrike" kern="1200" cap="none" spc="0" normalizeH="0" baseline="0" noProof="0" dirty="0">
                <a:ln>
                  <a:noFill/>
                </a:ln>
                <a:solidFill>
                  <a:srgbClr val="FFFFFF"/>
                </a:solidFill>
                <a:effectLst/>
                <a:uLnTx/>
                <a:uFillTx/>
                <a:latin typeface="Calibri Light" panose="020F0302020204030204" pitchFamily="34" charset="0"/>
                <a:ea typeface="Cambria" charset="0"/>
                <a:cs typeface="Cambria" charset="0"/>
              </a:rPr>
              <a:t>: </a:t>
            </a:r>
          </a:p>
          <a:p>
            <a:pPr marL="0" marR="0" lvl="0" indent="0" algn="l" defTabSz="914400" rtl="0" eaLnBrk="0" fontAlgn="base" latinLnBrk="0" hangingPunct="0">
              <a:lnSpc>
                <a:spcPct val="90000"/>
              </a:lnSpc>
              <a:spcBef>
                <a:spcPts val="0"/>
              </a:spcBef>
              <a:spcAft>
                <a:spcPts val="600"/>
              </a:spcAft>
              <a:buClrTx/>
              <a:buSzPct val="85000"/>
              <a:buFontTx/>
              <a:buNone/>
              <a:tabLst/>
              <a:defRPr/>
            </a:pPr>
            <a:r>
              <a:rPr kumimoji="0" lang="en-US" sz="4000" b="0" i="0" u="none" strike="noStrike" kern="1200" cap="none" spc="0" normalizeH="0" baseline="0" noProof="0" dirty="0">
                <a:ln>
                  <a:noFill/>
                </a:ln>
                <a:solidFill>
                  <a:srgbClr val="FFFFFF"/>
                </a:solidFill>
                <a:effectLst/>
                <a:uLnTx/>
                <a:uFillTx/>
                <a:latin typeface="Calibri Light" panose="020F0302020204030204" pitchFamily="34" charset="0"/>
                <a:ea typeface="Cambria" charset="0"/>
                <a:cs typeface="Cambria" charset="0"/>
              </a:rPr>
              <a:t>1 in 100 billion (1/10</a:t>
            </a:r>
            <a:r>
              <a:rPr kumimoji="0" lang="en-US" sz="4000" b="0" i="0" u="none" strike="noStrike" kern="1200" cap="none" spc="0" normalizeH="0" baseline="30000" noProof="0" dirty="0">
                <a:ln>
                  <a:noFill/>
                </a:ln>
                <a:solidFill>
                  <a:srgbClr val="FFFFFF"/>
                </a:solidFill>
                <a:effectLst/>
                <a:uLnTx/>
                <a:uFillTx/>
                <a:latin typeface="Calibri Light" panose="020F0302020204030204" pitchFamily="34" charset="0"/>
                <a:ea typeface="Cambria" charset="0"/>
                <a:cs typeface="Cambria" charset="0"/>
              </a:rPr>
              <a:t>11</a:t>
            </a:r>
            <a:r>
              <a:rPr kumimoji="0" lang="en-US" sz="4000" b="0" i="0" u="none" strike="noStrike" kern="1200" cap="none" spc="0" normalizeH="0" baseline="0" noProof="0" dirty="0">
                <a:ln>
                  <a:noFill/>
                </a:ln>
                <a:solidFill>
                  <a:srgbClr val="FFFFFF"/>
                </a:solidFill>
                <a:effectLst/>
                <a:uLnTx/>
                <a:uFillTx/>
                <a:latin typeface="Calibri Light" panose="020F0302020204030204" pitchFamily="34" charset="0"/>
                <a:ea typeface="Cambria" charset="0"/>
                <a:cs typeface="Cambria" charset="0"/>
              </a:rPr>
              <a:t>). </a:t>
            </a:r>
          </a:p>
        </p:txBody>
      </p:sp>
    </p:spTree>
    <p:extLst>
      <p:ext uri="{BB962C8B-B14F-4D97-AF65-F5344CB8AC3E}">
        <p14:creationId xmlns:p14="http://schemas.microsoft.com/office/powerpoint/2010/main" val="117743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TextBox 3"/>
          <p:cNvSpPr txBox="1">
            <a:spLocks noChangeArrowheads="1"/>
          </p:cNvSpPr>
          <p:nvPr/>
        </p:nvSpPr>
        <p:spPr bwMode="auto">
          <a:xfrm>
            <a:off x="152400" y="1016675"/>
            <a:ext cx="8763000" cy="3299365"/>
          </a:xfrm>
          <a:prstGeom prst="rect">
            <a:avLst/>
          </a:prstGeom>
          <a:noFill/>
          <a:ln w="9525">
            <a:noFill/>
            <a:miter lim="800000"/>
            <a:headEnd/>
            <a:tailEnd/>
          </a:ln>
        </p:spPr>
        <p:txBody>
          <a:bodyPr>
            <a:spAutoFit/>
          </a:bodyPr>
          <a:lstStyle/>
          <a:p>
            <a:pPr marL="569913" marR="0" lvl="0" indent="-569913" algn="l" defTabSz="914400" rtl="0" eaLnBrk="1" fontAlgn="base" latinLnBrk="0" hangingPunct="1">
              <a:lnSpc>
                <a:spcPct val="100000"/>
              </a:lnSpc>
              <a:spcBef>
                <a:spcPct val="0"/>
              </a:spcBef>
              <a:spcAft>
                <a:spcPts val="6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Light" panose="020F0302020204030204" pitchFamily="34" charset="0"/>
                <a:ea typeface="Calibri" panose="020F0502020204030204" pitchFamily="34" charset="0"/>
                <a:cs typeface="+mn-cs"/>
                <a:sym typeface="Wingdings" panose="05000000000000000000" pitchFamily="2" charset="2"/>
              </a:rPr>
              <a:t>❶</a:t>
            </a:r>
            <a:r>
              <a:rPr kumimoji="0" lang="en-US" sz="3800" b="0" i="0" u="none" strike="noStrike" kern="1200" cap="none" spc="0" normalizeH="0" baseline="0" noProof="0" dirty="0">
                <a:ln>
                  <a:noFill/>
                </a:ln>
                <a:solidFill>
                  <a:prstClr val="white"/>
                </a:solidFill>
                <a:effectLst/>
                <a:uLnTx/>
                <a:uFillTx/>
                <a:latin typeface="Calibri Light" panose="020F0302020204030204" pitchFamily="34" charset="0"/>
                <a:ea typeface="Calibri" panose="020F0502020204030204" pitchFamily="34" charset="0"/>
                <a:cs typeface="+mn-cs"/>
                <a:sym typeface="Wingdings" panose="05000000000000000000" pitchFamily="2" charset="2"/>
              </a:rPr>
              <a:t>	</a:t>
            </a:r>
            <a:r>
              <a:rPr kumimoji="0" lang="en-US" sz="42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Multiverse</a:t>
            </a:r>
          </a:p>
          <a:p>
            <a:pPr marL="569913" marR="0" lvl="0" indent="-569913" algn="l" defTabSz="914400" rtl="0" eaLnBrk="1" fontAlgn="base" latinLnBrk="0" hangingPunct="1">
              <a:lnSpc>
                <a:spcPct val="9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Light" panose="020F0302020204030204" pitchFamily="34" charset="0"/>
                <a:ea typeface="Calibri" panose="020F0502020204030204" pitchFamily="34" charset="0"/>
                <a:cs typeface="+mn-cs"/>
                <a:sym typeface="Wingdings" panose="05000000000000000000" pitchFamily="2" charset="2"/>
              </a:rPr>
              <a:t>❷</a:t>
            </a:r>
            <a:r>
              <a:rPr kumimoji="0" lang="en-US" sz="4400" b="0" i="0" u="none" strike="noStrike" kern="1200" cap="none" spc="0" normalizeH="0" baseline="0" noProof="0" dirty="0">
                <a:ln>
                  <a:noFill/>
                </a:ln>
                <a:solidFill>
                  <a:prstClr val="white"/>
                </a:solidFill>
                <a:effectLst/>
                <a:uLnTx/>
                <a:uFillTx/>
                <a:latin typeface="Calibri Light" panose="020F0302020204030204" pitchFamily="34" charset="0"/>
                <a:ea typeface="Calibri" panose="020F0502020204030204" pitchFamily="34" charset="0"/>
                <a:cs typeface="+mn-cs"/>
                <a:sym typeface="Wingdings" panose="05000000000000000000" pitchFamily="2" charset="2"/>
              </a:rPr>
              <a:t>	</a:t>
            </a:r>
            <a:r>
              <a:rPr kumimoji="0" lang="en-US" sz="42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Randomly picking a perfect march madness bracket</a:t>
            </a:r>
          </a:p>
          <a:p>
            <a:pPr marL="569913" marR="0" lvl="0" indent="-569913" algn="l"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endParaRPr>
          </a:p>
        </p:txBody>
      </p:sp>
      <p:sp>
        <p:nvSpPr>
          <p:cNvPr id="53252" name="TextBox 4"/>
          <p:cNvSpPr txBox="1">
            <a:spLocks noChangeArrowheads="1"/>
          </p:cNvSpPr>
          <p:nvPr/>
        </p:nvSpPr>
        <p:spPr bwMode="auto">
          <a:xfrm>
            <a:off x="0" y="69850"/>
            <a:ext cx="9067800" cy="861774"/>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NATURALISTIC RESPONSES</a:t>
            </a:r>
          </a:p>
        </p:txBody>
      </p:sp>
      <p:pic>
        <p:nvPicPr>
          <p:cNvPr id="6" name="Picture 5" descr="Diagram&#10;&#10;Description automatically generated">
            <a:extLst>
              <a:ext uri="{FF2B5EF4-FFF2-40B4-BE49-F238E27FC236}">
                <a16:creationId xmlns="" xmlns:a16="http://schemas.microsoft.com/office/drawing/2014/main" id="{189F6783-397D-4D05-8F48-73E626FBF2F4}"/>
              </a:ext>
            </a:extLst>
          </p:cNvPr>
          <p:cNvPicPr>
            <a:picLocks noChangeAspect="1"/>
          </p:cNvPicPr>
          <p:nvPr/>
        </p:nvPicPr>
        <p:blipFill>
          <a:blip r:embed="rId3"/>
          <a:stretch>
            <a:fillRect/>
          </a:stretch>
        </p:blipFill>
        <p:spPr>
          <a:xfrm>
            <a:off x="6700025" y="3048000"/>
            <a:ext cx="5339575" cy="3648710"/>
          </a:xfrm>
          <a:prstGeom prst="rect">
            <a:avLst/>
          </a:prstGeom>
        </p:spPr>
      </p:pic>
      <p:sp>
        <p:nvSpPr>
          <p:cNvPr id="7" name="Rectangle 6">
            <a:extLst>
              <a:ext uri="{FF2B5EF4-FFF2-40B4-BE49-F238E27FC236}">
                <a16:creationId xmlns="" xmlns:a16="http://schemas.microsoft.com/office/drawing/2014/main" id="{8111FCF1-25BF-4C59-AFCD-CA7F87E7ED4C}"/>
              </a:ext>
            </a:extLst>
          </p:cNvPr>
          <p:cNvSpPr>
            <a:spLocks noChangeArrowheads="1"/>
          </p:cNvSpPr>
          <p:nvPr/>
        </p:nvSpPr>
        <p:spPr bwMode="auto">
          <a:xfrm>
            <a:off x="457200" y="3048001"/>
            <a:ext cx="6096000" cy="3648709"/>
          </a:xfrm>
          <a:prstGeom prst="rect">
            <a:avLst/>
          </a:prstGeom>
          <a:solidFill>
            <a:srgbClr val="254061"/>
          </a:solidFill>
          <a:ln w="38100">
            <a:solidFill>
              <a:schemeClr val="tx2">
                <a:lumMod val="60000"/>
                <a:lumOff val="40000"/>
              </a:schemeClr>
            </a:solidFill>
            <a:round/>
            <a:headEnd/>
            <a:tailEnd/>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Light" panose="020F0302020204030204" pitchFamily="34" charset="0"/>
              <a:ea typeface="ＭＳ Ｐゴシック" panose="020B0600070205080204" pitchFamily="34" charset="-128"/>
              <a:cs typeface="Arial" charset="0"/>
            </a:endParaRPr>
          </a:p>
        </p:txBody>
      </p:sp>
      <p:sp>
        <p:nvSpPr>
          <p:cNvPr id="10" name="TextBox 9">
            <a:extLst>
              <a:ext uri="{FF2B5EF4-FFF2-40B4-BE49-F238E27FC236}">
                <a16:creationId xmlns="" xmlns:a16="http://schemas.microsoft.com/office/drawing/2014/main" id="{431EE93F-82A7-4BF2-8CA8-652D0FD24C00}"/>
              </a:ext>
            </a:extLst>
          </p:cNvPr>
          <p:cNvSpPr txBox="1">
            <a:spLocks noChangeArrowheads="1"/>
          </p:cNvSpPr>
          <p:nvPr/>
        </p:nvSpPr>
        <p:spPr bwMode="auto">
          <a:xfrm>
            <a:off x="551794" y="3124201"/>
            <a:ext cx="5990897" cy="2862322"/>
          </a:xfrm>
          <a:prstGeom prst="rect">
            <a:avLst/>
          </a:prstGeom>
          <a:noFill/>
          <a:ln w="38100">
            <a:noFill/>
            <a:miter lim="800000"/>
            <a:headEnd/>
            <a:tailEnd/>
          </a:ln>
        </p:spPr>
        <p:txBody>
          <a:bodyPr wrap="square">
            <a:spAutoFit/>
          </a:bodyPr>
          <a:lstStyle/>
          <a:p>
            <a:pPr marL="0" marR="0" lvl="0" indent="0" algn="l" defTabSz="914400" rtl="0" eaLnBrk="0" fontAlgn="base" latinLnBrk="0" hangingPunct="0">
              <a:lnSpc>
                <a:spcPct val="90000"/>
              </a:lnSpc>
              <a:spcBef>
                <a:spcPts val="0"/>
              </a:spcBef>
              <a:spcAft>
                <a:spcPts val="600"/>
              </a:spcAft>
              <a:buClrTx/>
              <a:buSzPct val="85000"/>
              <a:buFontTx/>
              <a:buNone/>
              <a:tabLst/>
              <a:defRPr/>
            </a:pPr>
            <a:r>
              <a:rPr kumimoji="0" lang="en-US" sz="4000" b="0" i="0" u="none" strike="noStrike" kern="1200" cap="none" spc="0" normalizeH="0" baseline="0" noProof="0" dirty="0">
                <a:ln>
                  <a:noFill/>
                </a:ln>
                <a:solidFill>
                  <a:srgbClr val="FFFFFF"/>
                </a:solidFill>
                <a:effectLst/>
                <a:uLnTx/>
                <a:uFillTx/>
                <a:latin typeface="Calibri Light" panose="020F0302020204030204" pitchFamily="34" charset="0"/>
                <a:ea typeface="Cambria" charset="0"/>
                <a:cs typeface="Cambria" charset="0"/>
              </a:rPr>
              <a:t>For this to match the odds of the fine-tuning of the universe, you would have to guess a perfect bracket 122 times in a row!</a:t>
            </a:r>
          </a:p>
        </p:txBody>
      </p:sp>
    </p:spTree>
    <p:extLst>
      <p:ext uri="{BB962C8B-B14F-4D97-AF65-F5344CB8AC3E}">
        <p14:creationId xmlns:p14="http://schemas.microsoft.com/office/powerpoint/2010/main" val="5412449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a:extLst>
              <a:ext uri="{FF2B5EF4-FFF2-40B4-BE49-F238E27FC236}">
                <a16:creationId xmlns="" xmlns:a16="http://schemas.microsoft.com/office/drawing/2014/main" id="{2680EDAC-57DF-4F7E-9BC0-3ACE4194A8AB}"/>
              </a:ext>
            </a:extLst>
          </p:cNvPr>
          <p:cNvCxnSpPr>
            <a:cxnSpLocks/>
          </p:cNvCxnSpPr>
          <p:nvPr/>
        </p:nvCxnSpPr>
        <p:spPr>
          <a:xfrm>
            <a:off x="2819400" y="1143000"/>
            <a:ext cx="6333260" cy="44958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 xmlns:a16="http://schemas.microsoft.com/office/drawing/2014/main" id="{BEDDD1A7-67D8-45B4-B8E2-6450EBF1E3E8}"/>
              </a:ext>
            </a:extLst>
          </p:cNvPr>
          <p:cNvCxnSpPr>
            <a:cxnSpLocks/>
          </p:cNvCxnSpPr>
          <p:nvPr/>
        </p:nvCxnSpPr>
        <p:spPr>
          <a:xfrm flipV="1">
            <a:off x="3352800" y="990600"/>
            <a:ext cx="5943600" cy="26670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 xmlns:a16="http://schemas.microsoft.com/office/drawing/2014/main" id="{BF712361-6B41-4B6B-A727-C7360B49925F}"/>
              </a:ext>
            </a:extLst>
          </p:cNvPr>
          <p:cNvCxnSpPr>
            <a:cxnSpLocks/>
          </p:cNvCxnSpPr>
          <p:nvPr/>
        </p:nvCxnSpPr>
        <p:spPr>
          <a:xfrm flipV="1">
            <a:off x="1905000" y="685800"/>
            <a:ext cx="6096000" cy="46482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 xmlns:a16="http://schemas.microsoft.com/office/drawing/2014/main" id="{9F9909F6-CE94-4354-8D67-C7B4D508AD6B}"/>
              </a:ext>
            </a:extLst>
          </p:cNvPr>
          <p:cNvCxnSpPr>
            <a:cxnSpLocks/>
          </p:cNvCxnSpPr>
          <p:nvPr/>
        </p:nvCxnSpPr>
        <p:spPr>
          <a:xfrm flipV="1">
            <a:off x="3581400" y="533400"/>
            <a:ext cx="2590800" cy="60198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 xmlns:a16="http://schemas.microsoft.com/office/drawing/2014/main" id="{A3C4936A-68C2-44C3-B8ED-B432D86D5487}"/>
              </a:ext>
            </a:extLst>
          </p:cNvPr>
          <p:cNvCxnSpPr>
            <a:cxnSpLocks/>
          </p:cNvCxnSpPr>
          <p:nvPr/>
        </p:nvCxnSpPr>
        <p:spPr>
          <a:xfrm flipH="1" flipV="1">
            <a:off x="4351270" y="228600"/>
            <a:ext cx="1897130" cy="59436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 xmlns:a16="http://schemas.microsoft.com/office/drawing/2014/main" id="{D14AA93E-0DA6-4520-99E0-F703F89D54EF}"/>
              </a:ext>
            </a:extLst>
          </p:cNvPr>
          <p:cNvCxnSpPr>
            <a:cxnSpLocks/>
          </p:cNvCxnSpPr>
          <p:nvPr/>
        </p:nvCxnSpPr>
        <p:spPr>
          <a:xfrm>
            <a:off x="914400" y="2725616"/>
            <a:ext cx="9144000" cy="2286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 xmlns:a16="http://schemas.microsoft.com/office/drawing/2014/main" id="{F47D7B21-8D98-4EEA-8F35-4CB83AB51BF8}"/>
              </a:ext>
            </a:extLst>
          </p:cNvPr>
          <p:cNvCxnSpPr>
            <a:cxnSpLocks/>
          </p:cNvCxnSpPr>
          <p:nvPr/>
        </p:nvCxnSpPr>
        <p:spPr>
          <a:xfrm flipV="1">
            <a:off x="948597" y="1743808"/>
            <a:ext cx="9338403" cy="196657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 xmlns:a16="http://schemas.microsoft.com/office/drawing/2014/main" id="{33ECAEE9-55B6-4F4F-8C0F-E4E52251959F}"/>
              </a:ext>
            </a:extLst>
          </p:cNvPr>
          <p:cNvCxnSpPr>
            <a:cxnSpLocks/>
          </p:cNvCxnSpPr>
          <p:nvPr/>
        </p:nvCxnSpPr>
        <p:spPr>
          <a:xfrm flipV="1">
            <a:off x="2514600" y="296008"/>
            <a:ext cx="5029200" cy="541751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 xmlns:a16="http://schemas.microsoft.com/office/drawing/2014/main" id="{72222EAA-1044-4825-9AE3-38F4E968748F}"/>
              </a:ext>
            </a:extLst>
          </p:cNvPr>
          <p:cNvCxnSpPr>
            <a:cxnSpLocks/>
          </p:cNvCxnSpPr>
          <p:nvPr/>
        </p:nvCxnSpPr>
        <p:spPr>
          <a:xfrm>
            <a:off x="1066800" y="2111620"/>
            <a:ext cx="9144000" cy="158997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 xmlns:a16="http://schemas.microsoft.com/office/drawing/2014/main" id="{0FFE25CE-09D1-4BB9-83FA-0CCCCF44CF82}"/>
              </a:ext>
            </a:extLst>
          </p:cNvPr>
          <p:cNvCxnSpPr>
            <a:cxnSpLocks/>
          </p:cNvCxnSpPr>
          <p:nvPr/>
        </p:nvCxnSpPr>
        <p:spPr>
          <a:xfrm>
            <a:off x="3505200" y="762000"/>
            <a:ext cx="4800600" cy="58674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 xmlns:a16="http://schemas.microsoft.com/office/drawing/2014/main" id="{5972478E-DE05-4CC6-A78F-7DF9421DCEC9}"/>
              </a:ext>
            </a:extLst>
          </p:cNvPr>
          <p:cNvCxnSpPr>
            <a:cxnSpLocks/>
          </p:cNvCxnSpPr>
          <p:nvPr/>
        </p:nvCxnSpPr>
        <p:spPr>
          <a:xfrm flipH="1">
            <a:off x="5118588" y="296008"/>
            <a:ext cx="109970" cy="633339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 xmlns:a16="http://schemas.microsoft.com/office/drawing/2014/main" id="{7D20F10D-E5D8-47DF-A0A5-768A5BDC72D5}"/>
              </a:ext>
            </a:extLst>
          </p:cNvPr>
          <p:cNvCxnSpPr>
            <a:cxnSpLocks/>
          </p:cNvCxnSpPr>
          <p:nvPr/>
        </p:nvCxnSpPr>
        <p:spPr>
          <a:xfrm>
            <a:off x="1600200" y="910004"/>
            <a:ext cx="6553200" cy="35052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 xmlns:a16="http://schemas.microsoft.com/office/drawing/2014/main" id="{1778DC13-1496-4918-9D4D-ED2183E6525F}"/>
              </a:ext>
            </a:extLst>
          </p:cNvPr>
          <p:cNvCxnSpPr>
            <a:cxnSpLocks/>
          </p:cNvCxnSpPr>
          <p:nvPr/>
        </p:nvCxnSpPr>
        <p:spPr>
          <a:xfrm>
            <a:off x="2514600" y="1896208"/>
            <a:ext cx="5638800" cy="19812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 xmlns:a16="http://schemas.microsoft.com/office/drawing/2014/main" id="{F914A8F9-FDAE-4268-9575-E6D4136F7CA7}"/>
              </a:ext>
            </a:extLst>
          </p:cNvPr>
          <p:cNvCxnSpPr>
            <a:cxnSpLocks/>
          </p:cNvCxnSpPr>
          <p:nvPr/>
        </p:nvCxnSpPr>
        <p:spPr>
          <a:xfrm flipV="1">
            <a:off x="3200400" y="193432"/>
            <a:ext cx="3733800" cy="56388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 xmlns:a16="http://schemas.microsoft.com/office/drawing/2014/main" id="{DF97545A-6E0D-482E-AF38-E32795911F31}"/>
              </a:ext>
            </a:extLst>
          </p:cNvPr>
          <p:cNvCxnSpPr>
            <a:cxnSpLocks/>
          </p:cNvCxnSpPr>
          <p:nvPr/>
        </p:nvCxnSpPr>
        <p:spPr>
          <a:xfrm flipV="1">
            <a:off x="1981200" y="600808"/>
            <a:ext cx="7315200" cy="39624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Flowchart: Connector 1">
            <a:extLst>
              <a:ext uri="{FF2B5EF4-FFF2-40B4-BE49-F238E27FC236}">
                <a16:creationId xmlns="" xmlns:a16="http://schemas.microsoft.com/office/drawing/2014/main" id="{A0248879-3F49-497F-84F9-023E273D9759}"/>
              </a:ext>
            </a:extLst>
          </p:cNvPr>
          <p:cNvSpPr/>
          <p:nvPr/>
        </p:nvSpPr>
        <p:spPr>
          <a:xfrm>
            <a:off x="4758869" y="2420816"/>
            <a:ext cx="838200" cy="838200"/>
          </a:xfrm>
          <a:prstGeom prst="flowChartConnector">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0" b="0" i="0" u="none" strike="noStrike" kern="1200" cap="none" spc="0" normalizeH="0" baseline="0" noProof="0">
              <a:ln>
                <a:noFill/>
              </a:ln>
              <a:solidFill>
                <a:prstClr val="white"/>
              </a:solidFill>
              <a:effectLst/>
              <a:uLnTx/>
              <a:uFillTx/>
              <a:latin typeface="Calibri"/>
              <a:ea typeface="+mn-ea"/>
              <a:cs typeface="+mn-cs"/>
            </a:endParaRPr>
          </a:p>
        </p:txBody>
      </p:sp>
      <p:sp>
        <p:nvSpPr>
          <p:cNvPr id="18" name="Flowchart: Connector 17">
            <a:extLst>
              <a:ext uri="{FF2B5EF4-FFF2-40B4-BE49-F238E27FC236}">
                <a16:creationId xmlns="" xmlns:a16="http://schemas.microsoft.com/office/drawing/2014/main" id="{7D1786E9-9E10-4C25-AB22-7F3AEAFC54CB}"/>
              </a:ext>
            </a:extLst>
          </p:cNvPr>
          <p:cNvSpPr/>
          <p:nvPr/>
        </p:nvSpPr>
        <p:spPr>
          <a:xfrm>
            <a:off x="4926305" y="2582008"/>
            <a:ext cx="503327" cy="515816"/>
          </a:xfrm>
          <a:prstGeom prst="flowChartConnector">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0" b="0" i="0" u="none" strike="noStrike" kern="1200" cap="none" spc="0" normalizeH="0" baseline="0" noProof="0">
              <a:ln>
                <a:noFill/>
              </a:ln>
              <a:solidFill>
                <a:prstClr val="white"/>
              </a:solidFill>
              <a:effectLst/>
              <a:uLnTx/>
              <a:uFillTx/>
              <a:latin typeface="Calibri"/>
              <a:ea typeface="+mn-ea"/>
              <a:cs typeface="+mn-cs"/>
            </a:endParaRPr>
          </a:p>
        </p:txBody>
      </p:sp>
      <p:sp>
        <p:nvSpPr>
          <p:cNvPr id="21" name="Flowchart: Connector 20">
            <a:extLst>
              <a:ext uri="{FF2B5EF4-FFF2-40B4-BE49-F238E27FC236}">
                <a16:creationId xmlns="" xmlns:a16="http://schemas.microsoft.com/office/drawing/2014/main" id="{AE63A7AD-950B-4246-B6F5-08EBCE15CC71}"/>
              </a:ext>
            </a:extLst>
          </p:cNvPr>
          <p:cNvSpPr/>
          <p:nvPr/>
        </p:nvSpPr>
        <p:spPr>
          <a:xfrm>
            <a:off x="5058508" y="2718289"/>
            <a:ext cx="244655" cy="237392"/>
          </a:xfrm>
          <a:prstGeom prst="flowChartConnector">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a:extLst>
              <a:ext uri="{FF2B5EF4-FFF2-40B4-BE49-F238E27FC236}">
                <a16:creationId xmlns="" xmlns:a16="http://schemas.microsoft.com/office/drawing/2014/main" id="{881BF424-8D4C-4E55-896A-51431477A317}"/>
              </a:ext>
            </a:extLst>
          </p:cNvPr>
          <p:cNvSpPr>
            <a:spLocks noChangeArrowheads="1"/>
          </p:cNvSpPr>
          <p:nvPr/>
        </p:nvSpPr>
        <p:spPr bwMode="auto">
          <a:xfrm>
            <a:off x="1104244" y="4800197"/>
            <a:ext cx="9844454" cy="1572359"/>
          </a:xfrm>
          <a:prstGeom prst="rect">
            <a:avLst/>
          </a:prstGeom>
          <a:solidFill>
            <a:schemeClr val="tx2">
              <a:lumMod val="50000"/>
            </a:schemeClr>
          </a:solidFill>
          <a:ln w="38100">
            <a:solidFill>
              <a:schemeClr val="tx2">
                <a:lumMod val="60000"/>
                <a:lumOff val="40000"/>
              </a:schemeClr>
            </a:solidFill>
            <a:round/>
            <a:headEnd/>
            <a:tailEnd/>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ＭＳ Ｐゴシック" panose="020B0600070205080204" pitchFamily="34" charset="-128"/>
              <a:cs typeface="+mn-cs"/>
            </a:endParaRPr>
          </a:p>
        </p:txBody>
      </p:sp>
      <p:sp>
        <p:nvSpPr>
          <p:cNvPr id="25" name="TextBox 24">
            <a:extLst>
              <a:ext uri="{FF2B5EF4-FFF2-40B4-BE49-F238E27FC236}">
                <a16:creationId xmlns="" xmlns:a16="http://schemas.microsoft.com/office/drawing/2014/main" id="{2E22068E-C0B2-42C1-B821-10A9495B32DC}"/>
              </a:ext>
            </a:extLst>
          </p:cNvPr>
          <p:cNvSpPr txBox="1">
            <a:spLocks noChangeArrowheads="1"/>
          </p:cNvSpPr>
          <p:nvPr/>
        </p:nvSpPr>
        <p:spPr bwMode="auto">
          <a:xfrm>
            <a:off x="1202725" y="4883089"/>
            <a:ext cx="9674722" cy="1384995"/>
          </a:xfrm>
          <a:prstGeom prst="rect">
            <a:avLst/>
          </a:prstGeom>
          <a:noFill/>
          <a:ln w="38100">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2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rPr>
              <a:t>Imagine you committed a crime and were sentenced to death by firing squad.</a:t>
            </a:r>
            <a:endParaRPr kumimoji="0" lang="en-US" sz="4200" b="0" i="0" u="none" strike="noStrike" kern="1200" cap="none" spc="0" normalizeH="0" baseline="30000" noProof="0" dirty="0">
              <a:ln>
                <a:noFill/>
              </a:ln>
              <a:solidFill>
                <a:srgbClr val="FFFFFF"/>
              </a:solidFill>
              <a:effectLst/>
              <a:uLnTx/>
              <a:uFillTx/>
              <a:latin typeface="Calibri Light" panose="020F0302020204030204" pitchFamily="34" charset="0"/>
              <a:ea typeface="ＭＳ Ｐゴシック" panose="020B0600070205080204" pitchFamily="34" charset="-128"/>
              <a:cs typeface="+mn-cs"/>
            </a:endParaRPr>
          </a:p>
        </p:txBody>
      </p:sp>
      <p:sp>
        <p:nvSpPr>
          <p:cNvPr id="27" name="Rectangle 26">
            <a:extLst>
              <a:ext uri="{FF2B5EF4-FFF2-40B4-BE49-F238E27FC236}">
                <a16:creationId xmlns="" xmlns:a16="http://schemas.microsoft.com/office/drawing/2014/main" id="{3B38011C-A3E1-46E2-AFC4-EDDA01B0EFBE}"/>
              </a:ext>
            </a:extLst>
          </p:cNvPr>
          <p:cNvSpPr>
            <a:spLocks noChangeArrowheads="1"/>
          </p:cNvSpPr>
          <p:nvPr/>
        </p:nvSpPr>
        <p:spPr bwMode="auto">
          <a:xfrm>
            <a:off x="1005254" y="664983"/>
            <a:ext cx="10134600" cy="3898225"/>
          </a:xfrm>
          <a:prstGeom prst="rect">
            <a:avLst/>
          </a:prstGeom>
          <a:solidFill>
            <a:srgbClr val="10253F"/>
          </a:solidFill>
          <a:ln w="38100">
            <a:solidFill>
              <a:schemeClr val="tx2">
                <a:lumMod val="60000"/>
                <a:lumOff val="40000"/>
              </a:schemeClr>
            </a:solidFill>
            <a:round/>
            <a:headEnd/>
            <a:tailEnd/>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Light" panose="020F0302020204030204" pitchFamily="34" charset="0"/>
              <a:ea typeface="ＭＳ Ｐゴシック" panose="020B0600070205080204" pitchFamily="34" charset="-128"/>
              <a:cs typeface="Arial" charset="0"/>
            </a:endParaRPr>
          </a:p>
        </p:txBody>
      </p:sp>
      <p:sp>
        <p:nvSpPr>
          <p:cNvPr id="28" name="TextBox 27">
            <a:extLst>
              <a:ext uri="{FF2B5EF4-FFF2-40B4-BE49-F238E27FC236}">
                <a16:creationId xmlns="" xmlns:a16="http://schemas.microsoft.com/office/drawing/2014/main" id="{9DE0A68F-05B4-4E04-A346-BD08EB3D197C}"/>
              </a:ext>
            </a:extLst>
          </p:cNvPr>
          <p:cNvSpPr txBox="1">
            <a:spLocks noChangeArrowheads="1"/>
          </p:cNvSpPr>
          <p:nvPr/>
        </p:nvSpPr>
        <p:spPr bwMode="auto">
          <a:xfrm>
            <a:off x="1099848" y="741184"/>
            <a:ext cx="9959866" cy="3582519"/>
          </a:xfrm>
          <a:prstGeom prst="rect">
            <a:avLst/>
          </a:prstGeom>
          <a:noFill/>
          <a:ln w="38100">
            <a:noFill/>
            <a:miter lim="800000"/>
            <a:headEnd/>
            <a:tailEnd/>
          </a:ln>
        </p:spPr>
        <p:txBody>
          <a:bodyPr wrap="square">
            <a:spAutoFit/>
          </a:bodyPr>
          <a:lstStyle/>
          <a:p>
            <a:pPr marL="0" marR="0" lvl="0" indent="0" algn="l" defTabSz="914400" rtl="0" eaLnBrk="0" fontAlgn="base" latinLnBrk="0" hangingPunct="0">
              <a:lnSpc>
                <a:spcPct val="90000"/>
              </a:lnSpc>
              <a:spcBef>
                <a:spcPts val="0"/>
              </a:spcBef>
              <a:spcAft>
                <a:spcPts val="600"/>
              </a:spcAft>
              <a:buClrTx/>
              <a:buSzPct val="85000"/>
              <a:buFontTx/>
              <a:buNone/>
              <a:tabLst/>
              <a:defRPr/>
            </a:pPr>
            <a:r>
              <a:rPr kumimoji="0" lang="en-US" sz="3600" b="0" i="0" u="none" strike="noStrike" kern="1200" cap="none" spc="0" normalizeH="0" baseline="0" noProof="0" dirty="0">
                <a:ln>
                  <a:noFill/>
                </a:ln>
                <a:solidFill>
                  <a:srgbClr val="FFFFFF"/>
                </a:solidFill>
                <a:effectLst/>
                <a:uLnTx/>
                <a:uFillTx/>
                <a:latin typeface="Calibri Light" panose="020F0302020204030204" pitchFamily="34" charset="0"/>
                <a:ea typeface="Cambria" charset="0"/>
                <a:cs typeface="Cambria" charset="0"/>
              </a:rPr>
              <a:t>King David: The heavens declare the glory of God; the skies proclaim the work of his hands. Day after day they pour forth speech; night after night they reveal knowledge. They have no speech, they use no words; no sound is heard from them. Yet their voice goes out into all the earth, their words to the ends of the world (Psalm 19:1-4).</a:t>
            </a:r>
            <a:endParaRPr kumimoji="0" lang="en-US" sz="3200" b="0" i="0" u="none" strike="noStrike" kern="1200" cap="none" spc="0" normalizeH="0" baseline="0" noProof="0" dirty="0">
              <a:ln>
                <a:noFill/>
              </a:ln>
              <a:solidFill>
                <a:srgbClr val="FFFFFF"/>
              </a:solidFill>
              <a:effectLst/>
              <a:uLnTx/>
              <a:uFillTx/>
              <a:latin typeface="Calibri Light" panose="020F0302020204030204" pitchFamily="34" charset="0"/>
              <a:ea typeface="Cambria" charset="0"/>
              <a:cs typeface="Cambria" charset="0"/>
            </a:endParaRPr>
          </a:p>
        </p:txBody>
      </p:sp>
    </p:spTree>
    <p:extLst>
      <p:ext uri="{BB962C8B-B14F-4D97-AF65-F5344CB8AC3E}">
        <p14:creationId xmlns:p14="http://schemas.microsoft.com/office/powerpoint/2010/main" val="105587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uiExpand="1" build="p"/>
      <p:bldP spid="27" grpId="0" animBg="1"/>
      <p:bldP spid="2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1200329"/>
          </a:xfrm>
          <a:prstGeom prst="rect">
            <a:avLst/>
          </a:prstGeom>
          <a:noFill/>
          <a:ln w="9525">
            <a:noFill/>
            <a:miter lim="800000"/>
            <a:headEnd/>
            <a:tailEnd/>
          </a:ln>
        </p:spPr>
        <p:txBody>
          <a:bodyPr wrap="square">
            <a:spAutoFit/>
          </a:bodyPr>
          <a:lstStyle/>
          <a:p>
            <a:pPr marL="573088" marR="0" indent="-573088">
              <a:lnSpc>
                <a:spcPct val="90000"/>
              </a:lnSpc>
              <a:spcBef>
                <a:spcPts val="0"/>
              </a:spcBef>
              <a:spcAft>
                <a:spcPts val="0"/>
              </a:spcAft>
            </a:pPr>
            <a:r>
              <a:rPr lang="en-US" sz="40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8</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To sum up, all of you be harmonious,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sympathetic</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brotherly, kindhearted, and humble in spirit</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3</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18196992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2554545"/>
          </a:xfrm>
          <a:prstGeom prst="rect">
            <a:avLst/>
          </a:prstGeom>
          <a:noFill/>
          <a:ln w="9525">
            <a:noFill/>
            <a:miter lim="800000"/>
            <a:headEnd/>
            <a:tailEnd/>
          </a:ln>
        </p:spPr>
        <p:txBody>
          <a:bodyPr wrap="square">
            <a:spAutoFit/>
          </a:bodyPr>
          <a:lstStyle/>
          <a:p>
            <a:pPr marL="573088" marR="0" indent="-573088">
              <a:spcBef>
                <a:spcPts val="0"/>
              </a:spcBef>
              <a:spcAft>
                <a:spcPts val="0"/>
              </a:spcAft>
            </a:pPr>
            <a:r>
              <a:rPr lang="en-US" sz="40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15</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But sanctify Christ as Lord in your hearts, always being ready to make a defense to everyone who asks you to give an account for the hope that is in you,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yet with gentleness and reverence</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3</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 xmlns:a16="http://schemas.microsoft.com/office/drawing/2014/main" id="{D0C5500E-82E4-4625-9874-5B9B81ED3F26}"/>
              </a:ext>
            </a:extLst>
          </p:cNvPr>
          <p:cNvSpPr>
            <a:spLocks noChangeArrowheads="1"/>
          </p:cNvSpPr>
          <p:nvPr/>
        </p:nvSpPr>
        <p:spPr bwMode="auto">
          <a:xfrm>
            <a:off x="228600" y="1295400"/>
            <a:ext cx="11734800" cy="37338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 xmlns:a16="http://schemas.microsoft.com/office/drawing/2014/main" id="{BDB5C842-CB9E-4380-9FA9-10E3CA10BD3C}"/>
              </a:ext>
            </a:extLst>
          </p:cNvPr>
          <p:cNvSpPr txBox="1">
            <a:spLocks noChangeArrowheads="1"/>
          </p:cNvSpPr>
          <p:nvPr/>
        </p:nvSpPr>
        <p:spPr bwMode="auto">
          <a:xfrm>
            <a:off x="304800" y="1381362"/>
            <a:ext cx="11658600" cy="2268313"/>
          </a:xfrm>
          <a:prstGeom prst="rect">
            <a:avLst/>
          </a:prstGeom>
          <a:noFill/>
          <a:ln w="38100">
            <a:noFill/>
            <a:miter lim="800000"/>
            <a:headEnd/>
            <a:tailEnd/>
          </a:ln>
        </p:spPr>
        <p:txBody>
          <a:bodyPr wrap="square">
            <a:spAutoFit/>
          </a:bodyPr>
          <a:lstStyle/>
          <a:p>
            <a:pPr lvl="1" indent="-457200" fontAlgn="auto">
              <a:lnSpc>
                <a:spcPct val="90000"/>
              </a:lnSpc>
              <a:spcBef>
                <a:spcPts val="0"/>
              </a:spcBef>
              <a:spcAft>
                <a:spcPts val="0"/>
              </a:spcAft>
              <a:buSzPct val="100000"/>
              <a:defRPr/>
            </a:pPr>
            <a:r>
              <a:rPr lang="en-US" sz="3800" dirty="0">
                <a:solidFill>
                  <a:prstClr val="white"/>
                </a:solidFill>
                <a:latin typeface="Calibri Light" panose="020F0302020204030204" pitchFamily="34" charset="0"/>
                <a:cs typeface="Calibri Light" panose="020F0302020204030204" pitchFamily="34" charset="0"/>
              </a:rPr>
              <a:t>Other Lines of Evidence</a:t>
            </a:r>
          </a:p>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Predictive Prophecy</a:t>
            </a:r>
          </a:p>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Historical Evidence for Resurrection of Jesus </a:t>
            </a:r>
          </a:p>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The Many Changed Lives</a:t>
            </a:r>
          </a:p>
        </p:txBody>
      </p:sp>
    </p:spTree>
    <p:extLst>
      <p:ext uri="{BB962C8B-B14F-4D97-AF65-F5344CB8AC3E}">
        <p14:creationId xmlns:p14="http://schemas.microsoft.com/office/powerpoint/2010/main" val="190620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2462213"/>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600"/>
              </a:spcAft>
            </a:pPr>
            <a:r>
              <a:rPr lang="en-US" sz="4000" dirty="0">
                <a:solidFill>
                  <a:prstClr val="white"/>
                </a:solidFill>
                <a:latin typeface="Calibri Light" panose="020F0302020204030204" pitchFamily="34" charset="0"/>
                <a:cs typeface="Calibri Light" panose="020F0302020204030204" pitchFamily="34" charset="0"/>
              </a:rPr>
              <a:t>»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The only good reason to believe in something is because it’s true.</a:t>
            </a:r>
          </a:p>
          <a:p>
            <a:pPr marL="571500" marR="0" indent="-571500">
              <a:lnSpc>
                <a:spcPct val="90000"/>
              </a:lnSpc>
              <a:spcBef>
                <a:spcPts val="0"/>
              </a:spcBef>
              <a:spcAft>
                <a:spcPts val="600"/>
              </a:spcAft>
            </a:pPr>
            <a:r>
              <a:rPr lang="en-US" sz="4000" dirty="0">
                <a:solidFill>
                  <a:prstClr val="white"/>
                </a:solidFill>
                <a:latin typeface="Calibri Light" panose="020F0302020204030204" pitchFamily="34" charset="0"/>
                <a:cs typeface="Calibri Light" panose="020F0302020204030204" pitchFamily="34" charset="0"/>
              </a:rPr>
              <a:t>»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Be ready to give a defense for your faith. </a:t>
            </a:r>
          </a:p>
          <a:p>
            <a:pPr marL="571500" marR="0" indent="-571500">
              <a:lnSpc>
                <a:spcPct val="90000"/>
              </a:lnSpc>
              <a:spcBef>
                <a:spcPts val="0"/>
              </a:spcBef>
              <a:spcAft>
                <a:spcPts val="600"/>
              </a:spcAft>
            </a:pPr>
            <a:r>
              <a:rPr lang="en-US" sz="4000" dirty="0">
                <a:solidFill>
                  <a:prstClr val="white"/>
                </a:solidFill>
                <a:latin typeface="Calibri Light" panose="020F0302020204030204" pitchFamily="34" charset="0"/>
                <a:cs typeface="Calibri Light" panose="020F0302020204030204" pitchFamily="34" charset="0"/>
              </a:rPr>
              <a:t>»	Investigate further evidence for Christianity</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Conclusions</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388652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a:xfrm>
            <a:off x="1257299" y="2327564"/>
            <a:ext cx="9677400" cy="2387600"/>
          </a:xfrm>
        </p:spPr>
        <p:txBody>
          <a:bodyPr>
            <a:normAutofit/>
          </a:bodyPr>
          <a:lstStyle/>
          <a:p>
            <a:r>
              <a:rPr lang="en-US" sz="12500" dirty="0">
                <a:solidFill>
                  <a:schemeClr val="bg1"/>
                </a:solidFill>
                <a:latin typeface="Century Gothic" panose="020B0502020202020204" pitchFamily="34" charset="0"/>
              </a:rPr>
              <a:t>FIRST PETER</a:t>
            </a:r>
          </a:p>
        </p:txBody>
      </p:sp>
      <p:sp>
        <p:nvSpPr>
          <p:cNvPr id="5" name="TextBox 4">
            <a:extLst>
              <a:ext uri="{FF2B5EF4-FFF2-40B4-BE49-F238E27FC236}">
                <a16:creationId xmlns="" xmlns:a16="http://schemas.microsoft.com/office/drawing/2014/main" id="{BAE4048D-F2A1-4F2F-A6A3-C02D29D6F4D0}"/>
              </a:ext>
            </a:extLst>
          </p:cNvPr>
          <p:cNvSpPr txBox="1"/>
          <p:nvPr/>
        </p:nvSpPr>
        <p:spPr>
          <a:xfrm>
            <a:off x="2911364" y="2327564"/>
            <a:ext cx="6369269" cy="584775"/>
          </a:xfrm>
          <a:prstGeom prst="rect">
            <a:avLst/>
          </a:prstGeom>
          <a:noFill/>
        </p:spPr>
        <p:txBody>
          <a:bodyPr wrap="square" rtlCol="0">
            <a:spAutoFit/>
          </a:bodyPr>
          <a:lstStyle/>
          <a:p>
            <a:pPr algn="ctr"/>
            <a:r>
              <a:rPr lang="en-US" sz="3200" dirty="0">
                <a:solidFill>
                  <a:schemeClr val="bg1"/>
                </a:solidFill>
                <a:latin typeface="Century Gothic" panose="020B0502020202020204" pitchFamily="34" charset="0"/>
              </a:rPr>
              <a:t>THE BOOK OF</a:t>
            </a:r>
          </a:p>
        </p:txBody>
      </p:sp>
    </p:spTree>
    <p:extLst>
      <p:ext uri="{BB962C8B-B14F-4D97-AF65-F5344CB8AC3E}">
        <p14:creationId xmlns:p14="http://schemas.microsoft.com/office/powerpoint/2010/main" val="4191732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1200329"/>
          </a:xfrm>
          <a:prstGeom prst="rect">
            <a:avLst/>
          </a:prstGeom>
          <a:noFill/>
          <a:ln w="9525">
            <a:noFill/>
            <a:miter lim="800000"/>
            <a:headEnd/>
            <a:tailEnd/>
          </a:ln>
        </p:spPr>
        <p:txBody>
          <a:bodyPr wrap="square">
            <a:spAutoFit/>
          </a:bodyPr>
          <a:lstStyle/>
          <a:p>
            <a:pPr marL="573088" marR="0" indent="-573088">
              <a:lnSpc>
                <a:spcPct val="90000"/>
              </a:lnSpc>
              <a:spcBef>
                <a:spcPts val="0"/>
              </a:spcBef>
              <a:spcAft>
                <a:spcPts val="0"/>
              </a:spcAft>
            </a:pPr>
            <a:r>
              <a:rPr lang="en-US" sz="40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8</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To sum up, all of you be harmonious, sympathetic,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brotherly</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kindhearted, and humble in spirit</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3</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 xmlns:a16="http://schemas.microsoft.com/office/drawing/2014/main" id="{A637BCE6-F4D8-42A6-957F-E46A6C178D08}"/>
              </a:ext>
            </a:extLst>
          </p:cNvPr>
          <p:cNvSpPr>
            <a:spLocks noChangeArrowheads="1"/>
          </p:cNvSpPr>
          <p:nvPr/>
        </p:nvSpPr>
        <p:spPr bwMode="auto">
          <a:xfrm>
            <a:off x="1924939" y="2498501"/>
            <a:ext cx="8342121" cy="9906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a:solidFill>
                <a:sysClr val="windowText" lastClr="000000"/>
              </a:solidFill>
              <a:latin typeface="Calibri"/>
              <a:ea typeface="+mn-ea"/>
            </a:endParaRPr>
          </a:p>
        </p:txBody>
      </p:sp>
      <p:sp>
        <p:nvSpPr>
          <p:cNvPr id="5" name="TextBox 4">
            <a:extLst>
              <a:ext uri="{FF2B5EF4-FFF2-40B4-BE49-F238E27FC236}">
                <a16:creationId xmlns="" xmlns:a16="http://schemas.microsoft.com/office/drawing/2014/main" id="{5DDC0957-59B9-45A9-9650-AECE7BC1D2B7}"/>
              </a:ext>
            </a:extLst>
          </p:cNvPr>
          <p:cNvSpPr txBox="1">
            <a:spLocks noChangeArrowheads="1"/>
          </p:cNvSpPr>
          <p:nvPr/>
        </p:nvSpPr>
        <p:spPr bwMode="auto">
          <a:xfrm>
            <a:off x="1955234" y="2608534"/>
            <a:ext cx="8290670" cy="738665"/>
          </a:xfrm>
          <a:prstGeom prst="rect">
            <a:avLst/>
          </a:prstGeom>
          <a:noFill/>
          <a:ln w="38100">
            <a:noFill/>
            <a:miter lim="800000"/>
            <a:headEnd/>
            <a:tailEnd/>
          </a:ln>
        </p:spPr>
        <p:txBody>
          <a:bodyPr wrap="square">
            <a:spAutoFit/>
          </a:bodyPr>
          <a:lstStyle/>
          <a:p>
            <a:pPr marL="0" lvl="1" algn="ctr" fontAlgn="auto">
              <a:spcBef>
                <a:spcPts val="0"/>
              </a:spcBef>
              <a:spcAft>
                <a:spcPts val="300"/>
              </a:spcAft>
              <a:buSzPct val="100000"/>
              <a:defRPr/>
            </a:pPr>
            <a:r>
              <a:rPr lang="en-US" sz="4200" dirty="0">
                <a:solidFill>
                  <a:prstClr val="white"/>
                </a:solidFill>
                <a:latin typeface="Calibri Light" panose="020F0302020204030204" pitchFamily="34" charset="0"/>
                <a:cs typeface="Calibri Light" panose="020F0302020204030204" pitchFamily="34" charset="0"/>
              </a:rPr>
              <a:t>Gk. </a:t>
            </a:r>
            <a:r>
              <a:rPr lang="en-US" sz="4200" i="1" dirty="0" err="1">
                <a:solidFill>
                  <a:prstClr val="white"/>
                </a:solidFill>
                <a:latin typeface="Calibri Light" panose="020F0302020204030204" pitchFamily="34" charset="0"/>
                <a:cs typeface="Calibri Light" panose="020F0302020204030204" pitchFamily="34" charset="0"/>
              </a:rPr>
              <a:t>philadelphos</a:t>
            </a:r>
            <a:r>
              <a:rPr lang="en-US" sz="4200" dirty="0">
                <a:solidFill>
                  <a:prstClr val="white"/>
                </a:solidFill>
                <a:latin typeface="Calibri Light" panose="020F0302020204030204" pitchFamily="34" charset="0"/>
                <a:cs typeface="Calibri Light" panose="020F0302020204030204" pitchFamily="34" charset="0"/>
              </a:rPr>
              <a:t> = lit. brotherly love</a:t>
            </a:r>
          </a:p>
        </p:txBody>
      </p:sp>
    </p:spTree>
    <p:extLst>
      <p:ext uri="{BB962C8B-B14F-4D97-AF65-F5344CB8AC3E}">
        <p14:creationId xmlns:p14="http://schemas.microsoft.com/office/powerpoint/2010/main" val="297892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1200329"/>
          </a:xfrm>
          <a:prstGeom prst="rect">
            <a:avLst/>
          </a:prstGeom>
          <a:noFill/>
          <a:ln w="9525">
            <a:noFill/>
            <a:miter lim="800000"/>
            <a:headEnd/>
            <a:tailEnd/>
          </a:ln>
        </p:spPr>
        <p:txBody>
          <a:bodyPr wrap="square">
            <a:spAutoFit/>
          </a:bodyPr>
          <a:lstStyle/>
          <a:p>
            <a:pPr marL="573088" marR="0" indent="-573088">
              <a:lnSpc>
                <a:spcPct val="90000"/>
              </a:lnSpc>
              <a:spcBef>
                <a:spcPts val="0"/>
              </a:spcBef>
              <a:spcAft>
                <a:spcPts val="0"/>
              </a:spcAft>
            </a:pPr>
            <a:r>
              <a:rPr lang="en-US" sz="40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8</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To sum up, all of you be harmonious, sympathetic, brotherly,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kindhearted</a:t>
            </a:r>
            <a:r>
              <a:rPr lang="en-US" sz="4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and humble in spirit</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3</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4704875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2076</Words>
  <Application>Microsoft Office PowerPoint</Application>
  <PresentationFormat>Widescreen</PresentationFormat>
  <Paragraphs>445</Paragraphs>
  <Slides>72</Slides>
  <Notes>70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72</vt:i4>
      </vt:variant>
    </vt:vector>
  </HeadingPairs>
  <TitlesOfParts>
    <vt:vector size="82" baseType="lpstr">
      <vt:lpstr>ＭＳ Ｐゴシック</vt:lpstr>
      <vt:lpstr>Arial</vt:lpstr>
      <vt:lpstr>Calibri</vt:lpstr>
      <vt:lpstr>Calibri Light</vt:lpstr>
      <vt:lpstr>Cambria</vt:lpstr>
      <vt:lpstr>Century</vt:lpstr>
      <vt:lpstr>Century Gothic</vt:lpstr>
      <vt:lpstr>Times New Roman</vt:lpstr>
      <vt:lpstr>Wingdings</vt:lpstr>
      <vt:lpstr>Office Theme</vt:lpstr>
      <vt:lpstr>FIRST PETER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FIRST PETER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2021-09-12T12:31:15Z</dcterms:created>
  <dcterms:modified xsi:type="dcterms:W3CDTF">2021-09-14T13:26:41Z</dcterms:modified>
</cp:coreProperties>
</file>