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4"/>
  </p:notesMasterIdLst>
  <p:sldIdLst>
    <p:sldId id="1325" r:id="rId3"/>
    <p:sldId id="1466" r:id="rId4"/>
    <p:sldId id="1501" r:id="rId5"/>
    <p:sldId id="1502" r:id="rId6"/>
    <p:sldId id="1503" r:id="rId7"/>
    <p:sldId id="1504" r:id="rId8"/>
    <p:sldId id="1496" r:id="rId9"/>
    <p:sldId id="1505" r:id="rId10"/>
    <p:sldId id="1507" r:id="rId11"/>
    <p:sldId id="1506" r:id="rId12"/>
    <p:sldId id="1508" r:id="rId13"/>
    <p:sldId id="1509" r:id="rId14"/>
    <p:sldId id="1510" r:id="rId15"/>
    <p:sldId id="1511" r:id="rId16"/>
    <p:sldId id="1512" r:id="rId17"/>
    <p:sldId id="1522" r:id="rId18"/>
    <p:sldId id="1513" r:id="rId19"/>
    <p:sldId id="1514" r:id="rId20"/>
    <p:sldId id="1515" r:id="rId21"/>
    <p:sldId id="1497" r:id="rId22"/>
    <p:sldId id="1516" r:id="rId23"/>
    <p:sldId id="1517" r:id="rId24"/>
    <p:sldId id="1523" r:id="rId25"/>
    <p:sldId id="1498" r:id="rId26"/>
    <p:sldId id="1499" r:id="rId27"/>
    <p:sldId id="1518" r:id="rId28"/>
    <p:sldId id="1500" r:id="rId29"/>
    <p:sldId id="1520" r:id="rId30"/>
    <p:sldId id="1521" r:id="rId31"/>
    <p:sldId id="1387" r:id="rId32"/>
    <p:sldId id="144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A88"/>
    <a:srgbClr val="97450D"/>
    <a:srgbClr val="523E1A"/>
    <a:srgbClr val="3A2C12"/>
    <a:srgbClr val="503C18"/>
    <a:srgbClr val="43301D"/>
    <a:srgbClr val="2A1810"/>
    <a:srgbClr val="3F2519"/>
    <a:srgbClr val="332A1D"/>
    <a:srgbClr val="2A2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326" autoAdjust="0"/>
    <p:restoredTop sz="83112" autoAdjust="0"/>
  </p:normalViewPr>
  <p:slideViewPr>
    <p:cSldViewPr>
      <p:cViewPr varScale="1">
        <p:scale>
          <a:sx n="63" d="100"/>
          <a:sy n="63" d="100"/>
        </p:scale>
        <p:origin x="92" y="1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-1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9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821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20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17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73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34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984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62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403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5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8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16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7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1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71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4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5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67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5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9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31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0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4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5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72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0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7700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112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813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850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534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3557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641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886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7474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693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236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21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2531C8-CB6C-427E-8123-0C9CA160CB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9681" r="4067" b="16401"/>
          <a:stretch/>
        </p:blipFill>
        <p:spPr>
          <a:xfrm>
            <a:off x="685800" y="2602832"/>
            <a:ext cx="10820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60160" y="1306009"/>
            <a:ext cx="5991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keep facing one bad circumstance after another.”</a:t>
            </a:r>
          </a:p>
          <a:p>
            <a:pPr algn="ctr"/>
            <a:endParaRPr lang="en-US" sz="2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Nobody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responding to my efforts.”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B14597-0925-462A-BA04-F7918F35AEC4}"/>
              </a:ext>
            </a:extLst>
          </p:cNvPr>
          <p:cNvSpPr txBox="1"/>
          <p:nvPr/>
        </p:nvSpPr>
        <p:spPr>
          <a:xfrm>
            <a:off x="6156160" y="1306009"/>
            <a:ext cx="59976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realize how little I appreciated or deserved the good seasons.”</a:t>
            </a:r>
          </a:p>
          <a:p>
            <a:pPr algn="ctr"/>
            <a:endParaRPr lang="en-US" sz="2000" b="1" spc="-1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i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sz="44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continue to grow despite my numerous faults.”</a:t>
            </a:r>
          </a:p>
        </p:txBody>
      </p:sp>
    </p:spTree>
    <p:extLst>
      <p:ext uri="{BB962C8B-B14F-4D97-AF65-F5344CB8AC3E}">
        <p14:creationId xmlns:p14="http://schemas.microsoft.com/office/powerpoint/2010/main" val="23432664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60160" y="1306009"/>
            <a:ext cx="5991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“Leading others has taken time away from my marriage.”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B14597-0925-462A-BA04-F7918F35AEC4}"/>
              </a:ext>
            </a:extLst>
          </p:cNvPr>
          <p:cNvSpPr txBox="1"/>
          <p:nvPr/>
        </p:nvSpPr>
        <p:spPr>
          <a:xfrm>
            <a:off x="6156160" y="1306009"/>
            <a:ext cx="59976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“Leading together has drawn us closer together, keeping us from living parallel lives.”</a:t>
            </a:r>
            <a:endParaRPr lang="en-US" sz="4400" b="1" spc="-15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en-US" sz="4400" b="1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has used leading others to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teach us sacrificial love.”</a:t>
            </a:r>
          </a:p>
        </p:txBody>
      </p:sp>
    </p:spTree>
    <p:extLst>
      <p:ext uri="{BB962C8B-B14F-4D97-AF65-F5344CB8AC3E}">
        <p14:creationId xmlns:p14="http://schemas.microsoft.com/office/powerpoint/2010/main" val="9369593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60160" y="1306009"/>
            <a:ext cx="59917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“It’s a been a real difficulty balancing leadership and parenting.”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“It’s a real labor to drag my kids around.”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B14597-0925-462A-BA04-F7918F35AEC4}"/>
              </a:ext>
            </a:extLst>
          </p:cNvPr>
          <p:cNvSpPr txBox="1"/>
          <p:nvPr/>
        </p:nvSpPr>
        <p:spPr>
          <a:xfrm>
            <a:off x="6156160" y="1306009"/>
            <a:ext cx="59976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“My kids will grow up seeing me serve—even when it’s tough.”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“My kids enjoy seeing fellow Christians.”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spc="-15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don’t hear my kids complaining.”</a:t>
            </a:r>
          </a:p>
        </p:txBody>
      </p:sp>
    </p:spTree>
    <p:extLst>
      <p:ext uri="{BB962C8B-B14F-4D97-AF65-F5344CB8AC3E}">
        <p14:creationId xmlns:p14="http://schemas.microsoft.com/office/powerpoint/2010/main" val="7257786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5:2) Shepherd the flock of God among you, exercising oversight not under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compulsion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but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voluntarily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according to the will of God.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037999D6-8365-4E67-895A-18E3C18FD7DD}"/>
              </a:ext>
            </a:extLst>
          </p:cNvPr>
          <p:cNvSpPr/>
          <p:nvPr/>
        </p:nvSpPr>
        <p:spPr>
          <a:xfrm>
            <a:off x="2687056" y="1577152"/>
            <a:ext cx="9400672" cy="4823648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a gift of God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called a “mercy” and a “gift of God’s grace” (2 Cor. 4:1; 1 Tim. 1:16; Eph. 3:7).</a:t>
            </a:r>
            <a:endParaRPr lang="en-US" altLang="en-US" sz="4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leadership considered a gift?</a:t>
            </a:r>
          </a:p>
          <a:p>
            <a:pPr marL="914400" lvl="0" indent="-454025">
              <a:buFont typeface="Wingdings" panose="05000000000000000000" pitchFamily="2" charset="2"/>
              <a:buChar char="ü"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the highest possible mission.</a:t>
            </a:r>
          </a:p>
          <a:p>
            <a:pPr marL="914400" lvl="0" indent="-454025">
              <a:buFont typeface="Wingdings" panose="05000000000000000000" pitchFamily="2" charset="2"/>
              <a:buChar char="ü"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Given to the least deserving people.</a:t>
            </a:r>
          </a:p>
          <a:p>
            <a:pPr marL="914400" lvl="0" indent="-454025">
              <a:buFont typeface="Wingdings" panose="05000000000000000000" pitchFamily="2" charset="2"/>
              <a:buChar char="ü"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uses this role in a variety of ways.</a:t>
            </a:r>
          </a:p>
        </p:txBody>
      </p:sp>
    </p:spTree>
    <p:extLst>
      <p:ext uri="{BB962C8B-B14F-4D97-AF65-F5344CB8AC3E}">
        <p14:creationId xmlns:p14="http://schemas.microsoft.com/office/powerpoint/2010/main" val="42559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5:2) Shepherd the flock of God among you, exercising oversight not under compulsion, but voluntarily,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according to the will of God.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59AA19FB-8C53-4F52-BFCA-E9C68B25A9F6}"/>
              </a:ext>
            </a:extLst>
          </p:cNvPr>
          <p:cNvSpPr/>
          <p:nvPr/>
        </p:nvSpPr>
        <p:spPr>
          <a:xfrm>
            <a:off x="4191000" y="2261938"/>
            <a:ext cx="6152144" cy="1767736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source of our impact on others.</a:t>
            </a: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278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5:2) Shepherd the flock of God among you, exercising oversight not under compulsion, but voluntarily, according to the will of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 for sordid gain, but with eagerness.</a:t>
            </a:r>
          </a:p>
        </p:txBody>
      </p:sp>
    </p:spTree>
    <p:extLst>
      <p:ext uri="{BB962C8B-B14F-4D97-AF65-F5344CB8AC3E}">
        <p14:creationId xmlns:p14="http://schemas.microsoft.com/office/powerpoint/2010/main" val="3560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5:2) Shepherd the flock of God among you, exercising oversight not under compulsion, but voluntarily, according to the will of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 for sordid gain, but with eagerness.</a:t>
            </a:r>
          </a:p>
        </p:txBody>
      </p:sp>
      <p:pic>
        <p:nvPicPr>
          <p:cNvPr id="6" name="Picture 2" descr="A Man Created &amp;quot;PreachersNSneakers&amp;quot; Instagram Account To Feature Pastors And  Church Leaders In Expensive Shoes">
            <a:extLst>
              <a:ext uri="{FF2B5EF4-FFF2-40B4-BE49-F238E27FC236}">
                <a16:creationId xmlns:a16="http://schemas.microsoft.com/office/drawing/2014/main" xmlns="" id="{A305EBD5-E78C-48FA-A93A-484B4B64C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8067" y="127321"/>
            <a:ext cx="307530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 Man Created &amp;quot;PreachersNSneakers&amp;quot; Instagram Account To Feature Pastors And  Church Leaders In Expensive Shoes">
            <a:extLst>
              <a:ext uri="{FF2B5EF4-FFF2-40B4-BE49-F238E27FC236}">
                <a16:creationId xmlns:a16="http://schemas.microsoft.com/office/drawing/2014/main" xmlns="" id="{34E4D229-5EDC-4BD4-AF15-BBC43B178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7646" y="127321"/>
            <a:ext cx="419862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achersNSneakers&amp;#39; Will Fill Your Sunday With Fashion, Flexing And Faith :  NPR">
            <a:extLst>
              <a:ext uri="{FF2B5EF4-FFF2-40B4-BE49-F238E27FC236}">
                <a16:creationId xmlns:a16="http://schemas.microsoft.com/office/drawing/2014/main" xmlns="" id="{58709BC6-62DB-401B-8D15-B536524C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8" y="2902046"/>
            <a:ext cx="2483905" cy="37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5:2) Shepherd the flock of God among you, exercising oversight not under compulsion, but voluntarily, according to the will of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 for sordid gain, but with eagerness.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F5EB78-9F6E-45CE-A394-D1C950C29F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055" y="116304"/>
            <a:ext cx="4316417" cy="662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AC0F9D-40F1-4C15-83FE-45F980F98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2712" y="116304"/>
            <a:ext cx="4124960" cy="662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669818-B2AF-4A98-A364-83587CE3E4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990600"/>
            <a:ext cx="7021892" cy="311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PreachersNSneakers&amp;#39; Will Fill Your Sunday With Fashion, Flexing And Faith :  NPR">
            <a:extLst>
              <a:ext uri="{FF2B5EF4-FFF2-40B4-BE49-F238E27FC236}">
                <a16:creationId xmlns:a16="http://schemas.microsoft.com/office/drawing/2014/main" xmlns="" id="{921A4776-FFCF-4F76-9D51-6D48349A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8" y="2902046"/>
            <a:ext cx="2483905" cy="37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044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5:2) Shepherd the flock of God among you, exercising oversight not under compulsion, but voluntarily, according to the will of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 for sordid gain, but with eagerness.</a:t>
            </a:r>
          </a:p>
        </p:txBody>
      </p:sp>
      <p:pic>
        <p:nvPicPr>
          <p:cNvPr id="6" name="Picture 2" descr="Someone Collects Pics Of Preachers Wearing Expensive Designer Items To Show  The Other Side Of Church | Bored Panda">
            <a:extLst>
              <a:ext uri="{FF2B5EF4-FFF2-40B4-BE49-F238E27FC236}">
                <a16:creationId xmlns:a16="http://schemas.microsoft.com/office/drawing/2014/main" xmlns="" id="{D764E71F-D559-4FC3-83D3-F3CB1205A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4055" y="112296"/>
            <a:ext cx="4059746" cy="66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omeone Collects Pics Of Preachers Wearing Expensive Designer Items To Show  The Other Side Of Church | Bored Panda">
            <a:extLst>
              <a:ext uri="{FF2B5EF4-FFF2-40B4-BE49-F238E27FC236}">
                <a16:creationId xmlns:a16="http://schemas.microsoft.com/office/drawing/2014/main" xmlns="" id="{B670390B-DA37-4DD4-A266-6AE173413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2400" y="112296"/>
            <a:ext cx="4191000" cy="66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meone Collects Pics Of Preachers Wearing Expensive Designer Items To Show  The Other Side Of Church | Bored Panda">
            <a:extLst>
              <a:ext uri="{FF2B5EF4-FFF2-40B4-BE49-F238E27FC236}">
                <a16:creationId xmlns:a16="http://schemas.microsoft.com/office/drawing/2014/main" xmlns="" id="{449B6791-94AB-4C57-A5D4-0413DB440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3928" y="1905000"/>
            <a:ext cx="6223924" cy="280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eachersNSneakers&amp;#39; Will Fill Your Sunday With Fashion, Flexing And Faith :  NPR">
            <a:extLst>
              <a:ext uri="{FF2B5EF4-FFF2-40B4-BE49-F238E27FC236}">
                <a16:creationId xmlns:a16="http://schemas.microsoft.com/office/drawing/2014/main" xmlns="" id="{29894341-7E16-496A-A7E8-1F00DE75D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8" y="2902046"/>
            <a:ext cx="2483905" cy="37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218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5:2) Shepherd the flock of God among you, exercising oversight not under compulsion, but voluntarily, according to the will of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 for sordid gain, but with eagerness.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3EE74D1F-EA75-4DC2-A5B3-A80BECEC0191}"/>
              </a:ext>
            </a:extLst>
          </p:cNvPr>
          <p:cNvSpPr/>
          <p:nvPr/>
        </p:nvSpPr>
        <p:spPr>
          <a:xfrm>
            <a:off x="2286000" y="2902046"/>
            <a:ext cx="9378542" cy="318436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do you want to be influential?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gain popularity,</a:t>
            </a:r>
            <a:r>
              <a:rPr kumimoji="0" lang="en-US" altLang="en-US" sz="4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power, press, etc.</a:t>
            </a: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to eagerly give away the life and love that you’ve experienced?</a:t>
            </a:r>
            <a:endParaRPr kumimoji="0" lang="en-US" altLang="en-US" sz="36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5:1) Therefore, I exhort the elders among you,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your fellow elder and witness of the sufferings of Christ, and a partaker also of the glory that is to be revealed.</a:t>
            </a:r>
          </a:p>
        </p:txBody>
      </p:sp>
    </p:spTree>
    <p:extLst>
      <p:ext uri="{BB962C8B-B14F-4D97-AF65-F5344CB8AC3E}">
        <p14:creationId xmlns:p14="http://schemas.microsoft.com/office/powerpoint/2010/main" val="11313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893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5:3)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lording it over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those allotted to your charge,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8A6B9C73-4CBB-4F50-8823-39DC9F3B9AE2}"/>
              </a:ext>
            </a:extLst>
          </p:cNvPr>
          <p:cNvSpPr/>
          <p:nvPr/>
        </p:nvSpPr>
        <p:spPr>
          <a:xfrm>
            <a:off x="228600" y="2224937"/>
            <a:ext cx="11811000" cy="4531784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10:42) Jesus said, “You know that the rulers in this world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 it over their people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officials flaunt their authority over those under them.</a:t>
            </a:r>
          </a:p>
          <a:p>
            <a:pPr lvl="0">
              <a:defRPr/>
            </a:pPr>
            <a:r>
              <a:rPr lang="en-US" altLang="en-US" sz="44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among you it will be different.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Whoever wants to be a leader among you must be your servant.”</a:t>
            </a:r>
          </a:p>
        </p:txBody>
      </p:sp>
    </p:spTree>
    <p:extLst>
      <p:ext uri="{BB962C8B-B14F-4D97-AF65-F5344CB8AC3E}">
        <p14:creationId xmlns:p14="http://schemas.microsoft.com/office/powerpoint/2010/main" val="16674183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893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5:3)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lording it over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those allotted to your charge,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8A6B9C73-4CBB-4F50-8823-39DC9F3B9AE2}"/>
              </a:ext>
            </a:extLst>
          </p:cNvPr>
          <p:cNvSpPr/>
          <p:nvPr/>
        </p:nvSpPr>
        <p:spPr>
          <a:xfrm>
            <a:off x="228600" y="2224937"/>
            <a:ext cx="11811000" cy="4531784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10:44) “Whoever wants to be first among you must be the slave of everyone else. </a:t>
            </a:r>
          </a:p>
          <a:p>
            <a:pPr lvl="0">
              <a:defRPr/>
            </a:pPr>
            <a:r>
              <a:rPr lang="en-US" altLang="en-US" sz="44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even the Son of Man came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to be served</a:t>
            </a:r>
          </a:p>
          <a:p>
            <a:pPr lvl="0">
              <a:defRPr/>
            </a:pP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to serve others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his life as a ransom for many.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defRPr/>
            </a:pPr>
            <a:endParaRPr lang="en-US" alt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960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893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5:3) Not lording it over those allotted to your charge,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proving to be examples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the flock.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8A6B9C73-4CBB-4F50-8823-39DC9F3B9AE2}"/>
              </a:ext>
            </a:extLst>
          </p:cNvPr>
          <p:cNvSpPr/>
          <p:nvPr/>
        </p:nvSpPr>
        <p:spPr>
          <a:xfrm>
            <a:off x="3429000" y="2162690"/>
            <a:ext cx="8305800" cy="469531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0">
              <a:defRPr/>
            </a:pPr>
            <a:r>
              <a:rPr lang="en-US" altLang="en-US" sz="28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Cor. 4:16; 11:1; Phil. 3:17; 4:9; 2 Thess. 3:7-9)</a:t>
            </a:r>
          </a:p>
          <a:p>
            <a:pPr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Timothy</a:t>
            </a:r>
          </a:p>
          <a:p>
            <a:pPr lvl="0">
              <a:defRPr/>
            </a:pPr>
            <a:r>
              <a:rPr lang="en-US" altLang="en-US" sz="28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Tim. 4:12)</a:t>
            </a:r>
            <a:endParaRPr lang="en-US" altLang="en-US" sz="4800" b="1" spc="-15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Titus</a:t>
            </a:r>
          </a:p>
          <a:p>
            <a:pPr lvl="0">
              <a:defRPr/>
            </a:pPr>
            <a:r>
              <a:rPr lang="en-US" altLang="en-US" sz="28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(Titus 2:7-8)</a:t>
            </a:r>
            <a:endParaRPr lang="en-US" altLang="en-US" sz="4800" b="1" spc="-15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Christian leaders</a:t>
            </a:r>
          </a:p>
          <a:p>
            <a:pPr lvl="0">
              <a:defRPr/>
            </a:pPr>
            <a:r>
              <a:rPr lang="en-US" altLang="en-US" sz="28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(Heb. 13:7)</a:t>
            </a:r>
            <a:endParaRPr lang="en-US" altLang="en-US" sz="4800" b="1" spc="-15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893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5:3) Not lording it over those allotted to your charge,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proving to be examples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the flock.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AC12E76F-FCBE-4257-951B-3C5B52403C06}"/>
              </a:ext>
            </a:extLst>
          </p:cNvPr>
          <p:cNvSpPr/>
          <p:nvPr/>
        </p:nvSpPr>
        <p:spPr>
          <a:xfrm>
            <a:off x="2971800" y="136839"/>
            <a:ext cx="8763000" cy="19812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I see people changing?</a:t>
            </a:r>
          </a:p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people see me changing?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81200"/>
            <a:ext cx="8480271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5:4) And when the Chief Shepherd appears, you will receive the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unfading crown of glory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353284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5:5) You younger men, likewise, be subject to your elders.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F41CDF0A-DE6A-4041-97CA-5920A8F175A7}"/>
              </a:ext>
            </a:extLst>
          </p:cNvPr>
          <p:cNvSpPr/>
          <p:nvPr/>
        </p:nvSpPr>
        <p:spPr>
          <a:xfrm>
            <a:off x="1066800" y="1616242"/>
            <a:ext cx="9829800" cy="18288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aren’t ready to lead</a:t>
            </a:r>
          </a:p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we’ve learned how to follow.</a:t>
            </a:r>
          </a:p>
        </p:txBody>
      </p:sp>
    </p:spTree>
    <p:extLst>
      <p:ext uri="{BB962C8B-B14F-4D97-AF65-F5344CB8AC3E}">
        <p14:creationId xmlns:p14="http://schemas.microsoft.com/office/powerpoint/2010/main" val="20747328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7369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5:5)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you,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clothe yourselves with humility toward one another,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 is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opposed to the proud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gives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grace to the humble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1458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9198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5:6) Therefore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humble yourselves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under the mighty hand of God, that He may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exalt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 at the proper time,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AB16C083-AFD1-469E-8E21-46DAAE249FC5}"/>
              </a:ext>
            </a:extLst>
          </p:cNvPr>
          <p:cNvSpPr/>
          <p:nvPr/>
        </p:nvSpPr>
        <p:spPr>
          <a:xfrm>
            <a:off x="3581400" y="2286000"/>
            <a:ext cx="8153400" cy="2123658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Peter learned these leadership lessons directly from Jesus.</a:t>
            </a:r>
          </a:p>
          <a:p>
            <a:pPr lvl="0" algn="ctr">
              <a:defRPr/>
            </a:pP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23:12; Lk. 14:11; 18:14)</a:t>
            </a:r>
          </a:p>
        </p:txBody>
      </p:sp>
    </p:spTree>
    <p:extLst>
      <p:ext uri="{BB962C8B-B14F-4D97-AF65-F5344CB8AC3E}">
        <p14:creationId xmlns:p14="http://schemas.microsoft.com/office/powerpoint/2010/main" val="6050943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91980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5:6) Therefore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humble yourselves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under the mighty hand of God, that He may exalt you at the proper time,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casting all your anxiety on Him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He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cares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you.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47AC9D32-EA5D-4A6F-A2A5-0DC569D00AF1}"/>
              </a:ext>
            </a:extLst>
          </p:cNvPr>
          <p:cNvSpPr/>
          <p:nvPr/>
        </p:nvSpPr>
        <p:spPr>
          <a:xfrm>
            <a:off x="2362200" y="1447800"/>
            <a:ext cx="9601200" cy="5181599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is anxiety a form of pride?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care for my loved ones more than God, and I can’t trust him with my fears.”</a:t>
            </a:r>
          </a:p>
          <a:p>
            <a:pPr marL="914400" lvl="0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(“casting your all your anxiety on him… He cares for you”)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doesn’t have the power to fix this.”</a:t>
            </a:r>
          </a:p>
          <a:p>
            <a:pPr marL="914400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(“mighty hand”)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won’t God give me what I want… I need to figured this out myself.”</a:t>
            </a:r>
          </a:p>
          <a:p>
            <a:pPr marL="914400" lvl="0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(“He may exalt you at the proper time.”)</a:t>
            </a:r>
          </a:p>
        </p:txBody>
      </p:sp>
    </p:spTree>
    <p:extLst>
      <p:ext uri="{BB962C8B-B14F-4D97-AF65-F5344CB8AC3E}">
        <p14:creationId xmlns:p14="http://schemas.microsoft.com/office/powerpoint/2010/main" val="35423861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91980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5:6) Therefore humble yourselves under the mighty hand of God, that He may exalt you at the proper time,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casting all your anxiety on Him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because He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cares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you.</a:t>
            </a:r>
          </a:p>
        </p:txBody>
      </p:sp>
    </p:spTree>
    <p:extLst>
      <p:ext uri="{BB962C8B-B14F-4D97-AF65-F5344CB8AC3E}">
        <p14:creationId xmlns:p14="http://schemas.microsoft.com/office/powerpoint/2010/main" val="6530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5:1) Therefore,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exhort the elders among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as your fellow elder and witness of the sufferings of Christ, and a partaker also of the glory that is to be revealed.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1059DA5C-CCF1-4E62-ABB7-3DAE974F2ABB}"/>
              </a:ext>
            </a:extLst>
          </p:cNvPr>
          <p:cNvSpPr/>
          <p:nvPr/>
        </p:nvSpPr>
        <p:spPr>
          <a:xfrm>
            <a:off x="176463" y="878305"/>
            <a:ext cx="8662737" cy="5293896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should I care?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Leadership refers to influencing others, and </a:t>
            </a:r>
            <a:r>
              <a:rPr lang="en-US" alt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us will play this role.</a:t>
            </a:r>
          </a:p>
          <a:p>
            <a:pPr marL="914400" lvl="0">
              <a:defRPr/>
            </a:pP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(e.g. careers, friends, families, kids, etc.)</a:t>
            </a:r>
          </a:p>
          <a:p>
            <a:pPr marL="45720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What if God called you to lead?</a:t>
            </a:r>
          </a:p>
          <a:p>
            <a:pPr marL="914400" lvl="0">
              <a:defRPr/>
            </a:pPr>
            <a:r>
              <a:rPr lang="en-US" alt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delegates leadership to people.</a:t>
            </a:r>
          </a:p>
          <a:p>
            <a:pPr marL="914400" lvl="0">
              <a:defRPr/>
            </a:pPr>
            <a:r>
              <a:rPr lang="en-US" alt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Groups flourish under good leadership.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Learn from a veteran leader!</a:t>
            </a:r>
          </a:p>
          <a:p>
            <a:pPr marL="914400" lvl="0">
              <a:defRPr/>
            </a:pPr>
            <a:r>
              <a:rPr lang="en-US" alt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saw great success </a:t>
            </a:r>
            <a:r>
              <a:rPr lang="en-US" altLang="en-US" sz="28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brutal failure.</a:t>
            </a:r>
          </a:p>
        </p:txBody>
      </p:sp>
    </p:spTree>
    <p:extLst>
      <p:ext uri="{BB962C8B-B14F-4D97-AF65-F5344CB8AC3E}">
        <p14:creationId xmlns:p14="http://schemas.microsoft.com/office/powerpoint/2010/main" val="42356917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26" y="1442621"/>
            <a:ext cx="120504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6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believe…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God uses broken people?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God’s timing to bless your efforts is always good?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God could be holding back on the scope of your impact </a:t>
            </a:r>
            <a:r>
              <a:rPr lang="en-US" sz="5400" b="1" i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your own good?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96D3C5C2-CA33-4B81-9256-04883EA4734B}"/>
              </a:ext>
            </a:extLst>
          </p:cNvPr>
          <p:cNvSpPr/>
          <p:nvPr/>
        </p:nvSpPr>
        <p:spPr>
          <a:xfrm>
            <a:off x="2133600" y="2169161"/>
            <a:ext cx="9372600" cy="4495799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one area that God brought to your mind tonight?</a:t>
            </a:r>
          </a:p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going to respond to God’s prompting? Or will you self-justify and deflect?</a:t>
            </a:r>
          </a:p>
        </p:txBody>
      </p:sp>
    </p:spTree>
    <p:extLst>
      <p:ext uri="{BB962C8B-B14F-4D97-AF65-F5344CB8AC3E}">
        <p14:creationId xmlns:p14="http://schemas.microsoft.com/office/powerpoint/2010/main" val="502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205F2D-36C7-40F9-A14E-1E96272DCB46}"/>
              </a:ext>
            </a:extLst>
          </p:cNvPr>
          <p:cNvSpPr txBox="1"/>
          <p:nvPr/>
        </p:nvSpPr>
        <p:spPr>
          <a:xfrm>
            <a:off x="150342" y="152936"/>
            <a:ext cx="678385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Lessons in Leadership</a:t>
            </a:r>
            <a:endParaRPr kumimoji="0" lang="en-US" sz="2400" b="1" i="0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believe God uses broken people?</a:t>
            </a: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believe that God’s timing is best?</a:t>
            </a: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you ever thought that God could be holding back the size of your impact</a:t>
            </a: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your own good?</a:t>
            </a:r>
          </a:p>
        </p:txBody>
      </p:sp>
    </p:spTree>
    <p:extLst>
      <p:ext uri="{BB962C8B-B14F-4D97-AF65-F5344CB8AC3E}">
        <p14:creationId xmlns:p14="http://schemas.microsoft.com/office/powerpoint/2010/main" val="2796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5:1) Therefore, I exhort the elders among you, as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fellow elder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witness of the sufferings of Christ, and a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partaker also of the glory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is to be revealed.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E15F7B2F-ED67-40EF-87BC-5F9B6E0EDB0B}"/>
              </a:ext>
            </a:extLst>
          </p:cNvPr>
          <p:cNvSpPr/>
          <p:nvPr/>
        </p:nvSpPr>
        <p:spPr>
          <a:xfrm>
            <a:off x="2133600" y="2743200"/>
            <a:ext cx="9753600" cy="2614864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Peter seemed like the kind of guy you’d want to hang around.</a:t>
            </a:r>
          </a:p>
          <a:p>
            <a:pPr lvl="0" algn="ctr">
              <a:defRPr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 didn’t seem to take himself too seriously…)</a:t>
            </a:r>
            <a:endParaRPr lang="en-US" alt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092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5:2)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Shepherd the flock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God among you,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AA34581B-FFA8-40AF-8EF8-7F1553151DC8}"/>
              </a:ext>
            </a:extLst>
          </p:cNvPr>
          <p:cNvSpPr/>
          <p:nvPr/>
        </p:nvSpPr>
        <p:spPr>
          <a:xfrm>
            <a:off x="228600" y="967117"/>
            <a:ext cx="10866449" cy="37338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a way to love God</a:t>
            </a:r>
            <a:endParaRPr lang="en-US" altLang="en-US" sz="5400" b="1" i="1" spc="-15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“Shepherd the flock” (</a:t>
            </a:r>
            <a:r>
              <a:rPr lang="en-US" altLang="en-US" sz="48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poimainō</a:t>
            </a: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21:16) Jesus asked, “Peter, do you </a:t>
            </a:r>
            <a:r>
              <a:rPr lang="en-US" alt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me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“Yes, Lord,” Peter said, “you know </a:t>
            </a:r>
            <a:r>
              <a:rPr lang="en-US" alt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love you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45720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 </a:t>
            </a:r>
            <a:r>
              <a:rPr lang="en-US" alt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care of my sheep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(</a:t>
            </a:r>
            <a:r>
              <a:rPr lang="en-US" altLang="en-US" sz="40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poimainō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C8B3033-6984-4CA5-AEE2-9465BEBF9E50}"/>
              </a:ext>
            </a:extLst>
          </p:cNvPr>
          <p:cNvSpPr/>
          <p:nvPr/>
        </p:nvSpPr>
        <p:spPr>
          <a:xfrm>
            <a:off x="6952169" y="3902821"/>
            <a:ext cx="2362200" cy="685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0633566-553B-4B76-A98A-AA111B2FD523}"/>
              </a:ext>
            </a:extLst>
          </p:cNvPr>
          <p:cNvSpPr/>
          <p:nvPr/>
        </p:nvSpPr>
        <p:spPr>
          <a:xfrm>
            <a:off x="5941521" y="2033917"/>
            <a:ext cx="2743200" cy="685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36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5:2) Shepherd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flock of God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among you, 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6D55807D-C290-480A-8FDF-9958CE39BE1C}"/>
              </a:ext>
            </a:extLst>
          </p:cNvPr>
          <p:cNvSpPr/>
          <p:nvPr/>
        </p:nvSpPr>
        <p:spPr>
          <a:xfrm>
            <a:off x="2362200" y="926432"/>
            <a:ext cx="9015663" cy="2502568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people we lead belong to God, and he loves them far more than we ever could! (Acts 20:28)</a:t>
            </a:r>
          </a:p>
        </p:txBody>
      </p:sp>
    </p:spTree>
    <p:extLst>
      <p:ext uri="{BB962C8B-B14F-4D97-AF65-F5344CB8AC3E}">
        <p14:creationId xmlns:p14="http://schemas.microsoft.com/office/powerpoint/2010/main" val="2777727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5:2) Shepherd the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flock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God among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37871266-59A2-474B-BDC9-34CD406D3637}"/>
              </a:ext>
            </a:extLst>
          </p:cNvPr>
          <p:cNvSpPr/>
          <p:nvPr/>
        </p:nvSpPr>
        <p:spPr>
          <a:xfrm>
            <a:off x="5334000" y="890336"/>
            <a:ext cx="1981200" cy="7437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Singular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B663344B-2A0C-4A34-9835-5CBADB7A53CA}"/>
              </a:ext>
            </a:extLst>
          </p:cNvPr>
          <p:cNvSpPr/>
          <p:nvPr/>
        </p:nvSpPr>
        <p:spPr>
          <a:xfrm>
            <a:off x="9906000" y="890336"/>
            <a:ext cx="1600200" cy="7437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Plural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1BA835C5-F7F5-4F7D-944A-4196B6C4FB1F}"/>
              </a:ext>
            </a:extLst>
          </p:cNvPr>
          <p:cNvSpPr/>
          <p:nvPr/>
        </p:nvSpPr>
        <p:spPr>
          <a:xfrm>
            <a:off x="152400" y="1676400"/>
            <a:ext cx="9448800" cy="48006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 lead together—not alone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comes from biblical teaching, principle, and example.</a:t>
            </a:r>
          </a:p>
          <a:p>
            <a:pPr marL="914400" lvl="0">
              <a:defRPr/>
            </a:pPr>
            <a:r>
              <a:rPr lang="en-US" altLang="en-US" sz="3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(Acts 14:23; Titus 1:5; biblical anthropology)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Growth occurs best in this context.</a:t>
            </a:r>
          </a:p>
          <a:p>
            <a:pPr marL="914400" lvl="0">
              <a:defRPr/>
            </a:pPr>
            <a:r>
              <a:rPr lang="en-US" altLang="en-US" sz="3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Teams “sharpen” weak areas (Prov. 27:17).</a:t>
            </a:r>
          </a:p>
          <a:p>
            <a:pPr marL="914400" lvl="0">
              <a:defRPr/>
            </a:pPr>
            <a:r>
              <a:rPr lang="en-US" altLang="en-US" sz="3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you’re too immature to work on a team,</a:t>
            </a:r>
          </a:p>
          <a:p>
            <a:pPr marL="914400" lvl="0">
              <a:defRPr/>
            </a:pPr>
            <a:r>
              <a:rPr lang="en-US" altLang="en-US" sz="3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you’re too immature to lead.</a:t>
            </a:r>
          </a:p>
        </p:txBody>
      </p:sp>
    </p:spTree>
    <p:extLst>
      <p:ext uri="{BB962C8B-B14F-4D97-AF65-F5344CB8AC3E}">
        <p14:creationId xmlns:p14="http://schemas.microsoft.com/office/powerpoint/2010/main" val="40724416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5:2) Shepherd the flock of God among you,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exercising oversight not under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compulsion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voluntarily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according to the will of God.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6CB90FBA-9B03-45B8-A418-FF2B241C949A}"/>
              </a:ext>
            </a:extLst>
          </p:cNvPr>
          <p:cNvSpPr/>
          <p:nvPr/>
        </p:nvSpPr>
        <p:spPr>
          <a:xfrm>
            <a:off x="2638928" y="2133600"/>
            <a:ext cx="9400672" cy="4823648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a gift of God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called a “mercy” and a “gift of God’s grace” (2 Cor. 4:1; 1 Tim. 1:16; Eph. 3:7).</a:t>
            </a:r>
            <a:endParaRPr lang="en-US" altLang="en-US" sz="4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leadership considered a gift?</a:t>
            </a:r>
          </a:p>
          <a:p>
            <a:pPr marL="914400" lvl="0" indent="-454025">
              <a:buFont typeface="Wingdings" panose="05000000000000000000" pitchFamily="2" charset="2"/>
              <a:buChar char="ü"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the highest possible mission.</a:t>
            </a:r>
          </a:p>
          <a:p>
            <a:pPr marL="914400" lvl="0" indent="-454025">
              <a:buFont typeface="Wingdings" panose="05000000000000000000" pitchFamily="2" charset="2"/>
              <a:buChar char="ü"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Given to the least deserving people.</a:t>
            </a:r>
          </a:p>
          <a:p>
            <a:pPr marL="914400" lvl="0" indent="-454025">
              <a:buFont typeface="Wingdings" panose="05000000000000000000" pitchFamily="2" charset="2"/>
              <a:buChar char="ü"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uses this role in a variety of ways.</a:t>
            </a:r>
          </a:p>
        </p:txBody>
      </p:sp>
    </p:spTree>
    <p:extLst>
      <p:ext uri="{BB962C8B-B14F-4D97-AF65-F5344CB8AC3E}">
        <p14:creationId xmlns:p14="http://schemas.microsoft.com/office/powerpoint/2010/main" val="41204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60160" y="1306009"/>
            <a:ext cx="5991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need to change my character in order to lead.”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need to build relationships with people that I don’t naturally like.”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B14597-0925-462A-BA04-F7918F35AEC4}"/>
              </a:ext>
            </a:extLst>
          </p:cNvPr>
          <p:cNvSpPr txBox="1"/>
          <p:nvPr/>
        </p:nvSpPr>
        <p:spPr>
          <a:xfrm>
            <a:off x="6156160" y="1306009"/>
            <a:ext cx="59976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“If it wasn’t for leadership, my character would be far, far worse!”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“Most of my best friendships have come from people I’ve led alongside.”</a:t>
            </a:r>
          </a:p>
        </p:txBody>
      </p:sp>
    </p:spTree>
    <p:extLst>
      <p:ext uri="{BB962C8B-B14F-4D97-AF65-F5344CB8AC3E}">
        <p14:creationId xmlns:p14="http://schemas.microsoft.com/office/powerpoint/2010/main" val="31390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1718</Words>
  <Application>Microsoft Office PowerPoint</Application>
  <PresentationFormat>Widescreen</PresentationFormat>
  <Paragraphs>174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2021-11-08T15:40:02Z</dcterms:created>
  <dcterms:modified xsi:type="dcterms:W3CDTF">2021-11-08T16:34:33Z</dcterms:modified>
</cp:coreProperties>
</file>