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0" r:id="rId1"/>
    <p:sldMasterId id="2147483653" r:id="rId2"/>
  </p:sldMasterIdLst>
  <p:notesMasterIdLst>
    <p:notesMasterId r:id="rId70"/>
  </p:notesMasterIdLst>
  <p:handoutMasterIdLst>
    <p:handoutMasterId r:id="rId71"/>
  </p:handoutMasterIdLst>
  <p:sldIdLst>
    <p:sldId id="864" r:id="rId3"/>
    <p:sldId id="844" r:id="rId4"/>
    <p:sldId id="863" r:id="rId5"/>
    <p:sldId id="846" r:id="rId6"/>
    <p:sldId id="865" r:id="rId7"/>
    <p:sldId id="893" r:id="rId8"/>
    <p:sldId id="880" r:id="rId9"/>
    <p:sldId id="881" r:id="rId10"/>
    <p:sldId id="882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5" r:id="rId22"/>
    <p:sldId id="906" r:id="rId23"/>
    <p:sldId id="907" r:id="rId24"/>
    <p:sldId id="908" r:id="rId25"/>
    <p:sldId id="909" r:id="rId26"/>
    <p:sldId id="910" r:id="rId27"/>
    <p:sldId id="911" r:id="rId28"/>
    <p:sldId id="912" r:id="rId29"/>
    <p:sldId id="913" r:id="rId30"/>
    <p:sldId id="914" r:id="rId31"/>
    <p:sldId id="925" r:id="rId32"/>
    <p:sldId id="926" r:id="rId33"/>
    <p:sldId id="915" r:id="rId34"/>
    <p:sldId id="916" r:id="rId35"/>
    <p:sldId id="756" r:id="rId36"/>
    <p:sldId id="888" r:id="rId37"/>
    <p:sldId id="824" r:id="rId38"/>
    <p:sldId id="873" r:id="rId39"/>
    <p:sldId id="917" r:id="rId40"/>
    <p:sldId id="919" r:id="rId41"/>
    <p:sldId id="749" r:id="rId42"/>
    <p:sldId id="797" r:id="rId43"/>
    <p:sldId id="753" r:id="rId44"/>
    <p:sldId id="918" r:id="rId45"/>
    <p:sldId id="874" r:id="rId46"/>
    <p:sldId id="799" r:id="rId47"/>
    <p:sldId id="890" r:id="rId48"/>
    <p:sldId id="750" r:id="rId49"/>
    <p:sldId id="800" r:id="rId50"/>
    <p:sldId id="754" r:id="rId51"/>
    <p:sldId id="803" r:id="rId52"/>
    <p:sldId id="758" r:id="rId53"/>
    <p:sldId id="751" r:id="rId54"/>
    <p:sldId id="804" r:id="rId55"/>
    <p:sldId id="760" r:id="rId56"/>
    <p:sldId id="805" r:id="rId57"/>
    <p:sldId id="920" r:id="rId58"/>
    <p:sldId id="921" r:id="rId59"/>
    <p:sldId id="764" r:id="rId60"/>
    <p:sldId id="922" r:id="rId61"/>
    <p:sldId id="923" r:id="rId62"/>
    <p:sldId id="752" r:id="rId63"/>
    <p:sldId id="825" r:id="rId64"/>
    <p:sldId id="924" r:id="rId65"/>
    <p:sldId id="820" r:id="rId66"/>
    <p:sldId id="892" r:id="rId67"/>
    <p:sldId id="259" r:id="rId68"/>
    <p:sldId id="276" r:id="rId69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00"/>
    <a:srgbClr val="000000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>
      <p:cViewPr varScale="1">
        <p:scale>
          <a:sx n="102" d="100"/>
          <a:sy n="102" d="100"/>
        </p:scale>
        <p:origin x="132" y="2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1" d="100"/>
        <a:sy n="121" d="100"/>
      </p:scale>
      <p:origin x="0" y="-25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>
                <a:latin typeface="Arial" charset="0"/>
              </a:rPr>
              <a:t>Page </a:t>
            </a:r>
            <a:fld id="{AA029975-1C18-47E0-A900-EE7BA6C73E1F}" type="slidenum">
              <a:rPr lang="en-US" sz="1200" b="0">
                <a:latin typeface="Arial" charset="0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04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defTabSz="868363">
              <a:lnSpc>
                <a:spcPct val="90000"/>
              </a:lnSpc>
              <a:defRPr/>
            </a:pPr>
            <a:r>
              <a:rPr lang="en-US" sz="1200" b="0">
                <a:latin typeface="Arial" charset="0"/>
              </a:rPr>
              <a:t>Page </a:t>
            </a:r>
            <a:fld id="{477F0E93-4582-407A-B7C0-251D80A39FE3}" type="slidenum">
              <a:rPr lang="en-US" sz="1200" b="0">
                <a:latin typeface="Arial" charset="0"/>
              </a:rPr>
              <a:pPr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818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0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4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2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8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8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53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5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9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4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64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5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5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6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70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9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7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87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3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5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93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5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5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936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7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49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48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8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23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2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52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5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7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08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1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4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743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3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8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452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9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61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143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23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18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03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58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48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74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65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7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32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563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54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98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99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6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6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6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</p:sldLayoutIdLst>
  <p:transition>
    <p:wipe dir="r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0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CEF1F8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4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36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»"/>
        <a:defRPr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•"/>
        <a:defRPr sz="1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57C4-7C14-4FF0-AB20-A5E470508DF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AB940-2158-4862-A7B8-D0289C34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14550"/>
            <a:ext cx="6553200" cy="14859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  <a:defRPr/>
            </a:pPr>
            <a:r>
              <a:rPr lang="en-US" sz="8000" dirty="0"/>
              <a:t>So not religion, but…?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4572000" y="1314450"/>
            <a:ext cx="1828800" cy="12573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514350"/>
            <a:ext cx="3352800" cy="10858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paraptoma</a:t>
            </a:r>
            <a:endParaRPr lang="en-US" sz="4400" b="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hamartia</a:t>
            </a:r>
            <a:endParaRPr lang="en-US" sz="4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4572000" y="1314450"/>
            <a:ext cx="1828800" cy="12573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514350"/>
            <a:ext cx="3352800" cy="10858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paraptoma</a:t>
            </a:r>
            <a:endParaRPr lang="en-US" sz="4400" b="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hamartia</a:t>
            </a:r>
            <a:endParaRPr lang="en-US" sz="4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495550"/>
            <a:ext cx="7848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ptoma</a:t>
            </a: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the collapse of a wall, the overturning of a chariot, falling in battle, NT to fall away, to stumble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10800000" flipV="1">
            <a:off x="4572000" y="1314450"/>
            <a:ext cx="1828800" cy="12573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29200" y="514350"/>
            <a:ext cx="3352800" cy="10858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paraptoma</a:t>
            </a:r>
            <a:endParaRPr lang="en-US" sz="4400" b="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hamartia</a:t>
            </a:r>
            <a:endParaRPr lang="en-US" sz="4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2495550"/>
            <a:ext cx="7848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ptoma</a:t>
            </a: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the collapse of a wall, the overturning of a chariot, falling in battle, NT to fall away, to stumble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Fellow believers falling into trouble in their lives - Kittle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200" y="114300"/>
            <a:ext cx="6248400" cy="2838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 who is alone with his sin is utterly alone.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14300"/>
            <a:ext cx="8153400" cy="4210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pious fellowship permits no one to be a sinner. So everybody must conceal his sin from himself and from the fellowship. We dare not be sinners. 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114300"/>
            <a:ext cx="8153400" cy="4210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pious fellowship permits no one to be a sinner. So everybody must conceal his sin from himself and from the fellowship. We dare not be sinners. Many Christians are unthinkably horrified when a real sinner is suddenly discovered among the righteous. 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6600" dirty="0"/>
              <a:t>We’ve already seen </a:t>
            </a:r>
            <a:br>
              <a:rPr lang="en-US" sz="6600" dirty="0"/>
            </a:br>
            <a:r>
              <a:rPr lang="en-US" sz="6600" dirty="0"/>
              <a:t>  Paul body slam </a:t>
            </a:r>
            <a:br>
              <a:rPr lang="en-US" sz="6600" dirty="0"/>
            </a:br>
            <a:r>
              <a:rPr lang="en-US" sz="6600" dirty="0"/>
              <a:t>  legalism and religion</a:t>
            </a:r>
          </a:p>
          <a:p>
            <a:pPr>
              <a:defRPr/>
            </a:pPr>
            <a:r>
              <a:rPr lang="en-US" sz="6600" dirty="0"/>
              <a:t>What does he put in its </a:t>
            </a:r>
            <a:br>
              <a:rPr lang="en-US" sz="6600" dirty="0"/>
            </a:br>
            <a:r>
              <a:rPr lang="en-US" sz="6600" dirty="0"/>
              <a:t>  place?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114300"/>
            <a:ext cx="6248400" cy="4591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greatest psychological insight, ability, and experience cannot grasp this one thing: what sin is.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114300"/>
            <a:ext cx="6248400" cy="4591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greatest psychological insight, ability, and experience cannot grasp this one thing: what sin is.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presence of a psychiatrist I can only be a sick man; 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343150"/>
            <a:ext cx="5943600" cy="2209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Wait. How do they know about my problem?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057650"/>
            <a:ext cx="8991600" cy="876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7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you told them!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43200" y="133350"/>
            <a:ext cx="6248400" cy="552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Bonhoeffer: </a:t>
            </a:r>
            <a:r>
              <a:rPr lang="en-US" sz="4400" b="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Together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114300"/>
            <a:ext cx="6248400" cy="4591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greatest psychological insight, ability, and experience cannot grasp this one thing: what sin is.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presence of a psychiatrist I can only be a sick man; in the presence of a Christian brother I can dare to be a sinner. 119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</a:t>
            </a:r>
            <a:r>
              <a:rPr lang="en-US" sz="5400" u="sng" dirty="0"/>
              <a:t>if another believer is overcome by going astray</a:t>
            </a:r>
            <a:r>
              <a:rPr lang="en-US" sz="5400" dirty="0"/>
              <a:t>, you who are spiritual restore such a one in a spirit of gentleness; each one looking to yourself,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2743200"/>
            <a:ext cx="6934200" cy="2400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Mark 1:19 the apostles were ‘mending’ their nets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2743200"/>
            <a:ext cx="6934200" cy="2400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Mark 1:19 the apostles were ‘mending’ their nets</a:t>
            </a:r>
          </a:p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to ‘put in order’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2743200"/>
            <a:ext cx="6934200" cy="24003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Mark 1:19 the apostles were ‘mending’ their nets</a:t>
            </a:r>
          </a:p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means to ‘put in order’</a:t>
            </a:r>
          </a:p>
          <a:p>
            <a:pPr marL="742950" indent="-742950"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so to ‘restore to its former condition’ (Arndt-Gingrich).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0025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8000" dirty="0"/>
              <a:t>Real love</a:t>
            </a:r>
            <a:br>
              <a:rPr lang="en-US" sz="8000" dirty="0"/>
            </a:br>
            <a:r>
              <a:rPr lang="en-US" sz="8000" dirty="0"/>
              <a:t>   in spiritual </a:t>
            </a:r>
            <a:br>
              <a:rPr lang="en-US" sz="8000" dirty="0"/>
            </a:br>
            <a:r>
              <a:rPr lang="en-US" sz="8000" dirty="0"/>
              <a:t>   community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5200" y="3562350"/>
            <a:ext cx="5410200" cy="1447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You’re not struggling alone!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</a:t>
            </a:r>
            <a:r>
              <a:rPr lang="en-US" sz="5400" u="sng" dirty="0"/>
              <a:t>you who are spiritual restore such a one</a:t>
            </a:r>
            <a:r>
              <a:rPr lang="en-US" sz="5400" dirty="0"/>
              <a:t> in a spirit of gentleness; each one looking to yourself, so that you too will not be tempted.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rot="5400000">
            <a:off x="4600575" y="1838325"/>
            <a:ext cx="1085850" cy="11430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5800" y="1352550"/>
            <a:ext cx="2590800" cy="6286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742950" indent="-742950" algn="l">
              <a:lnSpc>
                <a:spcPct val="75000"/>
              </a:lnSpc>
              <a:defRPr/>
            </a:pPr>
            <a:r>
              <a:rPr lang="en-US" sz="4800" b="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Katartizō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05200" y="3562350"/>
            <a:ext cx="5410200" cy="1447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You’re not struggling alone!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800" y="133350"/>
            <a:ext cx="3505200" cy="2895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Counseling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Empathizing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Understanding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Prayer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Study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Encouragement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you who are spiritual restore such a one </a:t>
            </a:r>
            <a:r>
              <a:rPr lang="en-US" sz="5400" u="sng" dirty="0"/>
              <a:t>in a spirit of gentleness</a:t>
            </a:r>
            <a:r>
              <a:rPr lang="en-US" sz="5400" dirty="0"/>
              <a:t>; each one </a:t>
            </a:r>
            <a:r>
              <a:rPr lang="en-US" sz="5400" u="sng" dirty="0"/>
              <a:t>looking to yourself</a:t>
            </a:r>
            <a:r>
              <a:rPr lang="en-US" sz="5400" dirty="0"/>
              <a:t>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you who are spiritual restore such a one </a:t>
            </a:r>
            <a:r>
              <a:rPr lang="en-US" sz="5400" u="sng" dirty="0"/>
              <a:t>in a spirit of gentleness</a:t>
            </a:r>
            <a:r>
              <a:rPr lang="en-US" sz="5400" dirty="0"/>
              <a:t>; each one </a:t>
            </a:r>
            <a:r>
              <a:rPr lang="en-US" sz="5400" u="sng" dirty="0"/>
              <a:t>looking to yourself</a:t>
            </a:r>
            <a:r>
              <a:rPr lang="en-US" sz="5400" dirty="0"/>
              <a:t>, so that you too will not be tempted.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0800" y="1504950"/>
            <a:ext cx="5867400" cy="1295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Never self-righteous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Always in humility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Bear each other’s burdens, and in this way you will fulfill the law of Christ.  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the law of Christ.  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</a:t>
            </a:r>
            <a:r>
              <a:rPr lang="en-US" sz="5400" u="sng" dirty="0"/>
              <a:t>the law of Christ</a:t>
            </a:r>
            <a:r>
              <a:rPr lang="en-US" sz="5400" dirty="0"/>
              <a:t>.  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</a:t>
            </a:r>
            <a:r>
              <a:rPr lang="en-US" sz="5400" u="sng" dirty="0"/>
              <a:t>the law of Christ</a:t>
            </a:r>
            <a:r>
              <a:rPr lang="en-US" sz="5400" dirty="0"/>
              <a:t>.  </a:t>
            </a:r>
          </a:p>
        </p:txBody>
      </p:sp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990600" y="2895600"/>
            <a:ext cx="8077200" cy="21145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13:34 “A new commandment I give to you, that you love one another, even as I have loved you, that you also love one another.”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</a:t>
            </a:r>
            <a:r>
              <a:rPr lang="en-US" sz="5400" u="sng" dirty="0"/>
              <a:t>the law of Christ</a:t>
            </a:r>
            <a:r>
              <a:rPr lang="en-US" sz="5400" dirty="0"/>
              <a:t>.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705100"/>
            <a:ext cx="7772400" cy="2305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body of Christ, our lives are each others’ business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</a:t>
            </a:r>
            <a:r>
              <a:rPr lang="en-US" sz="5400" u="sng" dirty="0"/>
              <a:t>the law of Christ</a:t>
            </a:r>
            <a:r>
              <a:rPr lang="en-US" sz="5400" dirty="0"/>
              <a:t>. 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2933700"/>
            <a:ext cx="6858000" cy="2076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</a:rPr>
              <a:t>How much time and prayer have I expended lately thinking through my friends’ burdens, and how I can help?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445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7200" dirty="0"/>
              <a:t>When people </a:t>
            </a:r>
            <a:br>
              <a:rPr lang="en-US" sz="7200" dirty="0"/>
            </a:br>
            <a:r>
              <a:rPr lang="en-US" sz="7200" dirty="0"/>
              <a:t>   receive the gift of </a:t>
            </a:r>
            <a:br>
              <a:rPr lang="en-US" sz="7200" dirty="0"/>
            </a:br>
            <a:r>
              <a:rPr lang="en-US" sz="7200" dirty="0"/>
              <a:t>   grace they are </a:t>
            </a:r>
            <a:br>
              <a:rPr lang="en-US" sz="7200" dirty="0"/>
            </a:br>
            <a:r>
              <a:rPr lang="en-US" sz="7200" dirty="0"/>
              <a:t>   joined to Jesus and </a:t>
            </a:r>
            <a:br>
              <a:rPr lang="en-US" sz="7200" dirty="0"/>
            </a:br>
            <a:r>
              <a:rPr lang="en-US" sz="7200" dirty="0"/>
              <a:t>   each other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3 If anyone thinks he is something when he is nothing, he deceives himself. </a:t>
            </a: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3 If anyone thinks he is something when he is nothing, he deceives himself. </a:t>
            </a: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447800" y="3143250"/>
            <a:ext cx="6705600" cy="14097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Selfish mindset = egotistical, competitive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None/>
              <a:defRPr/>
            </a:pPr>
            <a:r>
              <a:rPr lang="en-US" sz="5400" dirty="0"/>
              <a:t>4 Pay careful attention to your own </a:t>
            </a:r>
            <a:r>
              <a:rPr lang="en-US" sz="5400" u="sng" dirty="0"/>
              <a:t>work</a:t>
            </a:r>
            <a:r>
              <a:rPr lang="en-US" sz="5400" dirty="0"/>
              <a:t>, for then you will get the satisfaction of a job well done, and you won’t need to compare yourself to anyone else.</a:t>
            </a: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 dirty="0"/>
              <a:t>2 </a:t>
            </a:r>
            <a:r>
              <a:rPr lang="en-US" sz="5400" u="sng" dirty="0"/>
              <a:t>Bear each other’s burdens</a:t>
            </a:r>
            <a:r>
              <a:rPr lang="en-US" sz="5400" dirty="0"/>
              <a:t>, and in this way you will fulfill </a:t>
            </a:r>
            <a:r>
              <a:rPr lang="en-US" sz="5400" u="sng" dirty="0"/>
              <a:t>the law of Christ</a:t>
            </a:r>
            <a:r>
              <a:rPr lang="en-US" sz="5400" dirty="0"/>
              <a:t>.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705100"/>
            <a:ext cx="7772400" cy="23050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body of Christ, our lives are each others’ business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Modern individualism and community collide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None/>
              <a:defRPr/>
            </a:pPr>
            <a:r>
              <a:rPr lang="en-US" sz="5400" dirty="0"/>
              <a:t>4 Pay careful attention to your own work, for then you will get the satisfaction of a job well done, and </a:t>
            </a:r>
            <a:r>
              <a:rPr lang="en-US" sz="5400" u="sng" dirty="0"/>
              <a:t>you won’t need to compare yourself to anyone else</a:t>
            </a:r>
            <a:r>
              <a:rPr lang="en-US" sz="5400" dirty="0"/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4 Be sure to do what you should, for then you will enjoy the personal satisfaction of having done your work well, and you won’t need to compare yourself to anyone else.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381000" y="857250"/>
            <a:ext cx="7620000" cy="41529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Cor. 10:12 For we are not bold to class or compare ourselves with some of those who commend themselves; but when they measure themselves by themselves and compare themselves with themselves, they are without understanding.</a:t>
            </a: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None/>
              <a:defRPr/>
            </a:pPr>
            <a:r>
              <a:rPr lang="en-US" sz="5400" dirty="0"/>
              <a:t>4 Pay careful attention to your own work, for then you will get the satisfaction of a job well done, and </a:t>
            </a:r>
            <a:r>
              <a:rPr lang="en-US" sz="5400" u="sng" dirty="0"/>
              <a:t>you won’t need to compare yourself to anyone else</a:t>
            </a:r>
            <a:r>
              <a:rPr lang="en-US" sz="5400" dirty="0"/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5 for each one should carry his own load. 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5 for each one should carry his own load. 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1219200" y="2686050"/>
            <a:ext cx="6705600" cy="133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>
                <a:effectLst>
                  <a:outerShdw blurRad="38100" dist="38100" dir="2700000" algn="tl">
                    <a:srgbClr val="000000"/>
                  </a:outerShdw>
                </a:effectLst>
              </a:rPr>
              <a:t>Not becoming a burden on other people</a:t>
            </a: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6 Anyone who receives instruction in the word should share all good things with his instructor. 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445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7200" dirty="0"/>
              <a:t>When people </a:t>
            </a:r>
            <a:br>
              <a:rPr lang="en-US" sz="7200" dirty="0"/>
            </a:br>
            <a:r>
              <a:rPr lang="en-US" sz="7200" dirty="0"/>
              <a:t>   receive the gift of </a:t>
            </a:r>
            <a:br>
              <a:rPr lang="en-US" sz="7200" dirty="0"/>
            </a:br>
            <a:r>
              <a:rPr lang="en-US" sz="7200" dirty="0"/>
              <a:t>   grace they are </a:t>
            </a:r>
            <a:br>
              <a:rPr lang="en-US" sz="7200" dirty="0"/>
            </a:br>
            <a:r>
              <a:rPr lang="en-US" sz="7200" dirty="0"/>
              <a:t>   joined to Jesus and </a:t>
            </a:r>
            <a:br>
              <a:rPr lang="en-US" sz="7200" dirty="0"/>
            </a:br>
            <a:r>
              <a:rPr lang="en-US" sz="7200" dirty="0"/>
              <a:t>   each other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0" y="304800"/>
            <a:ext cx="5867400" cy="45529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12:13 For by one Spirit we were all </a:t>
            </a:r>
            <a:r>
              <a:rPr lang="en-US" sz="48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baptized into one body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whether Jews or Greeks, whether slaves or free, and we were all made to drink of one Spirit.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6 Anyone who receives instruction in the word should share all good things with his instructor. </a:t>
            </a: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2057400" y="3619500"/>
            <a:ext cx="6934200" cy="13144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Why pay some teachers for their work?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7 Do not be deceived: God cannot be mocked. A man reaps what he sows.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reap eternal life.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reap eternal life.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05000" y="3638550"/>
            <a:ext cx="6858000" cy="1371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application is to giving </a:t>
            </a:r>
            <a:r>
              <a:rPr lang="en-US" sz="36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Cor. 9:6; 1Cor. 9:11</a:t>
            </a: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</a:t>
            </a:r>
            <a:r>
              <a:rPr lang="en-US" sz="5400" u="sng"/>
              <a:t>reap eternal life</a:t>
            </a:r>
            <a:r>
              <a:rPr lang="en-US" sz="5400"/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</a:t>
            </a:r>
            <a:r>
              <a:rPr lang="en-US" sz="5400" u="sng"/>
              <a:t>reap eternal life</a:t>
            </a:r>
            <a:r>
              <a:rPr lang="en-US" sz="5400"/>
              <a:t>.</a:t>
            </a:r>
          </a:p>
        </p:txBody>
      </p:sp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76200" y="971550"/>
            <a:ext cx="6934200" cy="1981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How can eternal life depend on whether we sow correctly? = works!</a:t>
            </a: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</a:t>
            </a:r>
            <a:r>
              <a:rPr lang="en-US" sz="5400" u="sng"/>
              <a:t>reap eternal life</a:t>
            </a:r>
            <a:r>
              <a:rPr lang="en-US" sz="540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04950"/>
            <a:ext cx="7086600" cy="1447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our eternal life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will from the flesh reap corruption, but the one who sows to the Spirit will from the Spirit </a:t>
            </a:r>
            <a:r>
              <a:rPr lang="en-US" sz="5400" u="sng"/>
              <a:t>reap eternal life</a:t>
            </a:r>
            <a:r>
              <a:rPr lang="en-US" sz="5400"/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04950"/>
            <a:ext cx="7086600" cy="1447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>
                <a:effectLst>
                  <a:outerShdw blurRad="38100" dist="38100" dir="2700000" algn="tl">
                    <a:srgbClr val="000000"/>
                  </a:outerShdw>
                </a:effectLst>
              </a:rPr>
              <a:t>Not our eternal life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6000" b="0">
                <a:effectLst>
                  <a:outerShdw blurRad="38100" dist="38100" dir="2700000" algn="tl">
                    <a:srgbClr val="000000"/>
                  </a:outerShdw>
                </a:effectLst>
              </a:rPr>
              <a:t>Eternal life for others!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</a:t>
            </a:r>
            <a:r>
              <a:rPr lang="en-US" sz="5400" u="sng"/>
              <a:t>will from the flesh reap corruption</a:t>
            </a:r>
            <a:r>
              <a:rPr lang="en-US" sz="5400"/>
              <a:t>, but the one who sows to the Spirit will from the Spirit reap eternal life.</a:t>
            </a: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</a:t>
            </a:r>
            <a:r>
              <a:rPr lang="en-US" sz="5400" u="sng"/>
              <a:t>will from the flesh reap corruption</a:t>
            </a:r>
            <a:r>
              <a:rPr lang="en-US" sz="5400"/>
              <a:t>, but the one who sows to the Spirit will from the Spirit reap eternal life.</a:t>
            </a: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1905000" y="3257550"/>
            <a:ext cx="6400800" cy="1371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>
                <a:effectLst>
                  <a:outerShdw blurRad="38100" dist="38100" dir="2700000" algn="tl">
                    <a:srgbClr val="000000"/>
                  </a:outerShdw>
                </a:effectLst>
              </a:rPr>
              <a:t>Not divine retribution, but cause and effect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445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7200" dirty="0"/>
              <a:t>When people </a:t>
            </a:r>
            <a:br>
              <a:rPr lang="en-US" sz="7200" dirty="0"/>
            </a:br>
            <a:r>
              <a:rPr lang="en-US" sz="7200" dirty="0"/>
              <a:t>   receive the gift of </a:t>
            </a:r>
            <a:br>
              <a:rPr lang="en-US" sz="7200" dirty="0"/>
            </a:br>
            <a:r>
              <a:rPr lang="en-US" sz="7200" dirty="0"/>
              <a:t>   grace they are </a:t>
            </a:r>
            <a:br>
              <a:rPr lang="en-US" sz="7200" dirty="0"/>
            </a:br>
            <a:r>
              <a:rPr lang="en-US" sz="7200" dirty="0"/>
              <a:t>   joined to Jesus and </a:t>
            </a:r>
            <a:br>
              <a:rPr lang="en-US" sz="7200" dirty="0"/>
            </a:br>
            <a:r>
              <a:rPr lang="en-US" sz="7200" dirty="0"/>
              <a:t>   each other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90800" y="57150"/>
            <a:ext cx="6400800" cy="50101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Romans 12:4-5 For just as we have many members in one body and all the members do not have the same function, so we, who are many, are </a:t>
            </a:r>
            <a:r>
              <a:rPr lang="en-US" sz="4800" b="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body in Christ, and individually members one of another</a:t>
            </a:r>
            <a:r>
              <a:rPr lang="en-US" sz="48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2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8 For the one who sows to his own flesh </a:t>
            </a:r>
            <a:r>
              <a:rPr lang="en-US" sz="5400" u="sng"/>
              <a:t>will from the flesh reap corruption</a:t>
            </a:r>
            <a:r>
              <a:rPr lang="en-US" sz="5400"/>
              <a:t>, but the one who sows to the Spirit will from the Spirit reap eternal life.</a:t>
            </a:r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1905000" y="3257550"/>
            <a:ext cx="6400800" cy="1371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>
                <a:effectLst>
                  <a:outerShdw blurRad="38100" dist="38100" dir="2700000" algn="tl">
                    <a:srgbClr val="000000"/>
                  </a:outerShdw>
                </a:effectLst>
              </a:rPr>
              <a:t>Not divine retribution, but cause and effect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" y="438150"/>
            <a:ext cx="7162800" cy="2819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4800" b="0">
                <a:effectLst>
                  <a:outerShdw blurRad="38100" dist="38100" dir="2700000" algn="tl">
                    <a:srgbClr val="000000"/>
                  </a:outerShdw>
                </a:effectLst>
              </a:rPr>
              <a:t>Col. 3:25 For he who does wrong will receive the consequences of the wrong which he has done, and that without partiality.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9 Let us not become weary in doing good, for at the proper time we will reap a harvest </a:t>
            </a:r>
            <a:br>
              <a:rPr lang="en-US" sz="5400"/>
            </a:br>
            <a:r>
              <a:rPr lang="en-US" sz="5400"/>
              <a:t>if we do not give up. </a:t>
            </a: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9 Let us not become weary in doing good, for at the proper time we will reap a harvest </a:t>
            </a:r>
            <a:br>
              <a:rPr lang="en-US" sz="5400"/>
            </a:br>
            <a:r>
              <a:rPr lang="en-US" sz="5400" u="sng"/>
              <a:t>if we do not give up</a:t>
            </a:r>
            <a:r>
              <a:rPr lang="en-US" sz="5400"/>
              <a:t>. </a:t>
            </a: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9 Let us not become weary in doing good, for at the proper time we will reap a harvest </a:t>
            </a:r>
            <a:br>
              <a:rPr lang="en-US" sz="5400"/>
            </a:br>
            <a:r>
              <a:rPr lang="en-US" sz="5400" u="sng"/>
              <a:t>if we do not give up</a:t>
            </a:r>
            <a:r>
              <a:rPr lang="en-US" sz="5400"/>
              <a:t>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81200" y="3638550"/>
            <a:ext cx="6400800" cy="1371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Signals that this isn’t going to be easy!</a:t>
            </a: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1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9 Let us not become weary in doing good, for at the proper time we will reap a harvest </a:t>
            </a:r>
            <a:br>
              <a:rPr lang="en-US" sz="5400"/>
            </a:br>
            <a:r>
              <a:rPr lang="en-US" sz="5400" u="sng"/>
              <a:t>if we do not give up</a:t>
            </a:r>
            <a:r>
              <a:rPr lang="en-US" sz="5400"/>
              <a:t>. 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Summary: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in the community of God’s people: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Not boastful or egocentric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Not competitive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Willing to restore people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Humble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Bearing others’ burdens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Bearing our own burdens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Giving to support ministry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Not giving up!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3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71550"/>
            <a:ext cx="9144000" cy="3200400"/>
          </a:xfrm>
        </p:spPr>
        <p:txBody>
          <a:bodyPr lIns="90488" tIns="44450" rIns="90488" bIns="44450"/>
          <a:lstStyle/>
          <a:p>
            <a:pPr>
              <a:spcBef>
                <a:spcPct val="5000"/>
              </a:spcBef>
              <a:buFont typeface="Wingdings" pitchFamily="2" charset="2"/>
              <a:buNone/>
              <a:defRPr/>
            </a:pPr>
            <a:r>
              <a:rPr lang="en-US" sz="5400"/>
              <a:t>9 Let us not become weary in doing good, for at the proper time we will reap a harvest </a:t>
            </a:r>
            <a:br>
              <a:rPr lang="en-US" sz="5400"/>
            </a:br>
            <a:r>
              <a:rPr lang="en-US" sz="5400" u="sng"/>
              <a:t>if we do not give up</a:t>
            </a:r>
            <a:r>
              <a:rPr lang="en-US" sz="5400"/>
              <a:t>. </a:t>
            </a: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8E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Summary: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in the community of God’s people: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Not boastful or egocentric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Not competitive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Willing to restore people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Humble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Bearing others’ burdens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Bearing our own burdens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- Giving to support ministry</a:t>
            </a:r>
          </a:p>
          <a:p>
            <a:pPr algn="l">
              <a:lnSpc>
                <a:spcPct val="75000"/>
              </a:lnSpc>
              <a:defRPr/>
            </a:pPr>
            <a:r>
              <a:rPr lang="en-US" sz="40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Not giving up!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5000" y="1352550"/>
            <a:ext cx="6858000" cy="2895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5A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defRPr/>
            </a:pPr>
            <a:r>
              <a:rPr lang="en-US" sz="6000" b="0">
                <a:effectLst>
                  <a:outerShdw blurRad="38100" dist="38100" dir="2700000" algn="tl">
                    <a:srgbClr val="000000"/>
                  </a:outerShdw>
                </a:effectLst>
              </a:rPr>
              <a:t>What would it be like to live in a community where people were like this?</a:t>
            </a:r>
            <a:endParaRPr lang="en-US" sz="8000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13DB32-8066-47CD-94FF-369DE2487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399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714500"/>
            <a:ext cx="8382000" cy="30861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6000"/>
              <a:t>Comments?</a:t>
            </a:r>
          </a:p>
          <a:p>
            <a:pPr>
              <a:defRPr/>
            </a:pPr>
            <a:r>
              <a:rPr lang="en-US" sz="6000"/>
              <a:t>Questions?</a:t>
            </a:r>
          </a:p>
          <a:p>
            <a:pPr>
              <a:defRPr/>
            </a:pPr>
            <a:r>
              <a:rPr lang="en-US" sz="6000"/>
              <a:t>Experiences?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85900"/>
            <a:ext cx="86106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7200" dirty="0"/>
              <a:t>The “Body of </a:t>
            </a:r>
            <a:br>
              <a:rPr lang="en-US" sz="7200" dirty="0"/>
            </a:br>
            <a:r>
              <a:rPr lang="en-US" sz="7200" dirty="0"/>
              <a:t>   Christ” = The </a:t>
            </a:r>
            <a:br>
              <a:rPr lang="en-US" sz="7200" dirty="0"/>
            </a:br>
            <a:r>
              <a:rPr lang="en-US" sz="7200" dirty="0"/>
              <a:t>   community of the </a:t>
            </a:r>
            <a:br>
              <a:rPr lang="en-US" sz="7200" dirty="0"/>
            </a:br>
            <a:r>
              <a:rPr lang="en-US" sz="7200" dirty="0"/>
              <a:t>   people of God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/>
              <a:t>Galatians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553200" cy="14859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sz="8000" dirty="0"/>
              <a:t>Real love</a:t>
            </a:r>
            <a:br>
              <a:rPr lang="en-US" sz="8000" dirty="0"/>
            </a:br>
            <a:r>
              <a:rPr lang="en-US" sz="8000" dirty="0"/>
              <a:t>   in spiritual </a:t>
            </a:r>
            <a:br>
              <a:rPr lang="en-US" sz="8000" dirty="0"/>
            </a:br>
            <a:r>
              <a:rPr lang="en-US" sz="8000" dirty="0"/>
              <a:t>   community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sz="11700" dirty="0"/>
              <a:t>Galatians 6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0"/>
            <a:ext cx="9144000" cy="3200400"/>
          </a:xfrm>
        </p:spPr>
        <p:txBody>
          <a:bodyPr lIns="90488" tIns="44450" rIns="90488" bIns="44450"/>
          <a:lstStyle/>
          <a:p>
            <a:pPr>
              <a:lnSpc>
                <a:spcPct val="65000"/>
              </a:lnSpc>
              <a:spcBef>
                <a:spcPct val="5000"/>
              </a:spcBef>
              <a:buNone/>
              <a:defRPr/>
            </a:pPr>
            <a:r>
              <a:rPr lang="en-US" sz="5400" dirty="0"/>
              <a:t>1 Dear brothers and sisters, if another believer is overcome by going astray, you who are spiritual restore such a one in a spirit of gentleness; each one looking to yourself, so that you too will not be tempted.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nblue">
  <a:themeElements>
    <a:clrScheme name="">
      <a:dk1>
        <a:srgbClr val="919191"/>
      </a:dk1>
      <a:lt1>
        <a:srgbClr val="FFFFFF"/>
      </a:lt1>
      <a:dk2>
        <a:srgbClr val="0000F8"/>
      </a:dk2>
      <a:lt2>
        <a:srgbClr val="FAFD00"/>
      </a:lt2>
      <a:accent1>
        <a:srgbClr val="618FFD"/>
      </a:accent1>
      <a:accent2>
        <a:srgbClr val="FAFD00"/>
      </a:accent2>
      <a:accent3>
        <a:srgbClr val="AAAAFB"/>
      </a:accent3>
      <a:accent4>
        <a:srgbClr val="DADADA"/>
      </a:accent4>
      <a:accent5>
        <a:srgbClr val="B7C6FE"/>
      </a:accent5>
      <a:accent6>
        <a:srgbClr val="E3E500"/>
      </a:accent6>
      <a:hlink>
        <a:srgbClr val="FC0128"/>
      </a:hlink>
      <a:folHlink>
        <a:srgbClr val="CECECE"/>
      </a:folHlink>
    </a:clrScheme>
    <a:fontScheme name="denblu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n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2cor4-1</Template>
  <TotalTime>0</TotalTime>
  <Words>2821</Words>
  <Application>Microsoft Office PowerPoint</Application>
  <PresentationFormat>On-screen Show (16:9)</PresentationFormat>
  <Paragraphs>237</Paragraphs>
  <Slides>67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Times New Roman</vt:lpstr>
      <vt:lpstr>Wingdings</vt:lpstr>
      <vt:lpstr>denblue</vt:lpstr>
      <vt:lpstr>Office Theme</vt:lpstr>
      <vt:lpstr>Galatians</vt:lpstr>
      <vt:lpstr>Galatians</vt:lpstr>
      <vt:lpstr>Galatians</vt:lpstr>
      <vt:lpstr>Galatians</vt:lpstr>
      <vt:lpstr>Galatians</vt:lpstr>
      <vt:lpstr>Galatians</vt:lpstr>
      <vt:lpstr>Galatians</vt:lpstr>
      <vt:lpstr>Galatians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 6</vt:lpstr>
      <vt:lpstr>Galatians</vt:lpstr>
      <vt:lpstr>Galatians</vt:lpstr>
      <vt:lpstr>PowerPoint Presentation</vt:lpstr>
      <vt:lpstr>Galatians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2021-03-15T18:40:12Z</dcterms:created>
  <dcterms:modified xsi:type="dcterms:W3CDTF">2021-03-15T18:56:09Z</dcterms:modified>
</cp:coreProperties>
</file>