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handoutMasterIdLst>
    <p:handoutMasterId r:id="rId122"/>
  </p:handoutMasterIdLst>
  <p:sldIdLst>
    <p:sldId id="1572" r:id="rId2"/>
    <p:sldId id="2496" r:id="rId3"/>
    <p:sldId id="2500" r:id="rId4"/>
    <p:sldId id="2620" r:id="rId5"/>
    <p:sldId id="2621" r:id="rId6"/>
    <p:sldId id="2501" r:id="rId7"/>
    <p:sldId id="2616" r:id="rId8"/>
    <p:sldId id="2502" r:id="rId9"/>
    <p:sldId id="2617" r:id="rId10"/>
    <p:sldId id="2591" r:id="rId11"/>
    <p:sldId id="2497" r:id="rId12"/>
    <p:sldId id="2507" r:id="rId13"/>
    <p:sldId id="2622" r:id="rId14"/>
    <p:sldId id="2508" r:id="rId15"/>
    <p:sldId id="2614" r:id="rId16"/>
    <p:sldId id="2499" r:id="rId17"/>
    <p:sldId id="2623" r:id="rId18"/>
    <p:sldId id="2624" r:id="rId19"/>
    <p:sldId id="2625" r:id="rId20"/>
    <p:sldId id="2511" r:id="rId21"/>
    <p:sldId id="2630" r:id="rId22"/>
    <p:sldId id="2629" r:id="rId23"/>
    <p:sldId id="2628" r:id="rId24"/>
    <p:sldId id="2627" r:id="rId25"/>
    <p:sldId id="2626" r:id="rId26"/>
    <p:sldId id="2512" r:id="rId27"/>
    <p:sldId id="2634" r:id="rId28"/>
    <p:sldId id="2633" r:id="rId29"/>
    <p:sldId id="2632" r:id="rId30"/>
    <p:sldId id="2631" r:id="rId31"/>
    <p:sldId id="2513" r:id="rId32"/>
    <p:sldId id="2637" r:id="rId33"/>
    <p:sldId id="2636" r:id="rId34"/>
    <p:sldId id="2635" r:id="rId35"/>
    <p:sldId id="2514" r:id="rId36"/>
    <p:sldId id="2639" r:id="rId37"/>
    <p:sldId id="2638" r:id="rId38"/>
    <p:sldId id="2517" r:id="rId39"/>
    <p:sldId id="2618" r:id="rId40"/>
    <p:sldId id="2518" r:id="rId41"/>
    <p:sldId id="2519" r:id="rId42"/>
    <p:sldId id="2641" r:id="rId43"/>
    <p:sldId id="2640" r:id="rId44"/>
    <p:sldId id="2527" r:id="rId45"/>
    <p:sldId id="2645" r:id="rId46"/>
    <p:sldId id="2644" r:id="rId47"/>
    <p:sldId id="2643" r:id="rId48"/>
    <p:sldId id="2642" r:id="rId49"/>
    <p:sldId id="2520" r:id="rId50"/>
    <p:sldId id="2594" r:id="rId51"/>
    <p:sldId id="2647" r:id="rId52"/>
    <p:sldId id="2646" r:id="rId53"/>
    <p:sldId id="2522" r:id="rId54"/>
    <p:sldId id="2649" r:id="rId55"/>
    <p:sldId id="2648" r:id="rId56"/>
    <p:sldId id="2523" r:id="rId57"/>
    <p:sldId id="2650" r:id="rId58"/>
    <p:sldId id="2524" r:id="rId59"/>
    <p:sldId id="2651" r:id="rId60"/>
    <p:sldId id="2525" r:id="rId61"/>
    <p:sldId id="2526" r:id="rId62"/>
    <p:sldId id="2654" r:id="rId63"/>
    <p:sldId id="2653" r:id="rId64"/>
    <p:sldId id="2652" r:id="rId65"/>
    <p:sldId id="2532" r:id="rId66"/>
    <p:sldId id="2656" r:id="rId67"/>
    <p:sldId id="2655" r:id="rId68"/>
    <p:sldId id="2533" r:id="rId69"/>
    <p:sldId id="2659" r:id="rId70"/>
    <p:sldId id="2658" r:id="rId71"/>
    <p:sldId id="2657" r:id="rId72"/>
    <p:sldId id="2534" r:id="rId73"/>
    <p:sldId id="2660" r:id="rId74"/>
    <p:sldId id="2536" r:id="rId75"/>
    <p:sldId id="2538" r:id="rId76"/>
    <p:sldId id="2540" r:id="rId77"/>
    <p:sldId id="2539" r:id="rId78"/>
    <p:sldId id="2541" r:id="rId79"/>
    <p:sldId id="2662" r:id="rId80"/>
    <p:sldId id="2661" r:id="rId81"/>
    <p:sldId id="2542" r:id="rId82"/>
    <p:sldId id="2664" r:id="rId83"/>
    <p:sldId id="2663" r:id="rId84"/>
    <p:sldId id="2543" r:id="rId85"/>
    <p:sldId id="2544" r:id="rId86"/>
    <p:sldId id="2665" r:id="rId87"/>
    <p:sldId id="2619" r:id="rId88"/>
    <p:sldId id="2666" r:id="rId89"/>
    <p:sldId id="2615" r:id="rId90"/>
    <p:sldId id="2548" r:id="rId91"/>
    <p:sldId id="2667" r:id="rId92"/>
    <p:sldId id="2549" r:id="rId93"/>
    <p:sldId id="2669" r:id="rId94"/>
    <p:sldId id="2668" r:id="rId95"/>
    <p:sldId id="2546" r:id="rId96"/>
    <p:sldId id="2550" r:id="rId97"/>
    <p:sldId id="2596" r:id="rId98"/>
    <p:sldId id="2554" r:id="rId99"/>
    <p:sldId id="2580" r:id="rId100"/>
    <p:sldId id="2575" r:id="rId101"/>
    <p:sldId id="2576" r:id="rId102"/>
    <p:sldId id="2577" r:id="rId103"/>
    <p:sldId id="2578" r:id="rId104"/>
    <p:sldId id="2579" r:id="rId105"/>
    <p:sldId id="2581" r:id="rId106"/>
    <p:sldId id="2670" r:id="rId107"/>
    <p:sldId id="2585" r:id="rId108"/>
    <p:sldId id="2606" r:id="rId109"/>
    <p:sldId id="2607" r:id="rId110"/>
    <p:sldId id="2608" r:id="rId111"/>
    <p:sldId id="2609" r:id="rId112"/>
    <p:sldId id="2611" r:id="rId113"/>
    <p:sldId id="2588" r:id="rId114"/>
    <p:sldId id="2589" r:id="rId115"/>
    <p:sldId id="2586" r:id="rId116"/>
    <p:sldId id="2673" r:id="rId117"/>
    <p:sldId id="2672" r:id="rId118"/>
    <p:sldId id="2671" r:id="rId119"/>
    <p:sldId id="2674"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710"/>
    <a:srgbClr val="7C4B21"/>
    <a:srgbClr val="00823B"/>
    <a:srgbClr val="67431B"/>
    <a:srgbClr val="34411B"/>
    <a:srgbClr val="005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5423" autoAdjust="0"/>
  </p:normalViewPr>
  <p:slideViewPr>
    <p:cSldViewPr>
      <p:cViewPr varScale="1">
        <p:scale>
          <a:sx n="54" d="100"/>
          <a:sy n="54" d="100"/>
        </p:scale>
        <p:origin x="-1494" y="-9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02/23/18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xmlns="" val="346528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02/23/18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xmlns="" val="82540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02/23/18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02/23/18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02/23/18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dirty="0">
                <a:solidFill>
                  <a:schemeClr val="bg1"/>
                </a:solidFill>
                <a:latin typeface="+mj-lt"/>
                <a:ea typeface="+mj-ea"/>
                <a:cs typeface="+mj-cs"/>
              </a:rPr>
              <a:t>teachings available </a:t>
            </a:r>
            <a:r>
              <a:rPr kumimoji="0" lang="en-US" sz="3600" b="0" i="0" u="none" strike="noStrike" kern="1200" cap="none" spc="0" normalizeH="0" baseline="0" noProof="0" dirty="0">
                <a:ln>
                  <a:noFill/>
                </a:ln>
                <a:solidFill>
                  <a:schemeClr val="bg1"/>
                </a:solidFill>
                <a:effectLst/>
                <a:uLnTx/>
                <a:uFillTx/>
                <a:latin typeface="+mj-lt"/>
                <a:ea typeface="+mj-ea"/>
                <a:cs typeface="+mj-cs"/>
              </a:rPr>
              <a:t>at </a:t>
            </a:r>
            <a:r>
              <a:rPr kumimoji="0" lang="en-US" sz="4400" b="0" i="0" u="none" strike="noStrike" kern="1200" cap="none" spc="0" normalizeH="0" baseline="0" noProof="0" dirty="0">
                <a:ln>
                  <a:noFill/>
                </a:ln>
                <a:solidFill>
                  <a:schemeClr val="bg1"/>
                </a:solidFill>
                <a:effectLst/>
                <a:uLnTx/>
                <a:uFillTx/>
                <a:latin typeface="+mj-lt"/>
                <a:ea typeface="+mj-ea"/>
                <a:cs typeface="+mj-cs"/>
              </a:rPr>
              <a:t/>
            </a:r>
            <a:br>
              <a:rPr kumimoji="0" lang="en-US" sz="4400" b="0" i="0" u="none" strike="noStrike" kern="1200" cap="none" spc="0" normalizeH="0" baseline="0" noProof="0" dirty="0">
                <a:ln>
                  <a:noFill/>
                </a:ln>
                <a:solidFill>
                  <a:schemeClr val="bg1"/>
                </a:solidFill>
                <a:effectLst/>
                <a:uLnTx/>
                <a:uFillTx/>
                <a:latin typeface="+mj-lt"/>
                <a:ea typeface="+mj-ea"/>
                <a:cs typeface="+mj-cs"/>
              </a:rPr>
            </a:br>
            <a:r>
              <a:rPr kumimoji="0" lang="en-US" sz="1200" b="0" i="0" u="none" strike="noStrike" kern="1200" cap="none" spc="0" normalizeH="0" baseline="0" noProof="0" dirty="0">
                <a:ln>
                  <a:noFill/>
                </a:ln>
                <a:solidFill>
                  <a:schemeClr val="bg1"/>
                </a:solidFill>
                <a:effectLst/>
                <a:uLnTx/>
                <a:uFillTx/>
                <a:latin typeface="+mj-lt"/>
                <a:ea typeface="+mj-ea"/>
                <a:cs typeface="+mj-cs"/>
              </a:rPr>
              <a:t> </a:t>
            </a:r>
            <a:r>
              <a:rPr kumimoji="0" lang="en-US" sz="4400" b="0" i="0" u="none" strike="noStrike" kern="1200" cap="none" spc="0" normalizeH="0" baseline="0" noProof="0" dirty="0">
                <a:ln>
                  <a:noFill/>
                </a:ln>
                <a:solidFill>
                  <a:schemeClr val="bg1"/>
                </a:solidFill>
                <a:effectLst/>
                <a:uLnTx/>
                <a:uFillTx/>
                <a:latin typeface="+mj-lt"/>
                <a:ea typeface="+mj-ea"/>
                <a:cs typeface="+mj-cs"/>
              </a:rPr>
              <a:t>www.centralteachings.com</a:t>
            </a:r>
          </a:p>
        </p:txBody>
      </p:sp>
      <p:sp>
        <p:nvSpPr>
          <p:cNvPr id="10" name="TextBox 9"/>
          <p:cNvSpPr txBox="1"/>
          <p:nvPr/>
        </p:nvSpPr>
        <p:spPr>
          <a:xfrm>
            <a:off x="3352800" y="4724400"/>
            <a:ext cx="55626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2: Community</a:t>
            </a:r>
            <a:endParaRPr lang="en-US" sz="44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p:cNvSpPr/>
          <p:nvPr/>
        </p:nvSpPr>
        <p:spPr>
          <a:xfrm>
            <a:off x="914400" y="304800"/>
            <a:ext cx="7239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comes to mind when you hear the word “church?” </a:t>
            </a:r>
            <a:endParaRPr lang="en-US" sz="4000" b="1" i="1" dirty="0"/>
          </a:p>
        </p:txBody>
      </p:sp>
      <p:sp>
        <p:nvSpPr>
          <p:cNvPr id="9" name="Rounded Rectangular Callout 17"/>
          <p:cNvSpPr/>
          <p:nvPr/>
        </p:nvSpPr>
        <p:spPr>
          <a:xfrm>
            <a:off x="1447800" y="5867400"/>
            <a:ext cx="7543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Is THAT what Luke is going to give us? </a:t>
            </a:r>
          </a:p>
        </p:txBody>
      </p:sp>
      <p:sp>
        <p:nvSpPr>
          <p:cNvPr id="4" name="TextBox 3"/>
          <p:cNvSpPr txBox="1"/>
          <p:nvPr/>
        </p:nvSpPr>
        <p:spPr>
          <a:xfrm>
            <a:off x="0" y="1828800"/>
            <a:ext cx="9144000" cy="28194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2:42 </a:t>
            </a:r>
            <a:r>
              <a:rPr lang="en-US" sz="3600" dirty="0"/>
              <a:t>from that day forward, they set about perfunctory attendance, being careful to keep up appearances, and begrudgingly shaking hands with their weird neighbors that they never talked to except on Sundays.</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7101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152400" y="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place Christian Community </a:t>
            </a:r>
          </a:p>
          <a:p>
            <a:pPr algn="ctr" fontAlgn="auto">
              <a:spcBef>
                <a:spcPts val="0"/>
              </a:spcBef>
              <a:spcAft>
                <a:spcPts val="0"/>
              </a:spcAft>
              <a:defRPr/>
            </a:pPr>
            <a:r>
              <a:rPr lang="en-US" sz="3600" b="1" dirty="0"/>
              <a:t>holds in your life? </a:t>
            </a:r>
          </a:p>
        </p:txBody>
      </p:sp>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9" name="Cloud Callout 18"/>
          <p:cNvSpPr/>
          <p:nvPr/>
        </p:nvSpPr>
        <p:spPr>
          <a:xfrm>
            <a:off x="228600" y="527538"/>
            <a:ext cx="4648200" cy="2286000"/>
          </a:xfrm>
          <a:prstGeom prst="cloudCallout">
            <a:avLst>
              <a:gd name="adj1" fmla="val -11445"/>
              <a:gd name="adj2" fmla="val 87791"/>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want to spend time with others</a:t>
            </a:r>
          </a:p>
        </p:txBody>
      </p:sp>
      <p:sp>
        <p:nvSpPr>
          <p:cNvPr id="11" name="Cloud Callout 19"/>
          <p:cNvSpPr/>
          <p:nvPr/>
        </p:nvSpPr>
        <p:spPr>
          <a:xfrm>
            <a:off x="2614246" y="2247900"/>
            <a:ext cx="6553200" cy="2057400"/>
          </a:xfrm>
          <a:prstGeom prst="cloudCallout">
            <a:avLst>
              <a:gd name="adj1" fmla="val -56997"/>
              <a:gd name="adj2" fmla="val 23327"/>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 I also want the freedom to do what I want with my time</a:t>
            </a:r>
          </a:p>
        </p:txBody>
      </p:sp>
      <p:sp>
        <p:nvSpPr>
          <p:cNvPr id="12" name="Cloud Callout 6"/>
          <p:cNvSpPr/>
          <p:nvPr/>
        </p:nvSpPr>
        <p:spPr>
          <a:xfrm>
            <a:off x="3657600" y="4419600"/>
            <a:ext cx="4800600" cy="1295400"/>
          </a:xfrm>
          <a:prstGeom prst="cloudCallout">
            <a:avLst>
              <a:gd name="adj1" fmla="val -84531"/>
              <a:gd name="adj2" fmla="val -81508"/>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And I’m busy!</a:t>
            </a:r>
          </a:p>
        </p:txBody>
      </p:sp>
    </p:spTree>
    <p:extLst>
      <p:ext uri="{BB962C8B-B14F-4D97-AF65-F5344CB8AC3E}">
        <p14:creationId xmlns:p14="http://schemas.microsoft.com/office/powerpoint/2010/main" xmlns="" val="5655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10" name="Cloud Callout 18"/>
          <p:cNvSpPr/>
          <p:nvPr/>
        </p:nvSpPr>
        <p:spPr>
          <a:xfrm>
            <a:off x="609600" y="457200"/>
            <a:ext cx="4800600" cy="2133600"/>
          </a:xfrm>
          <a:prstGeom prst="cloudCallout">
            <a:avLst>
              <a:gd name="adj1" fmla="val -20631"/>
              <a:gd name="adj2" fmla="val 100425"/>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want to have people I can depend on</a:t>
            </a:r>
          </a:p>
        </p:txBody>
      </p:sp>
      <p:sp>
        <p:nvSpPr>
          <p:cNvPr id="13" name="Cloud Callout 19"/>
          <p:cNvSpPr/>
          <p:nvPr/>
        </p:nvSpPr>
        <p:spPr>
          <a:xfrm>
            <a:off x="4495800" y="2590800"/>
            <a:ext cx="4648200" cy="1600200"/>
          </a:xfrm>
          <a:prstGeom prst="cloudCallout">
            <a:avLst>
              <a:gd name="adj1" fmla="val -92050"/>
              <a:gd name="adj2" fmla="val 22517"/>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And be totally independent</a:t>
            </a:r>
          </a:p>
        </p:txBody>
      </p:sp>
    </p:spTree>
    <p:extLst>
      <p:ext uri="{BB962C8B-B14F-4D97-AF65-F5344CB8AC3E}">
        <p14:creationId xmlns:p14="http://schemas.microsoft.com/office/powerpoint/2010/main" xmlns="" val="17287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4" name="Cloud Callout 18"/>
          <p:cNvSpPr/>
          <p:nvPr/>
        </p:nvSpPr>
        <p:spPr>
          <a:xfrm>
            <a:off x="457200" y="294542"/>
            <a:ext cx="5410200" cy="2133600"/>
          </a:xfrm>
          <a:prstGeom prst="cloudCallout">
            <a:avLst>
              <a:gd name="adj1" fmla="val -15361"/>
              <a:gd name="adj2" fmla="val 94244"/>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want people to feel like they can depend on me</a:t>
            </a:r>
          </a:p>
        </p:txBody>
      </p:sp>
      <p:sp>
        <p:nvSpPr>
          <p:cNvPr id="5" name="Cloud Callout 19"/>
          <p:cNvSpPr/>
          <p:nvPr/>
        </p:nvSpPr>
        <p:spPr>
          <a:xfrm>
            <a:off x="4191000" y="1456592"/>
            <a:ext cx="4648200" cy="1600200"/>
          </a:xfrm>
          <a:prstGeom prst="cloudCallout">
            <a:avLst>
              <a:gd name="adj1" fmla="val -90497"/>
              <a:gd name="adj2" fmla="val 94698"/>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want to be needed</a:t>
            </a:r>
          </a:p>
        </p:txBody>
      </p:sp>
      <p:sp>
        <p:nvSpPr>
          <p:cNvPr id="6" name="Cloud Callout 6"/>
          <p:cNvSpPr/>
          <p:nvPr/>
        </p:nvSpPr>
        <p:spPr>
          <a:xfrm>
            <a:off x="3352800" y="3590192"/>
            <a:ext cx="5638800" cy="2209800"/>
          </a:xfrm>
          <a:prstGeom prst="cloudCallout">
            <a:avLst>
              <a:gd name="adj1" fmla="val -65354"/>
              <a:gd name="adj2" fmla="val -24363"/>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In small, convenient blocks of time</a:t>
            </a:r>
          </a:p>
        </p:txBody>
      </p:sp>
    </p:spTree>
    <p:extLst>
      <p:ext uri="{BB962C8B-B14F-4D97-AF65-F5344CB8AC3E}">
        <p14:creationId xmlns:p14="http://schemas.microsoft.com/office/powerpoint/2010/main" xmlns="" val="3685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4" name="Cloud Callout 18"/>
          <p:cNvSpPr/>
          <p:nvPr/>
        </p:nvSpPr>
        <p:spPr>
          <a:xfrm>
            <a:off x="381000" y="246185"/>
            <a:ext cx="4800600" cy="2133600"/>
          </a:xfrm>
          <a:prstGeom prst="cloudCallout">
            <a:avLst>
              <a:gd name="adj1" fmla="val -16052"/>
              <a:gd name="adj2" fmla="val 106607"/>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want to feel connected to people…</a:t>
            </a:r>
          </a:p>
        </p:txBody>
      </p:sp>
      <p:sp>
        <p:nvSpPr>
          <p:cNvPr id="5" name="Cloud Callout 19"/>
          <p:cNvSpPr/>
          <p:nvPr/>
        </p:nvSpPr>
        <p:spPr>
          <a:xfrm>
            <a:off x="4572000" y="1538654"/>
            <a:ext cx="4191000" cy="1600200"/>
          </a:xfrm>
          <a:prstGeom prst="cloudCallout">
            <a:avLst>
              <a:gd name="adj1" fmla="val -93607"/>
              <a:gd name="adj2" fmla="val 96722"/>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 people are messy</a:t>
            </a:r>
          </a:p>
        </p:txBody>
      </p:sp>
      <p:sp>
        <p:nvSpPr>
          <p:cNvPr id="6" name="Cloud Callout 6"/>
          <p:cNvSpPr/>
          <p:nvPr/>
        </p:nvSpPr>
        <p:spPr>
          <a:xfrm>
            <a:off x="4114800" y="3200400"/>
            <a:ext cx="3886200" cy="1371600"/>
          </a:xfrm>
          <a:prstGeom prst="cloudCallout">
            <a:avLst>
              <a:gd name="adj1" fmla="val -92050"/>
              <a:gd name="adj2" fmla="val 22517"/>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And hurtful</a:t>
            </a:r>
          </a:p>
        </p:txBody>
      </p:sp>
      <p:sp>
        <p:nvSpPr>
          <p:cNvPr id="7" name="Cloud Callout 7"/>
          <p:cNvSpPr/>
          <p:nvPr/>
        </p:nvSpPr>
        <p:spPr>
          <a:xfrm>
            <a:off x="4114800" y="4431323"/>
            <a:ext cx="4572000" cy="1371600"/>
          </a:xfrm>
          <a:prstGeom prst="cloudCallout">
            <a:avLst>
              <a:gd name="adj1" fmla="val -78325"/>
              <a:gd name="adj2" fmla="val -49480"/>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And annoying</a:t>
            </a:r>
          </a:p>
        </p:txBody>
      </p:sp>
    </p:spTree>
    <p:extLst>
      <p:ext uri="{BB962C8B-B14F-4D97-AF65-F5344CB8AC3E}">
        <p14:creationId xmlns:p14="http://schemas.microsoft.com/office/powerpoint/2010/main" xmlns="" val="41686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4" name="Cloud Callout 18"/>
          <p:cNvSpPr/>
          <p:nvPr/>
        </p:nvSpPr>
        <p:spPr>
          <a:xfrm>
            <a:off x="609600" y="990600"/>
            <a:ext cx="4191000" cy="1600200"/>
          </a:xfrm>
          <a:prstGeom prst="cloudCallout">
            <a:avLst>
              <a:gd name="adj1" fmla="val -16315"/>
              <a:gd name="adj2" fmla="val 117458"/>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want to be known…</a:t>
            </a:r>
          </a:p>
        </p:txBody>
      </p:sp>
      <p:sp>
        <p:nvSpPr>
          <p:cNvPr id="5" name="Cloud Callout 19"/>
          <p:cNvSpPr/>
          <p:nvPr/>
        </p:nvSpPr>
        <p:spPr>
          <a:xfrm>
            <a:off x="4419600" y="2590800"/>
            <a:ext cx="4191000" cy="1600200"/>
          </a:xfrm>
          <a:prstGeom prst="cloudCallout">
            <a:avLst>
              <a:gd name="adj1" fmla="val -101281"/>
              <a:gd name="adj2" fmla="val 42297"/>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 not too well!</a:t>
            </a:r>
          </a:p>
        </p:txBody>
      </p:sp>
    </p:spTree>
    <p:extLst>
      <p:ext uri="{BB962C8B-B14F-4D97-AF65-F5344CB8AC3E}">
        <p14:creationId xmlns:p14="http://schemas.microsoft.com/office/powerpoint/2010/main" xmlns="" val="15297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6" name="Rounded Rectangular Callout 17"/>
          <p:cNvSpPr/>
          <p:nvPr/>
        </p:nvSpPr>
        <p:spPr>
          <a:xfrm>
            <a:off x="190500" y="228600"/>
            <a:ext cx="8763000"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 we have become experts at finding ways to have community and keep community at arm’s length at the same time</a:t>
            </a:r>
            <a:endParaRPr lang="en-US" sz="3600" b="1" i="1" dirty="0"/>
          </a:p>
        </p:txBody>
      </p:sp>
    </p:spTree>
    <p:extLst>
      <p:ext uri="{BB962C8B-B14F-4D97-AF65-F5344CB8AC3E}">
        <p14:creationId xmlns:p14="http://schemas.microsoft.com/office/powerpoint/2010/main" xmlns="" val="35833109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6" name="Rounded Rectangular Callout 17"/>
          <p:cNvSpPr/>
          <p:nvPr/>
        </p:nvSpPr>
        <p:spPr>
          <a:xfrm>
            <a:off x="190500" y="228600"/>
            <a:ext cx="8763000"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 we have become experts at finding ways to have community and keep community at arm’s length at the same time</a:t>
            </a:r>
            <a:endParaRPr lang="en-US" sz="3600" b="1" i="1" dirty="0"/>
          </a:p>
        </p:txBody>
      </p:sp>
      <p:sp>
        <p:nvSpPr>
          <p:cNvPr id="5" name="Rounded Rectangular Callout 17">
            <a:extLst>
              <a:ext uri="{FF2B5EF4-FFF2-40B4-BE49-F238E27FC236}">
                <a16:creationId xmlns:a16="http://schemas.microsoft.com/office/drawing/2014/main" xmlns="" id="{8D3A4DF1-9E1A-49C4-AFF4-920BAFAE07E0}"/>
              </a:ext>
            </a:extLst>
          </p:cNvPr>
          <p:cNvSpPr/>
          <p:nvPr/>
        </p:nvSpPr>
        <p:spPr>
          <a:xfrm>
            <a:off x="190500" y="2057400"/>
            <a:ext cx="8763000" cy="1676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“Sunday church” is our culture’s version of koinonia</a:t>
            </a:r>
            <a:endParaRPr lang="en-US" sz="4000" b="1" i="1" dirty="0"/>
          </a:p>
        </p:txBody>
      </p:sp>
    </p:spTree>
    <p:extLst>
      <p:ext uri="{BB962C8B-B14F-4D97-AF65-F5344CB8AC3E}">
        <p14:creationId xmlns:p14="http://schemas.microsoft.com/office/powerpoint/2010/main" xmlns="" val="35833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p:cNvSpPr/>
          <p:nvPr/>
        </p:nvSpPr>
        <p:spPr>
          <a:xfrm>
            <a:off x="190500" y="228600"/>
            <a:ext cx="8763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Result: people are more isolated than ever</a:t>
            </a:r>
            <a:endParaRPr lang="en-US" sz="3600"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3496874"/>
          </a:xfrm>
          <a:prstGeom prst="rect">
            <a:avLst/>
          </a:prstGeom>
        </p:spPr>
      </p:pic>
      <p:sp>
        <p:nvSpPr>
          <p:cNvPr id="7" name="Rectangle 6"/>
          <p:cNvSpPr/>
          <p:nvPr/>
        </p:nvSpPr>
        <p:spPr>
          <a:xfrm>
            <a:off x="0" y="2209800"/>
            <a:ext cx="9144000" cy="46482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US" sz="3200" dirty="0"/>
              <a:t>For over 75 years, Harvard's Grant and </a:t>
            </a:r>
            <a:r>
              <a:rPr lang="en-US" sz="3200" dirty="0" err="1"/>
              <a:t>Glueck</a:t>
            </a:r>
            <a:r>
              <a:rPr lang="en-US" sz="3200" dirty="0"/>
              <a:t> study has tracked the physical and emotional well-being of two populations … Due to the length of the research period, this has required multiple generations of researchers. Since before WWII, they've diligently analyzed blood samples, conducted brain scans (once they became available), and pored over self-reported surveys, as well as actual interactions with these men, to compile the findings.</a:t>
            </a:r>
          </a:p>
          <a:p>
            <a:pPr fontAlgn="base"/>
            <a:endParaRPr lang="en-US" sz="3200" dirty="0"/>
          </a:p>
          <a:p>
            <a:pPr fontAlgn="base"/>
            <a:endParaRPr lang="en-US" sz="3200" dirty="0"/>
          </a:p>
          <a:p>
            <a:r>
              <a:rPr lang="en-US" sz="3200" b="1" dirty="0"/>
              <a:t>	      		</a:t>
            </a:r>
            <a:endParaRPr lang="en-US" sz="3200" b="1" i="1" dirty="0"/>
          </a:p>
        </p:txBody>
      </p:sp>
    </p:spTree>
    <p:extLst>
      <p:ext uri="{BB962C8B-B14F-4D97-AF65-F5344CB8AC3E}">
        <p14:creationId xmlns:p14="http://schemas.microsoft.com/office/powerpoint/2010/main" xmlns="" val="159436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5" y="0"/>
            <a:ext cx="9144000" cy="6858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US" sz="3200" dirty="0"/>
              <a:t>The conclusion? According to Robert </a:t>
            </a:r>
            <a:r>
              <a:rPr lang="en-US" sz="3200" dirty="0" err="1"/>
              <a:t>Waldinger</a:t>
            </a:r>
            <a:r>
              <a:rPr lang="en-US" sz="3200" dirty="0"/>
              <a:t>, director of the Harvard Study of Adult Development, one thing surpasses all the rest in terms of importance:</a:t>
            </a:r>
          </a:p>
          <a:p>
            <a:pPr fontAlgn="base"/>
            <a:endParaRPr lang="en-US" sz="3200" dirty="0"/>
          </a:p>
          <a:p>
            <a:pPr fontAlgn="base"/>
            <a:endParaRPr lang="en-US" sz="3200" dirty="0"/>
          </a:p>
        </p:txBody>
      </p:sp>
    </p:spTree>
    <p:extLst>
      <p:ext uri="{BB962C8B-B14F-4D97-AF65-F5344CB8AC3E}">
        <p14:creationId xmlns:p14="http://schemas.microsoft.com/office/powerpoint/2010/main" xmlns="" val="10508368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 y="0"/>
            <a:ext cx="9144000" cy="6858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US" sz="3200" dirty="0"/>
              <a:t>The conclusion? According to Robert </a:t>
            </a:r>
            <a:r>
              <a:rPr lang="en-US" sz="3200" dirty="0" err="1"/>
              <a:t>Waldinger</a:t>
            </a:r>
            <a:r>
              <a:rPr lang="en-US" sz="3200" dirty="0"/>
              <a:t>, director of the Harvard Study of Adult Development, one thing surpasses all the rest in terms of importance:</a:t>
            </a:r>
          </a:p>
          <a:p>
            <a:pPr fontAlgn="base"/>
            <a:endParaRPr lang="en-US" sz="3200" dirty="0"/>
          </a:p>
          <a:p>
            <a:pPr fontAlgn="base"/>
            <a:endParaRPr lang="en-US" sz="3200" dirty="0"/>
          </a:p>
        </p:txBody>
      </p:sp>
      <p:sp>
        <p:nvSpPr>
          <p:cNvPr id="7" name="Rectangle 6"/>
          <p:cNvSpPr/>
          <p:nvPr/>
        </p:nvSpPr>
        <p:spPr>
          <a:xfrm>
            <a:off x="9525" y="0"/>
            <a:ext cx="9144000" cy="6858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US" sz="3200" dirty="0"/>
              <a:t>The conclusion? According to Robert </a:t>
            </a:r>
            <a:r>
              <a:rPr lang="en-US" sz="3200" dirty="0" err="1"/>
              <a:t>Waldinger</a:t>
            </a:r>
            <a:r>
              <a:rPr lang="en-US" sz="3200" dirty="0"/>
              <a:t>, director of the Harvard Study of Adult Development, one thing surpasses all the rest in terms of importance: </a:t>
            </a:r>
          </a:p>
          <a:p>
            <a:pPr fontAlgn="base"/>
            <a:endParaRPr lang="en-US" sz="3200" dirty="0"/>
          </a:p>
          <a:p>
            <a:pPr fontAlgn="base"/>
            <a:endParaRPr lang="en-US" sz="3200" dirty="0"/>
          </a:p>
          <a:p>
            <a:pPr fontAlgn="base"/>
            <a:r>
              <a:rPr lang="en-US" sz="4400" dirty="0"/>
              <a:t>"The clearest message that we get from this 75-year study is this: Good relationships keep us happier and healthier. Period.” </a:t>
            </a:r>
          </a:p>
          <a:p>
            <a:pPr fontAlgn="base"/>
            <a:endParaRPr lang="en-US" sz="2000" dirty="0"/>
          </a:p>
          <a:p>
            <a:pPr fontAlgn="base"/>
            <a:endParaRPr lang="en-US" sz="3200" dirty="0"/>
          </a:p>
          <a:p>
            <a:pPr fontAlgn="base"/>
            <a:endParaRPr lang="en-US" sz="3200" dirty="0"/>
          </a:p>
          <a:p>
            <a:pPr fontAlgn="base"/>
            <a:endParaRPr lang="en-US" sz="3200" dirty="0"/>
          </a:p>
          <a:p>
            <a:pPr fontAlgn="base"/>
            <a:endParaRPr lang="en-US" sz="3200" dirty="0"/>
          </a:p>
        </p:txBody>
      </p:sp>
    </p:spTree>
    <p:extLst>
      <p:ext uri="{BB962C8B-B14F-4D97-AF65-F5344CB8AC3E}">
        <p14:creationId xmlns:p14="http://schemas.microsoft.com/office/powerpoint/2010/main" xmlns="" val="12174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55724" cy="7086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Acts2:42 </a:t>
            </a:r>
            <a:r>
              <a:rPr lang="en-US" sz="3100" dirty="0"/>
              <a:t>They were continually devoting themselves to the apostles’ teaching and to fellowship, to the breaking of bread and to prayer. </a:t>
            </a:r>
            <a:r>
              <a:rPr lang="en-US" sz="3100" b="1" baseline="30000" dirty="0"/>
              <a:t>43 </a:t>
            </a:r>
            <a:r>
              <a:rPr lang="en-US" sz="3100" dirty="0"/>
              <a:t>Everyone kept feeling a sense of awe; and many wonders and signs were taking place through the apostles.</a:t>
            </a:r>
            <a:r>
              <a:rPr lang="en-US" sz="3100" b="1" dirty="0"/>
              <a:t> </a:t>
            </a:r>
            <a:r>
              <a:rPr lang="en-US" sz="3100" b="1" baseline="30000" dirty="0"/>
              <a:t>44 </a:t>
            </a:r>
            <a:r>
              <a:rPr lang="en-US" sz="3100" dirty="0"/>
              <a:t>And all those who had believed were together and had all things in common;</a:t>
            </a:r>
            <a:r>
              <a:rPr lang="en-US" sz="3100" b="1" dirty="0"/>
              <a:t> </a:t>
            </a:r>
            <a:r>
              <a:rPr lang="en-US" sz="3100" b="1" baseline="30000" dirty="0"/>
              <a:t>45 </a:t>
            </a:r>
            <a:r>
              <a:rPr lang="en-US" sz="3100" dirty="0"/>
              <a:t>and they began selling their property and possessions and were sharing them with all, as anyone might have need. </a:t>
            </a:r>
            <a:r>
              <a:rPr lang="en-US" sz="3100" b="1" baseline="30000" dirty="0"/>
              <a:t>46 </a:t>
            </a:r>
            <a:r>
              <a:rPr lang="en-US" sz="3100" dirty="0"/>
              <a:t>Day by day continuing with one mind in the temple, and breaking bread from house to house, they were taking their meals together with gladness and sincerity of heart, </a:t>
            </a:r>
            <a:r>
              <a:rPr lang="en-US" sz="3100" b="1" baseline="30000" dirty="0"/>
              <a:t>47 </a:t>
            </a:r>
            <a:r>
              <a:rPr lang="en-US" sz="3100" dirty="0"/>
              <a:t>praising God and having favor with all the people. And the Lord was adding to their number day by day those who were being saved.</a:t>
            </a:r>
          </a:p>
          <a:p>
            <a:endParaRPr lang="en-US" sz="3400" dirty="0"/>
          </a:p>
        </p:txBody>
      </p:sp>
    </p:spTree>
    <p:extLst>
      <p:ext uri="{BB962C8B-B14F-4D97-AF65-F5344CB8AC3E}">
        <p14:creationId xmlns:p14="http://schemas.microsoft.com/office/powerpoint/2010/main" xmlns="" val="26817879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6857999"/>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endParaRPr lang="en-US" sz="2000" dirty="0"/>
          </a:p>
          <a:p>
            <a:pPr fontAlgn="base"/>
            <a:r>
              <a:rPr lang="en-US" sz="3200" dirty="0"/>
              <a:t>Not how much is in your 401(k). Not how many conferences you spoke at--or keynoted.  Not how many blog posts you wrote or how many followers you had… No, the biggest predictor of your happiness and fulfillment overall in life is, basically, love.</a:t>
            </a:r>
          </a:p>
          <a:p>
            <a:pPr fontAlgn="base"/>
            <a:endParaRPr lang="en-US" sz="3200" dirty="0"/>
          </a:p>
          <a:p>
            <a:pPr fontAlgn="base"/>
            <a:r>
              <a:rPr lang="en-US" sz="3200" dirty="0"/>
              <a:t>Specifically, the study demonstrates that having someone to rely on helps your nervous system relax, helps your brain stay healthier for longer, and reduces both emotional as well as physical pain.  The data is also very clear that those who feel lonely are more likely to see their physical health decline earlier and die younger.</a:t>
            </a:r>
          </a:p>
          <a:p>
            <a:pPr fontAlgn="base"/>
            <a:endParaRPr lang="en-US" sz="3200" dirty="0"/>
          </a:p>
          <a:p>
            <a:pPr fontAlgn="base"/>
            <a:endParaRPr lang="en-US" sz="3200" b="1" i="1" dirty="0"/>
          </a:p>
        </p:txBody>
      </p:sp>
    </p:spTree>
    <p:extLst>
      <p:ext uri="{BB962C8B-B14F-4D97-AF65-F5344CB8AC3E}">
        <p14:creationId xmlns:p14="http://schemas.microsoft.com/office/powerpoint/2010/main" xmlns="" val="2555606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r>
              <a:rPr lang="en-US" sz="3200" dirty="0"/>
              <a:t>"It's not just the number of friends you have, and it's not whether or not you're in a committed relationship," says </a:t>
            </a:r>
            <a:r>
              <a:rPr lang="en-US" sz="3200" dirty="0" err="1"/>
              <a:t>Waldinger</a:t>
            </a:r>
            <a:r>
              <a:rPr lang="en-US" sz="3200" dirty="0"/>
              <a:t>. "It's the quality of your close relationships that matters.”</a:t>
            </a:r>
          </a:p>
          <a:p>
            <a:pPr fontAlgn="base"/>
            <a:endParaRPr lang="en-US" sz="3200" dirty="0"/>
          </a:p>
          <a:p>
            <a:pPr fontAlgn="base"/>
            <a:r>
              <a:rPr lang="en-US" sz="3200" dirty="0"/>
              <a:t>What that means is this: It doesn't matter whether you have a huge group of friends and go out every weekend or if you're in a "perfect" romantic relationship (as if those exist). It's the </a:t>
            </a:r>
            <a:r>
              <a:rPr lang="en-US" sz="3200" i="1" dirty="0"/>
              <a:t>quality</a:t>
            </a:r>
            <a:r>
              <a:rPr lang="en-US" sz="3200" dirty="0"/>
              <a:t> of the relationships--how much vulnerability and depth exists within them; how safe you feel sharing with one another; the extent to which you can relax and be seen for who you truly are, and truly see another.</a:t>
            </a:r>
          </a:p>
          <a:p>
            <a:pPr fontAlgn="base"/>
            <a:endParaRPr lang="en-US" sz="3200" dirty="0"/>
          </a:p>
        </p:txBody>
      </p:sp>
    </p:spTree>
    <p:extLst>
      <p:ext uri="{BB962C8B-B14F-4D97-AF65-F5344CB8AC3E}">
        <p14:creationId xmlns:p14="http://schemas.microsoft.com/office/powerpoint/2010/main" xmlns="" val="24855012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endParaRPr lang="en-US" sz="3200" dirty="0"/>
          </a:p>
          <a:p>
            <a:pPr fontAlgn="base"/>
            <a:endParaRPr lang="en-US" sz="3200" dirty="0"/>
          </a:p>
          <a:p>
            <a:pPr fontAlgn="base"/>
            <a:endParaRPr lang="en-US" sz="3200" dirty="0"/>
          </a:p>
          <a:p>
            <a:pPr fontAlgn="base"/>
            <a:endParaRPr lang="en-US" sz="3200" dirty="0"/>
          </a:p>
          <a:p>
            <a:pPr fontAlgn="base"/>
            <a:r>
              <a:rPr lang="en-US" sz="3200" dirty="0"/>
              <a:t>"Relationships are messy and they're complicated," acknowledges </a:t>
            </a:r>
            <a:r>
              <a:rPr lang="en-US" sz="3200" dirty="0" err="1"/>
              <a:t>Waldinger</a:t>
            </a:r>
            <a:r>
              <a:rPr lang="en-US" sz="3200" dirty="0"/>
              <a:t>. But he's adamant in his research-backed assessment:</a:t>
            </a:r>
          </a:p>
          <a:p>
            <a:pPr fontAlgn="base"/>
            <a:r>
              <a:rPr lang="en-US" sz="3200" dirty="0"/>
              <a:t>"The good life is built with good relationships."</a:t>
            </a:r>
          </a:p>
          <a:p>
            <a:pPr fontAlgn="base"/>
            <a:endParaRPr lang="en-US" sz="3200" dirty="0"/>
          </a:p>
          <a:p>
            <a:pPr fontAlgn="base"/>
            <a:endParaRPr lang="en-US" sz="3200" dirty="0"/>
          </a:p>
          <a:p>
            <a:r>
              <a:rPr lang="en-US" sz="3200" b="1" dirty="0"/>
              <a:t>	      		</a:t>
            </a:r>
            <a:endParaRPr lang="en-US" sz="3200" b="1" i="1" dirty="0"/>
          </a:p>
        </p:txBody>
      </p:sp>
    </p:spTree>
    <p:extLst>
      <p:ext uri="{BB962C8B-B14F-4D97-AF65-F5344CB8AC3E}">
        <p14:creationId xmlns:p14="http://schemas.microsoft.com/office/powerpoint/2010/main" xmlns="" val="17616908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6" name="Rounded Rectangular Callout 17"/>
          <p:cNvSpPr/>
          <p:nvPr/>
        </p:nvSpPr>
        <p:spPr>
          <a:xfrm>
            <a:off x="190500" y="228600"/>
            <a:ext cx="876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we don’t need a record-breaking study to tell us that</a:t>
            </a:r>
            <a:endParaRPr lang="en-US" sz="3600" b="1" i="1" dirty="0"/>
          </a:p>
        </p:txBody>
      </p:sp>
    </p:spTree>
    <p:extLst>
      <p:ext uri="{BB962C8B-B14F-4D97-AF65-F5344CB8AC3E}">
        <p14:creationId xmlns:p14="http://schemas.microsoft.com/office/powerpoint/2010/main" xmlns="" val="29069935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1"/>
            <a:ext cx="9144000" cy="6858001"/>
          </a:xfrm>
          <a:prstGeom prst="rect">
            <a:avLst/>
          </a:prstGeom>
          <a:noFill/>
        </p:spPr>
      </p:pic>
      <p:sp>
        <p:nvSpPr>
          <p:cNvPr id="6" name="Rounded Rectangular Callout 17"/>
          <p:cNvSpPr/>
          <p:nvPr/>
        </p:nvSpPr>
        <p:spPr>
          <a:xfrm>
            <a:off x="190500" y="228600"/>
            <a:ext cx="876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we don’t need a record-breaking study to tell us that</a:t>
            </a:r>
            <a:endParaRPr lang="en-US" sz="3600" b="1" i="1" dirty="0"/>
          </a:p>
        </p:txBody>
      </p:sp>
      <p:sp>
        <p:nvSpPr>
          <p:cNvPr id="7" name="Rounded Rectangular Callout 17"/>
          <p:cNvSpPr/>
          <p:nvPr/>
        </p:nvSpPr>
        <p:spPr>
          <a:xfrm>
            <a:off x="190500" y="228600"/>
            <a:ext cx="876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You are MADE for relationship</a:t>
            </a:r>
            <a:endParaRPr lang="en-US" sz="4400" b="1" i="1" dirty="0"/>
          </a:p>
        </p:txBody>
      </p:sp>
    </p:spTree>
    <p:extLst>
      <p:ext uri="{BB962C8B-B14F-4D97-AF65-F5344CB8AC3E}">
        <p14:creationId xmlns:p14="http://schemas.microsoft.com/office/powerpoint/2010/main" xmlns="" val="18206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190500" y="60960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the place Christian Community </a:t>
            </a:r>
          </a:p>
          <a:p>
            <a:pPr algn="ctr" fontAlgn="auto">
              <a:spcBef>
                <a:spcPts val="0"/>
              </a:spcBef>
              <a:spcAft>
                <a:spcPts val="0"/>
              </a:spcAft>
              <a:defRPr/>
            </a:pPr>
            <a:r>
              <a:rPr lang="en-US" sz="3600" b="1" dirty="0"/>
              <a:t>holds in your life? </a:t>
            </a:r>
          </a:p>
        </p:txBody>
      </p:sp>
    </p:spTree>
    <p:extLst>
      <p:ext uri="{BB962C8B-B14F-4D97-AF65-F5344CB8AC3E}">
        <p14:creationId xmlns:p14="http://schemas.microsoft.com/office/powerpoint/2010/main" xmlns="" val="24023690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190500" y="60960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the place Christian Community </a:t>
            </a:r>
          </a:p>
          <a:p>
            <a:pPr algn="ctr" fontAlgn="auto">
              <a:spcBef>
                <a:spcPts val="0"/>
              </a:spcBef>
              <a:spcAft>
                <a:spcPts val="0"/>
              </a:spcAft>
              <a:defRPr/>
            </a:pPr>
            <a:r>
              <a:rPr lang="en-US" sz="3600" b="1" dirty="0"/>
              <a:t>holds in your life? </a:t>
            </a:r>
          </a:p>
        </p:txBody>
      </p:sp>
      <p:sp>
        <p:nvSpPr>
          <p:cNvPr id="4" name="Rounded Rectangular Callout 17"/>
          <p:cNvSpPr/>
          <p:nvPr/>
        </p:nvSpPr>
        <p:spPr>
          <a:xfrm>
            <a:off x="3810000" y="2743200"/>
            <a:ext cx="46101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You have a choice</a:t>
            </a:r>
          </a:p>
        </p:txBody>
      </p:sp>
    </p:spTree>
    <p:extLst>
      <p:ext uri="{BB962C8B-B14F-4D97-AF65-F5344CB8AC3E}">
        <p14:creationId xmlns:p14="http://schemas.microsoft.com/office/powerpoint/2010/main" xmlns="" val="24023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190500" y="60960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the place Christian Community </a:t>
            </a:r>
          </a:p>
          <a:p>
            <a:pPr algn="ctr" fontAlgn="auto">
              <a:spcBef>
                <a:spcPts val="0"/>
              </a:spcBef>
              <a:spcAft>
                <a:spcPts val="0"/>
              </a:spcAft>
              <a:defRPr/>
            </a:pPr>
            <a:r>
              <a:rPr lang="en-US" sz="3600" b="1" dirty="0"/>
              <a:t>holds in your life? </a:t>
            </a:r>
          </a:p>
        </p:txBody>
      </p:sp>
      <p:sp>
        <p:nvSpPr>
          <p:cNvPr id="4" name="Rounded Rectangular Callout 17"/>
          <p:cNvSpPr/>
          <p:nvPr/>
        </p:nvSpPr>
        <p:spPr>
          <a:xfrm>
            <a:off x="3810000" y="2743200"/>
            <a:ext cx="46101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You have a choice</a:t>
            </a:r>
          </a:p>
        </p:txBody>
      </p:sp>
      <p:sp>
        <p:nvSpPr>
          <p:cNvPr id="5" name="Rounded Rectangular Callout 17"/>
          <p:cNvSpPr/>
          <p:nvPr/>
        </p:nvSpPr>
        <p:spPr>
          <a:xfrm>
            <a:off x="152400" y="3689838"/>
            <a:ext cx="8806962"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Are you going to just accept our culture’s version of “fellowship?”</a:t>
            </a:r>
          </a:p>
        </p:txBody>
      </p:sp>
    </p:spTree>
    <p:extLst>
      <p:ext uri="{BB962C8B-B14F-4D97-AF65-F5344CB8AC3E}">
        <p14:creationId xmlns:p14="http://schemas.microsoft.com/office/powerpoint/2010/main" xmlns="" val="24023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190500" y="60960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the place Christian Community </a:t>
            </a:r>
          </a:p>
          <a:p>
            <a:pPr algn="ctr" fontAlgn="auto">
              <a:spcBef>
                <a:spcPts val="0"/>
              </a:spcBef>
              <a:spcAft>
                <a:spcPts val="0"/>
              </a:spcAft>
              <a:defRPr/>
            </a:pPr>
            <a:r>
              <a:rPr lang="en-US" sz="3600" b="1" dirty="0"/>
              <a:t>holds in your life? </a:t>
            </a:r>
          </a:p>
        </p:txBody>
      </p:sp>
      <p:sp>
        <p:nvSpPr>
          <p:cNvPr id="4" name="Rounded Rectangular Callout 17"/>
          <p:cNvSpPr/>
          <p:nvPr/>
        </p:nvSpPr>
        <p:spPr>
          <a:xfrm>
            <a:off x="3810000" y="2743200"/>
            <a:ext cx="46101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You have a choice</a:t>
            </a:r>
          </a:p>
        </p:txBody>
      </p:sp>
      <p:sp>
        <p:nvSpPr>
          <p:cNvPr id="5" name="Rounded Rectangular Callout 17"/>
          <p:cNvSpPr/>
          <p:nvPr/>
        </p:nvSpPr>
        <p:spPr>
          <a:xfrm>
            <a:off x="152400" y="3689838"/>
            <a:ext cx="8806962"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Are you going to just accept our culture’s version of “fellowship?”</a:t>
            </a:r>
          </a:p>
        </p:txBody>
      </p:sp>
      <p:sp>
        <p:nvSpPr>
          <p:cNvPr id="6" name="Rounded Rectangular Callout 17"/>
          <p:cNvSpPr/>
          <p:nvPr/>
        </p:nvSpPr>
        <p:spPr>
          <a:xfrm>
            <a:off x="152400" y="4788876"/>
            <a:ext cx="8806962" cy="1828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Or will you dare to take another step toward the radical and fulfilling way of life laid out for us in the Bible?</a:t>
            </a:r>
          </a:p>
        </p:txBody>
      </p:sp>
    </p:spTree>
    <p:extLst>
      <p:ext uri="{BB962C8B-B14F-4D97-AF65-F5344CB8AC3E}">
        <p14:creationId xmlns:p14="http://schemas.microsoft.com/office/powerpoint/2010/main" xmlns="" val="24023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dirty="0">
                <a:solidFill>
                  <a:schemeClr val="bg1"/>
                </a:solidFill>
                <a:latin typeface="+mj-lt"/>
                <a:ea typeface="+mj-ea"/>
                <a:cs typeface="+mj-cs"/>
              </a:rPr>
              <a:t>teachings available </a:t>
            </a:r>
            <a:r>
              <a:rPr kumimoji="0" lang="en-US" sz="3600" b="0" i="0" u="none" strike="noStrike" kern="1200" cap="none" spc="0" normalizeH="0" baseline="0" noProof="0" dirty="0">
                <a:ln>
                  <a:noFill/>
                </a:ln>
                <a:solidFill>
                  <a:schemeClr val="bg1"/>
                </a:solidFill>
                <a:effectLst/>
                <a:uLnTx/>
                <a:uFillTx/>
                <a:latin typeface="+mj-lt"/>
                <a:ea typeface="+mj-ea"/>
                <a:cs typeface="+mj-cs"/>
              </a:rPr>
              <a:t>at </a:t>
            </a:r>
            <a:r>
              <a:rPr kumimoji="0" lang="en-US" sz="4400" b="0" i="0" u="none" strike="noStrike" kern="1200" cap="none" spc="0" normalizeH="0" baseline="0" noProof="0" dirty="0">
                <a:ln>
                  <a:noFill/>
                </a:ln>
                <a:solidFill>
                  <a:schemeClr val="bg1"/>
                </a:solidFill>
                <a:effectLst/>
                <a:uLnTx/>
                <a:uFillTx/>
                <a:latin typeface="+mj-lt"/>
                <a:ea typeface="+mj-ea"/>
                <a:cs typeface="+mj-cs"/>
              </a:rPr>
              <a:t/>
            </a:r>
            <a:br>
              <a:rPr kumimoji="0" lang="en-US" sz="4400" b="0" i="0" u="none" strike="noStrike" kern="1200" cap="none" spc="0" normalizeH="0" baseline="0" noProof="0" dirty="0">
                <a:ln>
                  <a:noFill/>
                </a:ln>
                <a:solidFill>
                  <a:schemeClr val="bg1"/>
                </a:solidFill>
                <a:effectLst/>
                <a:uLnTx/>
                <a:uFillTx/>
                <a:latin typeface="+mj-lt"/>
                <a:ea typeface="+mj-ea"/>
                <a:cs typeface="+mj-cs"/>
              </a:rPr>
            </a:br>
            <a:r>
              <a:rPr kumimoji="0" lang="en-US" sz="1200" b="0" i="0" u="none" strike="noStrike" kern="1200" cap="none" spc="0" normalizeH="0" baseline="0" noProof="0" dirty="0">
                <a:ln>
                  <a:noFill/>
                </a:ln>
                <a:solidFill>
                  <a:schemeClr val="bg1"/>
                </a:solidFill>
                <a:effectLst/>
                <a:uLnTx/>
                <a:uFillTx/>
                <a:latin typeface="+mj-lt"/>
                <a:ea typeface="+mj-ea"/>
                <a:cs typeface="+mj-cs"/>
              </a:rPr>
              <a:t> </a:t>
            </a:r>
            <a:r>
              <a:rPr kumimoji="0" lang="en-US" sz="4400" b="0" i="0" u="none" strike="noStrike" kern="1200" cap="none" spc="0" normalizeH="0" baseline="0" noProof="0" dirty="0">
                <a:ln>
                  <a:noFill/>
                </a:ln>
                <a:solidFill>
                  <a:schemeClr val="bg1"/>
                </a:solidFill>
                <a:effectLst/>
                <a:uLnTx/>
                <a:uFillTx/>
                <a:latin typeface="+mj-lt"/>
                <a:ea typeface="+mj-ea"/>
                <a:cs typeface="+mj-cs"/>
              </a:rPr>
              <a:t>www.centralteachings.com</a:t>
            </a:r>
          </a:p>
        </p:txBody>
      </p:sp>
      <p:sp>
        <p:nvSpPr>
          <p:cNvPr id="10" name="TextBox 9"/>
          <p:cNvSpPr txBox="1"/>
          <p:nvPr/>
        </p:nvSpPr>
        <p:spPr>
          <a:xfrm>
            <a:off x="3352800" y="4724400"/>
            <a:ext cx="55626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2: Community</a:t>
            </a:r>
            <a:endParaRPr lang="en-US" sz="44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55724" cy="6858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Acts2:42 </a:t>
            </a:r>
            <a:r>
              <a:rPr lang="en-US" sz="3100" dirty="0"/>
              <a:t>They were </a:t>
            </a:r>
            <a:r>
              <a:rPr lang="en-US" sz="3100" b="1" u="sng" dirty="0">
                <a:solidFill>
                  <a:srgbClr val="002060"/>
                </a:solidFill>
              </a:rPr>
              <a:t>continually</a:t>
            </a:r>
            <a:r>
              <a:rPr lang="en-US" sz="3100" dirty="0"/>
              <a:t> devoting themselves to the apostles’ teaching and to fellowship, to the breaking of bread and to prayer. </a:t>
            </a:r>
            <a:r>
              <a:rPr lang="en-US" sz="3100" b="1" baseline="30000" dirty="0"/>
              <a:t>43 </a:t>
            </a:r>
            <a:r>
              <a:rPr lang="en-US" sz="3100" dirty="0"/>
              <a:t>Everyone </a:t>
            </a:r>
            <a:r>
              <a:rPr lang="en-US" sz="3100" b="1" u="sng" dirty="0">
                <a:solidFill>
                  <a:srgbClr val="002060"/>
                </a:solidFill>
              </a:rPr>
              <a:t>kept feeling </a:t>
            </a:r>
            <a:r>
              <a:rPr lang="en-US" sz="3100" dirty="0"/>
              <a:t>a sense of awe; and many wonders and signs </a:t>
            </a:r>
            <a:r>
              <a:rPr lang="en-US" sz="3100" b="1" u="sng" dirty="0">
                <a:solidFill>
                  <a:srgbClr val="002060"/>
                </a:solidFill>
              </a:rPr>
              <a:t>were taking place </a:t>
            </a:r>
            <a:r>
              <a:rPr lang="en-US" sz="3100" dirty="0"/>
              <a:t>through the apostles.</a:t>
            </a:r>
            <a:r>
              <a:rPr lang="en-US" sz="3100" b="1" dirty="0"/>
              <a:t> </a:t>
            </a:r>
            <a:r>
              <a:rPr lang="en-US" sz="3100" b="1" baseline="30000" dirty="0"/>
              <a:t>44 </a:t>
            </a:r>
            <a:r>
              <a:rPr lang="en-US" sz="3100" dirty="0"/>
              <a:t>And all those who had believed </a:t>
            </a:r>
            <a:r>
              <a:rPr lang="en-US" sz="3100" b="1" u="sng" dirty="0">
                <a:solidFill>
                  <a:srgbClr val="002060"/>
                </a:solidFill>
              </a:rPr>
              <a:t>were together </a:t>
            </a:r>
            <a:r>
              <a:rPr lang="en-US" sz="3100" dirty="0"/>
              <a:t>and had all things in common;</a:t>
            </a:r>
            <a:r>
              <a:rPr lang="en-US" sz="3100" b="1" dirty="0"/>
              <a:t> </a:t>
            </a:r>
            <a:r>
              <a:rPr lang="en-US" sz="3100" b="1" baseline="30000" dirty="0"/>
              <a:t>45 </a:t>
            </a:r>
            <a:r>
              <a:rPr lang="en-US" sz="3100" dirty="0"/>
              <a:t>and they began selling their property and possessions and </a:t>
            </a:r>
            <a:r>
              <a:rPr lang="en-US" sz="3100" b="1" u="sng" dirty="0">
                <a:solidFill>
                  <a:srgbClr val="002060"/>
                </a:solidFill>
              </a:rPr>
              <a:t>were sharing </a:t>
            </a:r>
            <a:r>
              <a:rPr lang="en-US" sz="3100" dirty="0"/>
              <a:t>them with all, as anyone might have need. </a:t>
            </a:r>
            <a:r>
              <a:rPr lang="en-US" sz="3100" b="1" baseline="30000" dirty="0"/>
              <a:t>46 </a:t>
            </a:r>
            <a:r>
              <a:rPr lang="en-US" sz="3100" b="1" u="sng" dirty="0">
                <a:solidFill>
                  <a:srgbClr val="002060"/>
                </a:solidFill>
              </a:rPr>
              <a:t>Day by day continuing</a:t>
            </a:r>
            <a:r>
              <a:rPr lang="en-US" sz="3100" dirty="0"/>
              <a:t> with one mind in the temple, and breaking bread from house to house, they </a:t>
            </a:r>
            <a:r>
              <a:rPr lang="en-US" sz="3100" b="1" u="sng" dirty="0">
                <a:solidFill>
                  <a:srgbClr val="002060"/>
                </a:solidFill>
              </a:rPr>
              <a:t>were taking</a:t>
            </a:r>
            <a:r>
              <a:rPr lang="en-US" sz="3100" dirty="0"/>
              <a:t> their meals together with gladness and sincerity of heart, </a:t>
            </a:r>
            <a:r>
              <a:rPr lang="en-US" sz="3100" b="1" baseline="30000" dirty="0"/>
              <a:t>47 </a:t>
            </a:r>
            <a:r>
              <a:rPr lang="en-US" sz="3100" dirty="0"/>
              <a:t>praising God and having favor with all the people. And the Lord was adding to their number </a:t>
            </a:r>
            <a:r>
              <a:rPr lang="en-US" sz="3100" b="1" u="sng" dirty="0">
                <a:solidFill>
                  <a:srgbClr val="002060"/>
                </a:solidFill>
              </a:rPr>
              <a:t>day by day</a:t>
            </a:r>
            <a:r>
              <a:rPr lang="en-US" sz="3100" dirty="0"/>
              <a:t> those who were being saved.</a:t>
            </a:r>
          </a:p>
          <a:p>
            <a:endParaRPr lang="en-US" sz="3400" dirty="0"/>
          </a:p>
        </p:txBody>
      </p:sp>
    </p:spTree>
    <p:extLst>
      <p:ext uri="{BB962C8B-B14F-4D97-AF65-F5344CB8AC3E}">
        <p14:creationId xmlns:p14="http://schemas.microsoft.com/office/powerpoint/2010/main" xmlns="" val="290846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55724" cy="68580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Acts2:42 </a:t>
            </a:r>
            <a:r>
              <a:rPr lang="en-US" sz="3100" dirty="0"/>
              <a:t>They were </a:t>
            </a:r>
            <a:r>
              <a:rPr lang="en-US" sz="3100" b="1" u="sng" dirty="0">
                <a:solidFill>
                  <a:srgbClr val="002060"/>
                </a:solidFill>
              </a:rPr>
              <a:t>continually</a:t>
            </a:r>
            <a:r>
              <a:rPr lang="en-US" sz="3100" dirty="0"/>
              <a:t> devoting themselves to the apostles’ teaching and to fellowship, to the breaking of bread and to prayer. </a:t>
            </a:r>
            <a:r>
              <a:rPr lang="en-US" sz="3100" b="1" baseline="30000" dirty="0"/>
              <a:t>43 </a:t>
            </a:r>
            <a:r>
              <a:rPr lang="en-US" sz="3100" dirty="0"/>
              <a:t>Everyone </a:t>
            </a:r>
            <a:r>
              <a:rPr lang="en-US" sz="3100" b="1" u="sng" dirty="0">
                <a:solidFill>
                  <a:srgbClr val="002060"/>
                </a:solidFill>
              </a:rPr>
              <a:t>kept feeling </a:t>
            </a:r>
            <a:r>
              <a:rPr lang="en-US" sz="3100" dirty="0"/>
              <a:t>a sense of awe; and many wonders and signs </a:t>
            </a:r>
            <a:r>
              <a:rPr lang="en-US" sz="3100" b="1" u="sng" dirty="0">
                <a:solidFill>
                  <a:srgbClr val="002060"/>
                </a:solidFill>
              </a:rPr>
              <a:t>were taking place </a:t>
            </a:r>
            <a:r>
              <a:rPr lang="en-US" sz="3100" dirty="0"/>
              <a:t>through the apostles.</a:t>
            </a:r>
            <a:r>
              <a:rPr lang="en-US" sz="3100" b="1" dirty="0"/>
              <a:t> </a:t>
            </a:r>
            <a:r>
              <a:rPr lang="en-US" sz="3100" b="1" baseline="30000" dirty="0"/>
              <a:t>44 </a:t>
            </a:r>
            <a:r>
              <a:rPr lang="en-US" sz="3100" dirty="0"/>
              <a:t>And all those who had believed </a:t>
            </a:r>
            <a:r>
              <a:rPr lang="en-US" sz="3100" b="1" u="sng" dirty="0">
                <a:solidFill>
                  <a:srgbClr val="002060"/>
                </a:solidFill>
              </a:rPr>
              <a:t>were together </a:t>
            </a:r>
            <a:r>
              <a:rPr lang="en-US" sz="3100" dirty="0"/>
              <a:t>and had all things in common;</a:t>
            </a:r>
            <a:r>
              <a:rPr lang="en-US" sz="3100" b="1" dirty="0"/>
              <a:t> </a:t>
            </a:r>
            <a:r>
              <a:rPr lang="en-US" sz="3100" b="1" baseline="30000" dirty="0"/>
              <a:t>45 </a:t>
            </a:r>
            <a:r>
              <a:rPr lang="en-US" sz="3100" dirty="0"/>
              <a:t>and they began selling their property and possessions and </a:t>
            </a:r>
            <a:r>
              <a:rPr lang="en-US" sz="3100" b="1" u="sng" dirty="0">
                <a:solidFill>
                  <a:srgbClr val="002060"/>
                </a:solidFill>
              </a:rPr>
              <a:t>were sharing </a:t>
            </a:r>
            <a:r>
              <a:rPr lang="en-US" sz="3100" dirty="0"/>
              <a:t>them with all, as anyone might have need. </a:t>
            </a:r>
            <a:r>
              <a:rPr lang="en-US" sz="3100" b="1" baseline="30000" dirty="0"/>
              <a:t>46 </a:t>
            </a:r>
            <a:r>
              <a:rPr lang="en-US" sz="3100" b="1" u="sng" dirty="0">
                <a:solidFill>
                  <a:srgbClr val="002060"/>
                </a:solidFill>
              </a:rPr>
              <a:t>Day by day continuing</a:t>
            </a:r>
            <a:r>
              <a:rPr lang="en-US" sz="3100" dirty="0"/>
              <a:t> with one mind in the temple, and breaking bread from house to house, they </a:t>
            </a:r>
            <a:r>
              <a:rPr lang="en-US" sz="3100" b="1" u="sng" dirty="0">
                <a:solidFill>
                  <a:srgbClr val="002060"/>
                </a:solidFill>
              </a:rPr>
              <a:t>were taking</a:t>
            </a:r>
            <a:r>
              <a:rPr lang="en-US" sz="3100" dirty="0"/>
              <a:t> their meals together with gladness and sincerity of heart, </a:t>
            </a:r>
            <a:r>
              <a:rPr lang="en-US" sz="3100" b="1" baseline="30000" dirty="0"/>
              <a:t>47 </a:t>
            </a:r>
            <a:r>
              <a:rPr lang="en-US" sz="3100" dirty="0"/>
              <a:t>praising God and having favor with all the people. And the Lord was adding to their number </a:t>
            </a:r>
            <a:r>
              <a:rPr lang="en-US" sz="3100" b="1" u="sng" dirty="0">
                <a:solidFill>
                  <a:srgbClr val="002060"/>
                </a:solidFill>
              </a:rPr>
              <a:t>day by day</a:t>
            </a:r>
            <a:r>
              <a:rPr lang="en-US" sz="3100" dirty="0"/>
              <a:t> those who were being saved.</a:t>
            </a:r>
          </a:p>
          <a:p>
            <a:endParaRPr lang="en-US" sz="3400" dirty="0"/>
          </a:p>
        </p:txBody>
      </p:sp>
      <p:sp>
        <p:nvSpPr>
          <p:cNvPr id="3" name="Rounded Rectangular Callout 17"/>
          <p:cNvSpPr/>
          <p:nvPr/>
        </p:nvSpPr>
        <p:spPr>
          <a:xfrm>
            <a:off x="5105400" y="6096000"/>
            <a:ext cx="35052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Like a montage</a:t>
            </a:r>
            <a:endParaRPr lang="en-US" sz="3600" b="1" i="1" dirty="0"/>
          </a:p>
        </p:txBody>
      </p:sp>
    </p:spTree>
    <p:extLst>
      <p:ext uri="{BB962C8B-B14F-4D97-AF65-F5344CB8AC3E}">
        <p14:creationId xmlns:p14="http://schemas.microsoft.com/office/powerpoint/2010/main" xmlns="" val="29084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55724" cy="7086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Acts2:42 </a:t>
            </a:r>
            <a:r>
              <a:rPr lang="en-US" sz="3100" dirty="0"/>
              <a:t>They were </a:t>
            </a:r>
            <a:r>
              <a:rPr lang="en-US" sz="3100" b="1" u="sng" dirty="0">
                <a:solidFill>
                  <a:srgbClr val="002060"/>
                </a:solidFill>
              </a:rPr>
              <a:t>continually</a:t>
            </a:r>
            <a:r>
              <a:rPr lang="en-US" sz="3100" dirty="0"/>
              <a:t> devoting themselves to the apostles’ teaching and to fellowship, to the breaking of bread and to prayer. </a:t>
            </a:r>
            <a:r>
              <a:rPr lang="en-US" sz="3100" b="1" baseline="30000" dirty="0"/>
              <a:t>43 </a:t>
            </a:r>
            <a:r>
              <a:rPr lang="en-US" sz="3100" dirty="0"/>
              <a:t>Everyone </a:t>
            </a:r>
            <a:r>
              <a:rPr lang="en-US" sz="3100" b="1" u="sng" dirty="0">
                <a:solidFill>
                  <a:srgbClr val="002060"/>
                </a:solidFill>
              </a:rPr>
              <a:t>kept feeling </a:t>
            </a:r>
            <a:r>
              <a:rPr lang="en-US" sz="3100" dirty="0"/>
              <a:t>a sense of awe; and many wonders and signs </a:t>
            </a:r>
            <a:r>
              <a:rPr lang="en-US" sz="3100" b="1" u="sng" dirty="0">
                <a:solidFill>
                  <a:srgbClr val="002060"/>
                </a:solidFill>
              </a:rPr>
              <a:t>were taking place </a:t>
            </a:r>
            <a:r>
              <a:rPr lang="en-US" sz="3100" dirty="0"/>
              <a:t>through the apostles.</a:t>
            </a:r>
            <a:r>
              <a:rPr lang="en-US" sz="3100" b="1" dirty="0"/>
              <a:t> </a:t>
            </a:r>
            <a:r>
              <a:rPr lang="en-US" sz="3100" b="1" baseline="30000" dirty="0"/>
              <a:t>44 </a:t>
            </a:r>
            <a:r>
              <a:rPr lang="en-US" sz="3100" dirty="0"/>
              <a:t>And all those who had believed </a:t>
            </a:r>
            <a:r>
              <a:rPr lang="en-US" sz="3100" b="1" u="sng" dirty="0">
                <a:solidFill>
                  <a:srgbClr val="002060"/>
                </a:solidFill>
              </a:rPr>
              <a:t>were together </a:t>
            </a:r>
            <a:r>
              <a:rPr lang="en-US" sz="3100" dirty="0"/>
              <a:t>and had all things in common;</a:t>
            </a:r>
            <a:r>
              <a:rPr lang="en-US" sz="3100" b="1" dirty="0"/>
              <a:t> </a:t>
            </a:r>
            <a:r>
              <a:rPr lang="en-US" sz="3100" b="1" baseline="30000" dirty="0"/>
              <a:t>45 </a:t>
            </a:r>
            <a:r>
              <a:rPr lang="en-US" sz="3100" dirty="0"/>
              <a:t>and they began selling their property and possessions and </a:t>
            </a:r>
            <a:r>
              <a:rPr lang="en-US" sz="3100" b="1" u="sng" dirty="0">
                <a:solidFill>
                  <a:srgbClr val="002060"/>
                </a:solidFill>
              </a:rPr>
              <a:t>were sharing </a:t>
            </a:r>
            <a:r>
              <a:rPr lang="en-US" sz="3100" dirty="0"/>
              <a:t>them with all, as anyone might have need. </a:t>
            </a:r>
            <a:r>
              <a:rPr lang="en-US" sz="3100" b="1" baseline="30000" dirty="0"/>
              <a:t>46 </a:t>
            </a:r>
            <a:r>
              <a:rPr lang="en-US" sz="3100" b="1" u="sng" dirty="0">
                <a:solidFill>
                  <a:srgbClr val="002060"/>
                </a:solidFill>
              </a:rPr>
              <a:t>Day by day continuing</a:t>
            </a:r>
            <a:r>
              <a:rPr lang="en-US" sz="3100" dirty="0"/>
              <a:t> with one mind in the temple, and breaking bread from house to house, they </a:t>
            </a:r>
            <a:r>
              <a:rPr lang="en-US" sz="3100" b="1" u="sng" dirty="0">
                <a:solidFill>
                  <a:srgbClr val="002060"/>
                </a:solidFill>
              </a:rPr>
              <a:t>were taking</a:t>
            </a:r>
            <a:r>
              <a:rPr lang="en-US" sz="3100" dirty="0"/>
              <a:t> their  meals together with gladness and sincerity of heart, </a:t>
            </a:r>
            <a:r>
              <a:rPr lang="en-US" sz="3100" b="1" baseline="30000" dirty="0"/>
              <a:t>47 </a:t>
            </a:r>
            <a:r>
              <a:rPr lang="en-US" sz="3100" dirty="0"/>
              <a:t>praising God and having favor with all the people. And the Lord was adding to their number </a:t>
            </a:r>
            <a:r>
              <a:rPr lang="en-US" sz="3100" b="1" u="sng" dirty="0">
                <a:solidFill>
                  <a:srgbClr val="002060"/>
                </a:solidFill>
              </a:rPr>
              <a:t>day by day</a:t>
            </a:r>
            <a:r>
              <a:rPr lang="en-US" sz="3100" dirty="0"/>
              <a:t> those who were being saved.</a:t>
            </a:r>
          </a:p>
          <a:p>
            <a:endParaRPr lang="en-US" sz="3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912" y="914400"/>
            <a:ext cx="8343900" cy="4572000"/>
          </a:xfrm>
          <a:prstGeom prst="rect">
            <a:avLst/>
          </a:prstGeom>
        </p:spPr>
      </p:pic>
      <p:sp>
        <p:nvSpPr>
          <p:cNvPr id="5" name="Rounded Rectangular Callout 17"/>
          <p:cNvSpPr/>
          <p:nvPr/>
        </p:nvSpPr>
        <p:spPr>
          <a:xfrm>
            <a:off x="5105400" y="6096000"/>
            <a:ext cx="35052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Like a montage</a:t>
            </a:r>
            <a:endParaRPr lang="en-US" sz="3600" b="1" i="1" dirty="0"/>
          </a:p>
        </p:txBody>
      </p:sp>
    </p:spTree>
    <p:extLst>
      <p:ext uri="{BB962C8B-B14F-4D97-AF65-F5344CB8AC3E}">
        <p14:creationId xmlns:p14="http://schemas.microsoft.com/office/powerpoint/2010/main" xmlns="" val="177513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55724" cy="7086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Acts2:42 </a:t>
            </a:r>
            <a:r>
              <a:rPr lang="en-US" sz="3100" dirty="0"/>
              <a:t>They were </a:t>
            </a:r>
            <a:r>
              <a:rPr lang="en-US" sz="3100" b="1" u="sng" dirty="0">
                <a:solidFill>
                  <a:srgbClr val="002060"/>
                </a:solidFill>
              </a:rPr>
              <a:t>continually</a:t>
            </a:r>
            <a:r>
              <a:rPr lang="en-US" sz="3100" dirty="0"/>
              <a:t> devoting themselves to the apostles’ teaching and to fellowship, to the breaking of bread and to prayer. </a:t>
            </a:r>
            <a:r>
              <a:rPr lang="en-US" sz="3100" b="1" baseline="30000" dirty="0"/>
              <a:t>43 </a:t>
            </a:r>
            <a:r>
              <a:rPr lang="en-US" sz="3100" dirty="0"/>
              <a:t>Everyone </a:t>
            </a:r>
            <a:r>
              <a:rPr lang="en-US" sz="3100" b="1" u="sng" dirty="0">
                <a:solidFill>
                  <a:srgbClr val="002060"/>
                </a:solidFill>
              </a:rPr>
              <a:t>kept feeling </a:t>
            </a:r>
            <a:r>
              <a:rPr lang="en-US" sz="3100" dirty="0"/>
              <a:t>a sense of awe; and many wonders and signs </a:t>
            </a:r>
            <a:r>
              <a:rPr lang="en-US" sz="3100" b="1" u="sng" dirty="0">
                <a:solidFill>
                  <a:srgbClr val="002060"/>
                </a:solidFill>
              </a:rPr>
              <a:t>were taking place </a:t>
            </a:r>
            <a:r>
              <a:rPr lang="en-US" sz="3100" dirty="0"/>
              <a:t>through the apostles.</a:t>
            </a:r>
            <a:r>
              <a:rPr lang="en-US" sz="3100" b="1" dirty="0"/>
              <a:t> </a:t>
            </a:r>
            <a:r>
              <a:rPr lang="en-US" sz="3100" b="1" baseline="30000" dirty="0"/>
              <a:t>44 </a:t>
            </a:r>
            <a:r>
              <a:rPr lang="en-US" sz="3100" dirty="0"/>
              <a:t>And all those who had believed </a:t>
            </a:r>
            <a:r>
              <a:rPr lang="en-US" sz="3100" b="1" u="sng" dirty="0">
                <a:solidFill>
                  <a:srgbClr val="002060"/>
                </a:solidFill>
              </a:rPr>
              <a:t>were together </a:t>
            </a:r>
            <a:r>
              <a:rPr lang="en-US" sz="3100" dirty="0"/>
              <a:t>and had all things in common;</a:t>
            </a:r>
            <a:r>
              <a:rPr lang="en-US" sz="3100" b="1" dirty="0"/>
              <a:t> </a:t>
            </a:r>
            <a:r>
              <a:rPr lang="en-US" sz="3100" b="1" baseline="30000" dirty="0"/>
              <a:t>45 </a:t>
            </a:r>
            <a:r>
              <a:rPr lang="en-US" sz="3100" dirty="0"/>
              <a:t>and they began selling their property and possessions and </a:t>
            </a:r>
            <a:r>
              <a:rPr lang="en-US" sz="3100" b="1" u="sng" dirty="0">
                <a:solidFill>
                  <a:srgbClr val="002060"/>
                </a:solidFill>
              </a:rPr>
              <a:t>were sharing </a:t>
            </a:r>
            <a:r>
              <a:rPr lang="en-US" sz="3100" dirty="0"/>
              <a:t>them with all, as anyone might have need. </a:t>
            </a:r>
            <a:r>
              <a:rPr lang="en-US" sz="3100" b="1" baseline="30000" dirty="0"/>
              <a:t>46 </a:t>
            </a:r>
            <a:r>
              <a:rPr lang="en-US" sz="3100" b="1" u="sng" dirty="0">
                <a:solidFill>
                  <a:srgbClr val="002060"/>
                </a:solidFill>
              </a:rPr>
              <a:t>Day by day continuing</a:t>
            </a:r>
            <a:r>
              <a:rPr lang="en-US" sz="3100" dirty="0"/>
              <a:t> with one mind in the temple, and breaking bread from house to house, they </a:t>
            </a:r>
            <a:r>
              <a:rPr lang="en-US" sz="3100" b="1" u="sng" dirty="0">
                <a:solidFill>
                  <a:srgbClr val="002060"/>
                </a:solidFill>
              </a:rPr>
              <a:t>were taking</a:t>
            </a:r>
            <a:r>
              <a:rPr lang="en-US" sz="3100" dirty="0"/>
              <a:t> their  meals together with gladness and sincerity of heart, </a:t>
            </a:r>
            <a:r>
              <a:rPr lang="en-US" sz="3100" b="1" baseline="30000" dirty="0"/>
              <a:t>47 </a:t>
            </a:r>
            <a:r>
              <a:rPr lang="en-US" sz="3100" dirty="0"/>
              <a:t>praising God and having favor with all the people. And the Lord was adding to their number </a:t>
            </a:r>
            <a:r>
              <a:rPr lang="en-US" sz="3100" b="1" u="sng" dirty="0">
                <a:solidFill>
                  <a:srgbClr val="002060"/>
                </a:solidFill>
              </a:rPr>
              <a:t>day by day</a:t>
            </a:r>
            <a:r>
              <a:rPr lang="en-US" sz="3100" dirty="0"/>
              <a:t> those who were being saved.</a:t>
            </a:r>
          </a:p>
          <a:p>
            <a:endParaRPr lang="en-US" sz="3400" dirty="0"/>
          </a:p>
        </p:txBody>
      </p:sp>
      <p:sp>
        <p:nvSpPr>
          <p:cNvPr id="5" name="Rounded Rectangular Callout 17"/>
          <p:cNvSpPr/>
          <p:nvPr/>
        </p:nvSpPr>
        <p:spPr>
          <a:xfrm>
            <a:off x="5105400" y="6096000"/>
            <a:ext cx="35052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Like a montage</a:t>
            </a:r>
            <a:endParaRPr lang="en-US" sz="3600" b="1" i="1" dirty="0"/>
          </a:p>
        </p:txBody>
      </p:sp>
    </p:spTree>
    <p:extLst>
      <p:ext uri="{BB962C8B-B14F-4D97-AF65-F5344CB8AC3E}">
        <p14:creationId xmlns:p14="http://schemas.microsoft.com/office/powerpoint/2010/main" xmlns="" val="232867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21336" y="0"/>
            <a:ext cx="9144000" cy="1066800"/>
          </a:xfrm>
          <a:prstGeom prst="rect">
            <a:avLst/>
          </a:prstGeom>
        </p:spPr>
      </p:pic>
      <p:sp>
        <p:nvSpPr>
          <p:cNvPr id="5" name="Rounded Rectangular Callout 17"/>
          <p:cNvSpPr/>
          <p:nvPr/>
        </p:nvSpPr>
        <p:spPr>
          <a:xfrm>
            <a:off x="-65532" y="-76200"/>
            <a:ext cx="9317736" cy="10858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tx1"/>
                </a:solidFill>
              </a:rPr>
              <a:t>So what does this tell us about the first “Church?” </a:t>
            </a:r>
          </a:p>
        </p:txBody>
      </p:sp>
    </p:spTree>
    <p:extLst>
      <p:ext uri="{BB962C8B-B14F-4D97-AF65-F5344CB8AC3E}">
        <p14:creationId xmlns:p14="http://schemas.microsoft.com/office/powerpoint/2010/main" xmlns="" val="14123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21336" y="0"/>
            <a:ext cx="9144000" cy="1066800"/>
          </a:xfrm>
          <a:prstGeom prst="rect">
            <a:avLst/>
          </a:prstGeom>
        </p:spPr>
      </p:pic>
      <p:sp>
        <p:nvSpPr>
          <p:cNvPr id="4" name="Rounded Rectangular Callout 17"/>
          <p:cNvSpPr/>
          <p:nvPr/>
        </p:nvSpPr>
        <p:spPr>
          <a:xfrm>
            <a:off x="249936" y="1085850"/>
            <a:ext cx="8686800" cy="108585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not a stuffy institution… </a:t>
            </a:r>
          </a:p>
          <a:p>
            <a:pPr algn="ctr" fontAlgn="auto">
              <a:spcBef>
                <a:spcPts val="0"/>
              </a:spcBef>
              <a:spcAft>
                <a:spcPts val="0"/>
              </a:spcAft>
              <a:defRPr/>
            </a:pPr>
            <a:r>
              <a:rPr lang="en-US" sz="3600" b="1" dirty="0"/>
              <a:t>it was a spontaneous movement!</a:t>
            </a:r>
            <a:endParaRPr lang="en-US" sz="3600" b="1" i="1" dirty="0"/>
          </a:p>
        </p:txBody>
      </p:sp>
      <p:sp>
        <p:nvSpPr>
          <p:cNvPr id="5" name="Rounded Rectangular Callout 17"/>
          <p:cNvSpPr/>
          <p:nvPr/>
        </p:nvSpPr>
        <p:spPr>
          <a:xfrm>
            <a:off x="-65532" y="-76200"/>
            <a:ext cx="9317736" cy="10858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tx1"/>
                </a:solidFill>
              </a:rPr>
              <a:t>So what does this tell us about the first “Church?” </a:t>
            </a:r>
          </a:p>
        </p:txBody>
      </p:sp>
    </p:spTree>
    <p:extLst>
      <p:ext uri="{BB962C8B-B14F-4D97-AF65-F5344CB8AC3E}">
        <p14:creationId xmlns:p14="http://schemas.microsoft.com/office/powerpoint/2010/main" xmlns="" val="14123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Rounded Rectangular Callout 17"/>
          <p:cNvSpPr/>
          <p:nvPr/>
        </p:nvSpPr>
        <p:spPr>
          <a:xfrm>
            <a:off x="-65532" y="-76200"/>
            <a:ext cx="9317736" cy="10858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tx1"/>
                </a:solidFill>
              </a:rPr>
              <a:t>So what does this tell us about the first “Church?” </a:t>
            </a:r>
          </a:p>
        </p:txBody>
      </p:sp>
      <p:sp>
        <p:nvSpPr>
          <p:cNvPr id="7" name="Rounded Rectangular Callout 17"/>
          <p:cNvSpPr/>
          <p:nvPr/>
        </p:nvSpPr>
        <p:spPr>
          <a:xfrm>
            <a:off x="342900" y="914400"/>
            <a:ext cx="8686800" cy="108585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not a </a:t>
            </a:r>
            <a:r>
              <a:rPr lang="en-US" sz="3600" b="1" i="1" dirty="0"/>
              <a:t>place</a:t>
            </a:r>
            <a:r>
              <a:rPr lang="en-US" sz="3600" b="1" dirty="0"/>
              <a:t>…</a:t>
            </a:r>
          </a:p>
          <a:p>
            <a:pPr algn="ctr" fontAlgn="auto">
              <a:spcBef>
                <a:spcPts val="0"/>
              </a:spcBef>
              <a:spcAft>
                <a:spcPts val="0"/>
              </a:spcAft>
              <a:defRPr/>
            </a:pPr>
            <a:r>
              <a:rPr lang="en-US" sz="3600" b="1" dirty="0"/>
              <a:t>It was a vibrant </a:t>
            </a:r>
            <a:r>
              <a:rPr lang="en-US" sz="3600" b="1" i="1" dirty="0"/>
              <a:t>community</a:t>
            </a:r>
            <a:r>
              <a:rPr lang="en-US" sz="3600" b="1" dirty="0"/>
              <a:t>!</a:t>
            </a:r>
            <a:endParaRPr lang="en-US" sz="3600" b="1" i="1" dirty="0"/>
          </a:p>
        </p:txBody>
      </p:sp>
      <p:sp>
        <p:nvSpPr>
          <p:cNvPr id="8" name="Rounded Rectangular Callout 17">
            <a:extLst>
              <a:ext uri="{FF2B5EF4-FFF2-40B4-BE49-F238E27FC236}">
                <a16:creationId xmlns:a16="http://schemas.microsoft.com/office/drawing/2014/main" xmlns="" id="{55E099B0-9323-4559-9540-63347F590213}"/>
              </a:ext>
            </a:extLst>
          </p:cNvPr>
          <p:cNvSpPr/>
          <p:nvPr/>
        </p:nvSpPr>
        <p:spPr>
          <a:xfrm>
            <a:off x="-19050" y="2197989"/>
            <a:ext cx="9182100" cy="108585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Connected, exciting, dynamic, different, relevant, growing and making a real impact on their city</a:t>
            </a:r>
          </a:p>
        </p:txBody>
      </p:sp>
    </p:spTree>
    <p:extLst>
      <p:ext uri="{BB962C8B-B14F-4D97-AF65-F5344CB8AC3E}">
        <p14:creationId xmlns:p14="http://schemas.microsoft.com/office/powerpoint/2010/main" xmlns="" val="21582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Rounded Rectangular Callout 17"/>
          <p:cNvSpPr/>
          <p:nvPr/>
        </p:nvSpPr>
        <p:spPr>
          <a:xfrm>
            <a:off x="-65532" y="-76200"/>
            <a:ext cx="9317736" cy="10858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tx1"/>
                </a:solidFill>
              </a:rPr>
              <a:t>So what does this tell us about the first “Church?” </a:t>
            </a:r>
          </a:p>
        </p:txBody>
      </p:sp>
      <p:sp>
        <p:nvSpPr>
          <p:cNvPr id="6" name="Rounded Rectangular Callout 17"/>
          <p:cNvSpPr/>
          <p:nvPr/>
        </p:nvSpPr>
        <p:spPr>
          <a:xfrm>
            <a:off x="-131064" y="5772150"/>
            <a:ext cx="9448800" cy="1085850"/>
          </a:xfrm>
          <a:prstGeom prst="wedgeRoundRectCallout">
            <a:avLst>
              <a:gd name="adj1" fmla="val -21927"/>
              <a:gd name="adj2" fmla="val 49596"/>
              <a:gd name="adj3" fmla="val 16667"/>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“Church” in Acts = </a:t>
            </a:r>
            <a:r>
              <a:rPr lang="en-US" sz="3600" b="1" i="1" dirty="0" err="1">
                <a:solidFill>
                  <a:schemeClr val="tx1"/>
                </a:solidFill>
              </a:rPr>
              <a:t>Ekklesia</a:t>
            </a:r>
            <a:r>
              <a:rPr lang="en-US" sz="3600" b="1" dirty="0">
                <a:solidFill>
                  <a:schemeClr val="tx1"/>
                </a:solidFill>
              </a:rPr>
              <a:t>: “assembly”</a:t>
            </a:r>
          </a:p>
          <a:p>
            <a:pPr algn="ctr" fontAlgn="auto">
              <a:spcBef>
                <a:spcPts val="0"/>
              </a:spcBef>
              <a:spcAft>
                <a:spcPts val="0"/>
              </a:spcAft>
              <a:defRPr/>
            </a:pPr>
            <a:r>
              <a:rPr lang="en-US" sz="3600" b="1" dirty="0">
                <a:solidFill>
                  <a:schemeClr val="tx1"/>
                </a:solidFill>
              </a:rPr>
              <a:t>Lit. “called out ones”</a:t>
            </a:r>
            <a:endParaRPr lang="en-US" sz="3600" b="1" i="1" dirty="0">
              <a:solidFill>
                <a:schemeClr val="tx1"/>
              </a:solidFill>
            </a:endParaRPr>
          </a:p>
        </p:txBody>
      </p:sp>
      <p:sp>
        <p:nvSpPr>
          <p:cNvPr id="7" name="Rounded Rectangular Callout 17"/>
          <p:cNvSpPr/>
          <p:nvPr/>
        </p:nvSpPr>
        <p:spPr>
          <a:xfrm>
            <a:off x="342900" y="914400"/>
            <a:ext cx="8686800" cy="108585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not a </a:t>
            </a:r>
            <a:r>
              <a:rPr lang="en-US" sz="3600" b="1" i="1" dirty="0"/>
              <a:t>place</a:t>
            </a:r>
            <a:r>
              <a:rPr lang="en-US" sz="3600" b="1" dirty="0"/>
              <a:t>…</a:t>
            </a:r>
          </a:p>
          <a:p>
            <a:pPr algn="ctr" fontAlgn="auto">
              <a:spcBef>
                <a:spcPts val="0"/>
              </a:spcBef>
              <a:spcAft>
                <a:spcPts val="0"/>
              </a:spcAft>
              <a:defRPr/>
            </a:pPr>
            <a:r>
              <a:rPr lang="en-US" sz="3600" b="1" dirty="0"/>
              <a:t>It was a vibrant </a:t>
            </a:r>
            <a:r>
              <a:rPr lang="en-US" sz="3600" b="1" i="1" dirty="0"/>
              <a:t>community</a:t>
            </a:r>
            <a:r>
              <a:rPr lang="en-US" sz="3600" b="1" dirty="0"/>
              <a:t>!</a:t>
            </a:r>
            <a:endParaRPr lang="en-US" sz="3600" b="1" i="1" dirty="0"/>
          </a:p>
        </p:txBody>
      </p:sp>
      <p:sp>
        <p:nvSpPr>
          <p:cNvPr id="8" name="Rounded Rectangular Callout 17">
            <a:extLst>
              <a:ext uri="{FF2B5EF4-FFF2-40B4-BE49-F238E27FC236}">
                <a16:creationId xmlns:a16="http://schemas.microsoft.com/office/drawing/2014/main" xmlns="" id="{55E099B0-9323-4559-9540-63347F590213}"/>
              </a:ext>
            </a:extLst>
          </p:cNvPr>
          <p:cNvSpPr/>
          <p:nvPr/>
        </p:nvSpPr>
        <p:spPr>
          <a:xfrm>
            <a:off x="-19050" y="2197989"/>
            <a:ext cx="9182100" cy="108585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Connected, exciting, dynamic, different, relevant, growing and making a real impact on their city</a:t>
            </a:r>
          </a:p>
        </p:txBody>
      </p:sp>
    </p:spTree>
    <p:extLst>
      <p:ext uri="{BB962C8B-B14F-4D97-AF65-F5344CB8AC3E}">
        <p14:creationId xmlns:p14="http://schemas.microsoft.com/office/powerpoint/2010/main" xmlns="" val="21582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solidFill>
            <a:schemeClr val="tx1"/>
          </a:solidFill>
        </p:spPr>
      </p:pic>
      <p:sp>
        <p:nvSpPr>
          <p:cNvPr id="11" name="TextBox 10"/>
          <p:cNvSpPr txBox="1"/>
          <p:nvPr/>
        </p:nvSpPr>
        <p:spPr>
          <a:xfrm>
            <a:off x="1" y="5163159"/>
            <a:ext cx="9144000" cy="1694841"/>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2:41 </a:t>
            </a:r>
            <a:r>
              <a:rPr lang="en-US" sz="3600" dirty="0"/>
              <a:t>So then, those who had received his word were baptized; and that day there were added </a:t>
            </a:r>
            <a:r>
              <a:rPr lang="en-US" sz="3600" b="1" u="sng" dirty="0">
                <a:solidFill>
                  <a:srgbClr val="002060"/>
                </a:solidFill>
              </a:rPr>
              <a:t>about three thousand souls</a:t>
            </a:r>
            <a:r>
              <a:rPr lang="en-US" sz="3600" dirty="0"/>
              <a:t>.</a:t>
            </a:r>
            <a:r>
              <a:rPr lang="en-US" sz="3600" b="1" dirty="0"/>
              <a:t> </a:t>
            </a:r>
            <a:endParaRPr lang="en-US" sz="3600" dirty="0"/>
          </a:p>
          <a:p>
            <a:r>
              <a:rPr lang="en-US" dirty="0"/>
              <a:t> </a:t>
            </a:r>
          </a:p>
          <a:p>
            <a:endParaRPr lang="en-US" sz="3400" b="1" u="sng" dirty="0">
              <a:solidFill>
                <a:srgbClr val="002060"/>
              </a:solidFill>
            </a:endParaRPr>
          </a:p>
        </p:txBody>
      </p:sp>
      <p:sp>
        <p:nvSpPr>
          <p:cNvPr id="14" name="Rounded Rectangular Callout 17"/>
          <p:cNvSpPr/>
          <p:nvPr/>
        </p:nvSpPr>
        <p:spPr>
          <a:xfrm>
            <a:off x="381000" y="228600"/>
            <a:ext cx="2819400" cy="762000"/>
          </a:xfrm>
          <a:prstGeom prst="wedgeRoundRectCallout">
            <a:avLst>
              <a:gd name="adj1" fmla="val -22225"/>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Context…</a:t>
            </a:r>
            <a:endParaRPr lang="en-US" sz="4000" b="1" i="1" dirty="0"/>
          </a:p>
        </p:txBody>
      </p:sp>
    </p:spTree>
    <p:extLst>
      <p:ext uri="{BB962C8B-B14F-4D97-AF65-F5344CB8AC3E}">
        <p14:creationId xmlns:p14="http://schemas.microsoft.com/office/powerpoint/2010/main" xmlns="" val="33823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Tree>
    <p:extLst>
      <p:ext uri="{BB962C8B-B14F-4D97-AF65-F5344CB8AC3E}">
        <p14:creationId xmlns:p14="http://schemas.microsoft.com/office/powerpoint/2010/main" xmlns="" val="36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228600" y="983185"/>
            <a:ext cx="86868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passage is </a:t>
            </a:r>
            <a:r>
              <a:rPr lang="en-US" sz="3600" b="1" i="1" dirty="0"/>
              <a:t>descriptive</a:t>
            </a:r>
            <a:r>
              <a:rPr lang="en-US" sz="3600" b="1" dirty="0"/>
              <a:t>, not </a:t>
            </a:r>
            <a:r>
              <a:rPr lang="en-US" sz="3600" b="1" i="1" dirty="0"/>
              <a:t>prescriptive</a:t>
            </a:r>
          </a:p>
        </p:txBody>
      </p:sp>
    </p:spTree>
    <p:extLst>
      <p:ext uri="{BB962C8B-B14F-4D97-AF65-F5344CB8AC3E}">
        <p14:creationId xmlns:p14="http://schemas.microsoft.com/office/powerpoint/2010/main" xmlns="" val="36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228600" y="983185"/>
            <a:ext cx="86868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passage is </a:t>
            </a:r>
            <a:r>
              <a:rPr lang="en-US" sz="3600" b="1" i="1" dirty="0"/>
              <a:t>descriptive</a:t>
            </a:r>
            <a:r>
              <a:rPr lang="en-US" sz="3600" b="1" dirty="0"/>
              <a:t>, not </a:t>
            </a:r>
            <a:r>
              <a:rPr lang="en-US" sz="3600" b="1" i="1" dirty="0"/>
              <a:t>prescriptive</a:t>
            </a:r>
          </a:p>
        </p:txBody>
      </p:sp>
      <p:sp>
        <p:nvSpPr>
          <p:cNvPr id="6" name="Rounded Rectangular Callout 17"/>
          <p:cNvSpPr/>
          <p:nvPr/>
        </p:nvSpPr>
        <p:spPr>
          <a:xfrm>
            <a:off x="762000" y="1613857"/>
            <a:ext cx="8305800" cy="5693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It’s an </a:t>
            </a:r>
            <a:r>
              <a:rPr lang="en-US" sz="3200" b="1" i="1" dirty="0"/>
              <a:t>example</a:t>
            </a:r>
            <a:r>
              <a:rPr lang="en-US" sz="3200" b="1" dirty="0"/>
              <a:t> of what “church” might look like</a:t>
            </a:r>
            <a:endParaRPr lang="en-US" sz="3200" b="1" i="1" dirty="0"/>
          </a:p>
        </p:txBody>
      </p:sp>
    </p:spTree>
    <p:extLst>
      <p:ext uri="{BB962C8B-B14F-4D97-AF65-F5344CB8AC3E}">
        <p14:creationId xmlns:p14="http://schemas.microsoft.com/office/powerpoint/2010/main" xmlns="" val="36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228600" y="983185"/>
            <a:ext cx="86868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passage is </a:t>
            </a:r>
            <a:r>
              <a:rPr lang="en-US" sz="3600" b="1" i="1" dirty="0"/>
              <a:t>descriptive</a:t>
            </a:r>
            <a:r>
              <a:rPr lang="en-US" sz="3600" b="1" dirty="0"/>
              <a:t>, not </a:t>
            </a:r>
            <a:r>
              <a:rPr lang="en-US" sz="3600" b="1" i="1" dirty="0"/>
              <a:t>prescriptive</a:t>
            </a:r>
          </a:p>
        </p:txBody>
      </p:sp>
      <p:sp>
        <p:nvSpPr>
          <p:cNvPr id="6" name="Rounded Rectangular Callout 17"/>
          <p:cNvSpPr/>
          <p:nvPr/>
        </p:nvSpPr>
        <p:spPr>
          <a:xfrm>
            <a:off x="762000" y="1613857"/>
            <a:ext cx="8305800" cy="5693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It’s an </a:t>
            </a:r>
            <a:r>
              <a:rPr lang="en-US" sz="3200" b="1" i="1" dirty="0"/>
              <a:t>example</a:t>
            </a:r>
            <a:r>
              <a:rPr lang="en-US" sz="3200" b="1" dirty="0"/>
              <a:t> of what “church” might look like</a:t>
            </a:r>
            <a:endParaRPr lang="en-US" sz="3200" b="1" i="1" dirty="0"/>
          </a:p>
        </p:txBody>
      </p:sp>
      <p:sp>
        <p:nvSpPr>
          <p:cNvPr id="8" name="Rounded Rectangular Callout 17"/>
          <p:cNvSpPr/>
          <p:nvPr/>
        </p:nvSpPr>
        <p:spPr>
          <a:xfrm>
            <a:off x="4648200" y="2133600"/>
            <a:ext cx="4191000" cy="4890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it’s a </a:t>
            </a:r>
            <a:r>
              <a:rPr lang="en-US" sz="3200" b="1" i="1" u="sng" dirty="0"/>
              <a:t>good</a:t>
            </a:r>
            <a:r>
              <a:rPr lang="en-US" sz="3200" b="1" dirty="0"/>
              <a:t> example</a:t>
            </a:r>
            <a:endParaRPr lang="en-US" sz="3200" b="1" i="1" dirty="0"/>
          </a:p>
        </p:txBody>
      </p:sp>
    </p:spTree>
    <p:extLst>
      <p:ext uri="{BB962C8B-B14F-4D97-AF65-F5344CB8AC3E}">
        <p14:creationId xmlns:p14="http://schemas.microsoft.com/office/powerpoint/2010/main" xmlns="" val="36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228600" y="983185"/>
            <a:ext cx="86868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passage is </a:t>
            </a:r>
            <a:r>
              <a:rPr lang="en-US" sz="3600" b="1" i="1" dirty="0"/>
              <a:t>descriptive</a:t>
            </a:r>
            <a:r>
              <a:rPr lang="en-US" sz="3600" b="1" dirty="0"/>
              <a:t>, not </a:t>
            </a:r>
            <a:r>
              <a:rPr lang="en-US" sz="3600" b="1" i="1" dirty="0"/>
              <a:t>prescriptive</a:t>
            </a:r>
          </a:p>
        </p:txBody>
      </p:sp>
      <p:sp>
        <p:nvSpPr>
          <p:cNvPr id="6" name="Rounded Rectangular Callout 17"/>
          <p:cNvSpPr/>
          <p:nvPr/>
        </p:nvSpPr>
        <p:spPr>
          <a:xfrm>
            <a:off x="762000" y="1613857"/>
            <a:ext cx="8305800" cy="5693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It’s an </a:t>
            </a:r>
            <a:r>
              <a:rPr lang="en-US" sz="3200" b="1" i="1" dirty="0"/>
              <a:t>example</a:t>
            </a:r>
            <a:r>
              <a:rPr lang="en-US" sz="3200" b="1" dirty="0"/>
              <a:t> of what “church” might look like</a:t>
            </a:r>
            <a:endParaRPr lang="en-US" sz="3200" b="1" i="1" dirty="0"/>
          </a:p>
        </p:txBody>
      </p:sp>
      <p:sp>
        <p:nvSpPr>
          <p:cNvPr id="8" name="Rounded Rectangular Callout 17"/>
          <p:cNvSpPr/>
          <p:nvPr/>
        </p:nvSpPr>
        <p:spPr>
          <a:xfrm>
            <a:off x="4648200" y="2133600"/>
            <a:ext cx="4191000" cy="4890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it’s a </a:t>
            </a:r>
            <a:r>
              <a:rPr lang="en-US" sz="3200" b="1" i="1" u="sng" dirty="0"/>
              <a:t>good</a:t>
            </a:r>
            <a:r>
              <a:rPr lang="en-US" sz="3200" b="1" dirty="0"/>
              <a:t> example</a:t>
            </a:r>
            <a:endParaRPr lang="en-US" sz="3200" b="1" i="1" dirty="0"/>
          </a:p>
        </p:txBody>
      </p:sp>
      <p:sp>
        <p:nvSpPr>
          <p:cNvPr id="9" name="Rounded Rectangular Callout 17"/>
          <p:cNvSpPr/>
          <p:nvPr/>
        </p:nvSpPr>
        <p:spPr>
          <a:xfrm>
            <a:off x="228600" y="3150753"/>
            <a:ext cx="4953000" cy="3429000"/>
          </a:xfrm>
          <a:prstGeom prst="wedgeRoundRectCallout">
            <a:avLst>
              <a:gd name="adj1" fmla="val -21927"/>
              <a:gd name="adj2" fmla="val 49596"/>
              <a:gd name="adj3" fmla="val 16667"/>
            </a:avLst>
          </a:prstGeom>
          <a:solidFill>
            <a:schemeClr val="bg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It’s the first example</a:t>
            </a:r>
          </a:p>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The immediate result of the coming of the HS</a:t>
            </a:r>
          </a:p>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We have a lot in common with them</a:t>
            </a:r>
          </a:p>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God was pleased</a:t>
            </a:r>
          </a:p>
        </p:txBody>
      </p:sp>
    </p:spTree>
    <p:extLst>
      <p:ext uri="{BB962C8B-B14F-4D97-AF65-F5344CB8AC3E}">
        <p14:creationId xmlns:p14="http://schemas.microsoft.com/office/powerpoint/2010/main" xmlns="" val="36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22" presetClass="entr" presetSubtype="8"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left)">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ipe(left)">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wipe(left)">
                                      <p:cBhvr>
                                        <p:cTn id="4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228600" y="983185"/>
            <a:ext cx="86868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passage is </a:t>
            </a:r>
            <a:r>
              <a:rPr lang="en-US" sz="3600" b="1" i="1" dirty="0"/>
              <a:t>descriptive</a:t>
            </a:r>
            <a:r>
              <a:rPr lang="en-US" sz="3600" b="1" dirty="0"/>
              <a:t>, not </a:t>
            </a:r>
            <a:r>
              <a:rPr lang="en-US" sz="3600" b="1" i="1" dirty="0"/>
              <a:t>prescriptive</a:t>
            </a:r>
          </a:p>
        </p:txBody>
      </p:sp>
      <p:sp>
        <p:nvSpPr>
          <p:cNvPr id="6" name="Rounded Rectangular Callout 17"/>
          <p:cNvSpPr/>
          <p:nvPr/>
        </p:nvSpPr>
        <p:spPr>
          <a:xfrm>
            <a:off x="762000" y="1613857"/>
            <a:ext cx="8305800" cy="5693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It’s an </a:t>
            </a:r>
            <a:r>
              <a:rPr lang="en-US" sz="3200" b="1" i="1" dirty="0"/>
              <a:t>example</a:t>
            </a:r>
            <a:r>
              <a:rPr lang="en-US" sz="3200" b="1" dirty="0"/>
              <a:t> of what “church” might look like</a:t>
            </a:r>
            <a:endParaRPr lang="en-US" sz="3200" b="1" i="1" dirty="0"/>
          </a:p>
        </p:txBody>
      </p:sp>
      <p:sp>
        <p:nvSpPr>
          <p:cNvPr id="8" name="Rounded Rectangular Callout 17"/>
          <p:cNvSpPr/>
          <p:nvPr/>
        </p:nvSpPr>
        <p:spPr>
          <a:xfrm>
            <a:off x="4648200" y="2133600"/>
            <a:ext cx="4191000" cy="4890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But it’s a </a:t>
            </a:r>
            <a:r>
              <a:rPr lang="en-US" sz="3200" b="1" i="1" u="sng" dirty="0"/>
              <a:t>good</a:t>
            </a:r>
            <a:r>
              <a:rPr lang="en-US" sz="3200" b="1" dirty="0"/>
              <a:t> example</a:t>
            </a:r>
            <a:endParaRPr lang="en-US" sz="3200" b="1" i="1" dirty="0"/>
          </a:p>
        </p:txBody>
      </p:sp>
      <p:sp>
        <p:nvSpPr>
          <p:cNvPr id="9" name="Rounded Rectangular Callout 17"/>
          <p:cNvSpPr/>
          <p:nvPr/>
        </p:nvSpPr>
        <p:spPr>
          <a:xfrm>
            <a:off x="228600" y="3150753"/>
            <a:ext cx="4953000" cy="3429000"/>
          </a:xfrm>
          <a:prstGeom prst="wedgeRoundRectCallout">
            <a:avLst>
              <a:gd name="adj1" fmla="val -21927"/>
              <a:gd name="adj2" fmla="val 49596"/>
              <a:gd name="adj3" fmla="val 16667"/>
            </a:avLst>
          </a:prstGeom>
          <a:solidFill>
            <a:schemeClr val="bg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It’s the first example</a:t>
            </a:r>
          </a:p>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The immediate result of the coming of the HS</a:t>
            </a:r>
          </a:p>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We have a lot in common with them</a:t>
            </a:r>
          </a:p>
          <a:p>
            <a:pPr marL="457200" indent="-457200" fontAlgn="auto">
              <a:spcBef>
                <a:spcPts val="0"/>
              </a:spcBef>
              <a:spcAft>
                <a:spcPts val="0"/>
              </a:spcAft>
              <a:buFont typeface="Arial" panose="020B0604020202020204" pitchFamily="34" charset="0"/>
              <a:buChar char="•"/>
              <a:defRPr/>
            </a:pPr>
            <a:r>
              <a:rPr lang="en-US" sz="3200" b="1" dirty="0">
                <a:solidFill>
                  <a:schemeClr val="tx1"/>
                </a:solidFill>
              </a:rPr>
              <a:t>God was pleased</a:t>
            </a:r>
          </a:p>
        </p:txBody>
      </p:sp>
      <p:sp>
        <p:nvSpPr>
          <p:cNvPr id="10" name="TextBox 9"/>
          <p:cNvSpPr txBox="1"/>
          <p:nvPr/>
        </p:nvSpPr>
        <p:spPr>
          <a:xfrm>
            <a:off x="5428488" y="3502651"/>
            <a:ext cx="3505200" cy="2519699"/>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Acts2:47</a:t>
            </a:r>
            <a:r>
              <a:rPr lang="en-US" sz="3100" dirty="0"/>
              <a:t>And </a:t>
            </a:r>
            <a:r>
              <a:rPr lang="en-US" sz="3100" b="1" u="sng" dirty="0">
                <a:solidFill>
                  <a:srgbClr val="002060"/>
                </a:solidFill>
              </a:rPr>
              <a:t>the Lord was adding</a:t>
            </a:r>
            <a:r>
              <a:rPr lang="en-US" sz="3100" dirty="0"/>
              <a:t> to their number day by day those who were being saved.</a:t>
            </a:r>
          </a:p>
          <a:p>
            <a:endParaRPr lang="en-US" sz="3400" dirty="0"/>
          </a:p>
        </p:txBody>
      </p:sp>
    </p:spTree>
    <p:extLst>
      <p:ext uri="{BB962C8B-B14F-4D97-AF65-F5344CB8AC3E}">
        <p14:creationId xmlns:p14="http://schemas.microsoft.com/office/powerpoint/2010/main" xmlns="" val="3676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22" presetClass="entr" presetSubtype="8"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left)">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ipe(left)">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wipe(left)">
                                      <p:cBhvr>
                                        <p:cTn id="41" dur="500"/>
                                        <p:tgtEl>
                                          <p:spTgt spid="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11" name="Rounded Rectangular Callout 17">
            <a:extLst>
              <a:ext uri="{FF2B5EF4-FFF2-40B4-BE49-F238E27FC236}">
                <a16:creationId xmlns:a16="http://schemas.microsoft.com/office/drawing/2014/main" xmlns="" id="{FF7FC796-D3B0-4426-8A27-BD991FB9A6B4}"/>
              </a:ext>
            </a:extLst>
          </p:cNvPr>
          <p:cNvSpPr/>
          <p:nvPr/>
        </p:nvSpPr>
        <p:spPr>
          <a:xfrm>
            <a:off x="76200" y="990600"/>
            <a:ext cx="8991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have a lot of freedom… there isn’t only one right way to do church… </a:t>
            </a:r>
          </a:p>
        </p:txBody>
      </p:sp>
    </p:spTree>
    <p:extLst>
      <p:ext uri="{BB962C8B-B14F-4D97-AF65-F5344CB8AC3E}">
        <p14:creationId xmlns:p14="http://schemas.microsoft.com/office/powerpoint/2010/main" xmlns="" val="2941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76200" y="2133600"/>
            <a:ext cx="8991600" cy="11984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Acts 2 gives us a ideal example that we should seek to emulate in essence</a:t>
            </a:r>
            <a:endParaRPr lang="en-US" sz="3600" b="1" i="1" dirty="0"/>
          </a:p>
        </p:txBody>
      </p:sp>
      <p:sp>
        <p:nvSpPr>
          <p:cNvPr id="11" name="Rounded Rectangular Callout 17">
            <a:extLst>
              <a:ext uri="{FF2B5EF4-FFF2-40B4-BE49-F238E27FC236}">
                <a16:creationId xmlns:a16="http://schemas.microsoft.com/office/drawing/2014/main" xmlns="" id="{FF7FC796-D3B0-4426-8A27-BD991FB9A6B4}"/>
              </a:ext>
            </a:extLst>
          </p:cNvPr>
          <p:cNvSpPr/>
          <p:nvPr/>
        </p:nvSpPr>
        <p:spPr>
          <a:xfrm>
            <a:off x="76200" y="990600"/>
            <a:ext cx="8991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have a lot of freedom… there isn’t only one right way to do church… </a:t>
            </a:r>
          </a:p>
        </p:txBody>
      </p:sp>
    </p:spTree>
    <p:extLst>
      <p:ext uri="{BB962C8B-B14F-4D97-AF65-F5344CB8AC3E}">
        <p14:creationId xmlns:p14="http://schemas.microsoft.com/office/powerpoint/2010/main" xmlns="" val="2941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76200" y="2133600"/>
            <a:ext cx="8991600" cy="11984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Acts 2 gives us a ideal example that we should seek to emulate in essence</a:t>
            </a:r>
            <a:endParaRPr lang="en-US" sz="3600" b="1" i="1" dirty="0"/>
          </a:p>
        </p:txBody>
      </p:sp>
      <p:sp>
        <p:nvSpPr>
          <p:cNvPr id="8" name="Rounded Rectangular Callout 17"/>
          <p:cNvSpPr/>
          <p:nvPr/>
        </p:nvSpPr>
        <p:spPr>
          <a:xfrm>
            <a:off x="76200" y="3431798"/>
            <a:ext cx="8991600" cy="121640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are enduring </a:t>
            </a:r>
            <a:r>
              <a:rPr lang="en-US" sz="3400" b="1" i="1" u="sng" dirty="0"/>
              <a:t>principles</a:t>
            </a:r>
            <a:r>
              <a:rPr lang="en-US" sz="3400" b="1" dirty="0"/>
              <a:t> that underlie this description and fit with biblical commands?”</a:t>
            </a:r>
            <a:endParaRPr lang="en-US" sz="3400" b="1" i="1" dirty="0"/>
          </a:p>
        </p:txBody>
      </p:sp>
      <p:sp>
        <p:nvSpPr>
          <p:cNvPr id="11" name="Rounded Rectangular Callout 17">
            <a:extLst>
              <a:ext uri="{FF2B5EF4-FFF2-40B4-BE49-F238E27FC236}">
                <a16:creationId xmlns:a16="http://schemas.microsoft.com/office/drawing/2014/main" xmlns="" id="{FF7FC796-D3B0-4426-8A27-BD991FB9A6B4}"/>
              </a:ext>
            </a:extLst>
          </p:cNvPr>
          <p:cNvSpPr/>
          <p:nvPr/>
        </p:nvSpPr>
        <p:spPr>
          <a:xfrm>
            <a:off x="76200" y="990600"/>
            <a:ext cx="8991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have a lot of freedom… there isn’t only one right way to do church… </a:t>
            </a:r>
          </a:p>
        </p:txBody>
      </p:sp>
    </p:spTree>
    <p:extLst>
      <p:ext uri="{BB962C8B-B14F-4D97-AF65-F5344CB8AC3E}">
        <p14:creationId xmlns:p14="http://schemas.microsoft.com/office/powerpoint/2010/main" xmlns="" val="2941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76200" y="2133600"/>
            <a:ext cx="8991600" cy="11984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Acts 2 gives us a ideal example that we should seek to emulate in essence</a:t>
            </a:r>
            <a:endParaRPr lang="en-US" sz="3600" b="1" i="1" dirty="0"/>
          </a:p>
        </p:txBody>
      </p:sp>
      <p:sp>
        <p:nvSpPr>
          <p:cNvPr id="8" name="Rounded Rectangular Callout 17"/>
          <p:cNvSpPr/>
          <p:nvPr/>
        </p:nvSpPr>
        <p:spPr>
          <a:xfrm>
            <a:off x="76200" y="3431798"/>
            <a:ext cx="8991600" cy="121640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are enduring </a:t>
            </a:r>
            <a:r>
              <a:rPr lang="en-US" sz="3400" b="1" i="1" u="sng" dirty="0"/>
              <a:t>principles</a:t>
            </a:r>
            <a:r>
              <a:rPr lang="en-US" sz="3400" b="1" dirty="0"/>
              <a:t> that underlie this description and fit with biblical commands?”</a:t>
            </a:r>
            <a:endParaRPr lang="en-US" sz="3400" b="1" i="1" dirty="0"/>
          </a:p>
        </p:txBody>
      </p:sp>
      <p:sp>
        <p:nvSpPr>
          <p:cNvPr id="9" name="Rounded Rectangular Callout 17"/>
          <p:cNvSpPr/>
          <p:nvPr/>
        </p:nvSpPr>
        <p:spPr>
          <a:xfrm>
            <a:off x="76200" y="4724400"/>
            <a:ext cx="89916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“And what would those principles look like expressed in our modern setting?”</a:t>
            </a:r>
            <a:endParaRPr lang="en-US" sz="3400" b="1" i="1" dirty="0"/>
          </a:p>
        </p:txBody>
      </p:sp>
      <p:sp>
        <p:nvSpPr>
          <p:cNvPr id="11" name="Rounded Rectangular Callout 17">
            <a:extLst>
              <a:ext uri="{FF2B5EF4-FFF2-40B4-BE49-F238E27FC236}">
                <a16:creationId xmlns:a16="http://schemas.microsoft.com/office/drawing/2014/main" xmlns="" id="{FF7FC796-D3B0-4426-8A27-BD991FB9A6B4}"/>
              </a:ext>
            </a:extLst>
          </p:cNvPr>
          <p:cNvSpPr/>
          <p:nvPr/>
        </p:nvSpPr>
        <p:spPr>
          <a:xfrm>
            <a:off x="76200" y="990600"/>
            <a:ext cx="8991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have a lot of freedom… there isn’t only one right way to do church… </a:t>
            </a:r>
          </a:p>
        </p:txBody>
      </p:sp>
    </p:spTree>
    <p:extLst>
      <p:ext uri="{BB962C8B-B14F-4D97-AF65-F5344CB8AC3E}">
        <p14:creationId xmlns:p14="http://schemas.microsoft.com/office/powerpoint/2010/main" xmlns="" val="2941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solidFill>
            <a:schemeClr val="tx1"/>
          </a:solidFill>
        </p:spPr>
      </p:pic>
      <p:sp>
        <p:nvSpPr>
          <p:cNvPr id="11" name="TextBox 10"/>
          <p:cNvSpPr txBox="1"/>
          <p:nvPr/>
        </p:nvSpPr>
        <p:spPr>
          <a:xfrm>
            <a:off x="1" y="5163159"/>
            <a:ext cx="9144000" cy="1694841"/>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2:41 </a:t>
            </a:r>
            <a:r>
              <a:rPr lang="en-US" sz="3600" dirty="0"/>
              <a:t>So then, those who had received his word were baptized; and that day there were added </a:t>
            </a:r>
            <a:r>
              <a:rPr lang="en-US" sz="3600" b="1" u="sng" dirty="0">
                <a:solidFill>
                  <a:srgbClr val="002060"/>
                </a:solidFill>
              </a:rPr>
              <a:t>about three thousand souls</a:t>
            </a:r>
            <a:r>
              <a:rPr lang="en-US" sz="3600" dirty="0"/>
              <a:t>.</a:t>
            </a:r>
            <a:r>
              <a:rPr lang="en-US" sz="3600" b="1" dirty="0"/>
              <a:t> </a:t>
            </a:r>
            <a:endParaRPr lang="en-US" sz="3600" dirty="0"/>
          </a:p>
          <a:p>
            <a:r>
              <a:rPr lang="en-US" dirty="0"/>
              <a:t> </a:t>
            </a:r>
          </a:p>
          <a:p>
            <a:endParaRPr lang="en-US" sz="3400" b="1" u="sng" dirty="0">
              <a:solidFill>
                <a:srgbClr val="002060"/>
              </a:solidFill>
            </a:endParaRPr>
          </a:p>
        </p:txBody>
      </p:sp>
      <p:sp>
        <p:nvSpPr>
          <p:cNvPr id="14" name="Rounded Rectangular Callout 17"/>
          <p:cNvSpPr/>
          <p:nvPr/>
        </p:nvSpPr>
        <p:spPr>
          <a:xfrm>
            <a:off x="381000" y="228600"/>
            <a:ext cx="2819400" cy="762000"/>
          </a:xfrm>
          <a:prstGeom prst="wedgeRoundRectCallout">
            <a:avLst>
              <a:gd name="adj1" fmla="val -22225"/>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Now what?</a:t>
            </a:r>
            <a:endParaRPr lang="en-US" sz="4000" b="1" i="1" dirty="0"/>
          </a:p>
        </p:txBody>
      </p:sp>
    </p:spTree>
    <p:extLst>
      <p:ext uri="{BB962C8B-B14F-4D97-AF65-F5344CB8AC3E}">
        <p14:creationId xmlns:p14="http://schemas.microsoft.com/office/powerpoint/2010/main" xmlns="" val="9708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7" name="Rounded Rectangular Callout 17"/>
          <p:cNvSpPr/>
          <p:nvPr/>
        </p:nvSpPr>
        <p:spPr>
          <a:xfrm>
            <a:off x="-152400" y="161925"/>
            <a:ext cx="9448800" cy="742950"/>
          </a:xfrm>
          <a:prstGeom prst="wedgeRoundRectCallout">
            <a:avLst>
              <a:gd name="adj1" fmla="val -21927"/>
              <a:gd name="adj2" fmla="val 49596"/>
              <a:gd name="adj3" fmla="val 16667"/>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So, should we try to do exactly what they did?</a:t>
            </a:r>
          </a:p>
        </p:txBody>
      </p:sp>
      <p:sp>
        <p:nvSpPr>
          <p:cNvPr id="5" name="Rounded Rectangular Callout 17"/>
          <p:cNvSpPr/>
          <p:nvPr/>
        </p:nvSpPr>
        <p:spPr>
          <a:xfrm>
            <a:off x="76200" y="2133600"/>
            <a:ext cx="8991600" cy="11984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Acts 2 gives us a ideal example that we should seek to emulate in essence</a:t>
            </a:r>
            <a:endParaRPr lang="en-US" sz="3600" b="1" i="1" dirty="0"/>
          </a:p>
        </p:txBody>
      </p:sp>
      <p:sp>
        <p:nvSpPr>
          <p:cNvPr id="8" name="Rounded Rectangular Callout 17"/>
          <p:cNvSpPr/>
          <p:nvPr/>
        </p:nvSpPr>
        <p:spPr>
          <a:xfrm>
            <a:off x="76200" y="3431798"/>
            <a:ext cx="8991600" cy="121640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are enduring </a:t>
            </a:r>
            <a:r>
              <a:rPr lang="en-US" sz="3400" b="1" i="1" u="sng" dirty="0"/>
              <a:t>principles</a:t>
            </a:r>
            <a:r>
              <a:rPr lang="en-US" sz="3400" b="1" dirty="0"/>
              <a:t> that underlie this description and fit with biblical commands?”</a:t>
            </a:r>
            <a:endParaRPr lang="en-US" sz="3400" b="1" i="1" dirty="0"/>
          </a:p>
        </p:txBody>
      </p:sp>
      <p:sp>
        <p:nvSpPr>
          <p:cNvPr id="9" name="Rounded Rectangular Callout 17"/>
          <p:cNvSpPr/>
          <p:nvPr/>
        </p:nvSpPr>
        <p:spPr>
          <a:xfrm>
            <a:off x="76200" y="4724400"/>
            <a:ext cx="89916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“And what would those principles look like expressed in our modern setting?”</a:t>
            </a:r>
            <a:endParaRPr lang="en-US" sz="3400" b="1" i="1" dirty="0"/>
          </a:p>
        </p:txBody>
      </p:sp>
      <p:sp>
        <p:nvSpPr>
          <p:cNvPr id="10" name="Rounded Rectangular Callout 17"/>
          <p:cNvSpPr/>
          <p:nvPr/>
        </p:nvSpPr>
        <p:spPr>
          <a:xfrm>
            <a:off x="76200" y="6019800"/>
            <a:ext cx="8991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That’s what we’re trying to do here at XCF</a:t>
            </a:r>
          </a:p>
        </p:txBody>
      </p:sp>
      <p:sp>
        <p:nvSpPr>
          <p:cNvPr id="11" name="Rounded Rectangular Callout 17">
            <a:extLst>
              <a:ext uri="{FF2B5EF4-FFF2-40B4-BE49-F238E27FC236}">
                <a16:creationId xmlns:a16="http://schemas.microsoft.com/office/drawing/2014/main" xmlns="" id="{FF7FC796-D3B0-4426-8A27-BD991FB9A6B4}"/>
              </a:ext>
            </a:extLst>
          </p:cNvPr>
          <p:cNvSpPr/>
          <p:nvPr/>
        </p:nvSpPr>
        <p:spPr>
          <a:xfrm>
            <a:off x="76200" y="990600"/>
            <a:ext cx="8991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have a lot of freedom… there isn’t only one right way to do church… </a:t>
            </a:r>
          </a:p>
        </p:txBody>
      </p:sp>
    </p:spTree>
    <p:extLst>
      <p:ext uri="{BB962C8B-B14F-4D97-AF65-F5344CB8AC3E}">
        <p14:creationId xmlns:p14="http://schemas.microsoft.com/office/powerpoint/2010/main" xmlns="" val="2941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to the breaking of bread and to prayer. </a:t>
            </a:r>
          </a:p>
        </p:txBody>
      </p:sp>
      <p:sp>
        <p:nvSpPr>
          <p:cNvPr id="10" name="TextBox 9"/>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a:t>
            </a:r>
            <a:r>
              <a:rPr lang="en-US" sz="3400" b="1" u="sng" dirty="0">
                <a:solidFill>
                  <a:srgbClr val="002060"/>
                </a:solidFill>
              </a:rPr>
              <a:t>continually devoting</a:t>
            </a:r>
            <a:r>
              <a:rPr lang="en-US" sz="3400" dirty="0"/>
              <a:t> themselves to the apostles’ teaching and to fellowship, to the breaking of bread and to prayer. </a:t>
            </a:r>
          </a:p>
        </p:txBody>
      </p:sp>
    </p:spTree>
    <p:extLst>
      <p:ext uri="{BB962C8B-B14F-4D97-AF65-F5344CB8AC3E}">
        <p14:creationId xmlns:p14="http://schemas.microsoft.com/office/powerpoint/2010/main" xmlns="" val="10980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to the breaking of bread and to prayer. </a:t>
            </a:r>
          </a:p>
        </p:txBody>
      </p:sp>
      <p:sp>
        <p:nvSpPr>
          <p:cNvPr id="10" name="TextBox 9"/>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a:t>
            </a:r>
            <a:r>
              <a:rPr lang="en-US" sz="3400" b="1" u="sng" dirty="0">
                <a:solidFill>
                  <a:srgbClr val="002060"/>
                </a:solidFill>
              </a:rPr>
              <a:t>continually devoting</a:t>
            </a:r>
            <a:r>
              <a:rPr lang="en-US" sz="3400" dirty="0"/>
              <a:t> themselves to the apostles’ teaching and to fellowship, to the breaking of bread and to prayer. </a:t>
            </a:r>
          </a:p>
        </p:txBody>
      </p:sp>
      <p:sp>
        <p:nvSpPr>
          <p:cNvPr id="4" name="Speech Bubble: Rectangle 3"/>
          <p:cNvSpPr/>
          <p:nvPr/>
        </p:nvSpPr>
        <p:spPr>
          <a:xfrm>
            <a:off x="2057400" y="3255830"/>
            <a:ext cx="6858000" cy="1676400"/>
          </a:xfrm>
          <a:prstGeom prst="wedgeRectCallout">
            <a:avLst>
              <a:gd name="adj1" fmla="val -3848"/>
              <a:gd name="adj2" fmla="val 767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proskartereo</a:t>
            </a:r>
            <a:r>
              <a:rPr lang="en-US" sz="3200" b="1" i="1" dirty="0">
                <a:solidFill>
                  <a:schemeClr val="tx1"/>
                </a:solidFill>
              </a:rPr>
              <a:t>: </a:t>
            </a:r>
            <a:r>
              <a:rPr lang="en-US" sz="3200" b="1" dirty="0">
                <a:solidFill>
                  <a:schemeClr val="tx1"/>
                </a:solidFill>
              </a:rPr>
              <a:t>“to attend constantly,” to “stick close by,” “be close at hand,” to “attach oneself to” “to wait on”</a:t>
            </a:r>
          </a:p>
        </p:txBody>
      </p:sp>
    </p:spTree>
    <p:extLst>
      <p:ext uri="{BB962C8B-B14F-4D97-AF65-F5344CB8AC3E}">
        <p14:creationId xmlns:p14="http://schemas.microsoft.com/office/powerpoint/2010/main" xmlns="" val="10980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to the breaking of bread and to prayer. </a:t>
            </a:r>
          </a:p>
        </p:txBody>
      </p:sp>
      <p:sp>
        <p:nvSpPr>
          <p:cNvPr id="10" name="TextBox 9"/>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a:t>
            </a:r>
            <a:r>
              <a:rPr lang="en-US" sz="3400" b="1" u="sng" dirty="0">
                <a:solidFill>
                  <a:srgbClr val="002060"/>
                </a:solidFill>
              </a:rPr>
              <a:t>continually devoting</a:t>
            </a:r>
            <a:r>
              <a:rPr lang="en-US" sz="3400" dirty="0"/>
              <a:t> themselves to the apostles’ teaching and to fellowship, to the breaking of bread and to prayer. </a:t>
            </a:r>
          </a:p>
        </p:txBody>
      </p:sp>
      <p:sp>
        <p:nvSpPr>
          <p:cNvPr id="4" name="Speech Bubble: Rectangle 3"/>
          <p:cNvSpPr/>
          <p:nvPr/>
        </p:nvSpPr>
        <p:spPr>
          <a:xfrm>
            <a:off x="2057400" y="3255830"/>
            <a:ext cx="6858000" cy="1676400"/>
          </a:xfrm>
          <a:prstGeom prst="wedgeRectCallout">
            <a:avLst>
              <a:gd name="adj1" fmla="val -3848"/>
              <a:gd name="adj2" fmla="val 767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proskartereo</a:t>
            </a:r>
            <a:r>
              <a:rPr lang="en-US" sz="3200" b="1" i="1" dirty="0">
                <a:solidFill>
                  <a:schemeClr val="tx1"/>
                </a:solidFill>
              </a:rPr>
              <a:t>: </a:t>
            </a:r>
            <a:r>
              <a:rPr lang="en-US" sz="3200" b="1" dirty="0">
                <a:solidFill>
                  <a:schemeClr val="tx1"/>
                </a:solidFill>
              </a:rPr>
              <a:t>“to attend constantly,” to “stick close by,” “be close at hand,” to “attach oneself to” “to wait on”</a:t>
            </a:r>
          </a:p>
        </p:txBody>
      </p:sp>
      <p:sp>
        <p:nvSpPr>
          <p:cNvPr id="11" name="Rounded Rectangular Callout 17"/>
          <p:cNvSpPr/>
          <p:nvPr/>
        </p:nvSpPr>
        <p:spPr>
          <a:xfrm>
            <a:off x="152400" y="79998"/>
            <a:ext cx="5181600" cy="76777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committed</a:t>
            </a:r>
            <a:endParaRPr lang="en-US" sz="4000" b="1" i="1" dirty="0">
              <a:solidFill>
                <a:schemeClr val="tx1"/>
              </a:solidFill>
            </a:endParaRPr>
          </a:p>
        </p:txBody>
      </p:sp>
    </p:spTree>
    <p:extLst>
      <p:ext uri="{BB962C8B-B14F-4D97-AF65-F5344CB8AC3E}">
        <p14:creationId xmlns:p14="http://schemas.microsoft.com/office/powerpoint/2010/main" xmlns="" val="10980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to the breaking of bread and to prayer. </a:t>
            </a:r>
          </a:p>
        </p:txBody>
      </p:sp>
      <p:sp>
        <p:nvSpPr>
          <p:cNvPr id="10" name="TextBox 9"/>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a:t>
            </a:r>
            <a:r>
              <a:rPr lang="en-US" sz="3400" b="1" u="sng" dirty="0">
                <a:solidFill>
                  <a:srgbClr val="002060"/>
                </a:solidFill>
              </a:rPr>
              <a:t>continually devoting</a:t>
            </a:r>
            <a:r>
              <a:rPr lang="en-US" sz="3400" dirty="0"/>
              <a:t> themselves to the apostles’ teaching and to fellowship, to the breaking of bread and to prayer. </a:t>
            </a:r>
          </a:p>
        </p:txBody>
      </p:sp>
      <p:sp>
        <p:nvSpPr>
          <p:cNvPr id="4" name="Speech Bubble: Rectangle 3"/>
          <p:cNvSpPr/>
          <p:nvPr/>
        </p:nvSpPr>
        <p:spPr>
          <a:xfrm>
            <a:off x="2057400" y="3255830"/>
            <a:ext cx="6858000" cy="1676400"/>
          </a:xfrm>
          <a:prstGeom prst="wedgeRectCallout">
            <a:avLst>
              <a:gd name="adj1" fmla="val -3848"/>
              <a:gd name="adj2" fmla="val 767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i="1" dirty="0" err="1">
                <a:solidFill>
                  <a:schemeClr val="tx1"/>
                </a:solidFill>
              </a:rPr>
              <a:t>proskartereo</a:t>
            </a:r>
            <a:r>
              <a:rPr lang="en-US" sz="3200" b="1" i="1" dirty="0">
                <a:solidFill>
                  <a:schemeClr val="tx1"/>
                </a:solidFill>
              </a:rPr>
              <a:t>: </a:t>
            </a:r>
            <a:r>
              <a:rPr lang="en-US" sz="3200" b="1" dirty="0">
                <a:solidFill>
                  <a:schemeClr val="tx1"/>
                </a:solidFill>
              </a:rPr>
              <a:t>“to attend constantly,” to “stick close by,” “be close at hand,” to “attach oneself to” “to wait on”</a:t>
            </a:r>
          </a:p>
        </p:txBody>
      </p:sp>
      <p:sp>
        <p:nvSpPr>
          <p:cNvPr id="11" name="Rounded Rectangular Callout 17"/>
          <p:cNvSpPr/>
          <p:nvPr/>
        </p:nvSpPr>
        <p:spPr>
          <a:xfrm>
            <a:off x="152400" y="79998"/>
            <a:ext cx="5181600" cy="76777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committed</a:t>
            </a:r>
            <a:endParaRPr lang="en-US" sz="4000" b="1" i="1" dirty="0">
              <a:solidFill>
                <a:schemeClr val="tx1"/>
              </a:solidFill>
            </a:endParaRPr>
          </a:p>
        </p:txBody>
      </p:sp>
      <p:sp>
        <p:nvSpPr>
          <p:cNvPr id="12" name="Rounded Rectangular Callout 17"/>
          <p:cNvSpPr/>
          <p:nvPr/>
        </p:nvSpPr>
        <p:spPr>
          <a:xfrm>
            <a:off x="1524000" y="847771"/>
            <a:ext cx="7010400" cy="6606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Tree>
    <p:extLst>
      <p:ext uri="{BB962C8B-B14F-4D97-AF65-F5344CB8AC3E}">
        <p14:creationId xmlns:p14="http://schemas.microsoft.com/office/powerpoint/2010/main" xmlns="" val="10980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4" name="Rounded Rectangular Callout 17"/>
          <p:cNvSpPr/>
          <p:nvPr/>
        </p:nvSpPr>
        <p:spPr>
          <a:xfrm>
            <a:off x="1524000" y="847771"/>
            <a:ext cx="7010400" cy="6606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0" name="Rounded Rectangular Callout 17"/>
          <p:cNvSpPr/>
          <p:nvPr/>
        </p:nvSpPr>
        <p:spPr>
          <a:xfrm>
            <a:off x="152400" y="79998"/>
            <a:ext cx="5181600" cy="76777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committed</a:t>
            </a:r>
            <a:endParaRPr lang="en-US" sz="4000" b="1" i="1" dirty="0">
              <a:solidFill>
                <a:schemeClr val="tx1"/>
              </a:solidFill>
            </a:endParaRPr>
          </a:p>
        </p:txBody>
      </p:sp>
    </p:spTree>
    <p:extLst>
      <p:ext uri="{BB962C8B-B14F-4D97-AF65-F5344CB8AC3E}">
        <p14:creationId xmlns:p14="http://schemas.microsoft.com/office/powerpoint/2010/main" xmlns="" val="2843271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4" name="Rounded Rectangular Callout 17"/>
          <p:cNvSpPr/>
          <p:nvPr/>
        </p:nvSpPr>
        <p:spPr>
          <a:xfrm>
            <a:off x="1524000" y="847771"/>
            <a:ext cx="7010400" cy="6606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sp>
        <p:nvSpPr>
          <p:cNvPr id="10" name="Rounded Rectangular Callout 17"/>
          <p:cNvSpPr/>
          <p:nvPr/>
        </p:nvSpPr>
        <p:spPr>
          <a:xfrm>
            <a:off x="152400" y="79998"/>
            <a:ext cx="5181600" cy="76777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committed</a:t>
            </a:r>
            <a:endParaRPr lang="en-US" sz="4000" b="1" i="1" dirty="0">
              <a:solidFill>
                <a:schemeClr val="tx1"/>
              </a:solidFill>
            </a:endParaRPr>
          </a:p>
        </p:txBody>
      </p:sp>
    </p:spTree>
    <p:extLst>
      <p:ext uri="{BB962C8B-B14F-4D97-AF65-F5344CB8AC3E}">
        <p14:creationId xmlns:p14="http://schemas.microsoft.com/office/powerpoint/2010/main" xmlns="" val="28432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ular Callout 17"/>
          <p:cNvSpPr/>
          <p:nvPr/>
        </p:nvSpPr>
        <p:spPr>
          <a:xfrm>
            <a:off x="1524000" y="847771"/>
            <a:ext cx="7010400" cy="6606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sp>
        <p:nvSpPr>
          <p:cNvPr id="10" name="Rounded Rectangular Callout 17"/>
          <p:cNvSpPr/>
          <p:nvPr/>
        </p:nvSpPr>
        <p:spPr>
          <a:xfrm>
            <a:off x="152400" y="79998"/>
            <a:ext cx="5181600" cy="76777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committed</a:t>
            </a:r>
            <a:endParaRPr lang="en-US" sz="4000" b="1" i="1" dirty="0">
              <a:solidFill>
                <a:schemeClr val="tx1"/>
              </a:solidFill>
            </a:endParaRPr>
          </a:p>
        </p:txBody>
      </p:sp>
    </p:spTree>
    <p:extLst>
      <p:ext uri="{BB962C8B-B14F-4D97-AF65-F5344CB8AC3E}">
        <p14:creationId xmlns:p14="http://schemas.microsoft.com/office/powerpoint/2010/main" xmlns="" val="28432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610" y="-188090"/>
            <a:ext cx="10813409" cy="5933351"/>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Tree>
    <p:extLst>
      <p:ext uri="{BB962C8B-B14F-4D97-AF65-F5344CB8AC3E}">
        <p14:creationId xmlns:p14="http://schemas.microsoft.com/office/powerpoint/2010/main" xmlns="" val="1658477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610" y="-188090"/>
            <a:ext cx="10813409" cy="5933351"/>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2"/>
            <a:ext cx="56318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teaching?</a:t>
            </a:r>
            <a:endParaRPr lang="en-US" sz="3600" b="1" i="1" dirty="0"/>
          </a:p>
        </p:txBody>
      </p:sp>
    </p:spTree>
    <p:extLst>
      <p:ext uri="{BB962C8B-B14F-4D97-AF65-F5344CB8AC3E}">
        <p14:creationId xmlns:p14="http://schemas.microsoft.com/office/powerpoint/2010/main" xmlns="" val="226978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solidFill>
            <a:schemeClr val="tx1"/>
          </a:solidFill>
        </p:spPr>
      </p:pic>
      <p:sp>
        <p:nvSpPr>
          <p:cNvPr id="11" name="TextBox 10"/>
          <p:cNvSpPr txBox="1"/>
          <p:nvPr/>
        </p:nvSpPr>
        <p:spPr>
          <a:xfrm>
            <a:off x="1" y="5163159"/>
            <a:ext cx="9144000" cy="1694841"/>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2:41 </a:t>
            </a:r>
            <a:r>
              <a:rPr lang="en-US" sz="3600" dirty="0"/>
              <a:t>So then, those who had received his word were baptized; and that day there were added </a:t>
            </a:r>
            <a:r>
              <a:rPr lang="en-US" sz="3600" b="1" u="sng" dirty="0">
                <a:solidFill>
                  <a:srgbClr val="002060"/>
                </a:solidFill>
              </a:rPr>
              <a:t>about three thousand souls</a:t>
            </a:r>
            <a:r>
              <a:rPr lang="en-US" sz="3600" dirty="0"/>
              <a:t>.</a:t>
            </a:r>
            <a:r>
              <a:rPr lang="en-US" sz="3600" b="1" dirty="0"/>
              <a:t> </a:t>
            </a:r>
            <a:endParaRPr lang="en-US" sz="3600" dirty="0"/>
          </a:p>
          <a:p>
            <a:r>
              <a:rPr lang="en-US" dirty="0"/>
              <a:t> </a:t>
            </a:r>
          </a:p>
          <a:p>
            <a:endParaRPr lang="en-US" sz="3400" b="1" u="sng" dirty="0">
              <a:solidFill>
                <a:srgbClr val="002060"/>
              </a:solidFill>
            </a:endParaRPr>
          </a:p>
        </p:txBody>
      </p:sp>
      <p:sp>
        <p:nvSpPr>
          <p:cNvPr id="14" name="Rounded Rectangular Callout 17"/>
          <p:cNvSpPr/>
          <p:nvPr/>
        </p:nvSpPr>
        <p:spPr>
          <a:xfrm>
            <a:off x="381000" y="228600"/>
            <a:ext cx="2819400" cy="762000"/>
          </a:xfrm>
          <a:prstGeom prst="wedgeRoundRectCallout">
            <a:avLst>
              <a:gd name="adj1" fmla="val -22225"/>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Now what?</a:t>
            </a:r>
            <a:endParaRPr lang="en-US" sz="4000" b="1" i="1" dirty="0"/>
          </a:p>
        </p:txBody>
      </p:sp>
      <p:sp>
        <p:nvSpPr>
          <p:cNvPr id="6" name="Rounded Rectangular Callout 17"/>
          <p:cNvSpPr/>
          <p:nvPr/>
        </p:nvSpPr>
        <p:spPr>
          <a:xfrm>
            <a:off x="152400" y="914400"/>
            <a:ext cx="88392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the genesis of the Christian “Church”</a:t>
            </a:r>
            <a:endParaRPr lang="en-US" sz="3600" b="1" i="1" dirty="0"/>
          </a:p>
        </p:txBody>
      </p:sp>
    </p:spTree>
    <p:extLst>
      <p:ext uri="{BB962C8B-B14F-4D97-AF65-F5344CB8AC3E}">
        <p14:creationId xmlns:p14="http://schemas.microsoft.com/office/powerpoint/2010/main" xmlns="" val="9708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610" y="-188090"/>
            <a:ext cx="10813409" cy="5933351"/>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2"/>
            <a:ext cx="56318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teaching?</a:t>
            </a:r>
            <a:endParaRPr lang="en-US" sz="3600" b="1" i="1" dirty="0"/>
          </a:p>
        </p:txBody>
      </p:sp>
      <p:sp>
        <p:nvSpPr>
          <p:cNvPr id="16" name="TextBox 15"/>
          <p:cNvSpPr txBox="1"/>
          <p:nvPr/>
        </p:nvSpPr>
        <p:spPr>
          <a:xfrm>
            <a:off x="70338" y="1981638"/>
            <a:ext cx="8991600" cy="2410014"/>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John 14:26  </a:t>
            </a:r>
            <a:r>
              <a:rPr lang="en-US" sz="3600" dirty="0">
                <a:solidFill>
                  <a:schemeClr val="bg1"/>
                </a:solidFill>
              </a:rPr>
              <a:t>But the Helper, the Holy Spirit, whom the Father will send in My name, He will teach you all things, and bring to your remembrance all that I said to you.</a:t>
            </a:r>
          </a:p>
        </p:txBody>
      </p:sp>
    </p:spTree>
    <p:extLst>
      <p:ext uri="{BB962C8B-B14F-4D97-AF65-F5344CB8AC3E}">
        <p14:creationId xmlns:p14="http://schemas.microsoft.com/office/powerpoint/2010/main" xmlns="" val="2914129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56318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teaching?</a:t>
            </a:r>
            <a:endParaRPr lang="en-US" sz="3600" b="1" i="1" dirty="0"/>
          </a:p>
        </p:txBody>
      </p:sp>
      <p:sp>
        <p:nvSpPr>
          <p:cNvPr id="17" name="Rounded Rectangular Callout 17"/>
          <p:cNvSpPr/>
          <p:nvPr/>
        </p:nvSpPr>
        <p:spPr>
          <a:xfrm>
            <a:off x="1352213" y="839898"/>
            <a:ext cx="5631810"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Jesus’s command</a:t>
            </a:r>
            <a:endParaRPr lang="en-US" sz="3600" b="1" i="1" dirty="0"/>
          </a:p>
        </p:txBody>
      </p:sp>
    </p:spTree>
    <p:extLst>
      <p:ext uri="{BB962C8B-B14F-4D97-AF65-F5344CB8AC3E}">
        <p14:creationId xmlns:p14="http://schemas.microsoft.com/office/powerpoint/2010/main" xmlns="" val="19079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56318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teaching?</a:t>
            </a:r>
            <a:endParaRPr lang="en-US" sz="3600" b="1" i="1" dirty="0"/>
          </a:p>
        </p:txBody>
      </p:sp>
      <p:sp>
        <p:nvSpPr>
          <p:cNvPr id="16" name="TextBox 15"/>
          <p:cNvSpPr txBox="1"/>
          <p:nvPr/>
        </p:nvSpPr>
        <p:spPr>
          <a:xfrm>
            <a:off x="70338" y="2188683"/>
            <a:ext cx="8991600" cy="2742762"/>
          </a:xfrm>
          <a:prstGeom prst="rect">
            <a:avLst/>
          </a:prstGeom>
          <a:solidFill>
            <a:srgbClr val="3C2710"/>
          </a:solidFill>
          <a:ln>
            <a:solidFill>
              <a:schemeClr val="bg2"/>
            </a:solidFill>
          </a:ln>
        </p:spPr>
        <p:txBody>
          <a:bodyPr wrap="square">
            <a:noAutofit/>
          </a:bodyPr>
          <a:lstStyle/>
          <a:p>
            <a:r>
              <a:rPr lang="en-US" sz="3400" b="1" baseline="30000" dirty="0">
                <a:solidFill>
                  <a:schemeClr val="bg1"/>
                </a:solidFill>
              </a:rPr>
              <a:t>Matt: 28:19 </a:t>
            </a:r>
            <a:r>
              <a:rPr lang="en-US" sz="3400" dirty="0">
                <a:solidFill>
                  <a:schemeClr val="bg1"/>
                </a:solidFill>
              </a:rPr>
              <a:t>Go therefore and make disciples of all the nations, baptizing them in the name of the Father and the Son and the Holy Spirit,  </a:t>
            </a:r>
            <a:r>
              <a:rPr lang="en-US" sz="3400" b="1" baseline="30000" dirty="0">
                <a:solidFill>
                  <a:schemeClr val="bg1"/>
                </a:solidFill>
              </a:rPr>
              <a:t>20 </a:t>
            </a:r>
            <a:r>
              <a:rPr lang="en-US" sz="3400" b="1" u="sng" dirty="0">
                <a:solidFill>
                  <a:schemeClr val="bg1"/>
                </a:solidFill>
              </a:rPr>
              <a:t>teaching them to observe all that I commanded you</a:t>
            </a:r>
            <a:r>
              <a:rPr lang="en-US" sz="3400" dirty="0">
                <a:solidFill>
                  <a:schemeClr val="bg1"/>
                </a:solidFill>
              </a:rPr>
              <a:t>; and lo, I am with you always, even to the end of the age.”</a:t>
            </a:r>
          </a:p>
        </p:txBody>
      </p:sp>
      <p:sp>
        <p:nvSpPr>
          <p:cNvPr id="17" name="Rounded Rectangular Callout 17"/>
          <p:cNvSpPr/>
          <p:nvPr/>
        </p:nvSpPr>
        <p:spPr>
          <a:xfrm>
            <a:off x="1352213" y="839898"/>
            <a:ext cx="5631810"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Jesus’s command</a:t>
            </a:r>
            <a:endParaRPr lang="en-US" sz="3600" b="1" i="1" dirty="0"/>
          </a:p>
        </p:txBody>
      </p:sp>
    </p:spTree>
    <p:extLst>
      <p:ext uri="{BB962C8B-B14F-4D97-AF65-F5344CB8AC3E}">
        <p14:creationId xmlns:p14="http://schemas.microsoft.com/office/powerpoint/2010/main" xmlns="" val="19079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56318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teaching?</a:t>
            </a:r>
            <a:endParaRPr lang="en-US" sz="3600" b="1" i="1" dirty="0"/>
          </a:p>
        </p:txBody>
      </p:sp>
      <p:sp>
        <p:nvSpPr>
          <p:cNvPr id="16" name="TextBox 15"/>
          <p:cNvSpPr txBox="1"/>
          <p:nvPr/>
        </p:nvSpPr>
        <p:spPr>
          <a:xfrm>
            <a:off x="70338" y="2188683"/>
            <a:ext cx="8991600" cy="2742762"/>
          </a:xfrm>
          <a:prstGeom prst="rect">
            <a:avLst/>
          </a:prstGeom>
          <a:solidFill>
            <a:srgbClr val="3C2710"/>
          </a:solidFill>
          <a:ln>
            <a:solidFill>
              <a:schemeClr val="bg2"/>
            </a:solidFill>
          </a:ln>
        </p:spPr>
        <p:txBody>
          <a:bodyPr wrap="square">
            <a:noAutofit/>
          </a:bodyPr>
          <a:lstStyle/>
          <a:p>
            <a:r>
              <a:rPr lang="en-US" sz="3400" b="1" baseline="30000" dirty="0">
                <a:solidFill>
                  <a:schemeClr val="bg1"/>
                </a:solidFill>
              </a:rPr>
              <a:t>Matt: 28:19 </a:t>
            </a:r>
            <a:r>
              <a:rPr lang="en-US" sz="3400" dirty="0">
                <a:solidFill>
                  <a:schemeClr val="bg1"/>
                </a:solidFill>
              </a:rPr>
              <a:t>Go therefore and make disciples of all the nations, baptizing them in the name of the Father and the Son and the Holy Spirit,  </a:t>
            </a:r>
            <a:r>
              <a:rPr lang="en-US" sz="3400" b="1" baseline="30000" dirty="0">
                <a:solidFill>
                  <a:schemeClr val="bg1"/>
                </a:solidFill>
              </a:rPr>
              <a:t>20 </a:t>
            </a:r>
            <a:r>
              <a:rPr lang="en-US" sz="3400" b="1" u="sng" dirty="0">
                <a:solidFill>
                  <a:schemeClr val="bg1"/>
                </a:solidFill>
              </a:rPr>
              <a:t>teaching them to observe all that I commanded you</a:t>
            </a:r>
            <a:r>
              <a:rPr lang="en-US" sz="3400" dirty="0">
                <a:solidFill>
                  <a:schemeClr val="bg1"/>
                </a:solidFill>
              </a:rPr>
              <a:t>; and lo, I am with you always, even to the end of the age.”</a:t>
            </a:r>
          </a:p>
        </p:txBody>
      </p:sp>
      <p:sp>
        <p:nvSpPr>
          <p:cNvPr id="17" name="Rounded Rectangular Callout 17"/>
          <p:cNvSpPr/>
          <p:nvPr/>
        </p:nvSpPr>
        <p:spPr>
          <a:xfrm>
            <a:off x="1352213" y="839898"/>
            <a:ext cx="5631810"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was Jesus’s command</a:t>
            </a:r>
            <a:endParaRPr lang="en-US" sz="3600" b="1" i="1" dirty="0"/>
          </a:p>
        </p:txBody>
      </p:sp>
      <p:sp>
        <p:nvSpPr>
          <p:cNvPr id="19" name="Rounded Rectangular Callout 17"/>
          <p:cNvSpPr/>
          <p:nvPr/>
        </p:nvSpPr>
        <p:spPr>
          <a:xfrm>
            <a:off x="1828800" y="1447800"/>
            <a:ext cx="7105987"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foundation of the church</a:t>
            </a:r>
            <a:endParaRPr lang="en-US" sz="3600" b="1" i="1" dirty="0"/>
          </a:p>
        </p:txBody>
      </p:sp>
    </p:spTree>
    <p:extLst>
      <p:ext uri="{BB962C8B-B14F-4D97-AF65-F5344CB8AC3E}">
        <p14:creationId xmlns:p14="http://schemas.microsoft.com/office/powerpoint/2010/main" xmlns="" val="19079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Tree>
    <p:extLst>
      <p:ext uri="{BB962C8B-B14F-4D97-AF65-F5344CB8AC3E}">
        <p14:creationId xmlns:p14="http://schemas.microsoft.com/office/powerpoint/2010/main" xmlns="" val="1761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Speech Bubble: Rectangle 15"/>
          <p:cNvSpPr/>
          <p:nvPr/>
        </p:nvSpPr>
        <p:spPr>
          <a:xfrm>
            <a:off x="2286000" y="3583020"/>
            <a:ext cx="6629400" cy="1349209"/>
          </a:xfrm>
          <a:prstGeom prst="wedgeRectCallout">
            <a:avLst>
              <a:gd name="adj1" fmla="val 5436"/>
              <a:gd name="adj2" fmla="val 1178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a:solidFill>
                  <a:schemeClr val="tx1"/>
                </a:solidFill>
              </a:rPr>
              <a:t>koinonia: </a:t>
            </a:r>
            <a:r>
              <a:rPr lang="en-US" sz="3600" b="1" dirty="0">
                <a:solidFill>
                  <a:schemeClr val="tx1"/>
                </a:solidFill>
              </a:rPr>
              <a:t>“sharing,” “common,” “participating together”</a:t>
            </a:r>
          </a:p>
        </p:txBody>
      </p:sp>
    </p:spTree>
    <p:extLst>
      <p:ext uri="{BB962C8B-B14F-4D97-AF65-F5344CB8AC3E}">
        <p14:creationId xmlns:p14="http://schemas.microsoft.com/office/powerpoint/2010/main" xmlns="" val="1761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47174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a:t>
            </a:r>
            <a:r>
              <a:rPr lang="en-US" sz="4000" b="1" i="1" dirty="0">
                <a:solidFill>
                  <a:schemeClr val="tx1"/>
                </a:solidFill>
              </a:rPr>
              <a:t>relational</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Speech Bubble: Rectangle 15"/>
          <p:cNvSpPr/>
          <p:nvPr/>
        </p:nvSpPr>
        <p:spPr>
          <a:xfrm>
            <a:off x="2286000" y="3583020"/>
            <a:ext cx="6629400" cy="1349209"/>
          </a:xfrm>
          <a:prstGeom prst="wedgeRectCallout">
            <a:avLst>
              <a:gd name="adj1" fmla="val 5436"/>
              <a:gd name="adj2" fmla="val 1178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a:solidFill>
                  <a:schemeClr val="tx1"/>
                </a:solidFill>
              </a:rPr>
              <a:t>koinonia: </a:t>
            </a:r>
            <a:r>
              <a:rPr lang="en-US" sz="3600" b="1" dirty="0">
                <a:solidFill>
                  <a:schemeClr val="tx1"/>
                </a:solidFill>
              </a:rPr>
              <a:t>“sharing,” “common,” “participating together”</a:t>
            </a:r>
          </a:p>
        </p:txBody>
      </p:sp>
    </p:spTree>
    <p:extLst>
      <p:ext uri="{BB962C8B-B14F-4D97-AF65-F5344CB8AC3E}">
        <p14:creationId xmlns:p14="http://schemas.microsoft.com/office/powerpoint/2010/main" xmlns="" val="1761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47174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a:t>
            </a:r>
            <a:r>
              <a:rPr lang="en-US" sz="4000" b="1" i="1" dirty="0">
                <a:solidFill>
                  <a:schemeClr val="tx1"/>
                </a:solidFill>
              </a:rPr>
              <a:t>relational</a:t>
            </a:r>
          </a:p>
        </p:txBody>
      </p:sp>
      <p:sp>
        <p:nvSpPr>
          <p:cNvPr id="17" name="Rounded Rectangular Callout 17"/>
          <p:cNvSpPr/>
          <p:nvPr/>
        </p:nvSpPr>
        <p:spPr>
          <a:xfrm>
            <a:off x="1496159" y="826520"/>
            <a:ext cx="4698023"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special connected-ness</a:t>
            </a:r>
            <a:endParaRPr lang="en-US" sz="3600" b="1" i="1" dirty="0"/>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Speech Bubble: Rectangle 15"/>
          <p:cNvSpPr/>
          <p:nvPr/>
        </p:nvSpPr>
        <p:spPr>
          <a:xfrm>
            <a:off x="2286000" y="3583020"/>
            <a:ext cx="6629400" cy="1349209"/>
          </a:xfrm>
          <a:prstGeom prst="wedgeRectCallout">
            <a:avLst>
              <a:gd name="adj1" fmla="val 5436"/>
              <a:gd name="adj2" fmla="val 1178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a:solidFill>
                  <a:schemeClr val="tx1"/>
                </a:solidFill>
              </a:rPr>
              <a:t>koinonia: </a:t>
            </a:r>
            <a:r>
              <a:rPr lang="en-US" sz="3600" b="1" dirty="0">
                <a:solidFill>
                  <a:schemeClr val="tx1"/>
                </a:solidFill>
              </a:rPr>
              <a:t>“sharing,” “common,” “participating together”</a:t>
            </a:r>
          </a:p>
        </p:txBody>
      </p:sp>
    </p:spTree>
    <p:extLst>
      <p:ext uri="{BB962C8B-B14F-4D97-AF65-F5344CB8AC3E}">
        <p14:creationId xmlns:p14="http://schemas.microsoft.com/office/powerpoint/2010/main" xmlns="" val="1761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47174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a:t>
            </a:r>
            <a:r>
              <a:rPr lang="en-US" sz="4000" b="1" i="1" dirty="0">
                <a:solidFill>
                  <a:schemeClr val="tx1"/>
                </a:solidFill>
              </a:rPr>
              <a:t>relational</a:t>
            </a:r>
          </a:p>
        </p:txBody>
      </p:sp>
      <p:sp>
        <p:nvSpPr>
          <p:cNvPr id="17" name="Rounded Rectangular Callout 17"/>
          <p:cNvSpPr/>
          <p:nvPr/>
        </p:nvSpPr>
        <p:spPr>
          <a:xfrm>
            <a:off x="1496159" y="826520"/>
            <a:ext cx="4698023"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special connected-ness</a:t>
            </a:r>
            <a:endParaRPr lang="en-US" sz="3600" b="1" i="1" dirty="0"/>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Speech Bubble: Rectangle 15"/>
          <p:cNvSpPr/>
          <p:nvPr/>
        </p:nvSpPr>
        <p:spPr>
          <a:xfrm>
            <a:off x="2286000" y="3583020"/>
            <a:ext cx="6629400" cy="1349209"/>
          </a:xfrm>
          <a:prstGeom prst="wedgeRectCallout">
            <a:avLst>
              <a:gd name="adj1" fmla="val 5436"/>
              <a:gd name="adj2" fmla="val 1178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a:solidFill>
                  <a:schemeClr val="tx1"/>
                </a:solidFill>
              </a:rPr>
              <a:t>koinonia: </a:t>
            </a:r>
            <a:r>
              <a:rPr lang="en-US" sz="3600" b="1" dirty="0">
                <a:solidFill>
                  <a:schemeClr val="tx1"/>
                </a:solidFill>
              </a:rPr>
              <a:t>“sharing,” “common,” “participating together”</a:t>
            </a:r>
          </a:p>
        </p:txBody>
      </p:sp>
      <p:sp>
        <p:nvSpPr>
          <p:cNvPr id="19" name="TextBox 18"/>
          <p:cNvSpPr txBox="1"/>
          <p:nvPr/>
        </p:nvSpPr>
        <p:spPr>
          <a:xfrm>
            <a:off x="70338" y="1703873"/>
            <a:ext cx="8991600" cy="1538435"/>
          </a:xfrm>
          <a:prstGeom prst="rect">
            <a:avLst/>
          </a:prstGeom>
          <a:solidFill>
            <a:srgbClr val="3C2710"/>
          </a:solidFill>
          <a:ln>
            <a:solidFill>
              <a:schemeClr val="bg2"/>
            </a:solidFill>
          </a:ln>
        </p:spPr>
        <p:txBody>
          <a:bodyPr wrap="square">
            <a:noAutofit/>
          </a:bodyPr>
          <a:lstStyle/>
          <a:p>
            <a:r>
              <a:rPr lang="en-US" sz="3200" b="1" baseline="30000" dirty="0">
                <a:solidFill>
                  <a:schemeClr val="bg1"/>
                </a:solidFill>
              </a:rPr>
              <a:t>1Cor 12:13 </a:t>
            </a:r>
            <a:r>
              <a:rPr lang="en-US" sz="3200" dirty="0">
                <a:solidFill>
                  <a:schemeClr val="bg1"/>
                </a:solidFill>
              </a:rPr>
              <a:t>For by one Spirit we were all baptized into one body, whether Jews or Greeks, whether slaves or free, and we were all made to drink of one Spirit.</a:t>
            </a:r>
          </a:p>
        </p:txBody>
      </p:sp>
    </p:spTree>
    <p:extLst>
      <p:ext uri="{BB962C8B-B14F-4D97-AF65-F5344CB8AC3E}">
        <p14:creationId xmlns:p14="http://schemas.microsoft.com/office/powerpoint/2010/main" xmlns="" val="1761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6"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20" name="Speech Bubble: Rectangle 19"/>
          <p:cNvSpPr/>
          <p:nvPr/>
        </p:nvSpPr>
        <p:spPr>
          <a:xfrm>
            <a:off x="2286000" y="3583020"/>
            <a:ext cx="6629400" cy="1349209"/>
          </a:xfrm>
          <a:prstGeom prst="wedgeRectCallout">
            <a:avLst>
              <a:gd name="adj1" fmla="val 5436"/>
              <a:gd name="adj2" fmla="val 1178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a:solidFill>
                  <a:schemeClr val="tx1"/>
                </a:solidFill>
              </a:rPr>
              <a:t>koinonia: </a:t>
            </a:r>
            <a:r>
              <a:rPr lang="en-US" sz="3600" b="1" dirty="0">
                <a:solidFill>
                  <a:schemeClr val="tx1"/>
                </a:solidFill>
              </a:rPr>
              <a:t>“sharing,” “common,” “participating together”</a:t>
            </a:r>
          </a:p>
        </p:txBody>
      </p:sp>
      <p:sp>
        <p:nvSpPr>
          <p:cNvPr id="16" name="Rounded Rectangular Callout 17"/>
          <p:cNvSpPr/>
          <p:nvPr/>
        </p:nvSpPr>
        <p:spPr>
          <a:xfrm>
            <a:off x="235590" y="200201"/>
            <a:ext cx="47174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a:t>
            </a:r>
            <a:r>
              <a:rPr lang="en-US" sz="4000" b="1" i="1" dirty="0">
                <a:solidFill>
                  <a:schemeClr val="tx1"/>
                </a:solidFill>
              </a:rPr>
              <a:t>relational</a:t>
            </a:r>
          </a:p>
        </p:txBody>
      </p:sp>
      <p:sp>
        <p:nvSpPr>
          <p:cNvPr id="17" name="Rounded Rectangular Callout 17"/>
          <p:cNvSpPr/>
          <p:nvPr/>
        </p:nvSpPr>
        <p:spPr>
          <a:xfrm>
            <a:off x="1496159" y="826520"/>
            <a:ext cx="4698023"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special connected-ness</a:t>
            </a:r>
            <a:endParaRPr lang="en-US" sz="3600" b="1" i="1" dirty="0"/>
          </a:p>
        </p:txBody>
      </p:sp>
      <p:sp>
        <p:nvSpPr>
          <p:cNvPr id="19" name="Rounded Rectangular Callout 17"/>
          <p:cNvSpPr/>
          <p:nvPr/>
        </p:nvSpPr>
        <p:spPr>
          <a:xfrm>
            <a:off x="1981200" y="1481795"/>
            <a:ext cx="7105987" cy="6896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Defining characteristic of the church</a:t>
            </a:r>
          </a:p>
        </p:txBody>
      </p:sp>
    </p:spTree>
    <p:extLst>
      <p:ext uri="{BB962C8B-B14F-4D97-AF65-F5344CB8AC3E}">
        <p14:creationId xmlns:p14="http://schemas.microsoft.com/office/powerpoint/2010/main" xmlns="" val="18936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solidFill>
            <a:schemeClr val="tx1"/>
          </a:solidFill>
        </p:spPr>
      </p:pic>
      <p:sp>
        <p:nvSpPr>
          <p:cNvPr id="11" name="TextBox 10"/>
          <p:cNvSpPr txBox="1"/>
          <p:nvPr/>
        </p:nvSpPr>
        <p:spPr>
          <a:xfrm>
            <a:off x="1" y="5163159"/>
            <a:ext cx="9144000" cy="1694841"/>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2:41 </a:t>
            </a:r>
            <a:r>
              <a:rPr lang="en-US" sz="3600" dirty="0"/>
              <a:t>So then, those who had received his word were baptized; and that day there were added </a:t>
            </a:r>
            <a:r>
              <a:rPr lang="en-US" sz="3600" b="1" u="sng" dirty="0">
                <a:solidFill>
                  <a:srgbClr val="002060"/>
                </a:solidFill>
              </a:rPr>
              <a:t>about three thousand souls</a:t>
            </a:r>
            <a:r>
              <a:rPr lang="en-US" sz="3600" dirty="0"/>
              <a:t>.</a:t>
            </a:r>
            <a:r>
              <a:rPr lang="en-US" sz="3600" b="1" dirty="0"/>
              <a:t> </a:t>
            </a:r>
            <a:endParaRPr lang="en-US" sz="3600" dirty="0"/>
          </a:p>
          <a:p>
            <a:r>
              <a:rPr lang="en-US" dirty="0"/>
              <a:t> </a:t>
            </a:r>
          </a:p>
          <a:p>
            <a:endParaRPr lang="en-US" sz="3400" b="1" u="sng" dirty="0">
              <a:solidFill>
                <a:srgbClr val="002060"/>
              </a:solidFill>
            </a:endParaRPr>
          </a:p>
        </p:txBody>
      </p:sp>
      <p:sp>
        <p:nvSpPr>
          <p:cNvPr id="14" name="Rounded Rectangular Callout 17"/>
          <p:cNvSpPr/>
          <p:nvPr/>
        </p:nvSpPr>
        <p:spPr>
          <a:xfrm>
            <a:off x="381000" y="228600"/>
            <a:ext cx="2819400" cy="762000"/>
          </a:xfrm>
          <a:prstGeom prst="wedgeRoundRectCallout">
            <a:avLst>
              <a:gd name="adj1" fmla="val -22225"/>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Now what?</a:t>
            </a:r>
            <a:endParaRPr lang="en-US" sz="4000" b="1" i="1" dirty="0"/>
          </a:p>
        </p:txBody>
      </p:sp>
      <p:sp>
        <p:nvSpPr>
          <p:cNvPr id="6" name="Rounded Rectangular Callout 17"/>
          <p:cNvSpPr/>
          <p:nvPr/>
        </p:nvSpPr>
        <p:spPr>
          <a:xfrm>
            <a:off x="152400" y="914400"/>
            <a:ext cx="8839200"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the genesis of the Christian “Church”</a:t>
            </a:r>
            <a:endParaRPr lang="en-US" sz="3600" b="1" i="1" dirty="0"/>
          </a:p>
        </p:txBody>
      </p:sp>
      <p:sp>
        <p:nvSpPr>
          <p:cNvPr id="7" name="Rounded Rectangular Callout 17"/>
          <p:cNvSpPr/>
          <p:nvPr/>
        </p:nvSpPr>
        <p:spPr>
          <a:xfrm>
            <a:off x="1603132" y="1524000"/>
            <a:ext cx="7464668" cy="647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Today: Luke describes the first church</a:t>
            </a:r>
            <a:endParaRPr lang="en-US" sz="3600" b="1" i="1" dirty="0"/>
          </a:p>
        </p:txBody>
      </p:sp>
    </p:spTree>
    <p:extLst>
      <p:ext uri="{BB962C8B-B14F-4D97-AF65-F5344CB8AC3E}">
        <p14:creationId xmlns:p14="http://schemas.microsoft.com/office/powerpoint/2010/main" xmlns="" val="9708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Tree>
    <p:extLst>
      <p:ext uri="{BB962C8B-B14F-4D97-AF65-F5344CB8AC3E}">
        <p14:creationId xmlns:p14="http://schemas.microsoft.com/office/powerpoint/2010/main" xmlns="" val="18557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21" name="TextBox 20"/>
          <p:cNvSpPr txBox="1"/>
          <p:nvPr/>
        </p:nvSpPr>
        <p:spPr>
          <a:xfrm>
            <a:off x="685800" y="3855838"/>
            <a:ext cx="8223738" cy="109904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2:46 </a:t>
            </a:r>
            <a:r>
              <a:rPr lang="en-US" sz="3400" dirty="0"/>
              <a:t>they were </a:t>
            </a:r>
            <a:r>
              <a:rPr lang="en-US" sz="3400" b="1" u="sng" dirty="0">
                <a:solidFill>
                  <a:srgbClr val="002060"/>
                </a:solidFill>
              </a:rPr>
              <a:t>taking their meals together </a:t>
            </a:r>
            <a:r>
              <a:rPr lang="en-US" sz="3400" dirty="0"/>
              <a:t>with gladness and sincerity of heart, </a:t>
            </a:r>
          </a:p>
        </p:txBody>
      </p:sp>
    </p:spTree>
    <p:extLst>
      <p:ext uri="{BB962C8B-B14F-4D97-AF65-F5344CB8AC3E}">
        <p14:creationId xmlns:p14="http://schemas.microsoft.com/office/powerpoint/2010/main" xmlns="" val="18557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66224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Probably referring to communion</a:t>
            </a:r>
            <a:endParaRPr lang="en-US" sz="3600" b="1" i="1" dirty="0"/>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21" name="TextBox 20"/>
          <p:cNvSpPr txBox="1"/>
          <p:nvPr/>
        </p:nvSpPr>
        <p:spPr>
          <a:xfrm>
            <a:off x="685800" y="3855838"/>
            <a:ext cx="8223738" cy="109904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2:46 </a:t>
            </a:r>
            <a:r>
              <a:rPr lang="en-US" sz="3400" dirty="0"/>
              <a:t>they were </a:t>
            </a:r>
            <a:r>
              <a:rPr lang="en-US" sz="3400" b="1" u="sng" dirty="0">
                <a:solidFill>
                  <a:srgbClr val="002060"/>
                </a:solidFill>
              </a:rPr>
              <a:t>taking their meals together </a:t>
            </a:r>
            <a:r>
              <a:rPr lang="en-US" sz="3400" dirty="0"/>
              <a:t>with gladness and sincerity of heart, </a:t>
            </a:r>
          </a:p>
        </p:txBody>
      </p:sp>
    </p:spTree>
    <p:extLst>
      <p:ext uri="{BB962C8B-B14F-4D97-AF65-F5344CB8AC3E}">
        <p14:creationId xmlns:p14="http://schemas.microsoft.com/office/powerpoint/2010/main" xmlns="" val="18557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66224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Probably referring to communion</a:t>
            </a:r>
            <a:endParaRPr lang="en-US" sz="3600" b="1" i="1" dirty="0"/>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21" name="TextBox 20"/>
          <p:cNvSpPr txBox="1"/>
          <p:nvPr/>
        </p:nvSpPr>
        <p:spPr>
          <a:xfrm>
            <a:off x="70338" y="2540513"/>
            <a:ext cx="8991600" cy="2315110"/>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Luke 22:19 </a:t>
            </a:r>
            <a:r>
              <a:rPr lang="en-US" sz="3600" dirty="0">
                <a:solidFill>
                  <a:schemeClr val="bg1"/>
                </a:solidFill>
              </a:rPr>
              <a:t>And when He had taken some bread  and given thanks, </a:t>
            </a:r>
            <a:r>
              <a:rPr lang="en-US" sz="3600" b="1" u="sng" dirty="0">
                <a:solidFill>
                  <a:schemeClr val="bg1"/>
                </a:solidFill>
              </a:rPr>
              <a:t>He broke it </a:t>
            </a:r>
            <a:r>
              <a:rPr lang="en-US" sz="3600" dirty="0">
                <a:solidFill>
                  <a:schemeClr val="bg1"/>
                </a:solidFill>
              </a:rPr>
              <a:t>and gave it to them, saying, “This is My body which is given for you; do this in remembrance of Me.” </a:t>
            </a:r>
          </a:p>
        </p:txBody>
      </p:sp>
      <p:sp>
        <p:nvSpPr>
          <p:cNvPr id="19" name="TextBox 18"/>
          <p:cNvSpPr txBox="1"/>
          <p:nvPr/>
        </p:nvSpPr>
        <p:spPr>
          <a:xfrm>
            <a:off x="70338" y="2540513"/>
            <a:ext cx="8991600" cy="2315110"/>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Luke 22:19 </a:t>
            </a:r>
            <a:r>
              <a:rPr lang="en-US" sz="3600" dirty="0">
                <a:solidFill>
                  <a:schemeClr val="bg1"/>
                </a:solidFill>
              </a:rPr>
              <a:t>And when He had taken some bread  and given thanks, He broke it and gave it to them, saying, “This is My body which is given for you; </a:t>
            </a:r>
            <a:r>
              <a:rPr lang="en-US" sz="3600" b="1" u="sng" dirty="0">
                <a:solidFill>
                  <a:schemeClr val="bg1"/>
                </a:solidFill>
              </a:rPr>
              <a:t>do this in remembrance of Me</a:t>
            </a:r>
            <a:r>
              <a:rPr lang="en-US" sz="3600" dirty="0">
                <a:solidFill>
                  <a:schemeClr val="bg1"/>
                </a:solidFill>
              </a:rPr>
              <a:t>.” </a:t>
            </a:r>
          </a:p>
        </p:txBody>
      </p:sp>
    </p:spTree>
    <p:extLst>
      <p:ext uri="{BB962C8B-B14F-4D97-AF65-F5344CB8AC3E}">
        <p14:creationId xmlns:p14="http://schemas.microsoft.com/office/powerpoint/2010/main" xmlns="" val="25746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66224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Probably referring to communion</a:t>
            </a:r>
            <a:endParaRPr lang="en-US" sz="3600" b="1" i="1" dirty="0"/>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17" name="Rounded Rectangular Callout 17"/>
          <p:cNvSpPr/>
          <p:nvPr/>
        </p:nvSpPr>
        <p:spPr>
          <a:xfrm>
            <a:off x="990600" y="865819"/>
            <a:ext cx="7780629" cy="613670"/>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Principle: remember Christ and His sacrifice</a:t>
            </a:r>
            <a:endParaRPr lang="en-US" sz="3200" b="1" i="1" dirty="0">
              <a:solidFill>
                <a:schemeClr val="tx1"/>
              </a:solidFill>
            </a:endParaRPr>
          </a:p>
        </p:txBody>
      </p:sp>
      <p:sp>
        <p:nvSpPr>
          <p:cNvPr id="21" name="TextBox 20"/>
          <p:cNvSpPr txBox="1"/>
          <p:nvPr/>
        </p:nvSpPr>
        <p:spPr>
          <a:xfrm>
            <a:off x="70338" y="2540513"/>
            <a:ext cx="8991600" cy="2315110"/>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Luke 22:19 </a:t>
            </a:r>
            <a:r>
              <a:rPr lang="en-US" sz="3600" dirty="0">
                <a:solidFill>
                  <a:schemeClr val="bg1"/>
                </a:solidFill>
              </a:rPr>
              <a:t>And when He had taken some bread  and given thanks, </a:t>
            </a:r>
            <a:r>
              <a:rPr lang="en-US" sz="3600" b="1" u="sng" dirty="0">
                <a:solidFill>
                  <a:schemeClr val="bg1"/>
                </a:solidFill>
              </a:rPr>
              <a:t>He broke it </a:t>
            </a:r>
            <a:r>
              <a:rPr lang="en-US" sz="3600" dirty="0">
                <a:solidFill>
                  <a:schemeClr val="bg1"/>
                </a:solidFill>
              </a:rPr>
              <a:t>and gave it to them, saying, “This is My body which is given for you; do this in remembrance of Me.” </a:t>
            </a:r>
          </a:p>
        </p:txBody>
      </p:sp>
      <p:sp>
        <p:nvSpPr>
          <p:cNvPr id="19" name="TextBox 18"/>
          <p:cNvSpPr txBox="1"/>
          <p:nvPr/>
        </p:nvSpPr>
        <p:spPr>
          <a:xfrm>
            <a:off x="70338" y="2540513"/>
            <a:ext cx="8991600" cy="2315110"/>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Luke 22:19 </a:t>
            </a:r>
            <a:r>
              <a:rPr lang="en-US" sz="3600" dirty="0">
                <a:solidFill>
                  <a:schemeClr val="bg1"/>
                </a:solidFill>
              </a:rPr>
              <a:t>And when He had taken some bread  and given thanks, He broke it and gave it to them, saying, “This is My body which is given for you; </a:t>
            </a:r>
            <a:r>
              <a:rPr lang="en-US" sz="3600" b="1" u="sng" dirty="0">
                <a:solidFill>
                  <a:schemeClr val="bg1"/>
                </a:solidFill>
              </a:rPr>
              <a:t>do this in remembrance of Me</a:t>
            </a:r>
            <a:r>
              <a:rPr lang="en-US" sz="3600" dirty="0">
                <a:solidFill>
                  <a:schemeClr val="bg1"/>
                </a:solidFill>
              </a:rPr>
              <a:t>.” </a:t>
            </a:r>
          </a:p>
        </p:txBody>
      </p:sp>
    </p:spTree>
    <p:extLst>
      <p:ext uri="{BB962C8B-B14F-4D97-AF65-F5344CB8AC3E}">
        <p14:creationId xmlns:p14="http://schemas.microsoft.com/office/powerpoint/2010/main" xmlns="" val="25746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6622410"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Probably referring to communion</a:t>
            </a:r>
            <a:endParaRPr lang="en-US" sz="3600" b="1" i="1" dirty="0"/>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17" name="Rounded Rectangular Callout 17"/>
          <p:cNvSpPr/>
          <p:nvPr/>
        </p:nvSpPr>
        <p:spPr>
          <a:xfrm>
            <a:off x="990600" y="865819"/>
            <a:ext cx="7780629" cy="613670"/>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Principle: remember Christ and His sacrifice</a:t>
            </a:r>
            <a:endParaRPr lang="en-US" sz="3200" b="1" i="1" dirty="0">
              <a:solidFill>
                <a:schemeClr val="tx1"/>
              </a:solidFill>
            </a:endParaRPr>
          </a:p>
        </p:txBody>
      </p:sp>
      <p:sp>
        <p:nvSpPr>
          <p:cNvPr id="20" name="Rounded Rectangular Callout 17"/>
          <p:cNvSpPr/>
          <p:nvPr/>
        </p:nvSpPr>
        <p:spPr>
          <a:xfrm>
            <a:off x="5007219" y="1445300"/>
            <a:ext cx="3701561" cy="6618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sweet experience!</a:t>
            </a:r>
          </a:p>
        </p:txBody>
      </p:sp>
      <p:sp>
        <p:nvSpPr>
          <p:cNvPr id="21" name="TextBox 20"/>
          <p:cNvSpPr txBox="1"/>
          <p:nvPr/>
        </p:nvSpPr>
        <p:spPr>
          <a:xfrm>
            <a:off x="70338" y="2540513"/>
            <a:ext cx="8991600" cy="2315110"/>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Luke 22:19 </a:t>
            </a:r>
            <a:r>
              <a:rPr lang="en-US" sz="3600" dirty="0">
                <a:solidFill>
                  <a:schemeClr val="bg1"/>
                </a:solidFill>
              </a:rPr>
              <a:t>And when He had taken some bread  and given thanks, </a:t>
            </a:r>
            <a:r>
              <a:rPr lang="en-US" sz="3600" b="1" u="sng" dirty="0">
                <a:solidFill>
                  <a:schemeClr val="bg1"/>
                </a:solidFill>
              </a:rPr>
              <a:t>He broke it </a:t>
            </a:r>
            <a:r>
              <a:rPr lang="en-US" sz="3600" dirty="0">
                <a:solidFill>
                  <a:schemeClr val="bg1"/>
                </a:solidFill>
              </a:rPr>
              <a:t>and gave it to them, saying, “This is My body which is given for you; do this in remembrance of Me.” </a:t>
            </a:r>
          </a:p>
        </p:txBody>
      </p:sp>
      <p:sp>
        <p:nvSpPr>
          <p:cNvPr id="19" name="TextBox 18"/>
          <p:cNvSpPr txBox="1"/>
          <p:nvPr/>
        </p:nvSpPr>
        <p:spPr>
          <a:xfrm>
            <a:off x="70338" y="2540513"/>
            <a:ext cx="8991600" cy="2315110"/>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Luke 22:19 </a:t>
            </a:r>
            <a:r>
              <a:rPr lang="en-US" sz="3600" dirty="0">
                <a:solidFill>
                  <a:schemeClr val="bg1"/>
                </a:solidFill>
              </a:rPr>
              <a:t>And when He had taken some bread  and given thanks, He broke it and gave it to them, saying, “This is My body which is given for you; </a:t>
            </a:r>
            <a:r>
              <a:rPr lang="en-US" sz="3600" b="1" u="sng" dirty="0">
                <a:solidFill>
                  <a:schemeClr val="bg1"/>
                </a:solidFill>
              </a:rPr>
              <a:t>do this in remembrance of Me</a:t>
            </a:r>
            <a:r>
              <a:rPr lang="en-US" sz="3600" dirty="0">
                <a:solidFill>
                  <a:schemeClr val="bg1"/>
                </a:solidFill>
              </a:rPr>
              <a:t>.” </a:t>
            </a:r>
          </a:p>
        </p:txBody>
      </p:sp>
    </p:spTree>
    <p:extLst>
      <p:ext uri="{BB962C8B-B14F-4D97-AF65-F5344CB8AC3E}">
        <p14:creationId xmlns:p14="http://schemas.microsoft.com/office/powerpoint/2010/main" xmlns="" val="25746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0" grpId="1"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19" name="TextBox 18"/>
          <p:cNvSpPr txBox="1"/>
          <p:nvPr/>
        </p:nvSpPr>
        <p:spPr>
          <a:xfrm>
            <a:off x="-11724" y="5234354"/>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to the breaking of bread </a:t>
            </a:r>
            <a:r>
              <a:rPr lang="en-US" sz="3400" b="1" u="sng" dirty="0">
                <a:solidFill>
                  <a:srgbClr val="002060"/>
                </a:solidFill>
              </a:rPr>
              <a:t>and to prayer</a:t>
            </a:r>
            <a:r>
              <a:rPr lang="en-US" sz="3400" dirty="0"/>
              <a:t>. </a:t>
            </a:r>
          </a:p>
        </p:txBody>
      </p:sp>
    </p:spTree>
    <p:extLst>
      <p:ext uri="{BB962C8B-B14F-4D97-AF65-F5344CB8AC3E}">
        <p14:creationId xmlns:p14="http://schemas.microsoft.com/office/powerpoint/2010/main" xmlns="" val="19127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9" name="TextBox 8"/>
          <p:cNvSpPr txBox="1"/>
          <p:nvPr/>
        </p:nvSpPr>
        <p:spPr>
          <a:xfrm>
            <a:off x="-11724" y="5249008"/>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t>
            </a:r>
            <a:r>
              <a:rPr lang="en-US" sz="3400" b="1" u="sng" dirty="0">
                <a:solidFill>
                  <a:srgbClr val="002060"/>
                </a:solidFill>
              </a:rPr>
              <a:t>apostles’ teaching </a:t>
            </a:r>
            <a:r>
              <a:rPr lang="en-US" sz="3400" dirty="0"/>
              <a:t>and to fellowship, to the breaking of bread and to prayer. </a:t>
            </a:r>
          </a:p>
        </p:txBody>
      </p:sp>
      <p:sp>
        <p:nvSpPr>
          <p:cNvPr id="12" name="Rounded Rectangular Callout 17"/>
          <p:cNvSpPr/>
          <p:nvPr/>
        </p:nvSpPr>
        <p:spPr>
          <a:xfrm>
            <a:off x="235590" y="200201"/>
            <a:ext cx="80702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They were devoted to praying </a:t>
            </a:r>
            <a:r>
              <a:rPr lang="en-US" sz="3600" b="1" i="1" dirty="0">
                <a:solidFill>
                  <a:schemeClr val="tx1"/>
                </a:solidFill>
              </a:rPr>
              <a:t>together</a:t>
            </a:r>
          </a:p>
        </p:txBody>
      </p:sp>
      <p:sp>
        <p:nvSpPr>
          <p:cNvPr id="18" name="TextBox 17"/>
          <p:cNvSpPr txBox="1"/>
          <p:nvPr/>
        </p:nvSpPr>
        <p:spPr>
          <a:xfrm>
            <a:off x="5862" y="524372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a:t>
            </a:r>
            <a:r>
              <a:rPr lang="en-US" sz="3400" b="1" u="sng" dirty="0">
                <a:solidFill>
                  <a:srgbClr val="002060"/>
                </a:solidFill>
              </a:rPr>
              <a:t>to fellowship</a:t>
            </a:r>
            <a:r>
              <a:rPr lang="en-US" sz="3400" dirty="0"/>
              <a:t>, to the breaking of bread and to prayer. </a:t>
            </a:r>
          </a:p>
        </p:txBody>
      </p:sp>
      <p:sp>
        <p:nvSpPr>
          <p:cNvPr id="16" name="TextBox 15"/>
          <p:cNvSpPr txBox="1"/>
          <p:nvPr/>
        </p:nvSpPr>
        <p:spPr>
          <a:xfrm>
            <a:off x="-11724" y="5240216"/>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a:t>
            </a:r>
            <a:r>
              <a:rPr lang="en-US" sz="3400" b="1" u="sng" dirty="0">
                <a:solidFill>
                  <a:srgbClr val="002060"/>
                </a:solidFill>
              </a:rPr>
              <a:t>to the breaking of bread</a:t>
            </a:r>
            <a:r>
              <a:rPr lang="en-US" sz="3400" dirty="0"/>
              <a:t> and to prayer. </a:t>
            </a:r>
          </a:p>
        </p:txBody>
      </p:sp>
      <p:sp>
        <p:nvSpPr>
          <p:cNvPr id="19" name="TextBox 18"/>
          <p:cNvSpPr txBox="1"/>
          <p:nvPr/>
        </p:nvSpPr>
        <p:spPr>
          <a:xfrm>
            <a:off x="-11724" y="5234354"/>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2:42 </a:t>
            </a:r>
            <a:r>
              <a:rPr lang="en-US" sz="3400" dirty="0"/>
              <a:t>They were continually devoting themselves to the apostles’ teaching and to fellowship, to the breaking of bread </a:t>
            </a:r>
            <a:r>
              <a:rPr lang="en-US" sz="3400" b="1" u="sng" dirty="0">
                <a:solidFill>
                  <a:srgbClr val="002060"/>
                </a:solidFill>
              </a:rPr>
              <a:t>and to prayer</a:t>
            </a:r>
            <a:r>
              <a:rPr lang="en-US" sz="3400" dirty="0"/>
              <a:t>. </a:t>
            </a:r>
          </a:p>
        </p:txBody>
      </p:sp>
    </p:spTree>
    <p:extLst>
      <p:ext uri="{BB962C8B-B14F-4D97-AF65-F5344CB8AC3E}">
        <p14:creationId xmlns:p14="http://schemas.microsoft.com/office/powerpoint/2010/main" xmlns="" val="19127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19" name="TextBox 18"/>
          <p:cNvSpPr txBox="1"/>
          <p:nvPr/>
        </p:nvSpPr>
        <p:spPr>
          <a:xfrm>
            <a:off x="-11724" y="525833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2:43 </a:t>
            </a:r>
            <a:r>
              <a:rPr lang="en-US" sz="3400" dirty="0"/>
              <a:t>Everyone kept </a:t>
            </a:r>
            <a:r>
              <a:rPr lang="en-US" sz="3400" b="1" u="sng" dirty="0">
                <a:solidFill>
                  <a:srgbClr val="002060"/>
                </a:solidFill>
              </a:rPr>
              <a:t>feeling a sense of awe</a:t>
            </a:r>
            <a:r>
              <a:rPr lang="en-US" sz="3400" dirty="0"/>
              <a:t>; and many wonders and signs were taking place through the apostles.</a:t>
            </a:r>
          </a:p>
        </p:txBody>
      </p:sp>
    </p:spTree>
    <p:extLst>
      <p:ext uri="{BB962C8B-B14F-4D97-AF65-F5344CB8AC3E}">
        <p14:creationId xmlns:p14="http://schemas.microsoft.com/office/powerpoint/2010/main" xmlns="" val="20756080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12" name="Rounded Rectangular Callout 17"/>
          <p:cNvSpPr/>
          <p:nvPr/>
        </p:nvSpPr>
        <p:spPr>
          <a:xfrm>
            <a:off x="235590" y="200201"/>
            <a:ext cx="86036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The natural result of these activities: </a:t>
            </a:r>
            <a:r>
              <a:rPr lang="en-US" sz="3200" b="1" i="1" dirty="0">
                <a:solidFill>
                  <a:schemeClr val="tx1"/>
                </a:solidFill>
              </a:rPr>
              <a:t>Excitement</a:t>
            </a:r>
          </a:p>
        </p:txBody>
      </p:sp>
      <p:sp>
        <p:nvSpPr>
          <p:cNvPr id="19" name="TextBox 18"/>
          <p:cNvSpPr txBox="1"/>
          <p:nvPr/>
        </p:nvSpPr>
        <p:spPr>
          <a:xfrm>
            <a:off x="-11724" y="525833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2:43 </a:t>
            </a:r>
            <a:r>
              <a:rPr lang="en-US" sz="3400" dirty="0"/>
              <a:t>Everyone kept </a:t>
            </a:r>
            <a:r>
              <a:rPr lang="en-US" sz="3400" b="1" u="sng" dirty="0">
                <a:solidFill>
                  <a:srgbClr val="002060"/>
                </a:solidFill>
              </a:rPr>
              <a:t>feeling a sense of awe</a:t>
            </a:r>
            <a:r>
              <a:rPr lang="en-US" sz="3400" dirty="0"/>
              <a:t>; and many wonders and signs were taking place through the apostles.</a:t>
            </a:r>
          </a:p>
        </p:txBody>
      </p:sp>
    </p:spTree>
    <p:extLst>
      <p:ext uri="{BB962C8B-B14F-4D97-AF65-F5344CB8AC3E}">
        <p14:creationId xmlns:p14="http://schemas.microsoft.com/office/powerpoint/2010/main" xmlns="" val="207560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p:cNvSpPr/>
          <p:nvPr/>
        </p:nvSpPr>
        <p:spPr>
          <a:xfrm>
            <a:off x="914400" y="304800"/>
            <a:ext cx="7239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comes to mind when you hear the word “church?” </a:t>
            </a:r>
            <a:endParaRPr lang="en-US" sz="4000" b="1" i="1" dirty="0"/>
          </a:p>
        </p:txBody>
      </p:sp>
      <p:sp>
        <p:nvSpPr>
          <p:cNvPr id="3" name="Rounded Rectangular Callout 17"/>
          <p:cNvSpPr/>
          <p:nvPr/>
        </p:nvSpPr>
        <p:spPr>
          <a:xfrm>
            <a:off x="762000" y="1638300"/>
            <a:ext cx="19812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Steeple</a:t>
            </a:r>
            <a:endParaRPr lang="en-US" sz="4000" b="1" i="1" dirty="0"/>
          </a:p>
        </p:txBody>
      </p:sp>
      <p:sp>
        <p:nvSpPr>
          <p:cNvPr id="4" name="Rounded Rectangular Callout 17"/>
          <p:cNvSpPr/>
          <p:nvPr/>
        </p:nvSpPr>
        <p:spPr>
          <a:xfrm>
            <a:off x="3503734" y="2080846"/>
            <a:ext cx="182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Pew</a:t>
            </a:r>
            <a:endParaRPr lang="en-US" sz="4000" b="1" i="1" dirty="0"/>
          </a:p>
        </p:txBody>
      </p:sp>
      <p:sp>
        <p:nvSpPr>
          <p:cNvPr id="5" name="Rounded Rectangular Callout 17"/>
          <p:cNvSpPr/>
          <p:nvPr/>
        </p:nvSpPr>
        <p:spPr>
          <a:xfrm>
            <a:off x="5562600" y="1606061"/>
            <a:ext cx="2816469"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Sunday best</a:t>
            </a:r>
            <a:endParaRPr lang="en-US" sz="4000" b="1" i="1" dirty="0"/>
          </a:p>
        </p:txBody>
      </p:sp>
      <p:sp>
        <p:nvSpPr>
          <p:cNvPr id="8" name="Rounded Rectangular Callout 17"/>
          <p:cNvSpPr/>
          <p:nvPr/>
        </p:nvSpPr>
        <p:spPr>
          <a:xfrm>
            <a:off x="148003" y="2989385"/>
            <a:ext cx="3352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Tradition</a:t>
            </a:r>
          </a:p>
        </p:txBody>
      </p:sp>
      <p:sp>
        <p:nvSpPr>
          <p:cNvPr id="9" name="Rounded Rectangular Callout 17"/>
          <p:cNvSpPr/>
          <p:nvPr/>
        </p:nvSpPr>
        <p:spPr>
          <a:xfrm>
            <a:off x="3924300" y="3930160"/>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Duty/obligation</a:t>
            </a:r>
          </a:p>
        </p:txBody>
      </p:sp>
      <p:sp>
        <p:nvSpPr>
          <p:cNvPr id="10" name="Rounded Rectangular Callout 17"/>
          <p:cNvSpPr/>
          <p:nvPr/>
        </p:nvSpPr>
        <p:spPr>
          <a:xfrm>
            <a:off x="1447800" y="5673970"/>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 little </a:t>
            </a:r>
            <a:r>
              <a:rPr lang="en-US" sz="4000" b="1" dirty="0" err="1"/>
              <a:t>judgey</a:t>
            </a:r>
            <a:r>
              <a:rPr lang="en-US" sz="4000" b="1" dirty="0"/>
              <a:t>…</a:t>
            </a:r>
          </a:p>
        </p:txBody>
      </p:sp>
      <p:sp>
        <p:nvSpPr>
          <p:cNvPr id="11" name="Rounded Rectangular Callout 17"/>
          <p:cNvSpPr/>
          <p:nvPr/>
        </p:nvSpPr>
        <p:spPr>
          <a:xfrm>
            <a:off x="533400" y="4572000"/>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Old-fashioned</a:t>
            </a:r>
          </a:p>
        </p:txBody>
      </p:sp>
      <p:sp>
        <p:nvSpPr>
          <p:cNvPr id="12" name="Rounded Rectangular Callout 17"/>
          <p:cNvSpPr/>
          <p:nvPr/>
        </p:nvSpPr>
        <p:spPr>
          <a:xfrm>
            <a:off x="4724400" y="2919044"/>
            <a:ext cx="3352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Rules</a:t>
            </a:r>
          </a:p>
        </p:txBody>
      </p:sp>
      <p:sp>
        <p:nvSpPr>
          <p:cNvPr id="13" name="Rounded Rectangular Callout 17"/>
          <p:cNvSpPr/>
          <p:nvPr/>
        </p:nvSpPr>
        <p:spPr>
          <a:xfrm>
            <a:off x="4953000" y="5413135"/>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Hypocrites?</a:t>
            </a:r>
          </a:p>
        </p:txBody>
      </p:sp>
    </p:spTree>
    <p:extLst>
      <p:ext uri="{BB962C8B-B14F-4D97-AF65-F5344CB8AC3E}">
        <p14:creationId xmlns:p14="http://schemas.microsoft.com/office/powerpoint/2010/main" xmlns="" val="35546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5" grpId="0" animBg="1"/>
      <p:bldP spid="8" grpId="0" animBg="1"/>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44000" cy="1066800"/>
          </a:xfrm>
          <a:prstGeom prst="rect">
            <a:avLst/>
          </a:prstGeom>
        </p:spPr>
      </p:pic>
      <p:sp>
        <p:nvSpPr>
          <p:cNvPr id="5" name="Oval 4"/>
          <p:cNvSpPr/>
          <p:nvPr/>
        </p:nvSpPr>
        <p:spPr>
          <a:xfrm>
            <a:off x="5207977" y="2171445"/>
            <a:ext cx="3352800" cy="18288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7239000" y="1447800"/>
            <a:ext cx="1066800" cy="1371600"/>
          </a:xfrm>
          <a:prstGeom prst="straightConnector1">
            <a:avLst/>
          </a:prstGeom>
          <a:ln w="793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ular Callout 17"/>
          <p:cNvSpPr/>
          <p:nvPr/>
        </p:nvSpPr>
        <p:spPr>
          <a:xfrm>
            <a:off x="685800" y="107107"/>
            <a:ext cx="5181600" cy="7677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They were committed</a:t>
            </a:r>
            <a:endParaRPr lang="en-US" sz="4000" b="1" i="1" dirty="0"/>
          </a:p>
        </p:txBody>
      </p:sp>
      <p:sp>
        <p:nvSpPr>
          <p:cNvPr id="14" name="Rounded Rectangular Callout 17"/>
          <p:cNvSpPr/>
          <p:nvPr/>
        </p:nvSpPr>
        <p:spPr>
          <a:xfrm>
            <a:off x="1524000" y="847771"/>
            <a:ext cx="7010400" cy="53580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What were they committed to? </a:t>
            </a:r>
            <a:endParaRPr lang="en-US" sz="3600" b="1" i="1" dirty="0"/>
          </a:p>
        </p:txBody>
      </p:sp>
      <p:sp>
        <p:nvSpPr>
          <p:cNvPr id="15" name="TextBox 14"/>
          <p:cNvSpPr txBox="1"/>
          <p:nvPr/>
        </p:nvSpPr>
        <p:spPr>
          <a:xfrm>
            <a:off x="597876" y="2478376"/>
            <a:ext cx="3897924"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5:12  </a:t>
            </a:r>
            <a:r>
              <a:rPr lang="en-US" sz="3200" dirty="0"/>
              <a:t>and they were all with one accord in Solomon’s portico.</a:t>
            </a:r>
          </a:p>
          <a:p>
            <a:endParaRPr lang="en-US" sz="3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8157"/>
          <a:stretch/>
        </p:blipFill>
        <p:spPr>
          <a:xfrm>
            <a:off x="0" y="0"/>
            <a:ext cx="9144000" cy="5393192"/>
          </a:xfrm>
          <a:prstGeom prst="rect">
            <a:avLst/>
          </a:prstGeom>
        </p:spPr>
      </p:pic>
      <p:sp>
        <p:nvSpPr>
          <p:cNvPr id="12" name="Rounded Rectangular Callout 17"/>
          <p:cNvSpPr/>
          <p:nvPr/>
        </p:nvSpPr>
        <p:spPr>
          <a:xfrm>
            <a:off x="235590" y="200201"/>
            <a:ext cx="86036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The natural result of these activities: </a:t>
            </a:r>
            <a:r>
              <a:rPr lang="en-US" sz="3200" b="1" i="1" dirty="0">
                <a:solidFill>
                  <a:schemeClr val="tx1"/>
                </a:solidFill>
              </a:rPr>
              <a:t>Excitement</a:t>
            </a:r>
          </a:p>
        </p:txBody>
      </p:sp>
      <p:sp>
        <p:nvSpPr>
          <p:cNvPr id="19" name="TextBox 18"/>
          <p:cNvSpPr txBox="1"/>
          <p:nvPr/>
        </p:nvSpPr>
        <p:spPr>
          <a:xfrm>
            <a:off x="-11724" y="5258333"/>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2:43 </a:t>
            </a:r>
            <a:r>
              <a:rPr lang="en-US" sz="3400" dirty="0"/>
              <a:t>Everyone kept </a:t>
            </a:r>
            <a:r>
              <a:rPr lang="en-US" sz="3400" b="1" u="sng" dirty="0">
                <a:solidFill>
                  <a:srgbClr val="002060"/>
                </a:solidFill>
              </a:rPr>
              <a:t>feeling a sense of awe</a:t>
            </a:r>
            <a:r>
              <a:rPr lang="en-US" sz="3400" dirty="0"/>
              <a:t>; and many wonders and signs were taking place through the apostles.</a:t>
            </a:r>
          </a:p>
        </p:txBody>
      </p:sp>
      <p:sp>
        <p:nvSpPr>
          <p:cNvPr id="16" name="TextBox 15"/>
          <p:cNvSpPr txBox="1"/>
          <p:nvPr/>
        </p:nvSpPr>
        <p:spPr>
          <a:xfrm>
            <a:off x="3516" y="5255285"/>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2:43 </a:t>
            </a:r>
            <a:r>
              <a:rPr lang="en-US" sz="3400" dirty="0"/>
              <a:t>Everyone kept feeling a sense of awe; and many </a:t>
            </a:r>
            <a:r>
              <a:rPr lang="en-US" sz="3300" b="1" u="sng" dirty="0">
                <a:solidFill>
                  <a:srgbClr val="002060"/>
                </a:solidFill>
              </a:rPr>
              <a:t>wonders and signs were taking place </a:t>
            </a:r>
            <a:r>
              <a:rPr lang="en-US" sz="3400" dirty="0"/>
              <a:t>through the apostles.</a:t>
            </a:r>
          </a:p>
        </p:txBody>
      </p:sp>
    </p:spTree>
    <p:extLst>
      <p:ext uri="{BB962C8B-B14F-4D97-AF65-F5344CB8AC3E}">
        <p14:creationId xmlns:p14="http://schemas.microsoft.com/office/powerpoint/2010/main" xmlns="" val="30013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Tree>
    <p:extLst>
      <p:ext uri="{BB962C8B-B14F-4D97-AF65-F5344CB8AC3E}">
        <p14:creationId xmlns:p14="http://schemas.microsoft.com/office/powerpoint/2010/main" xmlns="" val="4148845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270195" y="229502"/>
            <a:ext cx="84512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A corporate identity has been established</a:t>
            </a:r>
            <a:endParaRPr lang="en-US" sz="3600" b="1" i="1" dirty="0">
              <a:solidFill>
                <a:schemeClr val="tx1"/>
              </a:solidFill>
            </a:endParaRPr>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Tree>
    <p:extLst>
      <p:ext uri="{BB962C8B-B14F-4D97-AF65-F5344CB8AC3E}">
        <p14:creationId xmlns:p14="http://schemas.microsoft.com/office/powerpoint/2010/main" xmlns="" val="414884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270195" y="229502"/>
            <a:ext cx="84512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A corporate identity has been established</a:t>
            </a:r>
            <a:endParaRPr lang="en-US" sz="3600" b="1" i="1" dirty="0">
              <a:solidFill>
                <a:schemeClr val="tx1"/>
              </a:solidFill>
            </a:endParaRPr>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17" name="TextBox 16"/>
          <p:cNvSpPr txBox="1"/>
          <p:nvPr/>
        </p:nvSpPr>
        <p:spPr>
          <a:xfrm>
            <a:off x="3763108" y="1340216"/>
            <a:ext cx="5257800" cy="116797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a:t>
            </a:r>
            <a:r>
              <a:rPr lang="en-US" sz="3400" b="1" u="sng" dirty="0">
                <a:solidFill>
                  <a:srgbClr val="002060"/>
                </a:solidFill>
              </a:rPr>
              <a:t>with one mind </a:t>
            </a:r>
            <a:r>
              <a:rPr lang="en-US" sz="3400" dirty="0"/>
              <a:t>in the temple</a:t>
            </a:r>
          </a:p>
        </p:txBody>
      </p:sp>
      <p:sp>
        <p:nvSpPr>
          <p:cNvPr id="18" name="Speech Bubble: Rectangle 17"/>
          <p:cNvSpPr/>
          <p:nvPr/>
        </p:nvSpPr>
        <p:spPr>
          <a:xfrm>
            <a:off x="2368062" y="2913614"/>
            <a:ext cx="6629400" cy="1183032"/>
          </a:xfrm>
          <a:prstGeom prst="wedgeRectCallout">
            <a:avLst>
              <a:gd name="adj1" fmla="val -3184"/>
              <a:gd name="adj2" fmla="val -985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homothumadon</a:t>
            </a:r>
            <a:r>
              <a:rPr lang="en-US" sz="3600" b="1" i="1" dirty="0">
                <a:solidFill>
                  <a:schemeClr val="tx1"/>
                </a:solidFill>
              </a:rPr>
              <a:t>: </a:t>
            </a:r>
            <a:r>
              <a:rPr lang="en-US" sz="3600" b="1" dirty="0">
                <a:solidFill>
                  <a:schemeClr val="tx1"/>
                </a:solidFill>
              </a:rPr>
              <a:t>“one accord,” “one impulse”</a:t>
            </a:r>
          </a:p>
        </p:txBody>
      </p:sp>
    </p:spTree>
    <p:extLst>
      <p:ext uri="{BB962C8B-B14F-4D97-AF65-F5344CB8AC3E}">
        <p14:creationId xmlns:p14="http://schemas.microsoft.com/office/powerpoint/2010/main" xmlns="" val="414884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270195" y="229502"/>
            <a:ext cx="8451210" cy="677489"/>
          </a:xfrm>
          <a:prstGeom prst="wedgeRoundRectCallout">
            <a:avLst>
              <a:gd name="adj1" fmla="val -21927"/>
              <a:gd name="adj2" fmla="val 49596"/>
              <a:gd name="adj3" fmla="val 16667"/>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A corporate identity has been established</a:t>
            </a:r>
            <a:endParaRPr lang="en-US" sz="3600" b="1" i="1" dirty="0">
              <a:solidFill>
                <a:schemeClr val="tx1"/>
              </a:solidFill>
            </a:endParaRPr>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17" name="TextBox 16"/>
          <p:cNvSpPr txBox="1"/>
          <p:nvPr/>
        </p:nvSpPr>
        <p:spPr>
          <a:xfrm>
            <a:off x="3763108" y="1340216"/>
            <a:ext cx="5257800" cy="116797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a:t>
            </a:r>
            <a:r>
              <a:rPr lang="en-US" sz="3400" b="1" u="sng" dirty="0">
                <a:solidFill>
                  <a:srgbClr val="002060"/>
                </a:solidFill>
              </a:rPr>
              <a:t>with one mind </a:t>
            </a:r>
            <a:r>
              <a:rPr lang="en-US" sz="3400" dirty="0"/>
              <a:t>in the temple</a:t>
            </a:r>
          </a:p>
        </p:txBody>
      </p:sp>
      <p:sp>
        <p:nvSpPr>
          <p:cNvPr id="18" name="Speech Bubble: Rectangle 17"/>
          <p:cNvSpPr/>
          <p:nvPr/>
        </p:nvSpPr>
        <p:spPr>
          <a:xfrm>
            <a:off x="2368062" y="2913614"/>
            <a:ext cx="6629400" cy="1183032"/>
          </a:xfrm>
          <a:prstGeom prst="wedgeRectCallout">
            <a:avLst>
              <a:gd name="adj1" fmla="val -3184"/>
              <a:gd name="adj2" fmla="val -985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homothumadon</a:t>
            </a:r>
            <a:r>
              <a:rPr lang="en-US" sz="3600" b="1" i="1" dirty="0">
                <a:solidFill>
                  <a:schemeClr val="tx1"/>
                </a:solidFill>
              </a:rPr>
              <a:t>: </a:t>
            </a:r>
            <a:r>
              <a:rPr lang="en-US" sz="3600" b="1" dirty="0">
                <a:solidFill>
                  <a:schemeClr val="tx1"/>
                </a:solidFill>
              </a:rPr>
              <a:t>“one accord,” “one impulse”</a:t>
            </a:r>
          </a:p>
        </p:txBody>
      </p:sp>
      <p:sp>
        <p:nvSpPr>
          <p:cNvPr id="20" name="Rounded Rectangular Callout 17"/>
          <p:cNvSpPr/>
          <p:nvPr/>
        </p:nvSpPr>
        <p:spPr>
          <a:xfrm>
            <a:off x="609601" y="850297"/>
            <a:ext cx="3276600" cy="5985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They are </a:t>
            </a:r>
            <a:r>
              <a:rPr lang="en-US" sz="3400" b="1" i="1" dirty="0"/>
              <a:t>unified</a:t>
            </a:r>
          </a:p>
        </p:txBody>
      </p:sp>
    </p:spTree>
    <p:extLst>
      <p:ext uri="{BB962C8B-B14F-4D97-AF65-F5344CB8AC3E}">
        <p14:creationId xmlns:p14="http://schemas.microsoft.com/office/powerpoint/2010/main" xmlns="" val="414884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Tree>
    <p:extLst>
      <p:ext uri="{BB962C8B-B14F-4D97-AF65-F5344CB8AC3E}">
        <p14:creationId xmlns:p14="http://schemas.microsoft.com/office/powerpoint/2010/main" xmlns="" val="34741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718556" y="228600"/>
            <a:ext cx="4374652"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sounds creepy…</a:t>
            </a:r>
            <a:endParaRPr lang="en-US" sz="3600" b="1" i="1" dirty="0"/>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Tree>
    <p:extLst>
      <p:ext uri="{BB962C8B-B14F-4D97-AF65-F5344CB8AC3E}">
        <p14:creationId xmlns:p14="http://schemas.microsoft.com/office/powerpoint/2010/main" xmlns="" val="34741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718556" y="228600"/>
            <a:ext cx="4374652"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sounds creepy…</a:t>
            </a:r>
            <a:endParaRPr lang="en-US" sz="3600" b="1" i="1" dirty="0"/>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
        <p:nvSpPr>
          <p:cNvPr id="9" name="Rounded Rectangular Callout 17"/>
          <p:cNvSpPr/>
          <p:nvPr/>
        </p:nvSpPr>
        <p:spPr>
          <a:xfrm>
            <a:off x="5334000" y="120641"/>
            <a:ext cx="3581400" cy="2667000"/>
          </a:xfrm>
          <a:prstGeom prst="wedgeRoundRectCallout">
            <a:avLst>
              <a:gd name="adj1" fmla="val -21927"/>
              <a:gd name="adj2" fmla="val 49596"/>
              <a:gd name="adj3" fmla="val 16667"/>
            </a:avLst>
          </a:prstGeom>
          <a:solidFill>
            <a:schemeClr val="bg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Voluntary</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Not universal</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Response to circumstance</a:t>
            </a:r>
          </a:p>
        </p:txBody>
      </p:sp>
    </p:spTree>
    <p:extLst>
      <p:ext uri="{BB962C8B-B14F-4D97-AF65-F5344CB8AC3E}">
        <p14:creationId xmlns:p14="http://schemas.microsoft.com/office/powerpoint/2010/main" xmlns="" val="34741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22" presetClass="entr" presetSubtype="8"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wipe(left)">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718556" y="228600"/>
            <a:ext cx="4374652"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sounds creepy…</a:t>
            </a:r>
            <a:endParaRPr lang="en-US" sz="3600" b="1" i="1" dirty="0"/>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9" name="Rounded Rectangular Callout 17"/>
          <p:cNvSpPr/>
          <p:nvPr/>
        </p:nvSpPr>
        <p:spPr>
          <a:xfrm>
            <a:off x="5334000" y="120641"/>
            <a:ext cx="3581400" cy="2667000"/>
          </a:xfrm>
          <a:prstGeom prst="wedgeRoundRectCallout">
            <a:avLst>
              <a:gd name="adj1" fmla="val -21927"/>
              <a:gd name="adj2" fmla="val 49596"/>
              <a:gd name="adj3" fmla="val 16667"/>
            </a:avLst>
          </a:prstGeom>
          <a:solidFill>
            <a:schemeClr val="bg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Voluntary</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Not universal</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Response to circumstance</a:t>
            </a:r>
          </a:p>
        </p:txBody>
      </p:sp>
      <p:sp>
        <p:nvSpPr>
          <p:cNvPr id="7" name="TextBox 6"/>
          <p:cNvSpPr txBox="1"/>
          <p:nvPr/>
        </p:nvSpPr>
        <p:spPr>
          <a:xfrm>
            <a:off x="-1219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had all things in common;</a:t>
            </a:r>
            <a:r>
              <a:rPr lang="en-US" sz="3400" b="1" dirty="0"/>
              <a:t> </a:t>
            </a:r>
            <a:r>
              <a:rPr lang="en-US" sz="3400" b="1" baseline="30000" dirty="0"/>
              <a:t>45 </a:t>
            </a:r>
            <a:r>
              <a:rPr lang="en-US" sz="3400" dirty="0"/>
              <a:t>and they began selling their property and possessions and were sharing them with all, </a:t>
            </a:r>
            <a:r>
              <a:rPr lang="en-US" sz="3300" b="1" u="sng" dirty="0">
                <a:solidFill>
                  <a:srgbClr val="002060"/>
                </a:solidFill>
              </a:rPr>
              <a:t>as anyone might have need</a:t>
            </a:r>
            <a:r>
              <a:rPr lang="en-US" sz="3400" dirty="0"/>
              <a:t>.</a:t>
            </a:r>
            <a:r>
              <a:rPr lang="en-US" sz="3400" b="1" dirty="0"/>
              <a:t> </a:t>
            </a:r>
            <a:endParaRPr lang="en-US" sz="3400" dirty="0"/>
          </a:p>
        </p:txBody>
      </p:sp>
    </p:spTree>
    <p:extLst>
      <p:ext uri="{BB962C8B-B14F-4D97-AF65-F5344CB8AC3E}">
        <p14:creationId xmlns:p14="http://schemas.microsoft.com/office/powerpoint/2010/main" xmlns="" val="1181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718556" y="228600"/>
            <a:ext cx="4374652"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sounds creepy…</a:t>
            </a:r>
            <a:endParaRPr lang="en-US" sz="3600" b="1" i="1" dirty="0"/>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9" name="Rounded Rectangular Callout 17"/>
          <p:cNvSpPr/>
          <p:nvPr/>
        </p:nvSpPr>
        <p:spPr>
          <a:xfrm>
            <a:off x="5334000" y="120641"/>
            <a:ext cx="3581400" cy="2667000"/>
          </a:xfrm>
          <a:prstGeom prst="wedgeRoundRectCallout">
            <a:avLst>
              <a:gd name="adj1" fmla="val -21927"/>
              <a:gd name="adj2" fmla="val 49596"/>
              <a:gd name="adj3" fmla="val 16667"/>
            </a:avLst>
          </a:prstGeom>
          <a:solidFill>
            <a:schemeClr val="bg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Voluntary</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Not universal</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Response to circumstance</a:t>
            </a:r>
          </a:p>
        </p:txBody>
      </p:sp>
      <p:sp>
        <p:nvSpPr>
          <p:cNvPr id="7" name="TextBox 6"/>
          <p:cNvSpPr txBox="1"/>
          <p:nvPr/>
        </p:nvSpPr>
        <p:spPr>
          <a:xfrm>
            <a:off x="-1219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had all things in common;</a:t>
            </a:r>
            <a:r>
              <a:rPr lang="en-US" sz="3400" b="1" dirty="0"/>
              <a:t> </a:t>
            </a:r>
            <a:r>
              <a:rPr lang="en-US" sz="3400" b="1" baseline="30000" dirty="0"/>
              <a:t>45 </a:t>
            </a:r>
            <a:r>
              <a:rPr lang="en-US" sz="3400" dirty="0"/>
              <a:t>and they began selling their property and possessions and were sharing them with all, </a:t>
            </a:r>
            <a:r>
              <a:rPr lang="en-US" sz="3300" b="1" u="sng" dirty="0">
                <a:solidFill>
                  <a:srgbClr val="002060"/>
                </a:solidFill>
              </a:rPr>
              <a:t>as anyone might have need</a:t>
            </a:r>
            <a:r>
              <a:rPr lang="en-US" sz="3400" dirty="0"/>
              <a:t>.</a:t>
            </a:r>
            <a:r>
              <a:rPr lang="en-US" sz="3400" b="1" dirty="0"/>
              <a:t> </a:t>
            </a:r>
            <a:endParaRPr lang="en-US" sz="3400" dirty="0"/>
          </a:p>
        </p:txBody>
      </p:sp>
      <p:sp>
        <p:nvSpPr>
          <p:cNvPr id="10" name="Rounded Rectangular Callout 17"/>
          <p:cNvSpPr/>
          <p:nvPr/>
        </p:nvSpPr>
        <p:spPr>
          <a:xfrm>
            <a:off x="436311" y="129433"/>
            <a:ext cx="4689135" cy="13955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It’s not communism, it’s </a:t>
            </a:r>
            <a:r>
              <a:rPr lang="en-US" sz="4000" b="1" i="1" dirty="0"/>
              <a:t>generosity</a:t>
            </a:r>
            <a:r>
              <a:rPr lang="en-US" sz="4000" b="1" dirty="0"/>
              <a:t>!</a:t>
            </a:r>
            <a:endParaRPr lang="en-US" sz="4000" b="1" i="1" dirty="0"/>
          </a:p>
        </p:txBody>
      </p:sp>
    </p:spTree>
    <p:extLst>
      <p:ext uri="{BB962C8B-B14F-4D97-AF65-F5344CB8AC3E}">
        <p14:creationId xmlns:p14="http://schemas.microsoft.com/office/powerpoint/2010/main" xmlns="" val="1181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p:cNvSpPr/>
          <p:nvPr/>
        </p:nvSpPr>
        <p:spPr>
          <a:xfrm>
            <a:off x="914400" y="304800"/>
            <a:ext cx="72390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 comes to mind when you hear the word “church?” </a:t>
            </a:r>
            <a:endParaRPr lang="en-US" sz="4000" b="1" i="1" dirty="0"/>
          </a:p>
        </p:txBody>
      </p:sp>
      <p:sp>
        <p:nvSpPr>
          <p:cNvPr id="3" name="Rounded Rectangular Callout 17"/>
          <p:cNvSpPr/>
          <p:nvPr/>
        </p:nvSpPr>
        <p:spPr>
          <a:xfrm>
            <a:off x="762000" y="1638300"/>
            <a:ext cx="19812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Steeple</a:t>
            </a:r>
            <a:endParaRPr lang="en-US" sz="4000" b="1" i="1" dirty="0"/>
          </a:p>
        </p:txBody>
      </p:sp>
      <p:sp>
        <p:nvSpPr>
          <p:cNvPr id="4" name="Rounded Rectangular Callout 17"/>
          <p:cNvSpPr/>
          <p:nvPr/>
        </p:nvSpPr>
        <p:spPr>
          <a:xfrm>
            <a:off x="3503734" y="2080846"/>
            <a:ext cx="1828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Pew</a:t>
            </a:r>
            <a:endParaRPr lang="en-US" sz="4000" b="1" i="1" dirty="0"/>
          </a:p>
        </p:txBody>
      </p:sp>
      <p:sp>
        <p:nvSpPr>
          <p:cNvPr id="5" name="Rounded Rectangular Callout 17"/>
          <p:cNvSpPr/>
          <p:nvPr/>
        </p:nvSpPr>
        <p:spPr>
          <a:xfrm>
            <a:off x="5562600" y="1606061"/>
            <a:ext cx="2816469"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Sunday best</a:t>
            </a:r>
            <a:endParaRPr lang="en-US" sz="4000" b="1" i="1" dirty="0"/>
          </a:p>
        </p:txBody>
      </p:sp>
      <p:sp>
        <p:nvSpPr>
          <p:cNvPr id="8" name="Rounded Rectangular Callout 17"/>
          <p:cNvSpPr/>
          <p:nvPr/>
        </p:nvSpPr>
        <p:spPr>
          <a:xfrm>
            <a:off x="148003" y="2989385"/>
            <a:ext cx="3352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Tradition</a:t>
            </a:r>
          </a:p>
        </p:txBody>
      </p:sp>
      <p:sp>
        <p:nvSpPr>
          <p:cNvPr id="9" name="Rounded Rectangular Callout 17"/>
          <p:cNvSpPr/>
          <p:nvPr/>
        </p:nvSpPr>
        <p:spPr>
          <a:xfrm>
            <a:off x="3924300" y="3930160"/>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Duty/obligation</a:t>
            </a:r>
          </a:p>
        </p:txBody>
      </p:sp>
      <p:sp>
        <p:nvSpPr>
          <p:cNvPr id="10" name="Rounded Rectangular Callout 17"/>
          <p:cNvSpPr/>
          <p:nvPr/>
        </p:nvSpPr>
        <p:spPr>
          <a:xfrm>
            <a:off x="1447800" y="5673970"/>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 little </a:t>
            </a:r>
            <a:r>
              <a:rPr lang="en-US" sz="4000" b="1" dirty="0" err="1"/>
              <a:t>judgey</a:t>
            </a:r>
            <a:r>
              <a:rPr lang="en-US" sz="4000" b="1" dirty="0"/>
              <a:t>…</a:t>
            </a:r>
          </a:p>
        </p:txBody>
      </p:sp>
      <p:sp>
        <p:nvSpPr>
          <p:cNvPr id="11" name="Rounded Rectangular Callout 17"/>
          <p:cNvSpPr/>
          <p:nvPr/>
        </p:nvSpPr>
        <p:spPr>
          <a:xfrm>
            <a:off x="533400" y="4572000"/>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Old-fashioned</a:t>
            </a:r>
          </a:p>
        </p:txBody>
      </p:sp>
      <p:sp>
        <p:nvSpPr>
          <p:cNvPr id="12" name="Rounded Rectangular Callout 17"/>
          <p:cNvSpPr/>
          <p:nvPr/>
        </p:nvSpPr>
        <p:spPr>
          <a:xfrm>
            <a:off x="4724400" y="2919044"/>
            <a:ext cx="33528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Rules</a:t>
            </a:r>
          </a:p>
        </p:txBody>
      </p:sp>
      <p:sp>
        <p:nvSpPr>
          <p:cNvPr id="13" name="Rounded Rectangular Callout 17"/>
          <p:cNvSpPr/>
          <p:nvPr/>
        </p:nvSpPr>
        <p:spPr>
          <a:xfrm>
            <a:off x="4953000" y="5413135"/>
            <a:ext cx="3657600" cy="7620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Hypocrites?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94" y="1376880"/>
            <a:ext cx="4248735" cy="5664980"/>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xmlns="" val="0"/>
              </a:ext>
            </a:extLst>
          </a:blip>
          <a:srcRect t="11250" r="6666" b="17453"/>
          <a:stretch/>
        </p:blipFill>
        <p:spPr>
          <a:xfrm>
            <a:off x="3924300" y="1403835"/>
            <a:ext cx="5429672" cy="5530365"/>
          </a:xfrm>
          <a:prstGeom prst="rect">
            <a:avLst/>
          </a:prstGeom>
        </p:spPr>
      </p:pic>
    </p:spTree>
    <p:extLst>
      <p:ext uri="{BB962C8B-B14F-4D97-AF65-F5344CB8AC3E}">
        <p14:creationId xmlns:p14="http://schemas.microsoft.com/office/powerpoint/2010/main" xmlns="" val="1519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718556" y="228600"/>
            <a:ext cx="4374652"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sounds creepy…</a:t>
            </a:r>
            <a:endParaRPr lang="en-US" sz="3600" b="1" i="1" dirty="0"/>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9" name="Rounded Rectangular Callout 17"/>
          <p:cNvSpPr/>
          <p:nvPr/>
        </p:nvSpPr>
        <p:spPr>
          <a:xfrm>
            <a:off x="5334000" y="120641"/>
            <a:ext cx="3581400" cy="2667000"/>
          </a:xfrm>
          <a:prstGeom prst="wedgeRoundRectCallout">
            <a:avLst>
              <a:gd name="adj1" fmla="val -21927"/>
              <a:gd name="adj2" fmla="val 49596"/>
              <a:gd name="adj3" fmla="val 16667"/>
            </a:avLst>
          </a:prstGeom>
          <a:solidFill>
            <a:schemeClr val="bg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Voluntary</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Not universal</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Response to circumstance</a:t>
            </a:r>
          </a:p>
        </p:txBody>
      </p:sp>
      <p:sp>
        <p:nvSpPr>
          <p:cNvPr id="7" name="TextBox 6"/>
          <p:cNvSpPr txBox="1"/>
          <p:nvPr/>
        </p:nvSpPr>
        <p:spPr>
          <a:xfrm>
            <a:off x="-1219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had all things in common;</a:t>
            </a:r>
            <a:r>
              <a:rPr lang="en-US" sz="3400" b="1" dirty="0"/>
              <a:t> </a:t>
            </a:r>
            <a:r>
              <a:rPr lang="en-US" sz="3400" b="1" baseline="30000" dirty="0"/>
              <a:t>45 </a:t>
            </a:r>
            <a:r>
              <a:rPr lang="en-US" sz="3400" dirty="0"/>
              <a:t>and they began selling their property and possessions and were sharing them with all, </a:t>
            </a:r>
            <a:r>
              <a:rPr lang="en-US" sz="3300" b="1" u="sng" dirty="0">
                <a:solidFill>
                  <a:srgbClr val="002060"/>
                </a:solidFill>
              </a:rPr>
              <a:t>as anyone might have need</a:t>
            </a:r>
            <a:r>
              <a:rPr lang="en-US" sz="3400" dirty="0"/>
              <a:t>.</a:t>
            </a:r>
            <a:r>
              <a:rPr lang="en-US" sz="3400" b="1" dirty="0"/>
              <a:t> </a:t>
            </a:r>
            <a:endParaRPr lang="en-US" sz="3400" dirty="0"/>
          </a:p>
        </p:txBody>
      </p:sp>
      <p:sp>
        <p:nvSpPr>
          <p:cNvPr id="10" name="Rounded Rectangular Callout 17"/>
          <p:cNvSpPr/>
          <p:nvPr/>
        </p:nvSpPr>
        <p:spPr>
          <a:xfrm>
            <a:off x="436311" y="129433"/>
            <a:ext cx="4689135" cy="13955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It’s not communism, it’s </a:t>
            </a:r>
            <a:r>
              <a:rPr lang="en-US" sz="4000" b="1" i="1" dirty="0"/>
              <a:t>generosity</a:t>
            </a:r>
            <a:r>
              <a:rPr lang="en-US" sz="4000" b="1" dirty="0"/>
              <a:t>!</a:t>
            </a:r>
            <a:endParaRPr lang="en-US" sz="4000" b="1" i="1" dirty="0"/>
          </a:p>
        </p:txBody>
      </p:sp>
      <p:sp>
        <p:nvSpPr>
          <p:cNvPr id="13" name="Rounded Rectangular Callout 17"/>
          <p:cNvSpPr/>
          <p:nvPr/>
        </p:nvSpPr>
        <p:spPr>
          <a:xfrm>
            <a:off x="442173" y="1581564"/>
            <a:ext cx="4689135" cy="1705081"/>
          </a:xfrm>
          <a:prstGeom prst="wedgeRoundRectCallout">
            <a:avLst>
              <a:gd name="adj1" fmla="val -21927"/>
              <a:gd name="adj2" fmla="val 49596"/>
              <a:gd name="adj3" fmla="val 16667"/>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Principle: Generous love and sacrificial care for one another </a:t>
            </a:r>
            <a:endParaRPr lang="en-US" sz="3600" b="1" i="1" dirty="0">
              <a:solidFill>
                <a:schemeClr val="tx1"/>
              </a:solidFill>
            </a:endParaRPr>
          </a:p>
        </p:txBody>
      </p:sp>
    </p:spTree>
    <p:extLst>
      <p:ext uri="{BB962C8B-B14F-4D97-AF65-F5344CB8AC3E}">
        <p14:creationId xmlns:p14="http://schemas.microsoft.com/office/powerpoint/2010/main" xmlns="" val="1181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2" name="Rounded Rectangular Callout 17"/>
          <p:cNvSpPr/>
          <p:nvPr/>
        </p:nvSpPr>
        <p:spPr>
          <a:xfrm>
            <a:off x="718556" y="228600"/>
            <a:ext cx="4374652" cy="6774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sounds creepy…</a:t>
            </a:r>
            <a:endParaRPr lang="en-US" sz="3600" b="1" i="1" dirty="0"/>
          </a:p>
        </p:txBody>
      </p:sp>
      <p:sp>
        <p:nvSpPr>
          <p:cNvPr id="16" name="TextBox 15"/>
          <p:cNvSpPr txBox="1"/>
          <p:nvPr/>
        </p:nvSpPr>
        <p:spPr>
          <a:xfrm>
            <a:off x="468"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t>
            </a:r>
            <a:r>
              <a:rPr lang="en-US" sz="3400" b="1" u="sng" dirty="0">
                <a:solidFill>
                  <a:srgbClr val="002060"/>
                </a:solidFill>
              </a:rPr>
              <a:t>all those who had believed were together </a:t>
            </a:r>
            <a:r>
              <a:rPr lang="en-US" sz="3400" dirty="0"/>
              <a:t>and had all things in common;</a:t>
            </a:r>
            <a:r>
              <a:rPr lang="en-US" sz="3400" b="1" dirty="0"/>
              <a:t> </a:t>
            </a:r>
            <a:r>
              <a:rPr lang="en-US" sz="3400" b="1" baseline="30000" dirty="0"/>
              <a:t>45 </a:t>
            </a:r>
            <a:r>
              <a:rPr lang="en-US" sz="3400" dirty="0"/>
              <a:t>and they began selling their property and possessions and were sharing them with all, as anyone might have need.</a:t>
            </a:r>
            <a:r>
              <a:rPr lang="en-US" sz="3400" b="1" dirty="0"/>
              <a:t> </a:t>
            </a:r>
            <a:endParaRPr lang="en-US" sz="3400" dirty="0"/>
          </a:p>
        </p:txBody>
      </p:sp>
      <p:sp>
        <p:nvSpPr>
          <p:cNvPr id="9" name="Rounded Rectangular Callout 17"/>
          <p:cNvSpPr/>
          <p:nvPr/>
        </p:nvSpPr>
        <p:spPr>
          <a:xfrm>
            <a:off x="5334000" y="120641"/>
            <a:ext cx="3581400" cy="2667000"/>
          </a:xfrm>
          <a:prstGeom prst="wedgeRoundRectCallout">
            <a:avLst>
              <a:gd name="adj1" fmla="val -21927"/>
              <a:gd name="adj2" fmla="val 49596"/>
              <a:gd name="adj3" fmla="val 16667"/>
            </a:avLst>
          </a:prstGeom>
          <a:solidFill>
            <a:schemeClr val="bg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Voluntary</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Not universal</a:t>
            </a:r>
          </a:p>
          <a:p>
            <a:pPr marL="457200" indent="-457200" fontAlgn="auto">
              <a:spcBef>
                <a:spcPts val="0"/>
              </a:spcBef>
              <a:spcAft>
                <a:spcPts val="0"/>
              </a:spcAft>
              <a:buFont typeface="Arial" panose="020B0604020202020204" pitchFamily="34" charset="0"/>
              <a:buChar char="•"/>
              <a:defRPr/>
            </a:pPr>
            <a:r>
              <a:rPr lang="en-US" sz="3600" b="1" dirty="0">
                <a:solidFill>
                  <a:schemeClr val="tx1"/>
                </a:solidFill>
              </a:rPr>
              <a:t>Response to circumstance</a:t>
            </a:r>
          </a:p>
        </p:txBody>
      </p:sp>
      <p:sp>
        <p:nvSpPr>
          <p:cNvPr id="7" name="TextBox 6"/>
          <p:cNvSpPr txBox="1"/>
          <p:nvPr/>
        </p:nvSpPr>
        <p:spPr>
          <a:xfrm>
            <a:off x="-1219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a:t>
            </a:r>
            <a:r>
              <a:rPr lang="en-US" sz="3400" b="1" u="sng" dirty="0">
                <a:solidFill>
                  <a:srgbClr val="002060"/>
                </a:solidFill>
              </a:rPr>
              <a:t>had all things in common</a:t>
            </a:r>
            <a:r>
              <a:rPr lang="en-US" sz="3400" dirty="0"/>
              <a:t>;</a:t>
            </a:r>
            <a:r>
              <a:rPr lang="en-US" sz="3400" b="1" dirty="0"/>
              <a:t> </a:t>
            </a:r>
            <a:r>
              <a:rPr lang="en-US" sz="3400" b="1" baseline="30000" dirty="0"/>
              <a:t>45 </a:t>
            </a:r>
            <a:r>
              <a:rPr lang="en-US" sz="3400" dirty="0"/>
              <a:t>and they began </a:t>
            </a:r>
            <a:r>
              <a:rPr lang="en-US" sz="3400" b="1" u="sng" dirty="0">
                <a:solidFill>
                  <a:srgbClr val="002060"/>
                </a:solidFill>
              </a:rPr>
              <a:t>selling their property </a:t>
            </a:r>
            <a:r>
              <a:rPr lang="en-US" sz="3400" dirty="0"/>
              <a:t>and possessions and were </a:t>
            </a:r>
            <a:r>
              <a:rPr lang="en-US" sz="3300" b="1" u="sng" dirty="0">
                <a:solidFill>
                  <a:srgbClr val="002060"/>
                </a:solidFill>
              </a:rPr>
              <a:t>sharing them with all</a:t>
            </a:r>
            <a:r>
              <a:rPr lang="en-US" sz="3400" dirty="0"/>
              <a:t>, as anyone might have need.</a:t>
            </a:r>
            <a:r>
              <a:rPr lang="en-US" sz="3400" b="1" dirty="0"/>
              <a:t> </a:t>
            </a:r>
            <a:endParaRPr lang="en-US" sz="3400"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44 </a:t>
            </a:r>
            <a:r>
              <a:rPr lang="en-US" sz="3400" dirty="0"/>
              <a:t>And all those who had believed were together and had all things in common;</a:t>
            </a:r>
            <a:r>
              <a:rPr lang="en-US" sz="3400" b="1" dirty="0"/>
              <a:t> </a:t>
            </a:r>
            <a:r>
              <a:rPr lang="en-US" sz="3400" b="1" baseline="30000" dirty="0"/>
              <a:t>45 </a:t>
            </a:r>
            <a:r>
              <a:rPr lang="en-US" sz="3400" dirty="0"/>
              <a:t>and they began selling their property and possessions and were sharing them with all, </a:t>
            </a:r>
            <a:r>
              <a:rPr lang="en-US" sz="3300" b="1" u="sng" dirty="0">
                <a:solidFill>
                  <a:srgbClr val="002060"/>
                </a:solidFill>
              </a:rPr>
              <a:t>as anyone might have need</a:t>
            </a:r>
            <a:r>
              <a:rPr lang="en-US" sz="3400" dirty="0"/>
              <a:t>.</a:t>
            </a:r>
            <a:r>
              <a:rPr lang="en-US" sz="3400" b="1" dirty="0"/>
              <a:t> </a:t>
            </a:r>
            <a:endParaRPr lang="en-US" sz="3400" dirty="0"/>
          </a:p>
        </p:txBody>
      </p:sp>
      <p:sp>
        <p:nvSpPr>
          <p:cNvPr id="10" name="Rounded Rectangular Callout 17"/>
          <p:cNvSpPr/>
          <p:nvPr/>
        </p:nvSpPr>
        <p:spPr>
          <a:xfrm>
            <a:off x="436311" y="129433"/>
            <a:ext cx="4689135" cy="13955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It’s not communism, it’s </a:t>
            </a:r>
            <a:r>
              <a:rPr lang="en-US" sz="4000" b="1" i="1" dirty="0"/>
              <a:t>generosity</a:t>
            </a:r>
            <a:r>
              <a:rPr lang="en-US" sz="4000" b="1" dirty="0"/>
              <a:t>!</a:t>
            </a:r>
            <a:endParaRPr lang="en-US" sz="4000" b="1" i="1" dirty="0"/>
          </a:p>
        </p:txBody>
      </p:sp>
      <p:sp>
        <p:nvSpPr>
          <p:cNvPr id="13" name="Rounded Rectangular Callout 17"/>
          <p:cNvSpPr/>
          <p:nvPr/>
        </p:nvSpPr>
        <p:spPr>
          <a:xfrm>
            <a:off x="442173" y="1581564"/>
            <a:ext cx="4689135" cy="1705081"/>
          </a:xfrm>
          <a:prstGeom prst="wedgeRoundRectCallout">
            <a:avLst>
              <a:gd name="adj1" fmla="val -21927"/>
              <a:gd name="adj2" fmla="val 49596"/>
              <a:gd name="adj3" fmla="val 16667"/>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Principle: Generous love and sacrificial care for one another </a:t>
            </a:r>
            <a:endParaRPr lang="en-US" sz="3600" b="1" i="1" dirty="0">
              <a:solidFill>
                <a:schemeClr val="tx1"/>
              </a:solidFill>
            </a:endParaRPr>
          </a:p>
        </p:txBody>
      </p:sp>
      <p:sp>
        <p:nvSpPr>
          <p:cNvPr id="14" name="Rounded Rectangular Callout 17"/>
          <p:cNvSpPr/>
          <p:nvPr/>
        </p:nvSpPr>
        <p:spPr>
          <a:xfrm>
            <a:off x="76200" y="3382136"/>
            <a:ext cx="8991600" cy="10907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And that is an enduring  principle that should characterize us every bit as much as it did them!</a:t>
            </a:r>
            <a:endParaRPr lang="en-US" sz="3400" b="1" i="1" dirty="0"/>
          </a:p>
        </p:txBody>
      </p:sp>
    </p:spTree>
    <p:extLst>
      <p:ext uri="{BB962C8B-B14F-4D97-AF65-F5344CB8AC3E}">
        <p14:creationId xmlns:p14="http://schemas.microsoft.com/office/powerpoint/2010/main" xmlns="" val="1181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15" name="TextBox 1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b="1" u="sng" dirty="0">
                <a:solidFill>
                  <a:srgbClr val="002060"/>
                </a:solidFill>
              </a:rPr>
              <a:t>in the temple</a:t>
            </a:r>
            <a:r>
              <a:rPr lang="en-US" sz="3400" dirty="0"/>
              <a:t>, and breaking bread </a:t>
            </a:r>
            <a:r>
              <a:rPr lang="en-US" sz="3400" b="1" u="sng" dirty="0">
                <a:solidFill>
                  <a:srgbClr val="002060"/>
                </a:solidFill>
              </a:rPr>
              <a:t>from house to house</a:t>
            </a:r>
            <a:r>
              <a:rPr lang="en-US" sz="3400" dirty="0"/>
              <a:t>, they were taking their meals together with gladness and sincerity of heart</a:t>
            </a:r>
          </a:p>
          <a:p>
            <a:r>
              <a:rPr lang="en-US" dirty="0"/>
              <a:t> </a:t>
            </a:r>
          </a:p>
          <a:p>
            <a:r>
              <a:rPr lang="en-US" sz="3400" b="1" dirty="0"/>
              <a:t> </a:t>
            </a:r>
            <a:endParaRPr lang="en-US" sz="3400" dirty="0"/>
          </a:p>
        </p:txBody>
      </p:sp>
    </p:spTree>
    <p:extLst>
      <p:ext uri="{BB962C8B-B14F-4D97-AF65-F5344CB8AC3E}">
        <p14:creationId xmlns:p14="http://schemas.microsoft.com/office/powerpoint/2010/main" xmlns="" val="19645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8157"/>
          <a:stretch/>
        </p:blipFill>
        <p:spPr>
          <a:xfrm>
            <a:off x="12192" y="0"/>
            <a:ext cx="9144000" cy="5393192"/>
          </a:xfrm>
          <a:prstGeom prst="rect">
            <a:avLst/>
          </a:prstGeom>
        </p:spPr>
      </p:pic>
      <p:sp>
        <p:nvSpPr>
          <p:cNvPr id="14" name="Rounded Rectangular Callout 17"/>
          <p:cNvSpPr/>
          <p:nvPr/>
        </p:nvSpPr>
        <p:spPr>
          <a:xfrm>
            <a:off x="304800" y="152400"/>
            <a:ext cx="4038600" cy="7871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2 kinds of meetings</a:t>
            </a:r>
            <a:endParaRPr lang="en-US" sz="3600" b="1" i="1" dirty="0"/>
          </a:p>
        </p:txBody>
      </p:sp>
      <p:sp>
        <p:nvSpPr>
          <p:cNvPr id="8" name="TextBox 7"/>
          <p:cNvSpPr txBox="1"/>
          <p:nvPr/>
        </p:nvSpPr>
        <p:spPr>
          <a:xfrm>
            <a:off x="-5862"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15" name="TextBox 1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b="1" u="sng" dirty="0">
                <a:solidFill>
                  <a:srgbClr val="002060"/>
                </a:solidFill>
              </a:rPr>
              <a:t>in the temple</a:t>
            </a:r>
            <a:r>
              <a:rPr lang="en-US" sz="3400" dirty="0"/>
              <a:t>, and breaking bread </a:t>
            </a:r>
            <a:r>
              <a:rPr lang="en-US" sz="3400" b="1" u="sng" dirty="0">
                <a:solidFill>
                  <a:srgbClr val="002060"/>
                </a:solidFill>
              </a:rPr>
              <a:t>from house to house</a:t>
            </a:r>
            <a:r>
              <a:rPr lang="en-US" sz="3400" dirty="0"/>
              <a:t>, they were taking their meals together with gladness and sincerity of heart</a:t>
            </a:r>
          </a:p>
          <a:p>
            <a:r>
              <a:rPr lang="en-US" dirty="0"/>
              <a:t> </a:t>
            </a:r>
          </a:p>
          <a:p>
            <a:r>
              <a:rPr lang="en-US" sz="3400" b="1" dirty="0"/>
              <a:t> </a:t>
            </a:r>
            <a:endParaRPr lang="en-US" sz="3400" dirty="0"/>
          </a:p>
        </p:txBody>
      </p:sp>
    </p:spTree>
    <p:extLst>
      <p:ext uri="{BB962C8B-B14F-4D97-AF65-F5344CB8AC3E}">
        <p14:creationId xmlns:p14="http://schemas.microsoft.com/office/powerpoint/2010/main" xmlns="" val="19645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7" name="Oval 6"/>
          <p:cNvSpPr/>
          <p:nvPr/>
        </p:nvSpPr>
        <p:spPr>
          <a:xfrm>
            <a:off x="6705600" y="2819400"/>
            <a:ext cx="635977" cy="57124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p:cNvSpPr/>
          <p:nvPr/>
        </p:nvSpPr>
        <p:spPr>
          <a:xfrm>
            <a:off x="6553200" y="762000"/>
            <a:ext cx="2286000" cy="914400"/>
          </a:xfrm>
          <a:prstGeom prst="borderCallout1">
            <a:avLst>
              <a:gd name="adj1" fmla="val 98750"/>
              <a:gd name="adj2" fmla="val 40238"/>
              <a:gd name="adj3" fmla="val 242262"/>
              <a:gd name="adj4" fmla="val 21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Together in the temple</a:t>
            </a:r>
          </a:p>
        </p:txBody>
      </p:sp>
      <p:sp>
        <p:nvSpPr>
          <p:cNvPr id="9" name="Callout: Line 8"/>
          <p:cNvSpPr/>
          <p:nvPr/>
        </p:nvSpPr>
        <p:spPr>
          <a:xfrm>
            <a:off x="433752" y="1245577"/>
            <a:ext cx="1524000" cy="914400"/>
          </a:xfrm>
          <a:prstGeom prst="borderCallout1">
            <a:avLst>
              <a:gd name="adj1" fmla="val 98750"/>
              <a:gd name="adj2" fmla="val 40238"/>
              <a:gd name="adj3" fmla="val 331685"/>
              <a:gd name="adj4" fmla="val 146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0" name="Callout: Line 9"/>
          <p:cNvSpPr/>
          <p:nvPr/>
        </p:nvSpPr>
        <p:spPr>
          <a:xfrm>
            <a:off x="2045676" y="1474240"/>
            <a:ext cx="1524000" cy="914400"/>
          </a:xfrm>
          <a:prstGeom prst="borderCallout1">
            <a:avLst>
              <a:gd name="adj1" fmla="val 98750"/>
              <a:gd name="adj2" fmla="val 40238"/>
              <a:gd name="adj3" fmla="val 151877"/>
              <a:gd name="adj4" fmla="val 718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1" name="Callout: Line 10"/>
          <p:cNvSpPr/>
          <p:nvPr/>
        </p:nvSpPr>
        <p:spPr>
          <a:xfrm>
            <a:off x="3620965" y="970085"/>
            <a:ext cx="1524000" cy="914400"/>
          </a:xfrm>
          <a:prstGeom prst="borderCallout1">
            <a:avLst>
              <a:gd name="adj1" fmla="val 98750"/>
              <a:gd name="adj2" fmla="val 40238"/>
              <a:gd name="adj3" fmla="val 287454"/>
              <a:gd name="adj4" fmla="val 193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2" name="Callout: Line 11"/>
          <p:cNvSpPr/>
          <p:nvPr/>
        </p:nvSpPr>
        <p:spPr>
          <a:xfrm>
            <a:off x="5181600" y="1350264"/>
            <a:ext cx="1524000" cy="914400"/>
          </a:xfrm>
          <a:prstGeom prst="borderCallout1">
            <a:avLst>
              <a:gd name="adj1" fmla="val 98750"/>
              <a:gd name="adj2" fmla="val 40238"/>
              <a:gd name="adj3" fmla="val 176877"/>
              <a:gd name="adj4" fmla="val -14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3" name="Callout: Line 12"/>
          <p:cNvSpPr/>
          <p:nvPr/>
        </p:nvSpPr>
        <p:spPr>
          <a:xfrm>
            <a:off x="7510095" y="3262576"/>
            <a:ext cx="1524000" cy="914400"/>
          </a:xfrm>
          <a:prstGeom prst="borderCallout1">
            <a:avLst>
              <a:gd name="adj1" fmla="val 64135"/>
              <a:gd name="adj2" fmla="val -147"/>
              <a:gd name="adj3" fmla="val 97070"/>
              <a:gd name="adj4" fmla="val -1352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4" name="Oval 13"/>
          <p:cNvSpPr/>
          <p:nvPr/>
        </p:nvSpPr>
        <p:spPr>
          <a:xfrm>
            <a:off x="5055576" y="2889702"/>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74376" y="2776520"/>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10000" y="3542343"/>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0" y="4054107"/>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77612" y="4176976"/>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89633" y="366991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80287" y="285013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8200" y="435206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38140" y="262280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24000" y="3768208"/>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64623" y="3874994"/>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44568" y="38841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82965" y="31192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64381" y="273679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b="1" u="sng" dirty="0">
                <a:solidFill>
                  <a:srgbClr val="002060"/>
                </a:solidFill>
              </a:rPr>
              <a:t>in the temple</a:t>
            </a:r>
            <a:r>
              <a:rPr lang="en-US" sz="3400" dirty="0"/>
              <a:t>, and breaking bread </a:t>
            </a:r>
            <a:r>
              <a:rPr lang="en-US" sz="3400" b="1" u="sng" dirty="0">
                <a:solidFill>
                  <a:srgbClr val="002060"/>
                </a:solidFill>
              </a:rPr>
              <a:t>from house to house</a:t>
            </a:r>
            <a:r>
              <a:rPr lang="en-US" sz="3400" dirty="0"/>
              <a:t>, they were taking their meals together with gladness and sincerity of heart</a:t>
            </a:r>
          </a:p>
          <a:p>
            <a:r>
              <a:rPr lang="en-US" dirty="0"/>
              <a:t> </a:t>
            </a:r>
          </a:p>
          <a:p>
            <a:r>
              <a:rPr lang="en-US" sz="3400" b="1" dirty="0"/>
              <a:t> </a:t>
            </a:r>
            <a:endParaRPr lang="en-US" sz="3400" dirty="0"/>
          </a:p>
        </p:txBody>
      </p:sp>
      <p:sp>
        <p:nvSpPr>
          <p:cNvPr id="4" name="Rounded Rectangular Callout 17"/>
          <p:cNvSpPr/>
          <p:nvPr/>
        </p:nvSpPr>
        <p:spPr>
          <a:xfrm>
            <a:off x="304800" y="152400"/>
            <a:ext cx="4038600" cy="7871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2 kinds of meetings</a:t>
            </a:r>
            <a:endParaRPr lang="en-US" sz="3600" b="1" i="1" dirty="0"/>
          </a:p>
        </p:txBody>
      </p:sp>
    </p:spTree>
    <p:extLst>
      <p:ext uri="{BB962C8B-B14F-4D97-AF65-F5344CB8AC3E}">
        <p14:creationId xmlns:p14="http://schemas.microsoft.com/office/powerpoint/2010/main" xmlns="" val="12085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
                                        <p:tgtEl>
                                          <p:spTgt spid="19"/>
                                        </p:tgtEl>
                                      </p:cBhvr>
                                    </p:animEffect>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
                                        <p:tgtEl>
                                          <p:spTgt spid="20"/>
                                        </p:tgtEl>
                                      </p:cBhvr>
                                    </p:animEffect>
                                  </p:childTnLst>
                                </p:cTn>
                              </p:par>
                            </p:childTnLst>
                          </p:cTn>
                        </p:par>
                        <p:par>
                          <p:cTn id="54" fill="hold">
                            <p:stCondLst>
                              <p:cond delay="19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childTnLst>
                          </p:cTn>
                        </p:par>
                        <p:par>
                          <p:cTn id="58" fill="hold">
                            <p:stCondLst>
                              <p:cond delay="21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200"/>
                                        <p:tgtEl>
                                          <p:spTgt spid="22"/>
                                        </p:tgtEl>
                                      </p:cBhvr>
                                    </p:animEffect>
                                  </p:childTnLst>
                                </p:cTn>
                              </p:par>
                            </p:childTnLst>
                          </p:cTn>
                        </p:par>
                        <p:par>
                          <p:cTn id="62" fill="hold">
                            <p:stCondLst>
                              <p:cond delay="23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200"/>
                                        <p:tgtEl>
                                          <p:spTgt spid="23"/>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00"/>
                                        <p:tgtEl>
                                          <p:spTgt spid="24"/>
                                        </p:tgtEl>
                                      </p:cBhvr>
                                    </p:animEffect>
                                  </p:childTnLst>
                                </p:cTn>
                              </p:par>
                            </p:childTnLst>
                          </p:cTn>
                        </p:par>
                        <p:par>
                          <p:cTn id="70" fill="hold">
                            <p:stCondLst>
                              <p:cond delay="2700"/>
                            </p:stCondLst>
                            <p:childTnLst>
                              <p:par>
                                <p:cTn id="71" presetID="10"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00"/>
                                        <p:tgtEl>
                                          <p:spTgt spid="25"/>
                                        </p:tgtEl>
                                      </p:cBhvr>
                                    </p:animEffect>
                                  </p:childTnLst>
                                </p:cTn>
                              </p:par>
                            </p:childTnLst>
                          </p:cTn>
                        </p:par>
                        <p:par>
                          <p:cTn id="74" fill="hold">
                            <p:stCondLst>
                              <p:cond delay="2900"/>
                            </p:stCondLst>
                            <p:childTnLst>
                              <p:par>
                                <p:cTn id="75" presetID="10"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00"/>
                                        <p:tgtEl>
                                          <p:spTgt spid="26"/>
                                        </p:tgtEl>
                                      </p:cBhvr>
                                    </p:animEffect>
                                  </p:childTnLst>
                                </p:cTn>
                              </p:par>
                            </p:childTnLst>
                          </p:cTn>
                        </p:par>
                        <p:par>
                          <p:cTn id="78" fill="hold">
                            <p:stCondLst>
                              <p:cond delay="3100"/>
                            </p:stCondLst>
                            <p:childTnLst>
                              <p:par>
                                <p:cTn id="79" presetID="10"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b="1" u="sng" dirty="0">
                <a:solidFill>
                  <a:srgbClr val="002060"/>
                </a:solidFill>
              </a:rPr>
              <a:t>in the temple</a:t>
            </a:r>
            <a:r>
              <a:rPr lang="en-US" sz="3400" dirty="0"/>
              <a:t>, and breaking bread </a:t>
            </a:r>
            <a:r>
              <a:rPr lang="en-US" sz="3400" b="1" u="sng" dirty="0">
                <a:solidFill>
                  <a:srgbClr val="002060"/>
                </a:solidFill>
              </a:rPr>
              <a:t>from house to house</a:t>
            </a:r>
            <a:r>
              <a:rPr lang="en-US" sz="3400" dirty="0"/>
              <a:t>, they were taking their meals together with gladness and sincerity of heart</a:t>
            </a:r>
          </a:p>
          <a:p>
            <a:r>
              <a:rPr lang="en-US" dirty="0"/>
              <a:t> </a:t>
            </a:r>
          </a:p>
          <a:p>
            <a:r>
              <a:rPr lang="en-US" sz="3400" b="1" dirty="0"/>
              <a:t> </a:t>
            </a:r>
            <a:endParaRPr lang="en-US" sz="3400" dirty="0"/>
          </a:p>
        </p:txBody>
      </p:sp>
      <p:sp>
        <p:nvSpPr>
          <p:cNvPr id="7" name="Oval 6"/>
          <p:cNvSpPr/>
          <p:nvPr/>
        </p:nvSpPr>
        <p:spPr>
          <a:xfrm>
            <a:off x="6705600" y="2819400"/>
            <a:ext cx="635977" cy="57124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p:cNvSpPr/>
          <p:nvPr/>
        </p:nvSpPr>
        <p:spPr>
          <a:xfrm>
            <a:off x="6553200" y="762000"/>
            <a:ext cx="2286000" cy="914400"/>
          </a:xfrm>
          <a:prstGeom prst="borderCallout1">
            <a:avLst>
              <a:gd name="adj1" fmla="val 98750"/>
              <a:gd name="adj2" fmla="val 40238"/>
              <a:gd name="adj3" fmla="val 242262"/>
              <a:gd name="adj4" fmla="val 21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Together in the temple</a:t>
            </a:r>
          </a:p>
        </p:txBody>
      </p:sp>
      <p:sp>
        <p:nvSpPr>
          <p:cNvPr id="9" name="Callout: Line 8"/>
          <p:cNvSpPr/>
          <p:nvPr/>
        </p:nvSpPr>
        <p:spPr>
          <a:xfrm>
            <a:off x="433752" y="1245577"/>
            <a:ext cx="1524000" cy="914400"/>
          </a:xfrm>
          <a:prstGeom prst="borderCallout1">
            <a:avLst>
              <a:gd name="adj1" fmla="val 98750"/>
              <a:gd name="adj2" fmla="val 40238"/>
              <a:gd name="adj3" fmla="val 331685"/>
              <a:gd name="adj4" fmla="val 146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0" name="Callout: Line 9"/>
          <p:cNvSpPr/>
          <p:nvPr/>
        </p:nvSpPr>
        <p:spPr>
          <a:xfrm>
            <a:off x="2045676" y="1474240"/>
            <a:ext cx="1524000" cy="914400"/>
          </a:xfrm>
          <a:prstGeom prst="borderCallout1">
            <a:avLst>
              <a:gd name="adj1" fmla="val 98750"/>
              <a:gd name="adj2" fmla="val 40238"/>
              <a:gd name="adj3" fmla="val 151877"/>
              <a:gd name="adj4" fmla="val 718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1" name="Callout: Line 10"/>
          <p:cNvSpPr/>
          <p:nvPr/>
        </p:nvSpPr>
        <p:spPr>
          <a:xfrm>
            <a:off x="3620965" y="970085"/>
            <a:ext cx="1524000" cy="914400"/>
          </a:xfrm>
          <a:prstGeom prst="borderCallout1">
            <a:avLst>
              <a:gd name="adj1" fmla="val 98750"/>
              <a:gd name="adj2" fmla="val 40238"/>
              <a:gd name="adj3" fmla="val 287454"/>
              <a:gd name="adj4" fmla="val 193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2" name="Callout: Line 11"/>
          <p:cNvSpPr/>
          <p:nvPr/>
        </p:nvSpPr>
        <p:spPr>
          <a:xfrm>
            <a:off x="5181600" y="1350264"/>
            <a:ext cx="1524000" cy="914400"/>
          </a:xfrm>
          <a:prstGeom prst="borderCallout1">
            <a:avLst>
              <a:gd name="adj1" fmla="val 98750"/>
              <a:gd name="adj2" fmla="val 40238"/>
              <a:gd name="adj3" fmla="val 176877"/>
              <a:gd name="adj4" fmla="val -14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3" name="Callout: Line 12"/>
          <p:cNvSpPr/>
          <p:nvPr/>
        </p:nvSpPr>
        <p:spPr>
          <a:xfrm>
            <a:off x="7510095" y="3262576"/>
            <a:ext cx="1524000" cy="914400"/>
          </a:xfrm>
          <a:prstGeom prst="borderCallout1">
            <a:avLst>
              <a:gd name="adj1" fmla="val 64135"/>
              <a:gd name="adj2" fmla="val -147"/>
              <a:gd name="adj3" fmla="val 97070"/>
              <a:gd name="adj4" fmla="val -1352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4" name="Oval 13"/>
          <p:cNvSpPr/>
          <p:nvPr/>
        </p:nvSpPr>
        <p:spPr>
          <a:xfrm>
            <a:off x="5055576" y="2889702"/>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74376" y="2776520"/>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10000" y="3542343"/>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0" y="4054107"/>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77612" y="4176976"/>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89633" y="366991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80287" y="285013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8200" y="435206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38140" y="262280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24000" y="3768208"/>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64623" y="3874994"/>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44568" y="38841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82965" y="31192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64381" y="273679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17"/>
          <p:cNvSpPr/>
          <p:nvPr/>
        </p:nvSpPr>
        <p:spPr>
          <a:xfrm>
            <a:off x="216876" y="181648"/>
            <a:ext cx="6705600" cy="63093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We want our city to look like this</a:t>
            </a:r>
            <a:endParaRPr lang="en-US" sz="3600" b="1" i="1" dirty="0"/>
          </a:p>
        </p:txBody>
      </p:sp>
      <p:sp>
        <p:nvSpPr>
          <p:cNvPr id="29" name="Rounded Rectangular Callout 17"/>
          <p:cNvSpPr/>
          <p:nvPr/>
        </p:nvSpPr>
        <p:spPr>
          <a:xfrm>
            <a:off x="650628" y="762000"/>
            <a:ext cx="3048000" cy="5628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it does!</a:t>
            </a:r>
            <a:endParaRPr lang="en-US" sz="3600" b="1" i="1" dirty="0"/>
          </a:p>
        </p:txBody>
      </p:sp>
    </p:spTree>
    <p:extLst>
      <p:ext uri="{BB962C8B-B14F-4D97-AF65-F5344CB8AC3E}">
        <p14:creationId xmlns:p14="http://schemas.microsoft.com/office/powerpoint/2010/main" xmlns="" val="22511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b="1" u="sng" dirty="0">
                <a:solidFill>
                  <a:srgbClr val="002060"/>
                </a:solidFill>
              </a:rPr>
              <a:t>in the temple</a:t>
            </a:r>
            <a:r>
              <a:rPr lang="en-US" sz="3400" dirty="0"/>
              <a:t>, and breaking bread </a:t>
            </a:r>
            <a:r>
              <a:rPr lang="en-US" sz="3400" b="1" u="sng" dirty="0">
                <a:solidFill>
                  <a:srgbClr val="002060"/>
                </a:solidFill>
              </a:rPr>
              <a:t>from house to house</a:t>
            </a:r>
            <a:r>
              <a:rPr lang="en-US" sz="3400" dirty="0"/>
              <a:t>, they were taking their meals together with gladness and sincerity of heart</a:t>
            </a:r>
          </a:p>
          <a:p>
            <a:r>
              <a:rPr lang="en-US" dirty="0"/>
              <a:t> </a:t>
            </a:r>
          </a:p>
          <a:p>
            <a:r>
              <a:rPr lang="en-US" sz="3400" b="1" dirty="0"/>
              <a:t> </a:t>
            </a:r>
            <a:endParaRPr lang="en-US" sz="3400" dirty="0"/>
          </a:p>
        </p:txBody>
      </p:sp>
      <p:sp>
        <p:nvSpPr>
          <p:cNvPr id="7" name="Oval 6"/>
          <p:cNvSpPr/>
          <p:nvPr/>
        </p:nvSpPr>
        <p:spPr>
          <a:xfrm>
            <a:off x="6705600" y="2819400"/>
            <a:ext cx="635977" cy="57124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p:cNvSpPr/>
          <p:nvPr/>
        </p:nvSpPr>
        <p:spPr>
          <a:xfrm>
            <a:off x="6553200" y="762000"/>
            <a:ext cx="2286000" cy="914400"/>
          </a:xfrm>
          <a:prstGeom prst="borderCallout1">
            <a:avLst>
              <a:gd name="adj1" fmla="val 98750"/>
              <a:gd name="adj2" fmla="val 40238"/>
              <a:gd name="adj3" fmla="val 242262"/>
              <a:gd name="adj4" fmla="val 21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Together in the temple</a:t>
            </a:r>
          </a:p>
        </p:txBody>
      </p:sp>
      <p:sp>
        <p:nvSpPr>
          <p:cNvPr id="9" name="Callout: Line 8"/>
          <p:cNvSpPr/>
          <p:nvPr/>
        </p:nvSpPr>
        <p:spPr>
          <a:xfrm>
            <a:off x="433752" y="1245577"/>
            <a:ext cx="1524000" cy="914400"/>
          </a:xfrm>
          <a:prstGeom prst="borderCallout1">
            <a:avLst>
              <a:gd name="adj1" fmla="val 98750"/>
              <a:gd name="adj2" fmla="val 40238"/>
              <a:gd name="adj3" fmla="val 331685"/>
              <a:gd name="adj4" fmla="val 146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0" name="Callout: Line 9"/>
          <p:cNvSpPr/>
          <p:nvPr/>
        </p:nvSpPr>
        <p:spPr>
          <a:xfrm>
            <a:off x="2045676" y="1474240"/>
            <a:ext cx="1524000" cy="914400"/>
          </a:xfrm>
          <a:prstGeom prst="borderCallout1">
            <a:avLst>
              <a:gd name="adj1" fmla="val 98750"/>
              <a:gd name="adj2" fmla="val 40238"/>
              <a:gd name="adj3" fmla="val 151877"/>
              <a:gd name="adj4" fmla="val 718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1" name="Callout: Line 10"/>
          <p:cNvSpPr/>
          <p:nvPr/>
        </p:nvSpPr>
        <p:spPr>
          <a:xfrm>
            <a:off x="3620965" y="970085"/>
            <a:ext cx="1524000" cy="914400"/>
          </a:xfrm>
          <a:prstGeom prst="borderCallout1">
            <a:avLst>
              <a:gd name="adj1" fmla="val 98750"/>
              <a:gd name="adj2" fmla="val 40238"/>
              <a:gd name="adj3" fmla="val 287454"/>
              <a:gd name="adj4" fmla="val 193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2" name="Callout: Line 11"/>
          <p:cNvSpPr/>
          <p:nvPr/>
        </p:nvSpPr>
        <p:spPr>
          <a:xfrm>
            <a:off x="5181600" y="1350264"/>
            <a:ext cx="1524000" cy="914400"/>
          </a:xfrm>
          <a:prstGeom prst="borderCallout1">
            <a:avLst>
              <a:gd name="adj1" fmla="val 98750"/>
              <a:gd name="adj2" fmla="val 40238"/>
              <a:gd name="adj3" fmla="val 176877"/>
              <a:gd name="adj4" fmla="val -14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3" name="Callout: Line 12"/>
          <p:cNvSpPr/>
          <p:nvPr/>
        </p:nvSpPr>
        <p:spPr>
          <a:xfrm>
            <a:off x="7510095" y="3262576"/>
            <a:ext cx="1524000" cy="914400"/>
          </a:xfrm>
          <a:prstGeom prst="borderCallout1">
            <a:avLst>
              <a:gd name="adj1" fmla="val 64135"/>
              <a:gd name="adj2" fmla="val -147"/>
              <a:gd name="adj3" fmla="val 97070"/>
              <a:gd name="adj4" fmla="val -1352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4" name="Oval 13"/>
          <p:cNvSpPr/>
          <p:nvPr/>
        </p:nvSpPr>
        <p:spPr>
          <a:xfrm>
            <a:off x="5055576" y="2889702"/>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74376" y="2776520"/>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10000" y="3542343"/>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0" y="4054107"/>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77612" y="4176976"/>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89633" y="366991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80287" y="285013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8200" y="435206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38140" y="262280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24000" y="3768208"/>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64623" y="3874994"/>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44568" y="38841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82965" y="31192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64381" y="273679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17"/>
          <p:cNvSpPr/>
          <p:nvPr/>
        </p:nvSpPr>
        <p:spPr>
          <a:xfrm>
            <a:off x="127487" y="58513"/>
            <a:ext cx="6425713" cy="10047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meeting is not the most important thing we do</a:t>
            </a:r>
            <a:endParaRPr lang="en-US" sz="3600" b="1" i="1" dirty="0"/>
          </a:p>
        </p:txBody>
      </p:sp>
    </p:spTree>
    <p:extLst>
      <p:ext uri="{BB962C8B-B14F-4D97-AF65-F5344CB8AC3E}">
        <p14:creationId xmlns:p14="http://schemas.microsoft.com/office/powerpoint/2010/main" xmlns="" val="13844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b="1" u="sng" dirty="0">
                <a:solidFill>
                  <a:srgbClr val="002060"/>
                </a:solidFill>
              </a:rPr>
              <a:t>in the temple</a:t>
            </a:r>
            <a:r>
              <a:rPr lang="en-US" sz="3400" dirty="0"/>
              <a:t>, and breaking bread </a:t>
            </a:r>
            <a:r>
              <a:rPr lang="en-US" sz="3400" b="1" u="sng" dirty="0">
                <a:solidFill>
                  <a:srgbClr val="002060"/>
                </a:solidFill>
              </a:rPr>
              <a:t>from house to house</a:t>
            </a:r>
            <a:r>
              <a:rPr lang="en-US" sz="3400" dirty="0"/>
              <a:t>, they were taking their meals together with gladness and sincerity of heart</a:t>
            </a:r>
          </a:p>
          <a:p>
            <a:r>
              <a:rPr lang="en-US" dirty="0"/>
              <a:t> </a:t>
            </a:r>
          </a:p>
          <a:p>
            <a:r>
              <a:rPr lang="en-US" sz="3400" b="1" dirty="0"/>
              <a:t> </a:t>
            </a:r>
            <a:endParaRPr lang="en-US" sz="3400" dirty="0"/>
          </a:p>
        </p:txBody>
      </p:sp>
      <p:sp>
        <p:nvSpPr>
          <p:cNvPr id="7" name="Oval 6"/>
          <p:cNvSpPr/>
          <p:nvPr/>
        </p:nvSpPr>
        <p:spPr>
          <a:xfrm>
            <a:off x="6705600" y="2819400"/>
            <a:ext cx="635977" cy="57124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p:cNvSpPr/>
          <p:nvPr/>
        </p:nvSpPr>
        <p:spPr>
          <a:xfrm>
            <a:off x="6553200" y="762000"/>
            <a:ext cx="2286000" cy="914400"/>
          </a:xfrm>
          <a:prstGeom prst="borderCallout1">
            <a:avLst>
              <a:gd name="adj1" fmla="val 98750"/>
              <a:gd name="adj2" fmla="val 40238"/>
              <a:gd name="adj3" fmla="val 242262"/>
              <a:gd name="adj4" fmla="val 21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Together in the temple</a:t>
            </a:r>
          </a:p>
        </p:txBody>
      </p:sp>
      <p:sp>
        <p:nvSpPr>
          <p:cNvPr id="9" name="Callout: Line 8"/>
          <p:cNvSpPr/>
          <p:nvPr/>
        </p:nvSpPr>
        <p:spPr>
          <a:xfrm>
            <a:off x="433752" y="1245577"/>
            <a:ext cx="1524000" cy="914400"/>
          </a:xfrm>
          <a:prstGeom prst="borderCallout1">
            <a:avLst>
              <a:gd name="adj1" fmla="val 98750"/>
              <a:gd name="adj2" fmla="val 40238"/>
              <a:gd name="adj3" fmla="val 331685"/>
              <a:gd name="adj4" fmla="val 1462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0" name="Callout: Line 9"/>
          <p:cNvSpPr/>
          <p:nvPr/>
        </p:nvSpPr>
        <p:spPr>
          <a:xfrm>
            <a:off x="2045676" y="1474240"/>
            <a:ext cx="1524000" cy="914400"/>
          </a:xfrm>
          <a:prstGeom prst="borderCallout1">
            <a:avLst>
              <a:gd name="adj1" fmla="val 98750"/>
              <a:gd name="adj2" fmla="val 40238"/>
              <a:gd name="adj3" fmla="val 151877"/>
              <a:gd name="adj4" fmla="val 718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1" name="Callout: Line 10"/>
          <p:cNvSpPr/>
          <p:nvPr/>
        </p:nvSpPr>
        <p:spPr>
          <a:xfrm>
            <a:off x="3620965" y="970085"/>
            <a:ext cx="1524000" cy="914400"/>
          </a:xfrm>
          <a:prstGeom prst="borderCallout1">
            <a:avLst>
              <a:gd name="adj1" fmla="val 98750"/>
              <a:gd name="adj2" fmla="val 40238"/>
              <a:gd name="adj3" fmla="val 287454"/>
              <a:gd name="adj4" fmla="val 193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2" name="Callout: Line 11"/>
          <p:cNvSpPr/>
          <p:nvPr/>
        </p:nvSpPr>
        <p:spPr>
          <a:xfrm>
            <a:off x="5181600" y="1350264"/>
            <a:ext cx="1524000" cy="914400"/>
          </a:xfrm>
          <a:prstGeom prst="borderCallout1">
            <a:avLst>
              <a:gd name="adj1" fmla="val 98750"/>
              <a:gd name="adj2" fmla="val 40238"/>
              <a:gd name="adj3" fmla="val 176877"/>
              <a:gd name="adj4" fmla="val -14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3" name="Callout: Line 12"/>
          <p:cNvSpPr/>
          <p:nvPr/>
        </p:nvSpPr>
        <p:spPr>
          <a:xfrm>
            <a:off x="7510095" y="3262576"/>
            <a:ext cx="1524000" cy="914400"/>
          </a:xfrm>
          <a:prstGeom prst="borderCallout1">
            <a:avLst>
              <a:gd name="adj1" fmla="val 64135"/>
              <a:gd name="adj2" fmla="val -147"/>
              <a:gd name="adj3" fmla="val 97070"/>
              <a:gd name="adj4" fmla="val -1352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House - Church</a:t>
            </a:r>
          </a:p>
        </p:txBody>
      </p:sp>
      <p:sp>
        <p:nvSpPr>
          <p:cNvPr id="14" name="Oval 13"/>
          <p:cNvSpPr/>
          <p:nvPr/>
        </p:nvSpPr>
        <p:spPr>
          <a:xfrm>
            <a:off x="5055576" y="2889702"/>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74376" y="2776520"/>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10000" y="3542343"/>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0" y="4054107"/>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77612" y="4176976"/>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89633" y="366991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80287" y="285013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8200" y="435206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38140" y="2622805"/>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24000" y="3768208"/>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64623" y="3874994"/>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44568" y="38841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82965" y="311924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64381" y="2736791"/>
            <a:ext cx="178777" cy="196595"/>
          </a:xfrm>
          <a:prstGeom prst="ellipse">
            <a:avLst/>
          </a:prstGeom>
          <a:solidFill>
            <a:srgbClr val="0070C0"/>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17"/>
          <p:cNvSpPr/>
          <p:nvPr/>
        </p:nvSpPr>
        <p:spPr>
          <a:xfrm>
            <a:off x="127487" y="58513"/>
            <a:ext cx="6425713" cy="10047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Big improvement over the “Sunday church” model</a:t>
            </a:r>
            <a:endParaRPr lang="en-US" sz="3600" b="1" i="1" dirty="0"/>
          </a:p>
        </p:txBody>
      </p:sp>
    </p:spTree>
    <p:extLst>
      <p:ext uri="{BB962C8B-B14F-4D97-AF65-F5344CB8AC3E}">
        <p14:creationId xmlns:p14="http://schemas.microsoft.com/office/powerpoint/2010/main" xmlns="" val="6082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127487" y="58513"/>
            <a:ext cx="8305069"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eating together every day!</a:t>
            </a:r>
            <a:endParaRPr lang="en-US" sz="4000" b="1" i="1" dirty="0">
              <a:solidFill>
                <a:schemeClr val="tx1"/>
              </a:solidFill>
            </a:endParaRPr>
          </a:p>
        </p:txBody>
      </p:sp>
    </p:spTree>
    <p:extLst>
      <p:ext uri="{BB962C8B-B14F-4D97-AF65-F5344CB8AC3E}">
        <p14:creationId xmlns:p14="http://schemas.microsoft.com/office/powerpoint/2010/main" xmlns="" val="6548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127487" y="58513"/>
            <a:ext cx="8305069"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eating together every day!</a:t>
            </a:r>
            <a:endParaRPr lang="en-US" sz="4000" b="1" i="1" dirty="0">
              <a:solidFill>
                <a:schemeClr val="tx1"/>
              </a:solidFill>
            </a:endParaRPr>
          </a:p>
        </p:txBody>
      </p:sp>
      <p:sp>
        <p:nvSpPr>
          <p:cNvPr id="30" name="Rounded Rectangular Callout 17"/>
          <p:cNvSpPr/>
          <p:nvPr/>
        </p:nvSpPr>
        <p:spPr>
          <a:xfrm>
            <a:off x="3429000" y="783739"/>
            <a:ext cx="5435113" cy="108448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Something special about sharing a meal together …</a:t>
            </a:r>
            <a:endParaRPr lang="en-US" sz="3600" b="1" i="1" dirty="0"/>
          </a:p>
        </p:txBody>
      </p:sp>
    </p:spTree>
    <p:extLst>
      <p:ext uri="{BB962C8B-B14F-4D97-AF65-F5344CB8AC3E}">
        <p14:creationId xmlns:p14="http://schemas.microsoft.com/office/powerpoint/2010/main" xmlns="" val="6548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88680"/>
            <a:ext cx="7844692" cy="5883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288679"/>
            <a:ext cx="7844692" cy="5883519"/>
          </a:xfrm>
          <a:prstGeom prst="rect">
            <a:avLst/>
          </a:prstGeom>
        </p:spPr>
      </p:pic>
    </p:spTree>
    <p:extLst>
      <p:ext uri="{BB962C8B-B14F-4D97-AF65-F5344CB8AC3E}">
        <p14:creationId xmlns:p14="http://schemas.microsoft.com/office/powerpoint/2010/main" xmlns="" val="16304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127487" y="58513"/>
            <a:ext cx="8305069"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were eating together every day!</a:t>
            </a:r>
            <a:endParaRPr lang="en-US" sz="4000" b="1" i="1" dirty="0">
              <a:solidFill>
                <a:schemeClr val="tx1"/>
              </a:solidFill>
            </a:endParaRPr>
          </a:p>
        </p:txBody>
      </p:sp>
      <p:sp>
        <p:nvSpPr>
          <p:cNvPr id="30" name="Rounded Rectangular Callout 17"/>
          <p:cNvSpPr/>
          <p:nvPr/>
        </p:nvSpPr>
        <p:spPr>
          <a:xfrm>
            <a:off x="3429000" y="783739"/>
            <a:ext cx="5435113" cy="108448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Something special about sharing a meal together …</a:t>
            </a:r>
            <a:endParaRPr lang="en-US" sz="3600" b="1" i="1" dirty="0"/>
          </a:p>
        </p:txBody>
      </p:sp>
      <p:sp>
        <p:nvSpPr>
          <p:cNvPr id="7" name="Rounded Rectangular Callout 17"/>
          <p:cNvSpPr/>
          <p:nvPr/>
        </p:nvSpPr>
        <p:spPr>
          <a:xfrm>
            <a:off x="711443" y="1939876"/>
            <a:ext cx="7721113" cy="71273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an easy one to make happen!</a:t>
            </a:r>
            <a:endParaRPr lang="en-US" sz="3600" b="1" i="1" dirty="0"/>
          </a:p>
        </p:txBody>
      </p:sp>
    </p:spTree>
    <p:extLst>
      <p:ext uri="{BB962C8B-B14F-4D97-AF65-F5344CB8AC3E}">
        <p14:creationId xmlns:p14="http://schemas.microsoft.com/office/powerpoint/2010/main" xmlns="" val="6548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0" y="58513"/>
            <a:ext cx="9165335"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solidFill>
                  <a:schemeClr val="tx1"/>
                </a:solidFill>
              </a:rPr>
              <a:t>Hospitality: opening their homes to one another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1186"/>
          <a:stretch/>
        </p:blipFill>
        <p:spPr>
          <a:xfrm>
            <a:off x="2514600" y="685799"/>
            <a:ext cx="6349512" cy="4009645"/>
          </a:xfrm>
          <a:prstGeom prst="rect">
            <a:avLst/>
          </a:prstGeom>
        </p:spPr>
      </p:pic>
    </p:spTree>
    <p:extLst>
      <p:ext uri="{BB962C8B-B14F-4D97-AF65-F5344CB8AC3E}">
        <p14:creationId xmlns:p14="http://schemas.microsoft.com/office/powerpoint/2010/main" xmlns="" val="21989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0" y="58513"/>
            <a:ext cx="9165335"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solidFill>
                  <a:schemeClr val="tx1"/>
                </a:solidFill>
              </a:rPr>
              <a:t>Hospitality: opening their homes to one another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1186"/>
          <a:stretch/>
        </p:blipFill>
        <p:spPr>
          <a:xfrm>
            <a:off x="2514600" y="685799"/>
            <a:ext cx="6349512" cy="4009645"/>
          </a:xfrm>
          <a:prstGeom prst="rect">
            <a:avLst/>
          </a:prstGeom>
        </p:spPr>
      </p:pic>
      <p:sp>
        <p:nvSpPr>
          <p:cNvPr id="9" name="Rounded Rectangular Callout 17"/>
          <p:cNvSpPr/>
          <p:nvPr/>
        </p:nvSpPr>
        <p:spPr>
          <a:xfrm>
            <a:off x="127487" y="809399"/>
            <a:ext cx="2971800" cy="22386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Dozens of people in this room do that  every week!</a:t>
            </a:r>
          </a:p>
        </p:txBody>
      </p:sp>
    </p:spTree>
    <p:extLst>
      <p:ext uri="{BB962C8B-B14F-4D97-AF65-F5344CB8AC3E}">
        <p14:creationId xmlns:p14="http://schemas.microsoft.com/office/powerpoint/2010/main" xmlns="" val="21989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0" y="58513"/>
            <a:ext cx="9165335"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solidFill>
                  <a:schemeClr val="tx1"/>
                </a:solidFill>
              </a:rPr>
              <a:t>Hospitality: opening their homes to one another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1186"/>
          <a:stretch/>
        </p:blipFill>
        <p:spPr>
          <a:xfrm>
            <a:off x="2514600" y="685799"/>
            <a:ext cx="6349512" cy="4009645"/>
          </a:xfrm>
          <a:prstGeom prst="rect">
            <a:avLst/>
          </a:prstGeom>
        </p:spPr>
      </p:pic>
      <p:sp>
        <p:nvSpPr>
          <p:cNvPr id="9" name="Rounded Rectangular Callout 17"/>
          <p:cNvSpPr/>
          <p:nvPr/>
        </p:nvSpPr>
        <p:spPr>
          <a:xfrm>
            <a:off x="127487" y="809399"/>
            <a:ext cx="2971800" cy="22386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Dozens of people in this room do that  every week!</a:t>
            </a:r>
          </a:p>
        </p:txBody>
      </p:sp>
      <p:sp>
        <p:nvSpPr>
          <p:cNvPr id="8" name="Rounded Rectangular Callout 17"/>
          <p:cNvSpPr/>
          <p:nvPr/>
        </p:nvSpPr>
        <p:spPr>
          <a:xfrm>
            <a:off x="686528" y="2986278"/>
            <a:ext cx="3530114" cy="59512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And it’s worth it!</a:t>
            </a:r>
          </a:p>
        </p:txBody>
      </p:sp>
    </p:spTree>
    <p:extLst>
      <p:ext uri="{BB962C8B-B14F-4D97-AF65-F5344CB8AC3E}">
        <p14:creationId xmlns:p14="http://schemas.microsoft.com/office/powerpoint/2010/main" xmlns="" val="21989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28" name="Rounded Rectangular Callout 17"/>
          <p:cNvSpPr/>
          <p:nvPr/>
        </p:nvSpPr>
        <p:spPr>
          <a:xfrm>
            <a:off x="0" y="58513"/>
            <a:ext cx="9165336"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solidFill>
                  <a:schemeClr val="tx1"/>
                </a:solidFill>
              </a:rPr>
              <a:t>They were “devoted” to doing life together</a:t>
            </a:r>
            <a:endParaRPr lang="en-US" sz="3800" b="1" i="1" dirty="0">
              <a:solidFill>
                <a:schemeClr val="tx1"/>
              </a:solidFill>
            </a:endParaRPr>
          </a:p>
        </p:txBody>
      </p:sp>
      <p:sp>
        <p:nvSpPr>
          <p:cNvPr id="4" name="Thought Bubble: Cloud 3"/>
          <p:cNvSpPr/>
          <p:nvPr/>
        </p:nvSpPr>
        <p:spPr>
          <a:xfrm>
            <a:off x="-228600" y="740664"/>
            <a:ext cx="5888736" cy="2057400"/>
          </a:xfrm>
          <a:prstGeom prst="cloudCallout">
            <a:avLst>
              <a:gd name="adj1" fmla="val -41288"/>
              <a:gd name="adj2" fmla="val 646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 like … How much time are they putting into this? </a:t>
            </a:r>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Tree>
    <p:extLst>
      <p:ext uri="{BB962C8B-B14F-4D97-AF65-F5344CB8AC3E}">
        <p14:creationId xmlns:p14="http://schemas.microsoft.com/office/powerpoint/2010/main" xmlns="" val="2037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9" name="Rounded Rectangular Callout 17"/>
          <p:cNvSpPr/>
          <p:nvPr/>
        </p:nvSpPr>
        <p:spPr>
          <a:xfrm>
            <a:off x="533400" y="838200"/>
            <a:ext cx="7924799"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Daily meetings are probably not realistic… </a:t>
            </a:r>
          </a:p>
        </p:txBody>
      </p:sp>
      <p:sp>
        <p:nvSpPr>
          <p:cNvPr id="16" name="Rounded Rectangular Callout 17"/>
          <p:cNvSpPr/>
          <p:nvPr/>
        </p:nvSpPr>
        <p:spPr>
          <a:xfrm>
            <a:off x="0" y="58513"/>
            <a:ext cx="9165336"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solidFill>
                  <a:schemeClr val="tx1"/>
                </a:solidFill>
              </a:rPr>
              <a:t>They were “devoted” to doing life together</a:t>
            </a:r>
            <a:endParaRPr lang="en-US" sz="3800" b="1" i="1" dirty="0">
              <a:solidFill>
                <a:schemeClr val="tx1"/>
              </a:solidFill>
            </a:endParaRPr>
          </a:p>
        </p:txBody>
      </p:sp>
    </p:spTree>
    <p:extLst>
      <p:ext uri="{BB962C8B-B14F-4D97-AF65-F5344CB8AC3E}">
        <p14:creationId xmlns:p14="http://schemas.microsoft.com/office/powerpoint/2010/main" xmlns="" val="42498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11" name="Rounded Rectangular Callout 17"/>
          <p:cNvSpPr/>
          <p:nvPr/>
        </p:nvSpPr>
        <p:spPr>
          <a:xfrm>
            <a:off x="304800" y="1924087"/>
            <a:ext cx="8382000" cy="666713"/>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BUT doing life together </a:t>
            </a:r>
            <a:r>
              <a:rPr lang="en-US" sz="4400" b="1" i="1" dirty="0"/>
              <a:t>IS</a:t>
            </a:r>
            <a:r>
              <a:rPr lang="en-US" sz="4400" b="1" dirty="0"/>
              <a:t> realistic!</a:t>
            </a:r>
            <a:endParaRPr lang="en-US" sz="4400" b="1" i="1" dirty="0"/>
          </a:p>
        </p:txBody>
      </p:sp>
      <p:sp>
        <p:nvSpPr>
          <p:cNvPr id="9" name="Rounded Rectangular Callout 17"/>
          <p:cNvSpPr/>
          <p:nvPr/>
        </p:nvSpPr>
        <p:spPr>
          <a:xfrm>
            <a:off x="533400" y="838200"/>
            <a:ext cx="7924799"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Daily meetings are probably not realistic… </a:t>
            </a:r>
          </a:p>
        </p:txBody>
      </p:sp>
      <p:sp>
        <p:nvSpPr>
          <p:cNvPr id="16" name="Rounded Rectangular Callout 17"/>
          <p:cNvSpPr/>
          <p:nvPr/>
        </p:nvSpPr>
        <p:spPr>
          <a:xfrm>
            <a:off x="0" y="58513"/>
            <a:ext cx="9165336"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solidFill>
                  <a:schemeClr val="tx1"/>
                </a:solidFill>
              </a:rPr>
              <a:t>They were “devoted” to doing life together</a:t>
            </a:r>
            <a:endParaRPr lang="en-US" sz="3800" b="1" i="1" dirty="0">
              <a:solidFill>
                <a:schemeClr val="tx1"/>
              </a:solidFill>
            </a:endParaRPr>
          </a:p>
        </p:txBody>
      </p:sp>
    </p:spTree>
    <p:extLst>
      <p:ext uri="{BB962C8B-B14F-4D97-AF65-F5344CB8AC3E}">
        <p14:creationId xmlns:p14="http://schemas.microsoft.com/office/powerpoint/2010/main" xmlns="" val="42498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11" name="Rounded Rectangular Callout 17"/>
          <p:cNvSpPr/>
          <p:nvPr/>
        </p:nvSpPr>
        <p:spPr>
          <a:xfrm>
            <a:off x="304800" y="1924087"/>
            <a:ext cx="8382000" cy="666713"/>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BUT doing life together </a:t>
            </a:r>
            <a:r>
              <a:rPr lang="en-US" sz="4400" b="1" i="1" dirty="0"/>
              <a:t>IS</a:t>
            </a:r>
            <a:r>
              <a:rPr lang="en-US" sz="4400" b="1" dirty="0"/>
              <a:t> realistic!</a:t>
            </a:r>
            <a:endParaRPr lang="en-US" sz="4400" b="1" i="1" dirty="0"/>
          </a:p>
        </p:txBody>
      </p:sp>
      <p:sp>
        <p:nvSpPr>
          <p:cNvPr id="12" name="Rounded Rectangular Callout 17"/>
          <p:cNvSpPr/>
          <p:nvPr/>
        </p:nvSpPr>
        <p:spPr>
          <a:xfrm>
            <a:off x="533400" y="2763003"/>
            <a:ext cx="8001000" cy="57017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Not about a certain number of meetings…</a:t>
            </a:r>
            <a:endParaRPr lang="en-US" sz="3400" b="1" i="1" dirty="0"/>
          </a:p>
        </p:txBody>
      </p:sp>
      <p:sp>
        <p:nvSpPr>
          <p:cNvPr id="9" name="Rounded Rectangular Callout 17"/>
          <p:cNvSpPr/>
          <p:nvPr/>
        </p:nvSpPr>
        <p:spPr>
          <a:xfrm>
            <a:off x="533400" y="838200"/>
            <a:ext cx="7924799"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Daily meetings are probably not realistic… </a:t>
            </a:r>
          </a:p>
        </p:txBody>
      </p:sp>
      <p:sp>
        <p:nvSpPr>
          <p:cNvPr id="16" name="Rounded Rectangular Callout 17"/>
          <p:cNvSpPr/>
          <p:nvPr/>
        </p:nvSpPr>
        <p:spPr>
          <a:xfrm>
            <a:off x="0" y="58513"/>
            <a:ext cx="9165336"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solidFill>
                  <a:schemeClr val="tx1"/>
                </a:solidFill>
              </a:rPr>
              <a:t>They were “devoted” to doing life together</a:t>
            </a:r>
            <a:endParaRPr lang="en-US" sz="3800" b="1" i="1" dirty="0">
              <a:solidFill>
                <a:schemeClr val="tx1"/>
              </a:solidFill>
            </a:endParaRPr>
          </a:p>
        </p:txBody>
      </p:sp>
    </p:spTree>
    <p:extLst>
      <p:ext uri="{BB962C8B-B14F-4D97-AF65-F5344CB8AC3E}">
        <p14:creationId xmlns:p14="http://schemas.microsoft.com/office/powerpoint/2010/main" xmlns="" val="24576073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11" name="Rounded Rectangular Callout 17"/>
          <p:cNvSpPr/>
          <p:nvPr/>
        </p:nvSpPr>
        <p:spPr>
          <a:xfrm>
            <a:off x="304800" y="1924087"/>
            <a:ext cx="8382000" cy="666713"/>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BUT doing life together </a:t>
            </a:r>
            <a:r>
              <a:rPr lang="en-US" sz="4400" b="1" i="1" dirty="0"/>
              <a:t>IS</a:t>
            </a:r>
            <a:r>
              <a:rPr lang="en-US" sz="4400" b="1" dirty="0"/>
              <a:t> realistic!</a:t>
            </a:r>
            <a:endParaRPr lang="en-US" sz="4400" b="1" i="1" dirty="0"/>
          </a:p>
        </p:txBody>
      </p:sp>
      <p:sp>
        <p:nvSpPr>
          <p:cNvPr id="12" name="Rounded Rectangular Callout 17"/>
          <p:cNvSpPr/>
          <p:nvPr/>
        </p:nvSpPr>
        <p:spPr>
          <a:xfrm>
            <a:off x="533400" y="2763003"/>
            <a:ext cx="8001000" cy="57017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Not about a certain number of meetings…</a:t>
            </a:r>
            <a:endParaRPr lang="en-US" sz="3400" b="1" i="1" dirty="0"/>
          </a:p>
        </p:txBody>
      </p:sp>
      <p:sp>
        <p:nvSpPr>
          <p:cNvPr id="13" name="Rounded Rectangular Callout 17"/>
          <p:cNvSpPr/>
          <p:nvPr/>
        </p:nvSpPr>
        <p:spPr>
          <a:xfrm>
            <a:off x="533400" y="3429000"/>
            <a:ext cx="8001000" cy="105310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It’s about being faithful to make </a:t>
            </a:r>
            <a:r>
              <a:rPr lang="en-US" sz="3400" b="1" dirty="0">
                <a:solidFill>
                  <a:schemeClr val="bg1"/>
                </a:solidFill>
              </a:rPr>
              <a:t> room for </a:t>
            </a:r>
            <a:r>
              <a:rPr lang="en-US" sz="3400" b="1" i="1" dirty="0">
                <a:solidFill>
                  <a:schemeClr val="bg1"/>
                </a:solidFill>
              </a:rPr>
              <a:t>koinonia</a:t>
            </a:r>
            <a:r>
              <a:rPr lang="en-US" sz="3400" b="1" dirty="0">
                <a:solidFill>
                  <a:schemeClr val="bg1"/>
                </a:solidFill>
              </a:rPr>
              <a:t> in whatever ways make sense</a:t>
            </a:r>
          </a:p>
        </p:txBody>
      </p:sp>
      <p:sp>
        <p:nvSpPr>
          <p:cNvPr id="9" name="Rounded Rectangular Callout 17"/>
          <p:cNvSpPr/>
          <p:nvPr/>
        </p:nvSpPr>
        <p:spPr>
          <a:xfrm>
            <a:off x="533400" y="838200"/>
            <a:ext cx="7924799"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Daily meetings are probably not realistic… </a:t>
            </a:r>
          </a:p>
        </p:txBody>
      </p:sp>
      <p:sp>
        <p:nvSpPr>
          <p:cNvPr id="16" name="Rounded Rectangular Callout 17"/>
          <p:cNvSpPr/>
          <p:nvPr/>
        </p:nvSpPr>
        <p:spPr>
          <a:xfrm>
            <a:off x="0" y="58513"/>
            <a:ext cx="9165336"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solidFill>
                  <a:schemeClr val="tx1"/>
                </a:solidFill>
              </a:rPr>
              <a:t>They were “devoted” to doing life together</a:t>
            </a:r>
            <a:endParaRPr lang="en-US" sz="3800" b="1" i="1" dirty="0">
              <a:solidFill>
                <a:schemeClr val="tx1"/>
              </a:solidFill>
            </a:endParaRPr>
          </a:p>
        </p:txBody>
      </p:sp>
    </p:spTree>
    <p:extLst>
      <p:ext uri="{BB962C8B-B14F-4D97-AF65-F5344CB8AC3E}">
        <p14:creationId xmlns:p14="http://schemas.microsoft.com/office/powerpoint/2010/main" xmlns="" val="245760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4"/>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16" name="Rounded Rectangular Callout 17"/>
          <p:cNvSpPr/>
          <p:nvPr/>
        </p:nvSpPr>
        <p:spPr>
          <a:xfrm>
            <a:off x="0" y="58513"/>
            <a:ext cx="9165336"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solidFill>
                  <a:schemeClr val="tx1"/>
                </a:solidFill>
              </a:rPr>
              <a:t>They were “devoted” to doing life together</a:t>
            </a:r>
            <a:endParaRPr lang="en-US" sz="3800" b="1" i="1" dirty="0">
              <a:solidFill>
                <a:schemeClr val="tx1"/>
              </a:solidFill>
            </a:endParaRPr>
          </a:p>
        </p:txBody>
      </p:sp>
      <p:sp>
        <p:nvSpPr>
          <p:cNvPr id="14" name="Thought Bubble: Cloud 13">
            <a:extLst>
              <a:ext uri="{FF2B5EF4-FFF2-40B4-BE49-F238E27FC236}">
                <a16:creationId xmlns:a16="http://schemas.microsoft.com/office/drawing/2014/main" xmlns="" id="{B30A693F-8193-4393-B62F-4CF8A570C3C8}"/>
              </a:ext>
            </a:extLst>
          </p:cNvPr>
          <p:cNvSpPr/>
          <p:nvPr/>
        </p:nvSpPr>
        <p:spPr>
          <a:xfrm>
            <a:off x="0" y="2743200"/>
            <a:ext cx="4572000" cy="1502664"/>
          </a:xfrm>
          <a:prstGeom prst="cloudCallout">
            <a:avLst>
              <a:gd name="adj1" fmla="val -49173"/>
              <a:gd name="adj2" fmla="val 669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Sounds a little radical… </a:t>
            </a:r>
          </a:p>
        </p:txBody>
      </p:sp>
      <p:sp>
        <p:nvSpPr>
          <p:cNvPr id="9" name="Rounded Rectangular Callout 17">
            <a:extLst>
              <a:ext uri="{FF2B5EF4-FFF2-40B4-BE49-F238E27FC236}">
                <a16:creationId xmlns:a16="http://schemas.microsoft.com/office/drawing/2014/main" xmlns="" id="{607FE894-E349-4FD0-9A81-41290BDD8E9D}"/>
              </a:ext>
            </a:extLst>
          </p:cNvPr>
          <p:cNvSpPr/>
          <p:nvPr/>
        </p:nvSpPr>
        <p:spPr>
          <a:xfrm>
            <a:off x="304800" y="1924087"/>
            <a:ext cx="8382000" cy="666713"/>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BUT doing life together </a:t>
            </a:r>
            <a:r>
              <a:rPr lang="en-US" sz="4400" b="1" i="1" dirty="0"/>
              <a:t>IS</a:t>
            </a:r>
            <a:r>
              <a:rPr lang="en-US" sz="4400" b="1" dirty="0"/>
              <a:t> realistic!</a:t>
            </a:r>
            <a:endParaRPr lang="en-US" sz="4400" b="1" i="1" dirty="0"/>
          </a:p>
        </p:txBody>
      </p:sp>
    </p:spTree>
    <p:extLst>
      <p:ext uri="{BB962C8B-B14F-4D97-AF65-F5344CB8AC3E}">
        <p14:creationId xmlns:p14="http://schemas.microsoft.com/office/powerpoint/2010/main" xmlns="" val="1283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88680"/>
            <a:ext cx="7844692" cy="5883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288679"/>
            <a:ext cx="7844692" cy="58835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799" y="288680"/>
            <a:ext cx="7844693" cy="5883520"/>
          </a:xfrm>
          <a:prstGeom prst="rect">
            <a:avLst/>
          </a:prstGeom>
        </p:spPr>
      </p:pic>
    </p:spTree>
    <p:extLst>
      <p:ext uri="{BB962C8B-B14F-4D97-AF65-F5344CB8AC3E}">
        <p14:creationId xmlns:p14="http://schemas.microsoft.com/office/powerpoint/2010/main" xmlns="" val="2781258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16" name="TextBox 15"/>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8" name="TextBox 7"/>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12" name="Speech Bubble: Rectangle 11"/>
          <p:cNvSpPr/>
          <p:nvPr/>
        </p:nvSpPr>
        <p:spPr>
          <a:xfrm>
            <a:off x="2488223" y="3834500"/>
            <a:ext cx="6629400" cy="743986"/>
          </a:xfrm>
          <a:prstGeom prst="wedgeRectCallout">
            <a:avLst>
              <a:gd name="adj1" fmla="val -10876"/>
              <a:gd name="adj2" fmla="val 2926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aphelotes</a:t>
            </a:r>
            <a:r>
              <a:rPr lang="en-US" sz="3600" b="1" i="1" dirty="0">
                <a:solidFill>
                  <a:schemeClr val="tx1"/>
                </a:solidFill>
              </a:rPr>
              <a:t>: </a:t>
            </a:r>
            <a:r>
              <a:rPr lang="en-US" sz="3600" b="1" dirty="0">
                <a:solidFill>
                  <a:schemeClr val="tx1"/>
                </a:solidFill>
              </a:rPr>
              <a:t>“simplicity of heart”</a:t>
            </a:r>
          </a:p>
        </p:txBody>
      </p:sp>
    </p:spTree>
    <p:extLst>
      <p:ext uri="{BB962C8B-B14F-4D97-AF65-F5344CB8AC3E}">
        <p14:creationId xmlns:p14="http://schemas.microsoft.com/office/powerpoint/2010/main" xmlns="" val="8930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9" name="Rounded Rectangular Callout 17"/>
          <p:cNvSpPr/>
          <p:nvPr/>
        </p:nvSpPr>
        <p:spPr>
          <a:xfrm>
            <a:off x="228600" y="124107"/>
            <a:ext cx="5257800"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Pure, Honest, and Real</a:t>
            </a:r>
            <a:endParaRPr lang="en-US" sz="4000" b="1" i="1" dirty="0">
              <a:solidFill>
                <a:schemeClr val="tx1"/>
              </a:solidFill>
            </a:endParaRPr>
          </a:p>
        </p:txBody>
      </p:sp>
      <p:sp>
        <p:nvSpPr>
          <p:cNvPr id="13" name="Rounded Rectangular Callout 17"/>
          <p:cNvSpPr/>
          <p:nvPr/>
        </p:nvSpPr>
        <p:spPr>
          <a:xfrm>
            <a:off x="304800" y="790820"/>
            <a:ext cx="5638800" cy="61655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Not the </a:t>
            </a:r>
            <a:r>
              <a:rPr lang="en-US" sz="3200" b="1" i="1" dirty="0"/>
              <a:t>appearance</a:t>
            </a:r>
            <a:r>
              <a:rPr lang="en-US" sz="3200" b="1" dirty="0"/>
              <a:t> of intimacy</a:t>
            </a:r>
            <a:endParaRPr lang="en-US" sz="3200" b="1" i="1" dirty="0"/>
          </a:p>
        </p:txBody>
      </p:sp>
      <p:sp>
        <p:nvSpPr>
          <p:cNvPr id="14" name="Rounded Rectangular Callout 17"/>
          <p:cNvSpPr/>
          <p:nvPr/>
        </p:nvSpPr>
        <p:spPr>
          <a:xfrm>
            <a:off x="838200" y="1367042"/>
            <a:ext cx="8001000" cy="6667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Not trying to get something from one another</a:t>
            </a:r>
            <a:endParaRPr lang="en-US" sz="3200" b="1" i="1" dirty="0"/>
          </a:p>
        </p:txBody>
      </p:sp>
      <p:sp>
        <p:nvSpPr>
          <p:cNvPr id="15" name="Rounded Rectangular Callout 17"/>
          <p:cNvSpPr/>
          <p:nvPr/>
        </p:nvSpPr>
        <p:spPr>
          <a:xfrm>
            <a:off x="1447800" y="1979820"/>
            <a:ext cx="3886200" cy="58595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Not FAKEY love</a:t>
            </a:r>
            <a:endParaRPr lang="en-US" sz="3200" b="1" i="1" dirty="0"/>
          </a:p>
        </p:txBody>
      </p:sp>
      <p:sp>
        <p:nvSpPr>
          <p:cNvPr id="16" name="TextBox 15"/>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b="1" u="sng" dirty="0">
                <a:solidFill>
                  <a:srgbClr val="002060"/>
                </a:solidFill>
              </a:rPr>
              <a:t>Day by day continuing </a:t>
            </a:r>
            <a:r>
              <a:rPr lang="en-US" sz="3400" dirty="0"/>
              <a:t>with one mind</a:t>
            </a:r>
            <a:r>
              <a:rPr lang="en-US" sz="3400" b="1" dirty="0"/>
              <a:t> </a:t>
            </a:r>
            <a:r>
              <a:rPr lang="en-US" sz="3400" dirty="0"/>
              <a:t>in the temple, and breaking bread from house to house, they were taking their meals together with gladness and sincerity of heart</a:t>
            </a:r>
          </a:p>
          <a:p>
            <a:r>
              <a:rPr lang="en-US" dirty="0"/>
              <a:t> </a:t>
            </a:r>
          </a:p>
          <a:p>
            <a:r>
              <a:rPr lang="en-US" sz="3400" b="1" dirty="0"/>
              <a:t> </a:t>
            </a:r>
            <a:endParaRPr lang="en-US" sz="3400" dirty="0"/>
          </a:p>
        </p:txBody>
      </p:sp>
      <p:sp>
        <p:nvSpPr>
          <p:cNvPr id="8" name="TextBox 7"/>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12" name="Speech Bubble: Rectangle 11"/>
          <p:cNvSpPr/>
          <p:nvPr/>
        </p:nvSpPr>
        <p:spPr>
          <a:xfrm>
            <a:off x="2488223" y="3834500"/>
            <a:ext cx="6629400" cy="743986"/>
          </a:xfrm>
          <a:prstGeom prst="wedgeRectCallout">
            <a:avLst>
              <a:gd name="adj1" fmla="val -10876"/>
              <a:gd name="adj2" fmla="val 2926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aphelotes</a:t>
            </a:r>
            <a:r>
              <a:rPr lang="en-US" sz="3600" b="1" i="1" dirty="0">
                <a:solidFill>
                  <a:schemeClr val="tx1"/>
                </a:solidFill>
              </a:rPr>
              <a:t>: </a:t>
            </a:r>
            <a:r>
              <a:rPr lang="en-US" sz="3600" b="1" dirty="0">
                <a:solidFill>
                  <a:schemeClr val="tx1"/>
                </a:solidFill>
              </a:rPr>
              <a:t>“simplicity of heart”</a:t>
            </a:r>
          </a:p>
        </p:txBody>
      </p:sp>
    </p:spTree>
    <p:extLst>
      <p:ext uri="{BB962C8B-B14F-4D97-AF65-F5344CB8AC3E}">
        <p14:creationId xmlns:p14="http://schemas.microsoft.com/office/powerpoint/2010/main" xmlns="" val="8930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P spid="8" grpId="0" animBg="1"/>
      <p:bldP spid="1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
        <p:nvSpPr>
          <p:cNvPr id="8" name="TextBox 7"/>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9" name="Rounded Rectangular Callout 17"/>
          <p:cNvSpPr/>
          <p:nvPr/>
        </p:nvSpPr>
        <p:spPr>
          <a:xfrm>
            <a:off x="228600" y="124107"/>
            <a:ext cx="5257800"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Pure, Honest, and Real</a:t>
            </a:r>
            <a:endParaRPr lang="en-US" sz="4000" b="1" i="1" dirty="0">
              <a:solidFill>
                <a:schemeClr val="tx1"/>
              </a:solidFill>
            </a:endParaRPr>
          </a:p>
        </p:txBody>
      </p:sp>
      <p:sp>
        <p:nvSpPr>
          <p:cNvPr id="13" name="Rounded Rectangular Callout 17"/>
          <p:cNvSpPr/>
          <p:nvPr/>
        </p:nvSpPr>
        <p:spPr>
          <a:xfrm>
            <a:off x="1866900" y="814123"/>
            <a:ext cx="5638800" cy="717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Real love can’t be faked.</a:t>
            </a:r>
            <a:endParaRPr lang="en-US" sz="3600" b="1" i="1" dirty="0"/>
          </a:p>
        </p:txBody>
      </p:sp>
      <p:sp>
        <p:nvSpPr>
          <p:cNvPr id="16" name="TextBox 15"/>
          <p:cNvSpPr txBox="1"/>
          <p:nvPr/>
        </p:nvSpPr>
        <p:spPr>
          <a:xfrm>
            <a:off x="0" y="4668288"/>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Tree>
    <p:extLst>
      <p:ext uri="{BB962C8B-B14F-4D97-AF65-F5344CB8AC3E}">
        <p14:creationId xmlns:p14="http://schemas.microsoft.com/office/powerpoint/2010/main" xmlns="" val="42533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
        <p:nvSpPr>
          <p:cNvPr id="8" name="TextBox 7"/>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9" name="Rounded Rectangular Callout 17"/>
          <p:cNvSpPr/>
          <p:nvPr/>
        </p:nvSpPr>
        <p:spPr>
          <a:xfrm>
            <a:off x="228600" y="124107"/>
            <a:ext cx="5257800"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Pure, Honest, and Real</a:t>
            </a:r>
            <a:endParaRPr lang="en-US" sz="4000" b="1" i="1" dirty="0">
              <a:solidFill>
                <a:schemeClr val="tx1"/>
              </a:solidFill>
            </a:endParaRPr>
          </a:p>
        </p:txBody>
      </p:sp>
      <p:sp>
        <p:nvSpPr>
          <p:cNvPr id="13" name="Rounded Rectangular Callout 17"/>
          <p:cNvSpPr/>
          <p:nvPr/>
        </p:nvSpPr>
        <p:spPr>
          <a:xfrm>
            <a:off x="1866900" y="814123"/>
            <a:ext cx="5638800" cy="717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Real love can’t be faked.</a:t>
            </a:r>
            <a:endParaRPr lang="en-US" sz="3600" b="1" i="1" dirty="0"/>
          </a:p>
        </p:txBody>
      </p:sp>
      <p:sp>
        <p:nvSpPr>
          <p:cNvPr id="14" name="Rounded Rectangular Callout 17"/>
          <p:cNvSpPr/>
          <p:nvPr/>
        </p:nvSpPr>
        <p:spPr>
          <a:xfrm>
            <a:off x="2971800" y="1695487"/>
            <a:ext cx="3429000" cy="6667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it’s a MESS</a:t>
            </a:r>
            <a:endParaRPr lang="en-US" sz="3200" b="1" i="1" dirty="0"/>
          </a:p>
        </p:txBody>
      </p:sp>
      <p:sp>
        <p:nvSpPr>
          <p:cNvPr id="16" name="TextBox 15"/>
          <p:cNvSpPr txBox="1"/>
          <p:nvPr/>
        </p:nvSpPr>
        <p:spPr>
          <a:xfrm>
            <a:off x="0" y="4668288"/>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Tree>
    <p:extLst>
      <p:ext uri="{BB962C8B-B14F-4D97-AF65-F5344CB8AC3E}">
        <p14:creationId xmlns:p14="http://schemas.microsoft.com/office/powerpoint/2010/main" xmlns="" val="42533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
        <p:nvSpPr>
          <p:cNvPr id="8" name="TextBox 7"/>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9" name="Rounded Rectangular Callout 17"/>
          <p:cNvSpPr/>
          <p:nvPr/>
        </p:nvSpPr>
        <p:spPr>
          <a:xfrm>
            <a:off x="228600" y="124107"/>
            <a:ext cx="5257800" cy="66671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Pure, Honest, and Real</a:t>
            </a:r>
            <a:endParaRPr lang="en-US" sz="4000" b="1" i="1" dirty="0">
              <a:solidFill>
                <a:schemeClr val="tx1"/>
              </a:solidFill>
            </a:endParaRPr>
          </a:p>
        </p:txBody>
      </p:sp>
      <p:sp>
        <p:nvSpPr>
          <p:cNvPr id="13" name="Rounded Rectangular Callout 17"/>
          <p:cNvSpPr/>
          <p:nvPr/>
        </p:nvSpPr>
        <p:spPr>
          <a:xfrm>
            <a:off x="1866900" y="814123"/>
            <a:ext cx="5638800" cy="717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Real love can’t be faked.</a:t>
            </a:r>
            <a:endParaRPr lang="en-US" sz="3600" b="1" i="1" dirty="0"/>
          </a:p>
        </p:txBody>
      </p:sp>
      <p:sp>
        <p:nvSpPr>
          <p:cNvPr id="14" name="Rounded Rectangular Callout 17"/>
          <p:cNvSpPr/>
          <p:nvPr/>
        </p:nvSpPr>
        <p:spPr>
          <a:xfrm>
            <a:off x="2971800" y="1695487"/>
            <a:ext cx="3429000" cy="6667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it’s a MESS</a:t>
            </a:r>
            <a:endParaRPr lang="en-US" sz="3200" b="1" i="1" dirty="0"/>
          </a:p>
        </p:txBody>
      </p:sp>
      <p:sp>
        <p:nvSpPr>
          <p:cNvPr id="15" name="Rounded Rectangular Callout 17"/>
          <p:cNvSpPr/>
          <p:nvPr/>
        </p:nvSpPr>
        <p:spPr>
          <a:xfrm>
            <a:off x="2971800" y="2507322"/>
            <a:ext cx="3429000" cy="67351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we love it</a:t>
            </a:r>
            <a:endParaRPr lang="en-US" sz="3200" b="1" i="1" dirty="0"/>
          </a:p>
        </p:txBody>
      </p:sp>
      <p:sp>
        <p:nvSpPr>
          <p:cNvPr id="16" name="TextBox 15"/>
          <p:cNvSpPr txBox="1"/>
          <p:nvPr/>
        </p:nvSpPr>
        <p:spPr>
          <a:xfrm>
            <a:off x="0" y="4668288"/>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Tree>
    <p:extLst>
      <p:ext uri="{BB962C8B-B14F-4D97-AF65-F5344CB8AC3E}">
        <p14:creationId xmlns:p14="http://schemas.microsoft.com/office/powerpoint/2010/main" xmlns="" val="42533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5" name="TextBox 4"/>
          <p:cNvSpPr txBox="1"/>
          <p:nvPr/>
        </p:nvSpPr>
        <p:spPr>
          <a:xfrm>
            <a:off x="0" y="4668290"/>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a:t>
            </a:r>
            <a:r>
              <a:rPr lang="en-US" sz="3400" b="1" u="sng" dirty="0">
                <a:solidFill>
                  <a:srgbClr val="002060"/>
                </a:solidFill>
              </a:rPr>
              <a:t>taking their meals together </a:t>
            </a:r>
            <a:r>
              <a:rPr lang="en-US" sz="3400" dirty="0"/>
              <a:t>with gladness and sincerity of heart</a:t>
            </a:r>
          </a:p>
          <a:p>
            <a:r>
              <a:rPr lang="en-US" dirty="0"/>
              <a:t> </a:t>
            </a:r>
          </a:p>
          <a:p>
            <a:r>
              <a:rPr lang="en-US" sz="3400" b="1" dirty="0"/>
              <a:t> </a:t>
            </a:r>
            <a:endParaRPr lang="en-US" sz="3400" dirty="0"/>
          </a:p>
        </p:txBody>
      </p:sp>
      <p:sp>
        <p:nvSpPr>
          <p:cNvPr id="10" name="TextBox 9"/>
          <p:cNvSpPr txBox="1"/>
          <p:nvPr/>
        </p:nvSpPr>
        <p:spPr>
          <a:xfrm>
            <a:off x="0" y="4668289"/>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46 </a:t>
            </a:r>
            <a:r>
              <a:rPr lang="en-US" sz="3400" dirty="0"/>
              <a:t>Day by day continuing with one mind</a:t>
            </a:r>
            <a:r>
              <a:rPr lang="en-US" sz="3400" b="1" dirty="0"/>
              <a:t> </a:t>
            </a:r>
            <a:r>
              <a:rPr lang="en-US" sz="3400" dirty="0"/>
              <a:t>in the temple, and breaking bread from house to house, they were taking their meals together </a:t>
            </a:r>
            <a:r>
              <a:rPr lang="en-US" sz="3400" b="1" u="sng" dirty="0">
                <a:solidFill>
                  <a:srgbClr val="002060"/>
                </a:solidFill>
              </a:rPr>
              <a:t>with gladness</a:t>
            </a:r>
            <a:r>
              <a:rPr lang="en-US" sz="3400" dirty="0"/>
              <a:t> and sincerity of heart</a:t>
            </a:r>
          </a:p>
          <a:p>
            <a:r>
              <a:rPr lang="en-US" dirty="0"/>
              <a:t> </a:t>
            </a:r>
          </a:p>
          <a:p>
            <a:r>
              <a:rPr lang="en-US" sz="3400" b="1" dirty="0"/>
              <a:t> </a:t>
            </a:r>
            <a:endParaRPr lang="en-US" sz="3400" dirty="0"/>
          </a:p>
        </p:txBody>
      </p:sp>
      <p:sp>
        <p:nvSpPr>
          <p:cNvPr id="8" name="Rounded Rectangular Callout 17"/>
          <p:cNvSpPr/>
          <p:nvPr/>
        </p:nvSpPr>
        <p:spPr>
          <a:xfrm>
            <a:off x="152400" y="74104"/>
            <a:ext cx="8860536" cy="1733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If you want this kind of fellowship, and your life is normal at all, you’re going to have to get creative about time</a:t>
            </a:r>
            <a:endParaRPr lang="en-US" sz="3600" b="1" i="1" dirty="0">
              <a:solidFill>
                <a:schemeClr val="bg1"/>
              </a:solidFill>
            </a:endParaRPr>
          </a:p>
        </p:txBody>
      </p:sp>
    </p:spTree>
    <p:extLst>
      <p:ext uri="{BB962C8B-B14F-4D97-AF65-F5344CB8AC3E}">
        <p14:creationId xmlns:p14="http://schemas.microsoft.com/office/powerpoint/2010/main" xmlns="" val="39652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10" name="TextBox 9"/>
          <p:cNvSpPr txBox="1"/>
          <p:nvPr/>
        </p:nvSpPr>
        <p:spPr>
          <a:xfrm>
            <a:off x="0" y="5257800"/>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Acts2:47 </a:t>
            </a:r>
            <a:r>
              <a:rPr lang="en-US" sz="3400" dirty="0"/>
              <a:t>praising God and </a:t>
            </a:r>
            <a:r>
              <a:rPr lang="en-US" sz="3400" b="1" u="sng" dirty="0">
                <a:solidFill>
                  <a:srgbClr val="002060"/>
                </a:solidFill>
              </a:rPr>
              <a:t>having favor with all the people</a:t>
            </a:r>
            <a:r>
              <a:rPr lang="en-US" sz="3400" dirty="0"/>
              <a:t>. And the Lord was adding to their number day by day those who were being saved.</a:t>
            </a:r>
          </a:p>
          <a:p>
            <a:r>
              <a:rPr lang="en-US" sz="3400" b="1" dirty="0"/>
              <a:t> </a:t>
            </a:r>
            <a:endParaRPr lang="en-US" sz="3400" dirty="0"/>
          </a:p>
        </p:txBody>
      </p:sp>
      <p:sp>
        <p:nvSpPr>
          <p:cNvPr id="7" name="Rounded Rectangular Callout 17"/>
          <p:cNvSpPr/>
          <p:nvPr/>
        </p:nvSpPr>
        <p:spPr>
          <a:xfrm>
            <a:off x="-33060" y="76200"/>
            <a:ext cx="7315200" cy="72847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They stood out … in a good way</a:t>
            </a:r>
            <a:endParaRPr lang="en-US" sz="4000" b="1" i="1" dirty="0">
              <a:solidFill>
                <a:schemeClr val="tx1"/>
              </a:solidFill>
            </a:endParaRPr>
          </a:p>
        </p:txBody>
      </p:sp>
    </p:spTree>
    <p:extLst>
      <p:ext uri="{BB962C8B-B14F-4D97-AF65-F5344CB8AC3E}">
        <p14:creationId xmlns:p14="http://schemas.microsoft.com/office/powerpoint/2010/main" xmlns="" val="18658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r="3800"/>
          <a:stretch/>
        </p:blipFill>
        <p:spPr>
          <a:xfrm>
            <a:off x="0" y="740663"/>
            <a:ext cx="9144000" cy="6117337"/>
          </a:xfrm>
          <a:prstGeom prst="rect">
            <a:avLst/>
          </a:prstGeom>
        </p:spPr>
      </p:pic>
      <p:pic>
        <p:nvPicPr>
          <p:cNvPr id="3"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4256" t="4683" r="3800" b="85949"/>
          <a:stretch/>
        </p:blipFill>
        <p:spPr>
          <a:xfrm>
            <a:off x="0" y="0"/>
            <a:ext cx="9165336" cy="1066800"/>
          </a:xfrm>
          <a:prstGeom prst="rect">
            <a:avLst/>
          </a:prstGeom>
        </p:spPr>
      </p:pic>
      <p:sp>
        <p:nvSpPr>
          <p:cNvPr id="7" name="Rounded Rectangular Callout 17"/>
          <p:cNvSpPr/>
          <p:nvPr/>
        </p:nvSpPr>
        <p:spPr>
          <a:xfrm>
            <a:off x="59670" y="338326"/>
            <a:ext cx="9024660" cy="72847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Another characteristic of God’s church: </a:t>
            </a:r>
          </a:p>
          <a:p>
            <a:pPr algn="ctr" fontAlgn="auto">
              <a:spcBef>
                <a:spcPts val="0"/>
              </a:spcBef>
              <a:spcAft>
                <a:spcPts val="0"/>
              </a:spcAft>
              <a:defRPr/>
            </a:pPr>
            <a:r>
              <a:rPr lang="en-US" sz="4000" b="1" dirty="0">
                <a:solidFill>
                  <a:schemeClr val="tx1"/>
                </a:solidFill>
              </a:rPr>
              <a:t>it </a:t>
            </a:r>
            <a:r>
              <a:rPr lang="en-US" sz="4000" b="1" i="1" dirty="0">
                <a:solidFill>
                  <a:schemeClr val="tx1"/>
                </a:solidFill>
              </a:rPr>
              <a:t>grows</a:t>
            </a:r>
          </a:p>
        </p:txBody>
      </p:sp>
      <p:sp>
        <p:nvSpPr>
          <p:cNvPr id="8" name="TextBox 7"/>
          <p:cNvSpPr txBox="1"/>
          <p:nvPr/>
        </p:nvSpPr>
        <p:spPr>
          <a:xfrm>
            <a:off x="0" y="5257800"/>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Acts2:47 </a:t>
            </a:r>
            <a:r>
              <a:rPr lang="en-US" sz="3400" dirty="0"/>
              <a:t>praising God and </a:t>
            </a:r>
            <a:r>
              <a:rPr lang="en-US" sz="3400" b="1" u="sng" dirty="0">
                <a:solidFill>
                  <a:srgbClr val="002060"/>
                </a:solidFill>
              </a:rPr>
              <a:t>having favor with all the people</a:t>
            </a:r>
            <a:r>
              <a:rPr lang="en-US" sz="3400" dirty="0"/>
              <a:t>. And the Lord was adding to their number day by day those who were being saved.</a:t>
            </a:r>
          </a:p>
          <a:p>
            <a:r>
              <a:rPr lang="en-US" sz="3400" b="1" dirty="0"/>
              <a:t> </a:t>
            </a:r>
            <a:endParaRPr lang="en-US" sz="3400" dirty="0"/>
          </a:p>
        </p:txBody>
      </p:sp>
      <p:sp>
        <p:nvSpPr>
          <p:cNvPr id="10" name="TextBox 9"/>
          <p:cNvSpPr txBox="1"/>
          <p:nvPr/>
        </p:nvSpPr>
        <p:spPr>
          <a:xfrm>
            <a:off x="0" y="5257800"/>
            <a:ext cx="9155724"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Acts2:47 </a:t>
            </a:r>
            <a:r>
              <a:rPr lang="en-US" sz="3400" dirty="0"/>
              <a:t>praising God and having favor with all the people. And the Lord was </a:t>
            </a:r>
            <a:r>
              <a:rPr lang="en-US" sz="3400" b="1" u="sng" dirty="0">
                <a:solidFill>
                  <a:srgbClr val="002060"/>
                </a:solidFill>
              </a:rPr>
              <a:t>adding to their number day by day those who were being saved</a:t>
            </a:r>
            <a:r>
              <a:rPr lang="en-US" sz="3400" dirty="0"/>
              <a:t>.</a:t>
            </a:r>
          </a:p>
          <a:p>
            <a:r>
              <a:rPr lang="en-US" sz="3400" b="1" dirty="0"/>
              <a:t> </a:t>
            </a:r>
            <a:endParaRPr lang="en-US" sz="3400" dirty="0"/>
          </a:p>
        </p:txBody>
      </p:sp>
    </p:spTree>
    <p:extLst>
      <p:ext uri="{BB962C8B-B14F-4D97-AF65-F5344CB8AC3E}">
        <p14:creationId xmlns:p14="http://schemas.microsoft.com/office/powerpoint/2010/main" xmlns="" val="259429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190500" y="60960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the place Christian Community </a:t>
            </a:r>
          </a:p>
          <a:p>
            <a:pPr algn="ctr" fontAlgn="auto">
              <a:spcBef>
                <a:spcPts val="0"/>
              </a:spcBef>
              <a:spcAft>
                <a:spcPts val="0"/>
              </a:spcAft>
              <a:defRPr/>
            </a:pPr>
            <a:r>
              <a:rPr lang="en-US" sz="3600" b="1" dirty="0"/>
              <a:t>holds in your life? </a:t>
            </a:r>
          </a:p>
        </p:txBody>
      </p:sp>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Tree>
    <p:extLst>
      <p:ext uri="{BB962C8B-B14F-4D97-AF65-F5344CB8AC3E}">
        <p14:creationId xmlns:p14="http://schemas.microsoft.com/office/powerpoint/2010/main" xmlns="" val="23166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3"/>
          <p:cNvSpPr/>
          <p:nvPr/>
        </p:nvSpPr>
        <p:spPr>
          <a:xfrm>
            <a:off x="-190500" y="609600"/>
            <a:ext cx="9525000" cy="1752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After reading Luke’s description, are you satisfied with the place Christian Community </a:t>
            </a:r>
          </a:p>
          <a:p>
            <a:pPr algn="ctr" fontAlgn="auto">
              <a:spcBef>
                <a:spcPts val="0"/>
              </a:spcBef>
              <a:spcAft>
                <a:spcPts val="0"/>
              </a:spcAft>
              <a:defRPr/>
            </a:pPr>
            <a:r>
              <a:rPr lang="en-US" sz="3600" b="1" dirty="0"/>
              <a:t>holds in your life? </a:t>
            </a:r>
          </a:p>
        </p:txBody>
      </p:sp>
      <p:pic>
        <p:nvPicPr>
          <p:cNvPr id="8" name="Picture 2" descr="C:\Users\foustb\Desktop\Are-you-lonely.jpg"/>
          <p:cNvPicPr>
            <a:picLocks noChangeAspect="1" noChangeArrowheads="1"/>
          </p:cNvPicPr>
          <p:nvPr/>
        </p:nvPicPr>
        <p:blipFill>
          <a:blip r:embed="rId2" cstate="print"/>
          <a:srcRect l="19368" r="10203"/>
          <a:stretch>
            <a:fillRect/>
          </a:stretch>
        </p:blipFill>
        <p:spPr bwMode="auto">
          <a:xfrm>
            <a:off x="0" y="0"/>
            <a:ext cx="9144000" cy="6858001"/>
          </a:xfrm>
          <a:prstGeom prst="rect">
            <a:avLst/>
          </a:prstGeom>
          <a:noFill/>
        </p:spPr>
      </p:pic>
      <p:sp>
        <p:nvSpPr>
          <p:cNvPr id="18" name="Rounded Rectangular Callout 17"/>
          <p:cNvSpPr/>
          <p:nvPr/>
        </p:nvSpPr>
        <p:spPr>
          <a:xfrm>
            <a:off x="0" y="6019800"/>
            <a:ext cx="9144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Most people feel genuinely conflicted about community</a:t>
            </a:r>
          </a:p>
        </p:txBody>
      </p:sp>
      <p:sp>
        <p:nvSpPr>
          <p:cNvPr id="9" name="Cloud Callout 18"/>
          <p:cNvSpPr/>
          <p:nvPr/>
        </p:nvSpPr>
        <p:spPr>
          <a:xfrm>
            <a:off x="533400" y="304799"/>
            <a:ext cx="4648200" cy="2286000"/>
          </a:xfrm>
          <a:prstGeom prst="cloudCallout">
            <a:avLst>
              <a:gd name="adj1" fmla="val -11445"/>
              <a:gd name="adj2" fmla="val 87791"/>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 love the </a:t>
            </a:r>
            <a:r>
              <a:rPr lang="en-US" sz="3600" b="1" i="1" dirty="0">
                <a:solidFill>
                  <a:schemeClr val="tx1"/>
                </a:solidFill>
              </a:rPr>
              <a:t>idea</a:t>
            </a:r>
            <a:r>
              <a:rPr lang="en-US" sz="3600" b="1" dirty="0">
                <a:solidFill>
                  <a:schemeClr val="tx1"/>
                </a:solidFill>
              </a:rPr>
              <a:t> of being a part of something</a:t>
            </a:r>
          </a:p>
        </p:txBody>
      </p:sp>
      <p:sp>
        <p:nvSpPr>
          <p:cNvPr id="10" name="Cloud Callout 6"/>
          <p:cNvSpPr/>
          <p:nvPr/>
        </p:nvSpPr>
        <p:spPr>
          <a:xfrm>
            <a:off x="4114800" y="2545080"/>
            <a:ext cx="4800600" cy="1295400"/>
          </a:xfrm>
          <a:prstGeom prst="cloudCallout">
            <a:avLst>
              <a:gd name="adj1" fmla="val -86084"/>
              <a:gd name="adj2" fmla="val 33985"/>
            </a:avLst>
          </a:prstGeom>
          <a:solidFill>
            <a:schemeClr val="bg2"/>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But not </a:t>
            </a:r>
            <a:r>
              <a:rPr lang="en-US" sz="3600" b="1" i="1" dirty="0">
                <a:solidFill>
                  <a:schemeClr val="tx1"/>
                </a:solidFill>
              </a:rPr>
              <a:t>today</a:t>
            </a:r>
          </a:p>
        </p:txBody>
      </p:sp>
    </p:spTree>
    <p:extLst>
      <p:ext uri="{BB962C8B-B14F-4D97-AF65-F5344CB8AC3E}">
        <p14:creationId xmlns:p14="http://schemas.microsoft.com/office/powerpoint/2010/main" xmlns="" val="11467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24354</TotalTime>
  <Words>3261</Words>
  <Application>Microsoft Office PowerPoint</Application>
  <PresentationFormat>On-screen Show (4:3)</PresentationFormat>
  <Paragraphs>658</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vector>
  </TitlesOfParts>
  <Company>Xenos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2656</cp:revision>
  <dcterms:created xsi:type="dcterms:W3CDTF">2015-11-05T16:00:32Z</dcterms:created>
  <dcterms:modified xsi:type="dcterms:W3CDTF">2018-02-23T23:48:43Z</dcterms:modified>
</cp:coreProperties>
</file>