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7" r:id="rId2"/>
    <p:sldId id="258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9" r:id="rId27"/>
    <p:sldId id="285" r:id="rId28"/>
    <p:sldId id="286" r:id="rId29"/>
    <p:sldId id="291" r:id="rId30"/>
    <p:sldId id="287" r:id="rId31"/>
    <p:sldId id="288" r:id="rId3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333333"/>
    <a:srgbClr val="1634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278" autoAdjust="0"/>
    <p:restoredTop sz="94660"/>
  </p:normalViewPr>
  <p:slideViewPr>
    <p:cSldViewPr snapToGrid="0">
      <p:cViewPr varScale="1">
        <p:scale>
          <a:sx n="56" d="100"/>
          <a:sy n="56" d="100"/>
        </p:scale>
        <p:origin x="23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592"/>
    </p:cViewPr>
  </p:sorterViewPr>
  <p:notesViewPr>
    <p:cSldViewPr snapToGrid="0">
      <p:cViewPr varScale="1">
        <p:scale>
          <a:sx n="58" d="100"/>
          <a:sy n="58" d="100"/>
        </p:scale>
        <p:origin x="178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r>
              <a:rPr lang="en-US" dirty="0"/>
              <a:t>Gary </a:t>
            </a:r>
            <a:r>
              <a:rPr lang="en-US" dirty="0" err="1"/>
              <a:t>DeLashmutt</a:t>
            </a:r>
            <a:r>
              <a:rPr lang="en-US" dirty="0"/>
              <a:t>	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r>
              <a:rPr lang="en-US" dirty="0"/>
              <a:t>0</a:t>
            </a:r>
            <a:fld id="{2B7DC1C3-2A42-4CFE-9810-8A0AD760603A}" type="datetimeFigureOut">
              <a:rPr lang="en-US" smtClean="0"/>
              <a:t>03/19/18</a:t>
            </a:fld>
            <a:endParaRPr lang="en-US" dirty="0"/>
          </a:p>
          <a:p>
            <a:r>
              <a:rPr lang="en-US" dirty="0" err="1"/>
              <a:t>SunPM</a:t>
            </a:r>
            <a:r>
              <a:rPr lang="en-US" dirty="0"/>
              <a:t> Main </a:t>
            </a:r>
            <a:r>
              <a:rPr lang="en-US" dirty="0" err="1"/>
              <a:t>Aud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9E4A8D0-0257-4C8C-B9B6-F3F7B75D5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51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EAA18-0AB0-4532-A8B8-81BEECE5F9A4}" type="datetimeFigureOut">
              <a:rPr lang="en-US" smtClean="0"/>
              <a:t>03/19/18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92617-DD9E-4DA8-A890-291DEC2AB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7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94883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4816961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402575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232638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87854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027645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123854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890755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4884195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473859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897397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452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86999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WHERE CAN THIS REST BE FOUND?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NOT in a religious philosophy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OR in a moral system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OR in self-actualization . . 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80622" y="5095811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11:28</a:t>
            </a:r>
            <a:r>
              <a:rPr lang="en-US" sz="3200" dirty="0"/>
              <a:t> “Come to </a:t>
            </a:r>
            <a:r>
              <a:rPr lang="en-US" sz="3200" u="sng" dirty="0"/>
              <a:t>Me</a:t>
            </a:r>
            <a:r>
              <a:rPr lang="en-US" sz="3200" dirty="0"/>
              <a:t>, all who are weary and heavy-laden, and </a:t>
            </a:r>
            <a:r>
              <a:rPr lang="en-US" sz="3200" u="sng" dirty="0"/>
              <a:t>I</a:t>
            </a:r>
            <a:r>
              <a:rPr lang="en-US" sz="3200" dirty="0"/>
              <a:t> will give you rest.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3638331915"/>
      </p:ext>
    </p:extLst>
  </p:cSld>
  <p:clrMapOvr>
    <a:masterClrMapping/>
  </p:clrMapOvr>
  <p:transition spd="med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WHERE CAN THIS REST BE FOUND?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NOT in a religious philosophy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OR in a moral system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OR in self-actualization . . .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. . . BUT in a relationship with Jesus,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who is willing to </a:t>
            </a:r>
            <a:r>
              <a:rPr lang="en-US" sz="4400" b="0" i="1" u="sng" dirty="0">
                <a:effectLst/>
                <a:cs typeface="Times New Roman" pitchFamily="18" charset="0"/>
              </a:rPr>
              <a:t>give</a:t>
            </a:r>
            <a:r>
              <a:rPr lang="en-US" sz="4400" b="0" i="1" dirty="0">
                <a:effectLst/>
                <a:cs typeface="Times New Roman" pitchFamily="18" charset="0"/>
              </a:rPr>
              <a:t> you His rest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80622" y="5095811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11:28</a:t>
            </a:r>
            <a:r>
              <a:rPr lang="en-US" sz="3200" dirty="0"/>
              <a:t> “Come to </a:t>
            </a:r>
            <a:r>
              <a:rPr lang="en-US" sz="3200" u="sng" dirty="0"/>
              <a:t>Me</a:t>
            </a:r>
            <a:r>
              <a:rPr lang="en-US" sz="3200" dirty="0"/>
              <a:t>, all who are weary and heavy-laden, and </a:t>
            </a:r>
            <a:r>
              <a:rPr lang="en-US" sz="3200" u="sng" dirty="0"/>
              <a:t>I</a:t>
            </a:r>
            <a:r>
              <a:rPr lang="en-US" sz="3200" dirty="0"/>
              <a:t> </a:t>
            </a:r>
            <a:r>
              <a:rPr lang="en-US" sz="3200" u="sng" dirty="0"/>
              <a:t>will give you rest</a:t>
            </a:r>
            <a:r>
              <a:rPr lang="en-US" sz="3200" dirty="0"/>
              <a:t>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3197645610"/>
      </p:ext>
    </p:extLst>
  </p:cSld>
  <p:clrMapOvr>
    <a:masterClrMapping/>
  </p:clrMapOvr>
  <p:transition spd="med"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HOW CAN WE GET THIS REST FROM JESUS?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80622" y="5095811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11:28</a:t>
            </a:r>
            <a:r>
              <a:rPr lang="en-US" sz="3200" dirty="0"/>
              <a:t> “Come to Me, all who are weary and heavy-laden,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1694653582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HOW CAN WE GET THIS REST FROM JESUS?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80622" y="5095811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11:28</a:t>
            </a:r>
            <a:r>
              <a:rPr lang="en-US" sz="3200" dirty="0"/>
              <a:t> “</a:t>
            </a:r>
            <a:r>
              <a:rPr lang="en-US" sz="3200" u="sng" dirty="0"/>
              <a:t>Come to Me</a:t>
            </a:r>
            <a:r>
              <a:rPr lang="en-US" sz="3200" dirty="0"/>
              <a:t>, all who are weary and heavy-laden,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</a:t>
            </a:r>
            <a:r>
              <a:rPr lang="en-US" sz="3200" u="sng" dirty="0"/>
              <a:t>Take My yoke upon you and learn from Me</a:t>
            </a:r>
            <a:r>
              <a:rPr lang="en-US" sz="3200" dirty="0"/>
              <a:t>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3477165196"/>
      </p:ext>
    </p:extLst>
  </p:cSld>
  <p:clrMapOvr>
    <a:masterClrMapping/>
  </p:clrMapOvr>
  <p:transition spd="med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HOW CAN WE GET THIS REST FROM JESUS?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“Entrust yourself to Me, &amp; I will deliver you from the wearying burden of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your alienation from God”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80622" y="5095811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11:28</a:t>
            </a:r>
            <a:r>
              <a:rPr lang="en-US" sz="3200" dirty="0"/>
              <a:t> “</a:t>
            </a:r>
            <a:r>
              <a:rPr lang="en-US" sz="3200" u="sng" dirty="0"/>
              <a:t>Come to Me</a:t>
            </a:r>
            <a:r>
              <a:rPr lang="en-US" sz="3200" dirty="0"/>
              <a:t>, all who are weary and heavy-laden,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9329" y="4033369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John 6:35</a:t>
            </a:r>
            <a:r>
              <a:rPr lang="en-US" sz="3200" dirty="0"/>
              <a:t> “I am the bread of life; he who </a:t>
            </a:r>
            <a:r>
              <a:rPr lang="en-US" sz="3200" u="sng" dirty="0"/>
              <a:t>comes to Me</a:t>
            </a:r>
            <a:r>
              <a:rPr lang="en-US" sz="3200" dirty="0"/>
              <a:t> will not hunger, and he who </a:t>
            </a:r>
            <a:r>
              <a:rPr lang="en-US" sz="3200" u="sng" dirty="0"/>
              <a:t>entrusts himself to Me</a:t>
            </a:r>
            <a:r>
              <a:rPr lang="en-US" sz="3200" dirty="0"/>
              <a:t> will never thirst.” </a:t>
            </a:r>
          </a:p>
        </p:txBody>
      </p:sp>
    </p:spTree>
    <p:extLst>
      <p:ext uri="{BB962C8B-B14F-4D97-AF65-F5344CB8AC3E}">
        <p14:creationId xmlns:p14="http://schemas.microsoft.com/office/powerpoint/2010/main" val="310354055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HOW CAN WE GET THIS REST FROM JESUS?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80622" y="5095811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11:28</a:t>
            </a:r>
            <a:r>
              <a:rPr lang="en-US" sz="3200" dirty="0"/>
              <a:t> “Come to Me, all who are weary and heavy-laden,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</a:t>
            </a:r>
            <a:r>
              <a:rPr lang="en-US" sz="3200" u="sng" dirty="0"/>
              <a:t>Take My yoke upon you and learn from Me</a:t>
            </a:r>
            <a:r>
              <a:rPr lang="en-US" sz="3200" dirty="0"/>
              <a:t>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3814629074"/>
      </p:ext>
    </p:extLst>
  </p:cSld>
  <p:clrMapOvr>
    <a:masterClrMapping/>
  </p:clrMapOvr>
  <p:transition spd="med"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HOW CAN WE GET THIS REST FROM JESUS?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“Learn all that I have to teach you, because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I am a gentle &amp; humble &amp; helpful Teacher”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80622" y="5095811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11:28</a:t>
            </a:r>
            <a:r>
              <a:rPr lang="en-US" sz="3200" dirty="0"/>
              <a:t> “Come to Me, all who are weary and heavy-laden,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</a:t>
            </a:r>
            <a:r>
              <a:rPr lang="en-US" sz="3200" u="sng" dirty="0"/>
              <a:t>Take My yoke upon you and learn from Me</a:t>
            </a:r>
            <a:r>
              <a:rPr lang="en-US" sz="3200" dirty="0"/>
              <a:t>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2978560951"/>
      </p:ext>
    </p:extLst>
  </p:cSld>
  <p:clrMapOvr>
    <a:masterClrMapping/>
  </p:clrMapOvr>
  <p:transition spd="med"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HOW CAN WE GET THIS REST FROM JESUS?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“Learn all that I have to teach you, because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I am a gentle &amp; humble &amp; helpful Teacher”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OR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“Learn meekness &amp; humility from Me”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80622" y="5095811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11:28</a:t>
            </a:r>
            <a:r>
              <a:rPr lang="en-US" sz="3200" dirty="0"/>
              <a:t> “Come to Me, all who are weary and heavy-laden,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</a:t>
            </a:r>
            <a:r>
              <a:rPr lang="en-US" sz="3200" u="sng" dirty="0"/>
              <a:t>Take My yoke upon you and learn from Me</a:t>
            </a:r>
            <a:r>
              <a:rPr lang="en-US" sz="3200" dirty="0"/>
              <a:t>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9329" y="2452755"/>
            <a:ext cx="11785600" cy="9643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400"/>
              </a:lnSpc>
            </a:pPr>
            <a:r>
              <a:rPr lang="en-US" sz="3200" dirty="0"/>
              <a:t>“Meekness and humility is the one thing He offers us; in it we shall find perfect rest of soul.” (Andrew Murray)</a:t>
            </a:r>
          </a:p>
        </p:txBody>
      </p:sp>
    </p:spTree>
    <p:extLst>
      <p:ext uri="{BB962C8B-B14F-4D97-AF65-F5344CB8AC3E}">
        <p14:creationId xmlns:p14="http://schemas.microsoft.com/office/powerpoint/2010/main" val="375655142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HUMILITY &amp; SOUL-REST IN THE BIBLE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0622" y="2313417"/>
            <a:ext cx="11785600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aseline="30000" dirty="0"/>
              <a:t>Isaiah 57:15</a:t>
            </a:r>
            <a:r>
              <a:rPr lang="en-US" sz="3200" dirty="0"/>
              <a:t> The high and lofty One who lives in eternity says this: “I live . . . with those whose spirits are contrite and humble </a:t>
            </a:r>
            <a:br>
              <a:rPr lang="en-US" sz="3200" dirty="0"/>
            </a:br>
            <a:r>
              <a:rPr lang="en-US" sz="3200" dirty="0"/>
              <a:t>. . . </a:t>
            </a:r>
            <a:r>
              <a:rPr lang="en-US" sz="3200" baseline="30000" dirty="0"/>
              <a:t>19</a:t>
            </a:r>
            <a:r>
              <a:rPr lang="en-US" sz="3200" dirty="0"/>
              <a:t> May they have abundant peace, both near and far,” says the </a:t>
            </a:r>
            <a:r>
              <a:rPr lang="en-US" sz="3200" cap="small" dirty="0"/>
              <a:t>Lord</a:t>
            </a:r>
            <a:r>
              <a:rPr lang="en-US" sz="3200" dirty="0"/>
              <a:t>, who heals them. </a:t>
            </a:r>
            <a:r>
              <a:rPr lang="en-US" sz="3200" baseline="30000" dirty="0"/>
              <a:t>20</a:t>
            </a:r>
            <a:r>
              <a:rPr lang="en-US" sz="3200" dirty="0"/>
              <a:t> “But those who reject me are like the restless sea, which is never still but continually churns up mud and dirt. </a:t>
            </a:r>
            <a:r>
              <a:rPr lang="en-US" sz="3200" baseline="30000" dirty="0"/>
              <a:t>21</a:t>
            </a:r>
            <a:r>
              <a:rPr lang="en-US" sz="3200" dirty="0"/>
              <a:t> There is no peace for the wicked,” says my God. </a:t>
            </a:r>
          </a:p>
        </p:txBody>
      </p:sp>
    </p:spTree>
    <p:extLst>
      <p:ext uri="{BB962C8B-B14F-4D97-AF65-F5344CB8AC3E}">
        <p14:creationId xmlns:p14="http://schemas.microsoft.com/office/powerpoint/2010/main" val="16198697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HUMILITY &amp; SOUL-REST IN THE BIBLE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0622" y="2313417"/>
            <a:ext cx="11785600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aseline="30000" dirty="0"/>
              <a:t>Zephaniah 3:11</a:t>
            </a:r>
            <a:r>
              <a:rPr lang="en-US" sz="3200" dirty="0"/>
              <a:t> “On that day . . . I will remove all proud and arrogant people from among you. There will be no more haughtiness on my holy mountain. </a:t>
            </a:r>
            <a:r>
              <a:rPr lang="en-US" sz="3200" baseline="30000" dirty="0"/>
              <a:t>12</a:t>
            </a:r>
            <a:r>
              <a:rPr lang="en-US" sz="3200" dirty="0"/>
              <a:t> Those who are left will be the lowly and humble, for it is they who trust in the name of the </a:t>
            </a:r>
            <a:r>
              <a:rPr lang="en-US" sz="3200" cap="small" dirty="0"/>
              <a:t>Lord</a:t>
            </a:r>
            <a:r>
              <a:rPr lang="en-US" sz="3200" dirty="0"/>
              <a:t>. </a:t>
            </a:r>
            <a:r>
              <a:rPr lang="en-US" sz="3200" baseline="30000" dirty="0"/>
              <a:t>13</a:t>
            </a:r>
            <a:r>
              <a:rPr lang="en-US" sz="3200" dirty="0"/>
              <a:t> . . . They will eat and sleep in safety, and no one will make them afraid.” </a:t>
            </a:r>
          </a:p>
        </p:txBody>
      </p:sp>
    </p:spTree>
    <p:extLst>
      <p:ext uri="{BB962C8B-B14F-4D97-AF65-F5344CB8AC3E}">
        <p14:creationId xmlns:p14="http://schemas.microsoft.com/office/powerpoint/2010/main" val="1909444237"/>
      </p:ext>
    </p:extLst>
  </p:cSld>
  <p:clrMapOvr>
    <a:masterClrMapping/>
  </p:clrMapOvr>
  <p:transition spd="med"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2 KINDS OF SHORT SAYINGS: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Aphorisms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80622" y="2966563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Proverbs 29:1</a:t>
            </a:r>
            <a:r>
              <a:rPr lang="en-US" sz="3200" dirty="0"/>
              <a:t> A person who hardens his neck after much reproof will suddenly be broken beyond remedy.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979913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HUMILITY &amp; SOUL-REST IN THE BIBLE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0622" y="2313417"/>
            <a:ext cx="11785600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en-US" sz="3200" baseline="30000" dirty="0"/>
              <a:t>1 Peter 5:5</a:t>
            </a:r>
            <a:r>
              <a:rPr lang="en-US" altLang="en-US" sz="3200" dirty="0"/>
              <a:t> . . . all of you, clothe yourselves with humility toward one another, for God is opposed to the proud, but gives grace to the humble. </a:t>
            </a:r>
            <a:r>
              <a:rPr lang="en-US" altLang="en-US" sz="3200" baseline="30000" dirty="0"/>
              <a:t>6</a:t>
            </a:r>
            <a:r>
              <a:rPr lang="en-US" altLang="en-US" sz="3200" dirty="0"/>
              <a:t> Therefore humble yourselves under the mighty hand of God, that He may exalt you at the proper time, </a:t>
            </a:r>
            <a:r>
              <a:rPr lang="en-US" altLang="en-US" sz="3200" baseline="30000" dirty="0"/>
              <a:t>7</a:t>
            </a:r>
            <a:r>
              <a:rPr lang="en-US" altLang="en-US" sz="3200" dirty="0"/>
              <a:t> casting all your anxiety on Him, because He cares for you. </a:t>
            </a:r>
          </a:p>
        </p:txBody>
      </p:sp>
    </p:spTree>
    <p:extLst>
      <p:ext uri="{BB962C8B-B14F-4D97-AF65-F5344CB8AC3E}">
        <p14:creationId xmlns:p14="http://schemas.microsoft.com/office/powerpoint/2010/main" val="2759724147"/>
      </p:ext>
    </p:extLst>
  </p:cSld>
  <p:clrMapOvr>
    <a:masterClrMapping/>
  </p:clrMapOvr>
  <p:transition spd="med"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HUMILITY &amp; SOUL-REST IN THE BIBLE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0622" y="2313417"/>
            <a:ext cx="11785600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Psalm 131:1</a:t>
            </a:r>
            <a:r>
              <a:rPr lang="en-US" sz="3200" dirty="0"/>
              <a:t> O </a:t>
            </a:r>
            <a:r>
              <a:rPr lang="en-US" sz="3200" cap="small" dirty="0"/>
              <a:t>Lord</a:t>
            </a:r>
            <a:r>
              <a:rPr lang="en-US" sz="3200" dirty="0"/>
              <a:t>, my heart is not proud, nor my eyes haughty; nor do I go after great matters, or things too difficult for me. </a:t>
            </a:r>
            <a:br>
              <a:rPr lang="en-US" sz="3200" dirty="0"/>
            </a:br>
            <a:r>
              <a:rPr lang="en-US" sz="3200" baseline="30000" dirty="0"/>
              <a:t>2</a:t>
            </a:r>
            <a:r>
              <a:rPr lang="en-US" sz="3200" dirty="0"/>
              <a:t> Surely I have composed and quieted my soul; like a weaned child rests against his mother, my soul is like a weaned child within me.</a:t>
            </a:r>
            <a:endParaRPr lang="en-US" altLang="en-US" sz="32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2400" y="4600301"/>
            <a:ext cx="11836908" cy="91307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en-US" sz="3200" dirty="0"/>
              <a:t>“A mature believer leaves the clamor of proud ambition and rests in the Lord.” (</a:t>
            </a:r>
            <a:r>
              <a:rPr lang="en-US" altLang="en-US" sz="3200" i="1" dirty="0"/>
              <a:t>Bible Knowledge Commentary on Ps. 131)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97867491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LEARNING HUMILITY FROM JESUS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</p:spTree>
    <p:extLst>
      <p:ext uri="{BB962C8B-B14F-4D97-AF65-F5344CB8AC3E}">
        <p14:creationId xmlns:p14="http://schemas.microsoft.com/office/powerpoint/2010/main" val="2430181896"/>
      </p:ext>
    </p:extLst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LEARNING HUMILITY FROM JESUS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Ask Him to teach you humility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2400" y="2967443"/>
            <a:ext cx="11836908" cy="296491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dirty="0"/>
              <a:t>“Lord, make me childlike. Deliver me from the urge to compete with another for place or prestige or position . . . Deliver me from pose and pretense . . . Help me to forget myself and find my true peace in beholding You . . . Lay upon me Your easy yoke of self-forgetfulness that through it I may find rest.” 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400" dirty="0"/>
              <a:t>A. W. Tozer, </a:t>
            </a:r>
            <a:r>
              <a:rPr lang="en-US" sz="2400" i="1" dirty="0"/>
              <a:t>The Pursuit of God</a:t>
            </a:r>
            <a:r>
              <a:rPr lang="en-US" sz="2400" dirty="0"/>
              <a:t>, “Meekness &amp; Soul-Rest”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973463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LEARNING HUMILITY FROM JESUS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Meditate on biblical passages on pride &amp; humility, &amp; read quality books on this subject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pic>
        <p:nvPicPr>
          <p:cNvPr id="8" name="Picture 7" descr="41eOJGHGaYL._SX326_BO1,204,203,200_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547" y="3427902"/>
            <a:ext cx="2219597" cy="337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879" y="3441386"/>
            <a:ext cx="3405729" cy="340572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516981" y="3427902"/>
            <a:ext cx="836023" cy="3430098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82037" y="3423546"/>
            <a:ext cx="836023" cy="3430098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3353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LEARNING HUMILITY FROM JESUS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Ask God to reveal your “personal pride-style” &amp; sensitize you to it (Ps. 139:23,24)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</p:spTree>
    <p:extLst>
      <p:ext uri="{BB962C8B-B14F-4D97-AF65-F5344CB8AC3E}">
        <p14:creationId xmlns:p14="http://schemas.microsoft.com/office/powerpoint/2010/main" val="584412697"/>
      </p:ext>
    </p:extLst>
  </p:cSld>
  <p:clrMapOvr>
    <a:masterClrMapping/>
  </p:clrMapOvr>
  <p:transition spd="slow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LEARNING HUMILITY FROM JESUS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Ask God to reveal your “personal pride-style” &amp; sensitize you to it (Ps. 139:23,24) - &amp; admit it to others</a:t>
            </a:r>
          </a:p>
          <a:p>
            <a:pPr marL="342900" lvl="1" indent="-342900" algn="ctr" eaLnBrk="1" hangingPunct="1">
              <a:lnSpc>
                <a:spcPts val="3400"/>
              </a:lnSpc>
              <a:spcBef>
                <a:spcPts val="1200"/>
              </a:spcBef>
              <a:defRPr/>
            </a:pPr>
            <a:r>
              <a:rPr lang="en-US" sz="4400" i="1" dirty="0">
                <a:cs typeface="Times New Roman" pitchFamily="18" charset="0"/>
              </a:rPr>
              <a:t>“How do I boast, </a:t>
            </a:r>
            <a:br>
              <a:rPr lang="en-US" sz="4400" i="1" dirty="0">
                <a:cs typeface="Times New Roman" pitchFamily="18" charset="0"/>
              </a:rPr>
            </a:br>
            <a:r>
              <a:rPr lang="en-US" sz="4400" i="1" dirty="0">
                <a:cs typeface="Times New Roman" pitchFamily="18" charset="0"/>
              </a:rPr>
              <a:t>indulge in self-pity, etc.?”</a:t>
            </a:r>
          </a:p>
          <a:p>
            <a:pPr marL="342900" lvl="1" indent="-342900" algn="ctr" eaLnBrk="1" hangingPunct="1">
              <a:lnSpc>
                <a:spcPts val="3400"/>
              </a:lnSpc>
              <a:spcBef>
                <a:spcPts val="1200"/>
              </a:spcBef>
              <a:defRPr/>
            </a:pPr>
            <a:r>
              <a:rPr lang="en-US" sz="4400" i="1" dirty="0">
                <a:cs typeface="Times New Roman" pitchFamily="18" charset="0"/>
              </a:rPr>
              <a:t>“With whom do I tend to</a:t>
            </a:r>
            <a:br>
              <a:rPr lang="en-US" sz="4400" i="1" dirty="0">
                <a:cs typeface="Times New Roman" pitchFamily="18" charset="0"/>
              </a:rPr>
            </a:br>
            <a:r>
              <a:rPr lang="en-US" sz="4400" i="1" dirty="0">
                <a:cs typeface="Times New Roman" pitchFamily="18" charset="0"/>
              </a:rPr>
              <a:t>compare &amp; compete?”</a:t>
            </a:r>
          </a:p>
          <a:p>
            <a:pPr marL="342900" lvl="1" indent="-342900" algn="ctr" eaLnBrk="1" hangingPunct="1">
              <a:lnSpc>
                <a:spcPts val="3400"/>
              </a:lnSpc>
              <a:spcBef>
                <a:spcPts val="1200"/>
              </a:spcBef>
              <a:defRPr/>
            </a:pPr>
            <a:r>
              <a:rPr lang="en-US" sz="4400" i="1" dirty="0">
                <a:cs typeface="Times New Roman" pitchFamily="18" charset="0"/>
              </a:rPr>
              <a:t>“What are my </a:t>
            </a:r>
            <a:br>
              <a:rPr lang="en-US" sz="4400" i="1" dirty="0">
                <a:cs typeface="Times New Roman" pitchFamily="18" charset="0"/>
              </a:rPr>
            </a:br>
            <a:r>
              <a:rPr lang="en-US" sz="4400" i="1" dirty="0">
                <a:cs typeface="Times New Roman" pitchFamily="18" charset="0"/>
              </a:rPr>
              <a:t>self-coronation projects?”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</p:spTree>
    <p:extLst>
      <p:ext uri="{BB962C8B-B14F-4D97-AF65-F5344CB8AC3E}">
        <p14:creationId xmlns:p14="http://schemas.microsoft.com/office/powerpoint/2010/main" val="1485115612"/>
      </p:ext>
    </p:extLst>
  </p:cSld>
  <p:clrMapOvr>
    <a:masterClrMapping/>
  </p:clrMapOvr>
  <p:transition spd="slow">
    <p:randomBa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LEARNING HUMILITY FROM JESUS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Don’t just “weed” pride; “sow” thanksgiving &amp; praise to God, and esteem of others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</p:spTree>
    <p:extLst>
      <p:ext uri="{BB962C8B-B14F-4D97-AF65-F5344CB8AC3E}">
        <p14:creationId xmlns:p14="http://schemas.microsoft.com/office/powerpoint/2010/main" val="2275563777"/>
      </p:ext>
    </p:extLst>
  </p:cSld>
  <p:clrMapOvr>
    <a:masterClrMapping/>
  </p:clrMapOvr>
  <p:transition spd="slow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LEARNING HUMILITY FROM JESUS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View all sufferings as opportunities to learn humility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2400" y="3385459"/>
            <a:ext cx="11836908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 Corinthians 12:7</a:t>
            </a:r>
            <a:r>
              <a:rPr lang="en-US" sz="3200" dirty="0"/>
              <a:t> Because of the surpassing greatness of the revelations, for this reason, </a:t>
            </a:r>
            <a:r>
              <a:rPr lang="en-US" sz="3200" u="sng" dirty="0"/>
              <a:t>to keep me from exalting myself</a:t>
            </a:r>
            <a:r>
              <a:rPr lang="en-US" sz="3200" dirty="0"/>
              <a:t>, there was given me a thorn in the flesh, a messenger of Satan to torment me – </a:t>
            </a:r>
            <a:r>
              <a:rPr lang="en-US" sz="3200" u="sng" dirty="0"/>
              <a:t>to keep me from exalting myself</a:t>
            </a:r>
            <a:r>
              <a:rPr lang="en-US" sz="3200" dirty="0"/>
              <a:t>! . . .</a:t>
            </a:r>
            <a:br>
              <a:rPr lang="en-US" sz="3200" dirty="0"/>
            </a:br>
            <a:r>
              <a:rPr lang="en-US" sz="3200" baseline="30000" dirty="0"/>
              <a:t>10</a:t>
            </a:r>
            <a:r>
              <a:rPr lang="en-US" sz="3200" dirty="0"/>
              <a:t> Therefore I am well content with weaknesses, with insults, with distresses, with persecutions, with difficulties, for Christ’s sake; for when I am weak, then I am strong. </a:t>
            </a:r>
          </a:p>
        </p:txBody>
      </p:sp>
    </p:spTree>
    <p:extLst>
      <p:ext uri="{BB962C8B-B14F-4D97-AF65-F5344CB8AC3E}">
        <p14:creationId xmlns:p14="http://schemas.microsoft.com/office/powerpoint/2010/main" val="40098984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LEARNING HUMILITY FROM JESUS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View all sufferings as opportunities to learn humility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2400" y="3385459"/>
            <a:ext cx="11836908" cy="337528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en-US" sz="3200" dirty="0"/>
              <a:t>“Humility is a very beautiful thing to see; but . . . (becoming) humble is painful indeed . . . It hurts to be criticized, to be misunderstood, to be misjudged, to be snubbed, to be written off; but such things are the high road to humility.  None of us enjoys walking that way.  Oddly enough . . . for some of us it is (only) when we realize how little we are regarded by others that we (finally) begin to recognize how highly we are esteemed by God.” (</a:t>
            </a:r>
            <a:r>
              <a:rPr lang="en-US" altLang="en-US" sz="2400" dirty="0"/>
              <a:t>Basil Hume, cited in </a:t>
            </a:r>
            <a:r>
              <a:rPr lang="en-US" altLang="en-US" sz="2400" i="1" dirty="0"/>
              <a:t>Meditations Through the Centuries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22541680"/>
      </p:ext>
    </p:extLst>
  </p:cSld>
  <p:clrMapOvr>
    <a:masterClrMapping/>
  </p:clrMapOvr>
  <p:transition spd="med"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2 KINDS OF SHORT SAYINGS: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Aphorisms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Mini-teachings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6880740"/>
      </p:ext>
    </p:extLst>
  </p:cSld>
  <p:clrMapOvr>
    <a:masterClrMapping/>
  </p:clrMapOvr>
  <p:transition spd="slow">
    <p:randomBar dir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LEARNING HUMILITY FROM JESUS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Expect this to be an ongoing (life-long)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2400" y="3437711"/>
            <a:ext cx="11836908" cy="31957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dirty="0"/>
              <a:t>“The humble person is not completely free of pride; he is one who quickly sees his pride and repents. 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en-US" sz="3200" dirty="0"/>
              <a:t>Humility is like perfection: It is a goal to be pursued, even as we freely confess that we have not arrived. 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en-US" sz="3200" dirty="0"/>
              <a:t>The power in humility does not lie in the attaining of it, but rather in the pursuit of it.”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en-US" sz="2400" dirty="0"/>
              <a:t>Jones &amp; Fontenot, </a:t>
            </a:r>
            <a:r>
              <a:rPr lang="en-US" sz="2400" i="1" dirty="0"/>
              <a:t>The Prideful Soul’s Guide to Humility</a:t>
            </a:r>
            <a:r>
              <a:rPr lang="en-US" sz="2400" dirty="0"/>
              <a:t> (Good Book Press), p. 177.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896202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LEARNING HUMILITY FROM JESUS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cs typeface="Times New Roman" pitchFamily="18" charset="0"/>
              </a:rPr>
              <a:t>Ask Him to teach you humility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cs typeface="Times New Roman" pitchFamily="18" charset="0"/>
              </a:rPr>
              <a:t>Meditate on biblical passages on pride &amp; humility, &amp; read quality books on this subject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cs typeface="Times New Roman" pitchFamily="18" charset="0"/>
              </a:rPr>
              <a:t>Ask God to reveal your “personal pride-style” &amp; sensitize you to it - &amp; admit it to others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cs typeface="Times New Roman" pitchFamily="18" charset="0"/>
              </a:rPr>
              <a:t>Don’t just “weed” pride; “sow” thanksgiving &amp; praise to God, and esteem of others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cs typeface="Times New Roman" pitchFamily="18" charset="0"/>
              </a:rPr>
              <a:t>View all sufferings as opportunities to learn humility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cs typeface="Times New Roman" pitchFamily="18" charset="0"/>
              </a:rPr>
              <a:t>Expect this to be an ongoing (life-long)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</p:spTree>
    <p:extLst>
      <p:ext uri="{BB962C8B-B14F-4D97-AF65-F5344CB8AC3E}">
        <p14:creationId xmlns:p14="http://schemas.microsoft.com/office/powerpoint/2010/main" val="717732097"/>
      </p:ext>
    </p:extLst>
  </p:cSld>
  <p:clrMapOvr>
    <a:masterClrMapping/>
  </p:clrMapOvr>
  <p:transition spd="slow">
    <p:push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80622" y="5095811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11:28</a:t>
            </a:r>
            <a:r>
              <a:rPr lang="en-US" sz="3200" dirty="0"/>
              <a:t> “Come to Me, all who are weary and heavy-laden,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42708625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WHAT IS THIS REST?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WHERE CAN IT BE FOUND?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HOW CAN WE GET IT?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80622" y="5095811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11:28</a:t>
            </a:r>
            <a:r>
              <a:rPr lang="en-US" sz="3200" dirty="0"/>
              <a:t> “Come to Me, all who are weary and heavy-laden,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3596740524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WHAT IS THIS REST?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80622" y="5095811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11:28</a:t>
            </a:r>
            <a:r>
              <a:rPr lang="en-US" sz="3200" dirty="0"/>
              <a:t> “Come to Me, all who are weary and heavy-laden,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3497050420"/>
      </p:ext>
    </p:extLst>
  </p:cSld>
  <p:clrMapOvr>
    <a:masterClrMapping/>
  </p:clrMapOvr>
  <p:transition spd="slow" advClick="0" advTm="1000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WHAT IS THIS REST?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NOT physical inactivity or exemption from work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80622" y="5095811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11:28</a:t>
            </a:r>
            <a:r>
              <a:rPr lang="en-US" sz="3200" dirty="0"/>
              <a:t> “Come to Me, all who are weary and heavy-laden,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761" y="2931269"/>
            <a:ext cx="3640935" cy="216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6578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WHAT IS THIS REST?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NOT physical inactivity or exemption from work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BUT “to be refreshed, to be of calm &amp; </a:t>
            </a:r>
            <a:br>
              <a:rPr lang="en-US" sz="4000" dirty="0">
                <a:cs typeface="Times New Roman" pitchFamily="18" charset="0"/>
              </a:rPr>
            </a:br>
            <a:r>
              <a:rPr lang="en-US" sz="4000" dirty="0">
                <a:cs typeface="Times New Roman" pitchFamily="18" charset="0"/>
              </a:rPr>
              <a:t>patient expectation” (Strong’s Lexicon)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80622" y="5095811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11:28</a:t>
            </a:r>
            <a:r>
              <a:rPr lang="en-US" sz="3200" dirty="0"/>
              <a:t> “Come to Me, all who are weary and heavy-laden,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729851938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2692" y="274638"/>
            <a:ext cx="11786616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WHERE CAN THIS REST BE FOUND?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en-US" kern="0" dirty="0"/>
              <a:t>Short Sayings of Jesus</a:t>
            </a:r>
            <a:br>
              <a:rPr lang="en-US" kern="0" dirty="0"/>
            </a:br>
            <a:r>
              <a:rPr lang="en-US" kern="0" dirty="0"/>
              <a:t>Matthew 11:28-30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80622" y="5095811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11:28</a:t>
            </a:r>
            <a:r>
              <a:rPr lang="en-US" sz="3200" dirty="0"/>
              <a:t> “Come to </a:t>
            </a:r>
            <a:r>
              <a:rPr lang="en-US" sz="3200" u="sng" dirty="0"/>
              <a:t>Me</a:t>
            </a:r>
            <a:r>
              <a:rPr lang="en-US" sz="3200" dirty="0"/>
              <a:t>, all who are weary and heavy-laden, and </a:t>
            </a:r>
            <a:r>
              <a:rPr lang="en-US" sz="3200" u="sng" dirty="0"/>
              <a:t>I</a:t>
            </a:r>
            <a:r>
              <a:rPr lang="en-US" sz="3200" dirty="0"/>
              <a:t> will give you rest.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9329" y="4020306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aseline="30000" dirty="0">
                <a:solidFill>
                  <a:srgbClr val="000000"/>
                </a:solidFill>
                <a:cs typeface="Arial" charset="0"/>
              </a:rPr>
              <a:t>Jeremiah 6:16</a:t>
            </a:r>
            <a:r>
              <a:rPr lang="en-US" sz="3200" dirty="0"/>
              <a:t> Thus says </a:t>
            </a:r>
            <a:r>
              <a:rPr lang="en-US" sz="3200" u="sng" dirty="0"/>
              <a:t>the </a:t>
            </a:r>
            <a:r>
              <a:rPr lang="en-US" sz="3200" u="sng" cap="small" dirty="0"/>
              <a:t>Lord</a:t>
            </a:r>
            <a:r>
              <a:rPr lang="en-US" sz="3200" dirty="0"/>
              <a:t>, “. . . Ask for the ancient paths </a:t>
            </a:r>
            <a:br>
              <a:rPr lang="en-US" sz="3200" dirty="0"/>
            </a:br>
            <a:r>
              <a:rPr lang="en-US" sz="3200" dirty="0"/>
              <a:t>. . . and walk in it; and you will find rest for your souls.”</a:t>
            </a:r>
          </a:p>
        </p:txBody>
      </p:sp>
    </p:spTree>
    <p:extLst>
      <p:ext uri="{BB962C8B-B14F-4D97-AF65-F5344CB8AC3E}">
        <p14:creationId xmlns:p14="http://schemas.microsoft.com/office/powerpoint/2010/main" val="40968866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1921</Words>
  <Application>Microsoft Office PowerPoint</Application>
  <PresentationFormat>Widescreen</PresentationFormat>
  <Paragraphs>124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Trebuchet MS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xenos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DelashmuttG</dc:creator>
  <cp:lastModifiedBy>mcguired</cp:lastModifiedBy>
  <cp:revision>62</cp:revision>
  <cp:lastPrinted>2018-03-11T20:45:35Z</cp:lastPrinted>
  <dcterms:created xsi:type="dcterms:W3CDTF">2018-03-11T16:25:21Z</dcterms:created>
  <dcterms:modified xsi:type="dcterms:W3CDTF">2018-03-19T19:13:26Z</dcterms:modified>
</cp:coreProperties>
</file>