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FBA6ED36-C4B4-42AB-8559-062B8976E94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118428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409BC949-3BD1-4B2A-A19D-F7F995D6CF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5534529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C59FABF-B134-477D-94E0-D3E49CA17A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5202909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F5078A08-1938-4247-9BA1-71883B5EC8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957614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B541F2D5-B1F2-4570-8D74-30237E417B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204806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52601"/>
            <a:ext cx="53848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B0CE4B9-7A0A-47BF-8585-55BB57BC8E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34708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94DA8D11-786D-4B4E-8813-C8F4EB78D57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563989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BEB158A1-3058-434C-98DD-FE0F17FD2A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58627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12A539A7-38B6-4772-A249-760D683C2C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8244476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65E063C5-48B8-409A-9D40-34ABEB4644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1951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DDBB42CD-1EE9-4966-841A-78AEAED67C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353722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1"/>
            <a:ext cx="10972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35C759-A208-4C32-AEEA-86E6A788B4C5}" type="slidenum"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1447800"/>
            <a:ext cx="12192000" cy="228600"/>
            <a:chOff x="0" y="864"/>
            <a:chExt cx="5760" cy="192"/>
          </a:xfrm>
        </p:grpSpPr>
        <p:sp>
          <p:nvSpPr>
            <p:cNvPr id="1036" name="Rectangle 8"/>
            <p:cNvSpPr>
              <a:spLocks noChangeArrowheads="1"/>
            </p:cNvSpPr>
            <p:nvPr userDrawn="1"/>
          </p:nvSpPr>
          <p:spPr bwMode="auto">
            <a:xfrm>
              <a:off x="0" y="864"/>
              <a:ext cx="5760" cy="192"/>
            </a:xfrm>
            <a:prstGeom prst="rect">
              <a:avLst/>
            </a:prstGeom>
            <a:solidFill>
              <a:srgbClr val="0066FF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 userDrawn="1"/>
          </p:nvSpPr>
          <p:spPr bwMode="auto">
            <a:xfrm>
              <a:off x="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 userDrawn="1"/>
          </p:nvSpPr>
          <p:spPr bwMode="auto">
            <a:xfrm>
              <a:off x="5280" y="864"/>
              <a:ext cx="480" cy="192"/>
            </a:xfrm>
            <a:prstGeom prst="rect">
              <a:avLst/>
            </a:prstGeom>
            <a:solidFill>
              <a:srgbClr val="FF9900"/>
            </a:solidFill>
            <a:ln w="38100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032" name="Group 11"/>
          <p:cNvGrpSpPr>
            <a:grpSpLocks/>
          </p:cNvGrpSpPr>
          <p:nvPr userDrawn="1"/>
        </p:nvGrpSpPr>
        <p:grpSpPr bwMode="auto">
          <a:xfrm>
            <a:off x="0" y="6858000"/>
            <a:ext cx="12192000" cy="76200"/>
            <a:chOff x="0" y="4176"/>
            <a:chExt cx="5760" cy="144"/>
          </a:xfrm>
        </p:grpSpPr>
        <p:sp>
          <p:nvSpPr>
            <p:cNvPr id="1033" name="Rectangle 12"/>
            <p:cNvSpPr>
              <a:spLocks noChangeArrowheads="1"/>
            </p:cNvSpPr>
            <p:nvPr userDrawn="1"/>
          </p:nvSpPr>
          <p:spPr bwMode="auto">
            <a:xfrm>
              <a:off x="0" y="4176"/>
              <a:ext cx="5328" cy="144"/>
            </a:xfrm>
            <a:prstGeom prst="rect">
              <a:avLst/>
            </a:prstGeom>
            <a:solidFill>
              <a:srgbClr val="0066FF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Rectangle 13"/>
            <p:cNvSpPr>
              <a:spLocks noChangeArrowheads="1"/>
            </p:cNvSpPr>
            <p:nvPr userDrawn="1"/>
          </p:nvSpPr>
          <p:spPr bwMode="auto">
            <a:xfrm>
              <a:off x="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Rectangle 14"/>
            <p:cNvSpPr>
              <a:spLocks noChangeArrowheads="1"/>
            </p:cNvSpPr>
            <p:nvPr userDrawn="1"/>
          </p:nvSpPr>
          <p:spPr bwMode="auto">
            <a:xfrm>
              <a:off x="5320" y="4176"/>
              <a:ext cx="440" cy="144"/>
            </a:xfrm>
            <a:prstGeom prst="rect">
              <a:avLst/>
            </a:prstGeom>
            <a:solidFill>
              <a:srgbClr val="FF9900"/>
            </a:solidFill>
            <a:ln w="19050">
              <a:solidFill>
                <a:srgbClr val="EAEAEA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altLang="en-US" sz="180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8785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0C0C0"/>
          </a:solidFill>
          <a:effectLst>
            <a:outerShdw blurRad="38100" dist="38100" dir="2700000" algn="tl">
              <a:srgbClr val="00000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13315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</a:pPr>
            <a:endParaRPr lang="en-US" altLang="en-US" sz="4400" b="0" i="1"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626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INDUCTIVE BIBLE STUDY METHOD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This method is sound </a:t>
            </a:r>
            <a:br>
              <a:rPr lang="en-US" altLang="en-US" sz="4400" b="0" i="1" dirty="0">
                <a:effectLst/>
                <a:cs typeface="Times New Roman" panose="02020603050405020304" pitchFamily="18" charset="0"/>
              </a:rPr>
            </a:b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&amp; helpful . . . 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. . . but it is also cumbersome </a:t>
            </a:r>
            <a:br>
              <a:rPr lang="en-US" altLang="en-US" sz="4400" b="0" i="1" dirty="0">
                <a:effectLst/>
                <a:cs typeface="Times New Roman" panose="02020603050405020304" pitchFamily="18" charset="0"/>
              </a:rPr>
            </a:b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&amp; overwhelming for many . . .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. . . &amp; can even make people aversive to inductive study</a:t>
            </a:r>
          </a:p>
        </p:txBody>
      </p:sp>
    </p:spTree>
    <p:extLst>
      <p:ext uri="{BB962C8B-B14F-4D97-AF65-F5344CB8AC3E}">
        <p14:creationId xmlns:p14="http://schemas.microsoft.com/office/powerpoint/2010/main" val="4267925642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INDUCTIVE BIBLE STUDY METHOD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Is there a way to simplify inductive Bible study for use in cell/study groups?</a:t>
            </a:r>
          </a:p>
        </p:txBody>
      </p:sp>
    </p:spTree>
    <p:extLst>
      <p:ext uri="{BB962C8B-B14F-4D97-AF65-F5344CB8AC3E}">
        <p14:creationId xmlns:p14="http://schemas.microsoft.com/office/powerpoint/2010/main" val="307289269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</p:txBody>
      </p:sp>
    </p:spTree>
    <p:extLst>
      <p:ext uri="{BB962C8B-B14F-4D97-AF65-F5344CB8AC3E}">
        <p14:creationId xmlns:p14="http://schemas.microsoft.com/office/powerpoint/2010/main" val="16054511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 skilled worker identifies the purpose(s) &amp; theme(s) of the </a:t>
            </a:r>
            <a:br>
              <a:rPr lang="en-US" sz="4000" dirty="0">
                <a:cs typeface="Times New Roman" pitchFamily="18" charset="0"/>
              </a:rPr>
            </a:br>
            <a:r>
              <a:rPr lang="en-US" sz="4000" dirty="0">
                <a:cs typeface="Times New Roman" pitchFamily="18" charset="0"/>
              </a:rPr>
              <a:t>book . . .</a:t>
            </a:r>
          </a:p>
        </p:txBody>
      </p:sp>
    </p:spTree>
    <p:extLst>
      <p:ext uri="{BB962C8B-B14F-4D97-AF65-F5344CB8AC3E}">
        <p14:creationId xmlns:p14="http://schemas.microsoft.com/office/powerpoint/2010/main" val="123416341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</p:txBody>
      </p:sp>
      <p:pic>
        <p:nvPicPr>
          <p:cNvPr id="26628" name="Picture 6" descr="HTRTBBB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664" y="2667000"/>
            <a:ext cx="2700337" cy="412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29963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A skilled worker identifies the purpose(s) &amp; theme(s) of the </a:t>
            </a:r>
            <a:br>
              <a:rPr lang="en-US" sz="4000" dirty="0">
                <a:cs typeface="Times New Roman" pitchFamily="18" charset="0"/>
              </a:rPr>
            </a:br>
            <a:r>
              <a:rPr lang="en-US" sz="4000" dirty="0">
                <a:cs typeface="Times New Roman" pitchFamily="18" charset="0"/>
              </a:rPr>
              <a:t>book . . 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76400" y="4114800"/>
            <a:ext cx="8839200" cy="1733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0" baseline="30000">
                <a:solidFill>
                  <a:srgbClr val="000000"/>
                </a:solidFill>
                <a:cs typeface="Arial" panose="020B0604020202020204" pitchFamily="34" charset="0"/>
              </a:rPr>
              <a:t>1 Peter 5:12</a:t>
            </a:r>
            <a:r>
              <a:rPr lang="en-US" altLang="en-US" b="0">
                <a:solidFill>
                  <a:srgbClr val="000000"/>
                </a:solidFill>
                <a:cs typeface="Arial" panose="020B0604020202020204" pitchFamily="34" charset="0"/>
              </a:rPr>
              <a:t> Through Silvanus, our faithful brother (for so I regard him), I have written to you briefly, exhorting and testifying that this is the true grace of God. Stand firm in it!  </a:t>
            </a:r>
          </a:p>
        </p:txBody>
      </p:sp>
    </p:spTree>
    <p:extLst>
      <p:ext uri="{BB962C8B-B14F-4D97-AF65-F5344CB8AC3E}">
        <p14:creationId xmlns:p14="http://schemas.microsoft.com/office/powerpoint/2010/main" val="352030283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. . . &amp; then creates 2-4 questions to ask of every passage in the book or section of the book</a:t>
            </a:r>
          </a:p>
        </p:txBody>
      </p:sp>
    </p:spTree>
    <p:extLst>
      <p:ext uri="{BB962C8B-B14F-4D97-AF65-F5344CB8AC3E}">
        <p14:creationId xmlns:p14="http://schemas.microsoft.com/office/powerpoint/2010/main" val="183659648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. . . &amp; then creates 2-4 questions to ask of every passage in the book or section of the book </a:t>
            </a:r>
            <a:r>
              <a:rPr lang="en-US" sz="3200" dirty="0">
                <a:cs typeface="Times New Roman" pitchFamily="18" charset="0"/>
              </a:rPr>
              <a:t>(1 Pet.)</a:t>
            </a:r>
            <a:endParaRPr lang="en-US" sz="4000" dirty="0">
              <a:cs typeface="Times New Roman" pitchFamily="18" charset="0"/>
            </a:endParaRPr>
          </a:p>
          <a:p>
            <a:pPr lvl="2" eaLnBrk="1" hangingPunct="1">
              <a:lnSpc>
                <a:spcPct val="7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What </a:t>
            </a:r>
            <a:r>
              <a:rPr lang="en-US" sz="3600" i="1" dirty="0">
                <a:cs typeface="Times New Roman" pitchFamily="18" charset="0"/>
              </a:rPr>
              <a:t>adversities</a:t>
            </a:r>
            <a:r>
              <a:rPr lang="en-US" sz="3600" dirty="0">
                <a:cs typeface="Times New Roman" pitchFamily="18" charset="0"/>
              </a:rPr>
              <a:t> does this passage describe?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What aspects of </a:t>
            </a:r>
            <a:r>
              <a:rPr lang="en-US" sz="3600" i="1" dirty="0">
                <a:cs typeface="Times New Roman" pitchFamily="18" charset="0"/>
              </a:rPr>
              <a:t>God’s grace </a:t>
            </a:r>
            <a:r>
              <a:rPr lang="en-US" sz="3600" dirty="0">
                <a:cs typeface="Times New Roman" pitchFamily="18" charset="0"/>
              </a:rPr>
              <a:t>does this passage reveal?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How does this passage call us to </a:t>
            </a:r>
            <a:r>
              <a:rPr lang="en-US" sz="3600" i="1" dirty="0">
                <a:cs typeface="Times New Roman" pitchFamily="18" charset="0"/>
              </a:rPr>
              <a:t>stand firm </a:t>
            </a:r>
            <a:r>
              <a:rPr lang="en-US" sz="3600" dirty="0">
                <a:cs typeface="Times New Roman" pitchFamily="18" charset="0"/>
              </a:rPr>
              <a:t>in God’s grace?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en-US" sz="3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347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1</a:t>
            </a:r>
            <a:r>
              <a:rPr lang="en-US" sz="4000" baseline="30000" dirty="0">
                <a:cs typeface="Times New Roman" pitchFamily="18" charset="0"/>
              </a:rPr>
              <a:t>st</a:t>
            </a:r>
            <a:r>
              <a:rPr lang="en-US" sz="4000" dirty="0">
                <a:cs typeface="Times New Roman" pitchFamily="18" charset="0"/>
              </a:rPr>
              <a:t> session: Read the whole book/section aloud &amp; identify some historical information; introduce 2-4 questions to be used</a:t>
            </a:r>
          </a:p>
        </p:txBody>
      </p:sp>
    </p:spTree>
    <p:extLst>
      <p:ext uri="{BB962C8B-B14F-4D97-AF65-F5344CB8AC3E}">
        <p14:creationId xmlns:p14="http://schemas.microsoft.com/office/powerpoint/2010/main" val="226755725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1</a:t>
            </a:r>
            <a:r>
              <a:rPr lang="en-US" sz="4000" baseline="30000" dirty="0">
                <a:cs typeface="Times New Roman" pitchFamily="18" charset="0"/>
              </a:rPr>
              <a:t>st</a:t>
            </a:r>
            <a:r>
              <a:rPr lang="en-US" sz="4000" dirty="0">
                <a:cs typeface="Times New Roman" pitchFamily="18" charset="0"/>
              </a:rPr>
              <a:t> session: Read the whole book/section aloud &amp; identify some historical information; introduce 2-4 questions to be used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No theology allowed in overview!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“What adversities (external &amp; internal) are the recipients of </a:t>
            </a:r>
            <a:br>
              <a:rPr lang="en-US" sz="3600" dirty="0">
                <a:cs typeface="Times New Roman" pitchFamily="18" charset="0"/>
              </a:rPr>
            </a:br>
            <a:r>
              <a:rPr lang="en-US" sz="3600" dirty="0">
                <a:cs typeface="Times New Roman" pitchFamily="18" charset="0"/>
              </a:rPr>
              <a:t>1 Peter facing?”</a:t>
            </a:r>
          </a:p>
        </p:txBody>
      </p:sp>
    </p:spTree>
    <p:extLst>
      <p:ext uri="{BB962C8B-B14F-4D97-AF65-F5344CB8AC3E}">
        <p14:creationId xmlns:p14="http://schemas.microsoft.com/office/powerpoint/2010/main" val="108682678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14339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</a:pPr>
            <a:r>
              <a:rPr lang="en-US" altLang="en-US" sz="4400" b="0" i="1">
                <a:effectLst/>
                <a:cs typeface="Times New Roman" panose="02020603050405020304" pitchFamily="18" charset="0"/>
              </a:rPr>
              <a:t>Cell groups/study groups </a:t>
            </a:r>
            <a:br>
              <a:rPr lang="en-US" altLang="en-US" sz="4400" b="0" i="1">
                <a:effectLst/>
                <a:cs typeface="Times New Roman" panose="02020603050405020304" pitchFamily="18" charset="0"/>
              </a:rPr>
            </a:br>
            <a:r>
              <a:rPr lang="en-US" altLang="en-US" sz="4400" b="0" i="1">
                <a:effectLst/>
                <a:cs typeface="Times New Roman" panose="02020603050405020304" pitchFamily="18" charset="0"/>
              </a:rPr>
              <a:t>help to develop workers</a:t>
            </a:r>
          </a:p>
        </p:txBody>
      </p:sp>
    </p:spTree>
    <p:extLst>
      <p:ext uri="{BB962C8B-B14F-4D97-AF65-F5344CB8AC3E}">
        <p14:creationId xmlns:p14="http://schemas.microsoft.com/office/powerpoint/2010/main" val="426295466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Subsequent sessions: Different workers lead the study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81825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Subsequent sessions: Different workers lead the study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Pre-study the passage &amp; be able to answer the 2-4 study questions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Be ready with follow-up questions (see next slide for examples)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Keep the conversation on track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37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Examples of follow-up questions:</a:t>
            </a:r>
          </a:p>
          <a:p>
            <a:pPr lvl="2" eaLnBrk="1" hangingPunct="1">
              <a:lnSpc>
                <a:spcPct val="7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“How is this different than our culture?”</a:t>
            </a:r>
          </a:p>
          <a:p>
            <a:pPr lvl="2" eaLnBrk="1" hangingPunct="1">
              <a:lnSpc>
                <a:spcPct val="7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“Why is this so important?”</a:t>
            </a:r>
          </a:p>
          <a:p>
            <a:pPr lvl="2" eaLnBrk="1" hangingPunct="1">
              <a:lnSpc>
                <a:spcPct val="7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“What would it look like to live this out?”</a:t>
            </a:r>
          </a:p>
          <a:p>
            <a:pPr lvl="2" eaLnBrk="1" hangingPunct="1">
              <a:lnSpc>
                <a:spcPct val="7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“What other passages teach this truth?”</a:t>
            </a:r>
          </a:p>
          <a:p>
            <a:pPr lvl="2" eaLnBrk="1" hangingPunct="1">
              <a:lnSpc>
                <a:spcPct val="7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sz="3600" dirty="0">
                <a:cs typeface="Times New Roman" pitchFamily="18" charset="0"/>
              </a:rPr>
              <a:t>“How have you experienced this?”</a:t>
            </a:r>
          </a:p>
        </p:txBody>
      </p:sp>
    </p:spTree>
    <p:extLst>
      <p:ext uri="{BB962C8B-B14F-4D97-AF65-F5344CB8AC3E}">
        <p14:creationId xmlns:p14="http://schemas.microsoft.com/office/powerpoint/2010/main" val="300060847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 – ACTS 1-21</a:t>
            </a: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What does this chapter teach about </a:t>
            </a:r>
            <a:r>
              <a:rPr lang="en-US" sz="4000" i="1" dirty="0">
                <a:cs typeface="Times New Roman" pitchFamily="18" charset="0"/>
              </a:rPr>
              <a:t>the Holy Spirit</a:t>
            </a:r>
            <a:r>
              <a:rPr lang="en-US" sz="4000" dirty="0">
                <a:cs typeface="Times New Roman" pitchFamily="18" charset="0"/>
              </a:rPr>
              <a:t>?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What does this chapter teach about </a:t>
            </a:r>
            <a:r>
              <a:rPr lang="en-US" sz="4000" i="1" dirty="0">
                <a:cs typeface="Times New Roman" pitchFamily="18" charset="0"/>
              </a:rPr>
              <a:t>evangelism</a:t>
            </a:r>
            <a:r>
              <a:rPr lang="en-US" sz="4000" dirty="0">
                <a:cs typeface="Times New Roman" pitchFamily="18" charset="0"/>
              </a:rPr>
              <a:t>?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What does this chapter teach about </a:t>
            </a:r>
            <a:r>
              <a:rPr lang="en-US" sz="4000" i="1" dirty="0">
                <a:cs typeface="Times New Roman" pitchFamily="18" charset="0"/>
              </a:rPr>
              <a:t>prayer</a:t>
            </a:r>
            <a:r>
              <a:rPr lang="en-US" sz="4000" dirty="0">
                <a:cs typeface="Times New Roman" pitchFamily="18" charset="0"/>
              </a:rPr>
              <a:t>?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What does this chapter teach about </a:t>
            </a:r>
            <a:r>
              <a:rPr lang="en-US" sz="4000" i="1" dirty="0">
                <a:cs typeface="Times New Roman" pitchFamily="18" charset="0"/>
              </a:rPr>
              <a:t>the church</a:t>
            </a:r>
            <a:r>
              <a:rPr lang="en-US" sz="4000" dirty="0"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837394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 - PSALMS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What does this Psalm emphasize about God?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What does this Psalm teach about people?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What does this Psalm about communicating with God?</a:t>
            </a:r>
          </a:p>
        </p:txBody>
      </p:sp>
    </p:spTree>
    <p:extLst>
      <p:ext uri="{BB962C8B-B14F-4D97-AF65-F5344CB8AC3E}">
        <p14:creationId xmlns:p14="http://schemas.microsoft.com/office/powerpoint/2010/main" val="34053729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 – PHILIPPIANS 1,2,4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What does this passage teach about </a:t>
            </a:r>
            <a:r>
              <a:rPr lang="en-US" sz="4000" i="1" dirty="0">
                <a:cs typeface="Times New Roman" pitchFamily="18" charset="0"/>
              </a:rPr>
              <a:t>joy/rejoicing</a:t>
            </a:r>
            <a:r>
              <a:rPr lang="en-US" sz="4000" dirty="0">
                <a:cs typeface="Times New Roman" pitchFamily="18" charset="0"/>
              </a:rPr>
              <a:t>?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What does this passage teach about </a:t>
            </a:r>
            <a:r>
              <a:rPr lang="en-US" sz="4000" i="1" dirty="0">
                <a:cs typeface="Times New Roman" pitchFamily="18" charset="0"/>
              </a:rPr>
              <a:t>the advancement of the gospel</a:t>
            </a:r>
            <a:r>
              <a:rPr lang="en-US" sz="4000" dirty="0">
                <a:cs typeface="Times New Roman" pitchFamily="18" charset="0"/>
              </a:rPr>
              <a:t>?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What does this passage teach about </a:t>
            </a:r>
            <a:r>
              <a:rPr lang="en-US" sz="4000" i="1" dirty="0">
                <a:cs typeface="Times New Roman" pitchFamily="18" charset="0"/>
              </a:rPr>
              <a:t>unity between Christians</a:t>
            </a:r>
            <a:r>
              <a:rPr lang="en-US" sz="4000" dirty="0"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2857730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 – PHILIPPIANS 3</a:t>
            </a:r>
          </a:p>
          <a:p>
            <a:pPr marL="1028700" lvl="1" indent="-571500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What kind(s) of falsehood does this passage warn against?</a:t>
            </a:r>
          </a:p>
          <a:p>
            <a:pPr marL="1028700" lvl="1" indent="-571500">
              <a:lnSpc>
                <a:spcPct val="70000"/>
              </a:lnSpc>
              <a:spcBef>
                <a:spcPts val="144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What insights into spiritual growth does this passage reveal?</a:t>
            </a:r>
          </a:p>
        </p:txBody>
      </p:sp>
    </p:spTree>
    <p:extLst>
      <p:ext uri="{BB962C8B-B14F-4D97-AF65-F5344CB8AC3E}">
        <p14:creationId xmlns:p14="http://schemas.microsoft.com/office/powerpoint/2010/main" val="368716501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 – OTHER EXAMPLES</a:t>
            </a: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2 Peter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Ecclesiastes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Daniel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Revelation 2-3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2 Corinthians </a:t>
            </a:r>
            <a:r>
              <a:rPr lang="en-US" sz="4000" dirty="0" smtClean="0">
                <a:cs typeface="Times New Roman" pitchFamily="18" charset="0"/>
              </a:rPr>
              <a:t>2:14-6:10</a:t>
            </a:r>
            <a:endParaRPr lang="en-US" sz="4000" dirty="0">
              <a:cs typeface="Times New Roman" pitchFamily="18" charset="0"/>
            </a:endParaRP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endParaRPr lang="en-US" sz="4000" dirty="0"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76400" y="5706537"/>
            <a:ext cx="8839200" cy="91307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0" dirty="0" smtClean="0">
                <a:solidFill>
                  <a:srgbClr val="000000"/>
                </a:solidFill>
                <a:cs typeface="Arial" panose="020B0604020202020204" pitchFamily="34" charset="0"/>
              </a:rPr>
              <a:t>Search “simplified inductive study” on our website (www.xenos.org)</a:t>
            </a:r>
            <a:endParaRPr lang="en-US" altLang="en-US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2094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SIMPLIFIED INDUCTIVE BIBLE STUDY METHOD – OTHER EXAMPLES</a:t>
            </a:r>
          </a:p>
          <a:p>
            <a:pPr lvl="1" eaLnBrk="1" hangingPunct="1">
              <a:lnSpc>
                <a:spcPct val="7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James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Titus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Jesus’ “signs” in John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Revelation </a:t>
            </a:r>
            <a:r>
              <a:rPr lang="en-US" sz="4000" dirty="0" smtClean="0">
                <a:cs typeface="Times New Roman" pitchFamily="18" charset="0"/>
              </a:rPr>
              <a:t>2,3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John </a:t>
            </a:r>
            <a:r>
              <a:rPr lang="en-US" sz="4000" dirty="0" smtClean="0">
                <a:cs typeface="Times New Roman" pitchFamily="18" charset="0"/>
              </a:rPr>
              <a:t>14-16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76400" y="5706537"/>
            <a:ext cx="8839200" cy="91307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0" dirty="0" smtClean="0">
                <a:solidFill>
                  <a:srgbClr val="000000"/>
                </a:solidFill>
                <a:cs typeface="Arial" panose="020B0604020202020204" pitchFamily="34" charset="0"/>
              </a:rPr>
              <a:t>Search “simplified inductive study” on our website (www.xenos.org)</a:t>
            </a:r>
            <a:endParaRPr lang="en-US" altLang="en-US" b="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68931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</p:txBody>
      </p:sp>
    </p:spTree>
    <p:extLst>
      <p:ext uri="{BB962C8B-B14F-4D97-AF65-F5344CB8AC3E}">
        <p14:creationId xmlns:p14="http://schemas.microsoft.com/office/powerpoint/2010/main" val="51475930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15363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</a:pPr>
            <a:r>
              <a:rPr lang="en-US" altLang="en-US" sz="4400" b="0" i="1">
                <a:effectLst/>
                <a:cs typeface="Times New Roman" panose="02020603050405020304" pitchFamily="18" charset="0"/>
              </a:rPr>
              <a:t>Cell groups/study groups </a:t>
            </a:r>
            <a:br>
              <a:rPr lang="en-US" altLang="en-US" sz="4400" b="0" i="1">
                <a:effectLst/>
                <a:cs typeface="Times New Roman" panose="02020603050405020304" pitchFamily="18" charset="0"/>
              </a:rPr>
            </a:br>
            <a:r>
              <a:rPr lang="en-US" altLang="en-US" sz="4400" b="0" i="1">
                <a:effectLst/>
                <a:cs typeface="Times New Roman" panose="02020603050405020304" pitchFamily="18" charset="0"/>
              </a:rPr>
              <a:t>help to develop workers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</a:pPr>
            <a:r>
              <a:rPr lang="en-US" altLang="en-US" sz="4400" b="0" i="1">
                <a:effectLst/>
                <a:cs typeface="Times New Roman" panose="02020603050405020304" pitchFamily="18" charset="0"/>
              </a:rPr>
              <a:t>This includes grounding members in God’s Word &amp; equipping them to handle the Word with increasing confidence</a:t>
            </a:r>
          </a:p>
        </p:txBody>
      </p:sp>
    </p:spTree>
    <p:extLst>
      <p:ext uri="{BB962C8B-B14F-4D97-AF65-F5344CB8AC3E}">
        <p14:creationId xmlns:p14="http://schemas.microsoft.com/office/powerpoint/2010/main" val="316219609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Access to information </a:t>
            </a:r>
            <a:br>
              <a:rPr lang="en-US" altLang="en-US" sz="4400" b="0" i="1" dirty="0">
                <a:effectLst/>
                <a:cs typeface="Times New Roman" panose="02020603050405020304" pitchFamily="18" charset="0"/>
              </a:rPr>
            </a:b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(including biblical information) is </a:t>
            </a:r>
            <a:r>
              <a:rPr lang="en-US" altLang="en-US" sz="4400" b="0" i="1" u="sng" dirty="0">
                <a:effectLst/>
                <a:cs typeface="Times New Roman" panose="02020603050405020304" pitchFamily="18" charset="0"/>
              </a:rPr>
              <a:t>not</a:t>
            </a: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 the same as memorization</a:t>
            </a:r>
          </a:p>
        </p:txBody>
      </p:sp>
    </p:spTree>
    <p:extLst>
      <p:ext uri="{BB962C8B-B14F-4D97-AF65-F5344CB8AC3E}">
        <p14:creationId xmlns:p14="http://schemas.microsoft.com/office/powerpoint/2010/main" val="3223422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Bible memorization is in eclipse – to our incalculable spiritual loss</a:t>
            </a:r>
          </a:p>
        </p:txBody>
      </p:sp>
    </p:spTree>
    <p:extLst>
      <p:ext uri="{BB962C8B-B14F-4D97-AF65-F5344CB8AC3E}">
        <p14:creationId xmlns:p14="http://schemas.microsoft.com/office/powerpoint/2010/main" val="3841502269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Bible memorization is in eclipse – to our incalculable spiritual loss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>
                <a:cs typeface="Times New Roman" panose="02020603050405020304" pitchFamily="18" charset="0"/>
              </a:rPr>
              <a:t>It is necessary for meditation </a:t>
            </a:r>
            <a:br>
              <a:rPr lang="en-US" altLang="en-US" sz="4000" dirty="0">
                <a:cs typeface="Times New Roman" panose="02020603050405020304" pitchFamily="18" charset="0"/>
              </a:rPr>
            </a:br>
            <a:r>
              <a:rPr lang="en-US" altLang="en-US" sz="4000" dirty="0">
                <a:cs typeface="Times New Roman" panose="02020603050405020304" pitchFamily="18" charset="0"/>
              </a:rPr>
              <a:t>(Ps. 1)</a:t>
            </a:r>
          </a:p>
        </p:txBody>
      </p:sp>
    </p:spTree>
    <p:extLst>
      <p:ext uri="{BB962C8B-B14F-4D97-AF65-F5344CB8AC3E}">
        <p14:creationId xmlns:p14="http://schemas.microsoft.com/office/powerpoint/2010/main" val="29330770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Bible memorization is in eclipse – to our incalculable spiritual loss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>
                <a:cs typeface="Times New Roman" panose="02020603050405020304" pitchFamily="18" charset="0"/>
              </a:rPr>
              <a:t>It is necessary for meditation </a:t>
            </a:r>
            <a:br>
              <a:rPr lang="en-US" altLang="en-US" sz="4000" dirty="0">
                <a:cs typeface="Times New Roman" panose="02020603050405020304" pitchFamily="18" charset="0"/>
              </a:rPr>
            </a:br>
            <a:r>
              <a:rPr lang="en-US" altLang="en-US" sz="4000" dirty="0">
                <a:cs typeface="Times New Roman" panose="02020603050405020304" pitchFamily="18" charset="0"/>
              </a:rPr>
              <a:t>(Ps. 1)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>
                <a:cs typeface="Times New Roman" panose="02020603050405020304" pitchFamily="18" charset="0"/>
              </a:rPr>
              <a:t>It is the “vocabulary of the Spirit” to guide &amp; warn us </a:t>
            </a:r>
            <a:br>
              <a:rPr lang="en-US" altLang="en-US" sz="4000" dirty="0">
                <a:cs typeface="Times New Roman" panose="02020603050405020304" pitchFamily="18" charset="0"/>
              </a:rPr>
            </a:br>
            <a:r>
              <a:rPr lang="en-US" altLang="en-US" sz="4000" dirty="0">
                <a:cs typeface="Times New Roman" panose="02020603050405020304" pitchFamily="18" charset="0"/>
              </a:rPr>
              <a:t>(Ps. 119:11)</a:t>
            </a:r>
          </a:p>
        </p:txBody>
      </p:sp>
    </p:spTree>
    <p:extLst>
      <p:ext uri="{BB962C8B-B14F-4D97-AF65-F5344CB8AC3E}">
        <p14:creationId xmlns:p14="http://schemas.microsoft.com/office/powerpoint/2010/main" val="1791240713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Bible memorization is in eclipse – to our incalculable spiritual loss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>
                <a:cs typeface="Times New Roman" panose="02020603050405020304" pitchFamily="18" charset="0"/>
              </a:rPr>
              <a:t>It is necessary for meditation </a:t>
            </a:r>
            <a:br>
              <a:rPr lang="en-US" altLang="en-US" sz="4000" dirty="0">
                <a:cs typeface="Times New Roman" panose="02020603050405020304" pitchFamily="18" charset="0"/>
              </a:rPr>
            </a:br>
            <a:r>
              <a:rPr lang="en-US" altLang="en-US" sz="4000" dirty="0">
                <a:cs typeface="Times New Roman" panose="02020603050405020304" pitchFamily="18" charset="0"/>
              </a:rPr>
              <a:t>(Ps. 1)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>
                <a:cs typeface="Times New Roman" panose="02020603050405020304" pitchFamily="18" charset="0"/>
              </a:rPr>
              <a:t>It is the “vocabulary of the Spirit” to guide &amp; warn us </a:t>
            </a:r>
            <a:br>
              <a:rPr lang="en-US" altLang="en-US" sz="4000" dirty="0">
                <a:cs typeface="Times New Roman" panose="02020603050405020304" pitchFamily="18" charset="0"/>
              </a:rPr>
            </a:br>
            <a:r>
              <a:rPr lang="en-US" altLang="en-US" sz="4000" dirty="0">
                <a:cs typeface="Times New Roman" panose="02020603050405020304" pitchFamily="18" charset="0"/>
              </a:rPr>
              <a:t>(Ps. 119:11)</a:t>
            </a:r>
          </a:p>
          <a:p>
            <a:pPr marL="971550" lvl="1" indent="-571500" eaLnBrk="1" hangingPunct="1">
              <a:lnSpc>
                <a:spcPct val="7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4000" dirty="0">
                <a:cs typeface="Times New Roman" panose="02020603050405020304" pitchFamily="18" charset="0"/>
              </a:rPr>
              <a:t>It is key for effective prayer </a:t>
            </a:r>
            <a:br>
              <a:rPr lang="en-US" altLang="en-US" sz="4000" dirty="0">
                <a:cs typeface="Times New Roman" panose="02020603050405020304" pitchFamily="18" charset="0"/>
              </a:rPr>
            </a:br>
            <a:r>
              <a:rPr lang="en-US" altLang="en-US" sz="4000" dirty="0">
                <a:cs typeface="Times New Roman" panose="02020603050405020304" pitchFamily="18" charset="0"/>
              </a:rPr>
              <a:t>(Jn. 15:7)</a:t>
            </a:r>
            <a:endParaRPr lang="en-US" altLang="en-US" sz="3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89243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Practice memorization between other study series</a:t>
            </a:r>
          </a:p>
        </p:txBody>
      </p:sp>
    </p:spTree>
    <p:extLst>
      <p:ext uri="{BB962C8B-B14F-4D97-AF65-F5344CB8AC3E}">
        <p14:creationId xmlns:p14="http://schemas.microsoft.com/office/powerpoint/2010/main" val="155395764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Practice memorization between other study series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Each member selects a </a:t>
            </a:r>
            <a:r>
              <a:rPr lang="en-US" sz="4000" i="1" dirty="0">
                <a:cs typeface="Times New Roman" pitchFamily="18" charset="0"/>
              </a:rPr>
              <a:t>currently relevant </a:t>
            </a:r>
            <a:r>
              <a:rPr lang="en-US" sz="4000" dirty="0">
                <a:cs typeface="Times New Roman" pitchFamily="18" charset="0"/>
              </a:rPr>
              <a:t>verse/passage – from the previous study OR from their own Bible reading</a:t>
            </a:r>
          </a:p>
        </p:txBody>
      </p:sp>
    </p:spTree>
    <p:extLst>
      <p:ext uri="{BB962C8B-B14F-4D97-AF65-F5344CB8AC3E}">
        <p14:creationId xmlns:p14="http://schemas.microsoft.com/office/powerpoint/2010/main" val="224903039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Up to 6 members take turns:</a:t>
            </a:r>
          </a:p>
        </p:txBody>
      </p:sp>
    </p:spTree>
    <p:extLst>
      <p:ext uri="{BB962C8B-B14F-4D97-AF65-F5344CB8AC3E}">
        <p14:creationId xmlns:p14="http://schemas.microsoft.com/office/powerpoint/2010/main" val="24799663"/>
      </p:ext>
    </p:extLst>
  </p:cSld>
  <p:clrMapOvr>
    <a:masterClrMapping/>
  </p:clrMapOvr>
  <p:transition advClick="0" advTm="2000">
    <p:randomBar dir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Up to 6 members take turns: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SHARE WHY THEY CHOSE THIS PASSAGE</a:t>
            </a:r>
          </a:p>
        </p:txBody>
      </p:sp>
    </p:spTree>
    <p:extLst>
      <p:ext uri="{BB962C8B-B14F-4D97-AF65-F5344CB8AC3E}">
        <p14:creationId xmlns:p14="http://schemas.microsoft.com/office/powerpoint/2010/main" val="416729287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Up to 6 members take turns: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SHARE WHY THEY CHOSE THIS PASSAGE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RECITE THE PASSAGE</a:t>
            </a:r>
          </a:p>
        </p:txBody>
      </p:sp>
    </p:spTree>
    <p:extLst>
      <p:ext uri="{BB962C8B-B14F-4D97-AF65-F5344CB8AC3E}">
        <p14:creationId xmlns:p14="http://schemas.microsoft.com/office/powerpoint/2010/main" val="382543135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16387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spcBef>
                <a:spcPct val="30000"/>
              </a:spcBef>
            </a:pPr>
            <a:r>
              <a:rPr lang="en-US" altLang="en-US" sz="4400" b="0" i="1">
                <a:effectLst/>
                <a:cs typeface="Times New Roman" panose="02020603050405020304" pitchFamily="18" charset="0"/>
              </a:rPr>
              <a:t>Cell groups/study groups </a:t>
            </a:r>
            <a:br>
              <a:rPr lang="en-US" altLang="en-US" sz="4400" b="0" i="1">
                <a:effectLst/>
                <a:cs typeface="Times New Roman" panose="02020603050405020304" pitchFamily="18" charset="0"/>
              </a:rPr>
            </a:br>
            <a:r>
              <a:rPr lang="en-US" altLang="en-US" sz="4400" b="0" i="1">
                <a:effectLst/>
                <a:cs typeface="Times New Roman" panose="02020603050405020304" pitchFamily="18" charset="0"/>
              </a:rPr>
              <a:t>help to develop workers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</a:pPr>
            <a:r>
              <a:rPr lang="en-US" altLang="en-US" sz="4400" b="0" i="1">
                <a:effectLst/>
                <a:cs typeface="Times New Roman" panose="02020603050405020304" pitchFamily="18" charset="0"/>
              </a:rPr>
              <a:t>This includes grounding members in God’s Word &amp; equipping them to handle the Word with increasing confidence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</a:pPr>
            <a:r>
              <a:rPr lang="en-US" altLang="en-US" sz="4400" b="0" i="1">
                <a:effectLst/>
                <a:cs typeface="Times New Roman" panose="02020603050405020304" pitchFamily="18" charset="0"/>
              </a:rPr>
              <a:t>Ideally, most members should become able to lead </a:t>
            </a:r>
            <a:br>
              <a:rPr lang="en-US" altLang="en-US" sz="4400" b="0" i="1">
                <a:effectLst/>
                <a:cs typeface="Times New Roman" panose="02020603050405020304" pitchFamily="18" charset="0"/>
              </a:rPr>
            </a:br>
            <a:r>
              <a:rPr lang="en-US" altLang="en-US" sz="4400" b="0" i="1">
                <a:effectLst/>
                <a:cs typeface="Times New Roman" panose="02020603050405020304" pitchFamily="18" charset="0"/>
              </a:rPr>
              <a:t>cell/study groups</a:t>
            </a:r>
          </a:p>
        </p:txBody>
      </p:sp>
    </p:spTree>
    <p:extLst>
      <p:ext uri="{BB962C8B-B14F-4D97-AF65-F5344CB8AC3E}">
        <p14:creationId xmlns:p14="http://schemas.microsoft.com/office/powerpoint/2010/main" val="1952319865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Up to 6 members take turns: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SHARE WHY THEY CHOSE THIS PASSAGE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RECITE THE PASSAGE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SHARE HOW MEMORIZING THIS PASSAGE AFFECTED THEM</a:t>
            </a:r>
          </a:p>
        </p:txBody>
      </p:sp>
    </p:spTree>
    <p:extLst>
      <p:ext uri="{BB962C8B-B14F-4D97-AF65-F5344CB8AC3E}">
        <p14:creationId xmlns:p14="http://schemas.microsoft.com/office/powerpoint/2010/main" val="297088525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Up to 6 members take turns: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SHARE WHY THEY CHOSE THIS PASSAGE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RECITE THE PASSAGE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SHARE HOW MEMORIZING THIS PASSAGE AFFECTED THEM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SHARE WHAT HELPED THEM TO MEMORIZE THE PASSAGE</a:t>
            </a:r>
          </a:p>
        </p:txBody>
      </p:sp>
    </p:spTree>
    <p:extLst>
      <p:ext uri="{BB962C8B-B14F-4D97-AF65-F5344CB8AC3E}">
        <p14:creationId xmlns:p14="http://schemas.microsoft.com/office/powerpoint/2010/main" val="2514660999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Other members respond with encouragement, other questions, how this passage just spoke to them, etc.</a:t>
            </a:r>
          </a:p>
        </p:txBody>
      </p:sp>
    </p:spTree>
    <p:extLst>
      <p:ext uri="{BB962C8B-B14F-4D97-AF65-F5344CB8AC3E}">
        <p14:creationId xmlns:p14="http://schemas.microsoft.com/office/powerpoint/2010/main" val="53398845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Other members respond with encouragement, other questions, how this passage just spoke to them, etc.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Look for opportunities to share this passage/truth with others (Isa. 50:4)</a:t>
            </a:r>
          </a:p>
        </p:txBody>
      </p:sp>
    </p:spTree>
    <p:extLst>
      <p:ext uri="{BB962C8B-B14F-4D97-AF65-F5344CB8AC3E}">
        <p14:creationId xmlns:p14="http://schemas.microsoft.com/office/powerpoint/2010/main" val="189792809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BIBLE MEMORIZATION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1676400" y="2287589"/>
            <a:ext cx="8839200" cy="1322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defRPr sz="32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0" baseline="30000">
                <a:solidFill>
                  <a:srgbClr val="000000"/>
                </a:solidFill>
                <a:cs typeface="Arial" panose="020B0604020202020204" pitchFamily="34" charset="0"/>
              </a:rPr>
              <a:t>Colossians 3:16</a:t>
            </a:r>
            <a:r>
              <a:rPr lang="en-US" altLang="en-US" b="0">
                <a:solidFill>
                  <a:srgbClr val="000000"/>
                </a:solidFill>
                <a:cs typeface="Arial" panose="020B0604020202020204" pitchFamily="34" charset="0"/>
              </a:rPr>
              <a:t> Let the word of Christ richly dwell within you, with all wisdom teaching and admonishing one another . . . </a:t>
            </a:r>
          </a:p>
        </p:txBody>
      </p:sp>
    </p:spTree>
    <p:extLst>
      <p:ext uri="{BB962C8B-B14F-4D97-AF65-F5344CB8AC3E}">
        <p14:creationId xmlns:p14="http://schemas.microsoft.com/office/powerpoint/2010/main" val="67385087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INDUCTIVE BIBLE STUDY METHOD</a:t>
            </a:r>
          </a:p>
        </p:txBody>
      </p:sp>
    </p:spTree>
    <p:extLst>
      <p:ext uri="{BB962C8B-B14F-4D97-AF65-F5344CB8AC3E}">
        <p14:creationId xmlns:p14="http://schemas.microsoft.com/office/powerpoint/2010/main" val="348541231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Overview: reconstruct historical situation 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AUTHOR, AUDIENCE, 3</a:t>
            </a:r>
            <a:r>
              <a:rPr lang="en-US" sz="4000" baseline="30000" dirty="0">
                <a:cs typeface="Times New Roman" pitchFamily="18" charset="0"/>
              </a:rPr>
              <a:t>RD</a:t>
            </a:r>
            <a:r>
              <a:rPr lang="en-US" sz="4000" dirty="0">
                <a:cs typeface="Times New Roman" pitchFamily="18" charset="0"/>
              </a:rPr>
              <a:t> PARTY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PARAGRAPH TITLES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AUTHOR’S PURPOSE(S)</a:t>
            </a:r>
            <a:endParaRPr lang="en-US" sz="3600" dirty="0">
              <a:cs typeface="Times New Roman" pitchFamily="18" charset="0"/>
            </a:endParaRP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endParaRPr lang="en-US" sz="4400" b="0" i="1" dirty="0">
              <a:effectLst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8264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INDUCTIVE BIBLE STUDY METHOD</a:t>
            </a:r>
          </a:p>
          <a:p>
            <a:pPr lvl="1" eaLnBrk="1" hangingPunct="1">
              <a:lnSpc>
                <a:spcPct val="70000"/>
              </a:lnSpc>
              <a:spcBef>
                <a:spcPct val="30000"/>
              </a:spcBef>
              <a:buFont typeface="Arial" pitchFamily="34" charset="0"/>
              <a:buChar char="•"/>
              <a:defRPr/>
            </a:pPr>
            <a:r>
              <a:rPr lang="en-US" sz="4000" dirty="0">
                <a:cs typeface="Times New Roman" pitchFamily="18" charset="0"/>
              </a:rPr>
              <a:t>Paragraph Questions: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dirty="0">
                <a:cs typeface="Times New Roman" pitchFamily="18" charset="0"/>
              </a:rPr>
              <a:t> LANGUAGE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i="1" dirty="0">
                <a:cs typeface="Times New Roman" pitchFamily="18" charset="0"/>
              </a:rPr>
              <a:t> </a:t>
            </a:r>
            <a:r>
              <a:rPr lang="en-US" sz="4000" dirty="0">
                <a:cs typeface="Times New Roman" pitchFamily="18" charset="0"/>
              </a:rPr>
              <a:t>HISTORICAL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i="1" dirty="0">
                <a:cs typeface="Times New Roman" pitchFamily="18" charset="0"/>
              </a:rPr>
              <a:t> </a:t>
            </a:r>
            <a:r>
              <a:rPr lang="en-US" sz="4000" dirty="0">
                <a:cs typeface="Times New Roman" pitchFamily="18" charset="0"/>
              </a:rPr>
              <a:t>THEOLOGICAL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i="1" dirty="0">
                <a:cs typeface="Times New Roman" pitchFamily="18" charset="0"/>
              </a:rPr>
              <a:t> </a:t>
            </a:r>
            <a:r>
              <a:rPr lang="en-US" sz="4000" dirty="0">
                <a:cs typeface="Times New Roman" pitchFamily="18" charset="0"/>
              </a:rPr>
              <a:t>STRATEGIC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i="1" dirty="0">
                <a:cs typeface="Times New Roman" pitchFamily="18" charset="0"/>
              </a:rPr>
              <a:t> </a:t>
            </a:r>
            <a:r>
              <a:rPr lang="en-US" sz="4000" dirty="0">
                <a:cs typeface="Times New Roman" pitchFamily="18" charset="0"/>
              </a:rPr>
              <a:t>CONTEMPORARY APPLICATION</a:t>
            </a:r>
          </a:p>
          <a:p>
            <a:pPr lvl="2" eaLnBrk="1" hangingPunct="1">
              <a:lnSpc>
                <a:spcPct val="70000"/>
              </a:lnSpc>
              <a:spcBef>
                <a:spcPct val="30000"/>
              </a:spcBef>
              <a:buFont typeface="Wingdings" pitchFamily="2" charset="2"/>
              <a:buChar char="Ø"/>
              <a:defRPr/>
            </a:pPr>
            <a:r>
              <a:rPr lang="en-US" sz="4000" i="1" dirty="0">
                <a:cs typeface="Times New Roman" pitchFamily="18" charset="0"/>
              </a:rPr>
              <a:t> </a:t>
            </a:r>
            <a:r>
              <a:rPr lang="en-US" sz="4000" dirty="0">
                <a:cs typeface="Times New Roman" pitchFamily="18" charset="0"/>
              </a:rPr>
              <a:t>PERSONAL APPLICATION</a:t>
            </a:r>
            <a:endParaRPr lang="en-US" sz="4400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6807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INDUCTIVE BIBLE STUDY METHOD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This method is sound </a:t>
            </a:r>
            <a:br>
              <a:rPr lang="en-US" altLang="en-US" sz="4400" b="0" i="1" dirty="0">
                <a:effectLst/>
                <a:cs typeface="Times New Roman" panose="02020603050405020304" pitchFamily="18" charset="0"/>
              </a:rPr>
            </a:b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&amp; helpful . . . </a:t>
            </a:r>
          </a:p>
        </p:txBody>
      </p:sp>
    </p:spTree>
    <p:extLst>
      <p:ext uri="{BB962C8B-B14F-4D97-AF65-F5344CB8AC3E}">
        <p14:creationId xmlns:p14="http://schemas.microsoft.com/office/powerpoint/2010/main" val="2692041663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534400" cy="1020762"/>
          </a:xfrm>
        </p:spPr>
        <p:txBody>
          <a:bodyPr/>
          <a:lstStyle/>
          <a:p>
            <a:pPr>
              <a:lnSpc>
                <a:spcPts val="3800"/>
              </a:lnSpc>
              <a:defRPr/>
            </a:pPr>
            <a:r>
              <a:rPr lang="en-US" sz="4800" dirty="0"/>
              <a:t>2 Practical Ideas for </a:t>
            </a:r>
            <a:br>
              <a:rPr lang="en-US" sz="4800" dirty="0"/>
            </a:br>
            <a:r>
              <a:rPr lang="en-US" sz="4800" dirty="0"/>
              <a:t>Small Group Bible Study</a:t>
            </a:r>
          </a:p>
        </p:txBody>
      </p:sp>
      <p:sp>
        <p:nvSpPr>
          <p:cNvPr id="24580" name="Content Placeholder 7"/>
          <p:cNvSpPr>
            <a:spLocks noGrp="1"/>
          </p:cNvSpPr>
          <p:nvPr>
            <p:ph idx="1"/>
          </p:nvPr>
        </p:nvSpPr>
        <p:spPr>
          <a:xfrm>
            <a:off x="1676400" y="1828800"/>
            <a:ext cx="8839200" cy="48768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sz="4000" dirty="0">
                <a:cs typeface="Times New Roman" pitchFamily="18" charset="0"/>
              </a:rPr>
              <a:t>INDUCTIVE BIBLE STUDY METHOD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This method is sound </a:t>
            </a:r>
            <a:br>
              <a:rPr lang="en-US" altLang="en-US" sz="4400" b="0" i="1" dirty="0">
                <a:effectLst/>
                <a:cs typeface="Times New Roman" panose="02020603050405020304" pitchFamily="18" charset="0"/>
              </a:rPr>
            </a:b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&amp; helpful . . . </a:t>
            </a:r>
          </a:p>
          <a:p>
            <a:pPr algn="ctr" eaLnBrk="1" hangingPunct="1">
              <a:lnSpc>
                <a:spcPct val="70000"/>
              </a:lnSpc>
              <a:spcBef>
                <a:spcPct val="30000"/>
              </a:spcBef>
              <a:defRPr/>
            </a:pP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. . . but it is also cumbersome </a:t>
            </a:r>
            <a:br>
              <a:rPr lang="en-US" altLang="en-US" sz="4400" b="0" i="1" dirty="0">
                <a:effectLst/>
                <a:cs typeface="Times New Roman" panose="02020603050405020304" pitchFamily="18" charset="0"/>
              </a:rPr>
            </a:br>
            <a:r>
              <a:rPr lang="en-US" altLang="en-US" sz="4400" b="0" i="1" dirty="0">
                <a:effectLst/>
                <a:cs typeface="Times New Roman" panose="02020603050405020304" pitchFamily="18" charset="0"/>
              </a:rPr>
              <a:t>&amp; overwhelming for many . . .</a:t>
            </a:r>
          </a:p>
        </p:txBody>
      </p:sp>
    </p:spTree>
    <p:extLst>
      <p:ext uri="{BB962C8B-B14F-4D97-AF65-F5344CB8AC3E}">
        <p14:creationId xmlns:p14="http://schemas.microsoft.com/office/powerpoint/2010/main" val="141017715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1124</Words>
  <Application>Microsoft Office PowerPoint</Application>
  <PresentationFormat>Widescreen</PresentationFormat>
  <Paragraphs>188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Times New Roman</vt:lpstr>
      <vt:lpstr>Trebuchet MS</vt:lpstr>
      <vt:lpstr>Wingdings</vt:lpstr>
      <vt:lpstr>1_Default Design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  <vt:lpstr>2 Practical Ideas for  Small Group Bible Study</vt:lpstr>
    </vt:vector>
  </TitlesOfParts>
  <Company>xenos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Practical Ideas for  Small Group Bible Study</dc:title>
  <dc:creator>DelashmuttG</dc:creator>
  <cp:lastModifiedBy>McguireD</cp:lastModifiedBy>
  <cp:revision>2</cp:revision>
  <dcterms:created xsi:type="dcterms:W3CDTF">2017-07-05T13:09:23Z</dcterms:created>
  <dcterms:modified xsi:type="dcterms:W3CDTF">2017-07-12T14:23:24Z</dcterms:modified>
</cp:coreProperties>
</file>