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46"/>
  </p:notesMasterIdLst>
  <p:sldIdLst>
    <p:sldId id="262" r:id="rId2"/>
    <p:sldId id="1286" r:id="rId3"/>
    <p:sldId id="1585" r:id="rId4"/>
    <p:sldId id="1681" r:id="rId5"/>
    <p:sldId id="1679" r:id="rId6"/>
    <p:sldId id="1680" r:id="rId7"/>
    <p:sldId id="1687" r:id="rId8"/>
    <p:sldId id="1688" r:id="rId9"/>
    <p:sldId id="1699" r:id="rId10"/>
    <p:sldId id="1700" r:id="rId11"/>
    <p:sldId id="1701" r:id="rId12"/>
    <p:sldId id="1702" r:id="rId13"/>
    <p:sldId id="1689" r:id="rId14"/>
    <p:sldId id="1703" r:id="rId15"/>
    <p:sldId id="1704" r:id="rId16"/>
    <p:sldId id="1705" r:id="rId17"/>
    <p:sldId id="1691" r:id="rId18"/>
    <p:sldId id="1706" r:id="rId19"/>
    <p:sldId id="1707" r:id="rId20"/>
    <p:sldId id="1708" r:id="rId21"/>
    <p:sldId id="1710" r:id="rId22"/>
    <p:sldId id="1709" r:id="rId23"/>
    <p:sldId id="1713" r:id="rId24"/>
    <p:sldId id="1715" r:id="rId25"/>
    <p:sldId id="1745" r:id="rId26"/>
    <p:sldId id="1717" r:id="rId27"/>
    <p:sldId id="1716" r:id="rId28"/>
    <p:sldId id="1741" r:id="rId29"/>
    <p:sldId id="1744" r:id="rId30"/>
    <p:sldId id="1742" r:id="rId31"/>
    <p:sldId id="1743" r:id="rId32"/>
    <p:sldId id="1718" r:id="rId33"/>
    <p:sldId id="1719" r:id="rId34"/>
    <p:sldId id="1720" r:id="rId35"/>
    <p:sldId id="1587" r:id="rId36"/>
    <p:sldId id="1721" r:id="rId37"/>
    <p:sldId id="1722" r:id="rId38"/>
    <p:sldId id="1723" r:id="rId39"/>
    <p:sldId id="1730" r:id="rId40"/>
    <p:sldId id="1731" r:id="rId41"/>
    <p:sldId id="1714" r:id="rId42"/>
    <p:sldId id="1728" r:id="rId43"/>
    <p:sldId id="1729" r:id="rId44"/>
    <p:sldId id="147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D15"/>
    <a:srgbClr val="03272D"/>
    <a:srgbClr val="72DB2B"/>
    <a:srgbClr val="5BB41E"/>
    <a:srgbClr val="221A00"/>
    <a:srgbClr val="3E2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929" autoAdjust="0"/>
    <p:restoredTop sz="94660"/>
  </p:normalViewPr>
  <p:slideViewPr>
    <p:cSldViewPr snapToGrid="0">
      <p:cViewPr varScale="1">
        <p:scale>
          <a:sx n="41" d="100"/>
          <a:sy n="41" d="100"/>
        </p:scale>
        <p:origin x="40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4F926D-B060-4F6A-834C-683F444DE01B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C77DC-F2A7-4847-88A5-2B3DF623F7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FC77DC-F2A7-4847-88A5-2B3DF623F74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16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9642626F-AE5B-4C60-AF84-A024FE51F7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44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</a:t>
            </a:r>
            <a:r>
              <a:rPr lang="en-US" sz="3200" b="1" u="sng" dirty="0">
                <a:solidFill>
                  <a:srgbClr val="002060"/>
                </a:solidFill>
              </a:rPr>
              <a:t>and had spent all that she had</a:t>
            </a:r>
            <a:r>
              <a:rPr lang="en-US" sz="3200" dirty="0">
                <a:solidFill>
                  <a:schemeClr val="tx1"/>
                </a:solidFill>
              </a:rPr>
              <a:t>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B1AC2362-D43C-4B32-83F9-977C70723D2C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</p:spTree>
    <p:extLst>
      <p:ext uri="{BB962C8B-B14F-4D97-AF65-F5344CB8AC3E}">
        <p14:creationId xmlns:p14="http://schemas.microsoft.com/office/powerpoint/2010/main" val="26150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</a:t>
            </a:r>
            <a:r>
              <a:rPr lang="en-US" sz="3200" b="1" u="sng" dirty="0">
                <a:solidFill>
                  <a:srgbClr val="002060"/>
                </a:solidFill>
              </a:rPr>
              <a:t>and was not helped at all, but rather had grown worse</a:t>
            </a:r>
            <a:r>
              <a:rPr lang="en-US" sz="3200" dirty="0">
                <a:solidFill>
                  <a:schemeClr val="tx1"/>
                </a:solidFill>
              </a:rPr>
              <a:t>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B1AC2362-D43C-4B32-83F9-977C70723D2C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4B8028D5-6273-41C9-933E-E1FDC5CCD45F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14AFC949-7EB4-49ED-9BE4-1B69D9E294A6}"/>
              </a:ext>
            </a:extLst>
          </p:cNvPr>
          <p:cNvSpPr/>
          <p:nvPr/>
        </p:nvSpPr>
        <p:spPr>
          <a:xfrm>
            <a:off x="6288505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79048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</a:t>
            </a:r>
            <a:r>
              <a:rPr lang="en-US" sz="3200" b="1" u="sng" dirty="0">
                <a:solidFill>
                  <a:srgbClr val="002060"/>
                </a:solidFill>
              </a:rPr>
              <a:t>for twelve years</a:t>
            </a:r>
            <a:r>
              <a:rPr lang="en-US" sz="3200" dirty="0">
                <a:solidFill>
                  <a:schemeClr val="tx1"/>
                </a:solidFill>
              </a:rPr>
              <a:t>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B1AC2362-D43C-4B32-83F9-977C70723D2C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4B8028D5-6273-41C9-933E-E1FDC5CCD45F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14AFC949-7EB4-49ED-9BE4-1B69D9E294A6}"/>
              </a:ext>
            </a:extLst>
          </p:cNvPr>
          <p:cNvSpPr/>
          <p:nvPr/>
        </p:nvSpPr>
        <p:spPr>
          <a:xfrm>
            <a:off x="6288505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19788726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</a:t>
            </a:r>
            <a:r>
              <a:rPr lang="en-US" sz="3200" b="1" u="sng" dirty="0">
                <a:solidFill>
                  <a:srgbClr val="002060"/>
                </a:solidFill>
              </a:rPr>
              <a:t>for twelve years</a:t>
            </a:r>
            <a:r>
              <a:rPr lang="en-US" sz="3200" dirty="0">
                <a:solidFill>
                  <a:schemeClr val="tx1"/>
                </a:solidFill>
              </a:rPr>
              <a:t>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92339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She is the opposite   of Jairus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3065017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But they do have 2 things in common …</a:t>
            </a:r>
          </a:p>
        </p:txBody>
      </p:sp>
    </p:spTree>
    <p:extLst>
      <p:ext uri="{BB962C8B-B14F-4D97-AF65-F5344CB8AC3E}">
        <p14:creationId xmlns:p14="http://schemas.microsoft.com/office/powerpoint/2010/main" val="424582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92339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She is the opposite   of Jairus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3065017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But they do have 2 things in common 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7E2A7F-2CAB-4503-82B0-6B449B02CF20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2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5:27 </a:t>
            </a:r>
            <a:r>
              <a:rPr lang="en-US" sz="3600" b="1" u="sng" dirty="0">
                <a:solidFill>
                  <a:srgbClr val="002060"/>
                </a:solidFill>
              </a:rPr>
              <a:t>after hearing about Jesus</a:t>
            </a:r>
            <a:r>
              <a:rPr lang="en-US" sz="3600" dirty="0">
                <a:solidFill>
                  <a:schemeClr val="tx1"/>
                </a:solidFill>
              </a:rPr>
              <a:t>, she came up in the crowd  behind Him and touched His cloak. </a:t>
            </a:r>
            <a:r>
              <a:rPr lang="en-US" sz="3600" b="1" baseline="30000" dirty="0">
                <a:solidFill>
                  <a:schemeClr val="tx1"/>
                </a:solidFill>
              </a:rPr>
              <a:t>28 </a:t>
            </a:r>
            <a:r>
              <a:rPr lang="en-US" sz="3600" dirty="0">
                <a:solidFill>
                  <a:schemeClr val="tx1"/>
                </a:solidFill>
              </a:rPr>
              <a:t>For she thought, “</a:t>
            </a:r>
            <a:r>
              <a:rPr lang="en-US" sz="3600" b="1" u="sng" dirty="0">
                <a:solidFill>
                  <a:srgbClr val="002060"/>
                </a:solidFill>
              </a:rPr>
              <a:t>If I just touch His garments, I will get well</a:t>
            </a:r>
            <a:r>
              <a:rPr lang="en-US" sz="3600" b="1" dirty="0">
                <a:solidFill>
                  <a:srgbClr val="002060"/>
                </a:solidFill>
              </a:rPr>
              <a:t>.” 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23375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7E2A7F-2CAB-4503-82B0-6B449B02CF20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2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5:27 </a:t>
            </a:r>
            <a:r>
              <a:rPr lang="en-US" sz="3600" dirty="0">
                <a:solidFill>
                  <a:schemeClr val="tx1"/>
                </a:solidFill>
              </a:rPr>
              <a:t>after hearing about Jesus, </a:t>
            </a:r>
            <a:r>
              <a:rPr lang="en-US" sz="3600" b="1" u="sng" dirty="0">
                <a:solidFill>
                  <a:srgbClr val="002060"/>
                </a:solidFill>
              </a:rPr>
              <a:t>she came up in the crowd  behind Him and touched His cloak</a:t>
            </a:r>
            <a:r>
              <a:rPr lang="en-US" sz="3600" dirty="0">
                <a:solidFill>
                  <a:schemeClr val="tx1"/>
                </a:solidFill>
              </a:rPr>
              <a:t>. </a:t>
            </a:r>
            <a:r>
              <a:rPr lang="en-US" sz="3600" b="1" baseline="30000" dirty="0">
                <a:solidFill>
                  <a:schemeClr val="tx1"/>
                </a:solidFill>
              </a:rPr>
              <a:t>28 </a:t>
            </a:r>
            <a:r>
              <a:rPr lang="en-US" sz="3600" dirty="0">
                <a:solidFill>
                  <a:schemeClr val="tx1"/>
                </a:solidFill>
              </a:rPr>
              <a:t>For she thought, “If I just touch His garments, I will get well.” </a:t>
            </a: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-336884" y="4352395"/>
            <a:ext cx="12777537" cy="727966"/>
          </a:xfrm>
          <a:prstGeom prst="roundRect">
            <a:avLst/>
          </a:prstGeom>
          <a:solidFill>
            <a:srgbClr val="03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pic>
        <p:nvPicPr>
          <p:cNvPr id="7" name="Picture 2" descr="Brooklyn Museum">
            <a:extLst>
              <a:ext uri="{FF2B5EF4-FFF2-40B4-BE49-F238E27FC236}">
                <a16:creationId xmlns:a16="http://schemas.microsoft.com/office/drawing/2014/main" xmlns="" id="{7CD779EB-5EE2-420F-BE2C-D4DC5F376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6862" y="0"/>
            <a:ext cx="9138275" cy="5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6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E7E2A7F-2CAB-4503-82B0-6B449B02CF20}"/>
              </a:ext>
            </a:extLst>
          </p:cNvPr>
          <p:cNvSpPr/>
          <p:nvPr/>
        </p:nvSpPr>
        <p:spPr>
          <a:xfrm>
            <a:off x="0" y="4914900"/>
            <a:ext cx="12192000" cy="1943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2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5:29 </a:t>
            </a:r>
            <a:r>
              <a:rPr lang="en-US" sz="3600" dirty="0">
                <a:solidFill>
                  <a:schemeClr val="tx1"/>
                </a:solidFill>
              </a:rPr>
              <a:t>Immediately the flow of her blood was dried up; and she felt in her body that she was healed of her affliction. </a:t>
            </a:r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-336884" y="4352395"/>
            <a:ext cx="12777537" cy="727966"/>
          </a:xfrm>
          <a:prstGeom prst="roundRect">
            <a:avLst/>
          </a:prstGeom>
          <a:solidFill>
            <a:srgbClr val="032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b="1" dirty="0"/>
          </a:p>
        </p:txBody>
      </p:sp>
      <p:pic>
        <p:nvPicPr>
          <p:cNvPr id="7" name="Picture 2" descr="Brooklyn Museum">
            <a:extLst>
              <a:ext uri="{FF2B5EF4-FFF2-40B4-BE49-F238E27FC236}">
                <a16:creationId xmlns:a16="http://schemas.microsoft.com/office/drawing/2014/main" xmlns="" id="{7CD779EB-5EE2-420F-BE2C-D4DC5F376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6862" y="0"/>
            <a:ext cx="9138275" cy="5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28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b="1" baseline="30000" dirty="0">
                <a:solidFill>
                  <a:schemeClr val="tx1"/>
                </a:solidFill>
              </a:rPr>
              <a:t>Mark 5:30 </a:t>
            </a:r>
            <a:r>
              <a:rPr lang="en-US" sz="3600" dirty="0">
                <a:solidFill>
                  <a:schemeClr val="tx1"/>
                </a:solidFill>
              </a:rPr>
              <a:t>Immediately Jesus, perceiving in Himself that the power proceeding from Him had gone forth, turned around in the crowd and said, “Who touched My garments?”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31 </a:t>
            </a:r>
            <a:r>
              <a:rPr lang="en-US" sz="3600" dirty="0">
                <a:solidFill>
                  <a:schemeClr val="tx1"/>
                </a:solidFill>
              </a:rPr>
              <a:t>And His disciples said to Him, “You see the crowd pressing in on You, and You say, ‘Who touched Me?’”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-2070568"/>
            <a:ext cx="6096001" cy="89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1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b="1" baseline="30000" dirty="0">
                <a:solidFill>
                  <a:schemeClr val="tx1"/>
                </a:solidFill>
              </a:rPr>
              <a:t>Mark 5:30 </a:t>
            </a:r>
            <a:r>
              <a:rPr lang="en-US" sz="3600" dirty="0">
                <a:solidFill>
                  <a:schemeClr val="tx1"/>
                </a:solidFill>
              </a:rPr>
              <a:t>Immediately Jesus, </a:t>
            </a:r>
            <a:r>
              <a:rPr lang="en-US" sz="3600" b="1" u="sng" dirty="0">
                <a:solidFill>
                  <a:srgbClr val="002060"/>
                </a:solidFill>
              </a:rPr>
              <a:t>perceiving in Himself that the power proceeding from Him had gone forth</a:t>
            </a:r>
            <a:r>
              <a:rPr lang="en-US" sz="3600" dirty="0">
                <a:solidFill>
                  <a:schemeClr val="tx1"/>
                </a:solidFill>
              </a:rPr>
              <a:t>, turned around in the crowd and said, “Who touched My garments?”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31 </a:t>
            </a:r>
            <a:r>
              <a:rPr lang="en-US" sz="3600" dirty="0">
                <a:solidFill>
                  <a:schemeClr val="tx1"/>
                </a:solidFill>
              </a:rPr>
              <a:t>And His disciples said to Him, “You see the crowd pressing in on You, and You say, ‘Who touched Me?’”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-2070568"/>
            <a:ext cx="6096001" cy="892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34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5:32 </a:t>
            </a:r>
            <a:r>
              <a:rPr lang="en-US" sz="3600" dirty="0">
                <a:solidFill>
                  <a:schemeClr val="tx1"/>
                </a:solidFill>
              </a:rPr>
              <a:t>And He looked around to see the woman who had done this.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33 </a:t>
            </a:r>
            <a:r>
              <a:rPr lang="en-US" sz="3600" dirty="0">
                <a:solidFill>
                  <a:schemeClr val="tx1"/>
                </a:solidFill>
              </a:rPr>
              <a:t>But the woman fearing and trembling, aware of what had happened to her, came and fell down before Him and told Him the whole truth.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9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26B15F-9B68-4BE4-A8AB-BC21B2803581}"/>
              </a:ext>
            </a:extLst>
          </p:cNvPr>
          <p:cNvSpPr txBox="1"/>
          <p:nvPr/>
        </p:nvSpPr>
        <p:spPr>
          <a:xfrm>
            <a:off x="4981074" y="5318932"/>
            <a:ext cx="6977277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  Jesus One on One</a:t>
            </a:r>
            <a:endParaRPr lang="en-US" sz="6000" dirty="0">
              <a:solidFill>
                <a:srgbClr val="03272D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4585CA-72BD-4638-AF7B-1D95C1757F71}"/>
              </a:ext>
            </a:extLst>
          </p:cNvPr>
          <p:cNvSpPr txBox="1"/>
          <p:nvPr/>
        </p:nvSpPr>
        <p:spPr>
          <a:xfrm>
            <a:off x="-1" y="291692"/>
            <a:ext cx="55345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</a:rPr>
              <a:t>Mark 5</a:t>
            </a:r>
            <a:endParaRPr lang="en-US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00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your faith has made you well;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0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your faith has made you well;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964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your faith has made you well;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</p:spTree>
    <p:extLst>
      <p:ext uri="{BB962C8B-B14F-4D97-AF65-F5344CB8AC3E}">
        <p14:creationId xmlns:p14="http://schemas.microsoft.com/office/powerpoint/2010/main" val="343757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</a:t>
            </a:r>
            <a:r>
              <a:rPr lang="en-US" sz="3600" b="1" u="sng" dirty="0">
                <a:solidFill>
                  <a:srgbClr val="002060"/>
                </a:solidFill>
              </a:rPr>
              <a:t>Daughter</a:t>
            </a:r>
            <a:r>
              <a:rPr lang="en-US" sz="3600" dirty="0">
                <a:solidFill>
                  <a:schemeClr val="tx1"/>
                </a:solidFill>
              </a:rPr>
              <a:t>, your faith has made you well;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</p:spTree>
    <p:extLst>
      <p:ext uri="{BB962C8B-B14F-4D97-AF65-F5344CB8AC3E}">
        <p14:creationId xmlns:p14="http://schemas.microsoft.com/office/powerpoint/2010/main" val="2049827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your faith has made you well; </a:t>
            </a:r>
            <a:r>
              <a:rPr lang="en-US" sz="3600" b="1" u="sng" dirty="0">
                <a:solidFill>
                  <a:srgbClr val="002060"/>
                </a:solidFill>
              </a:rPr>
              <a:t>go in peace and be healed of your affliction</a:t>
            </a:r>
            <a:r>
              <a:rPr lang="en-US" sz="3600" dirty="0">
                <a:solidFill>
                  <a:schemeClr val="tx1"/>
                </a:solidFill>
              </a:rPr>
              <a:t>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</p:spTree>
    <p:extLst>
      <p:ext uri="{BB962C8B-B14F-4D97-AF65-F5344CB8AC3E}">
        <p14:creationId xmlns:p14="http://schemas.microsoft.com/office/powerpoint/2010/main" val="259920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</p:spTree>
    <p:extLst>
      <p:ext uri="{BB962C8B-B14F-4D97-AF65-F5344CB8AC3E}">
        <p14:creationId xmlns:p14="http://schemas.microsoft.com/office/powerpoint/2010/main" val="207136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</p:spTree>
    <p:extLst>
      <p:ext uri="{BB962C8B-B14F-4D97-AF65-F5344CB8AC3E}">
        <p14:creationId xmlns:p14="http://schemas.microsoft.com/office/powerpoint/2010/main" val="305676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612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willing to act based on that trust. </a:t>
            </a:r>
          </a:p>
          <a:p>
            <a:endParaRPr lang="en-US" sz="3000" b="1" dirty="0"/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557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</a:t>
            </a:r>
            <a:r>
              <a:rPr lang="en-US" sz="3000" b="1" i="1" u="sng" dirty="0"/>
              <a:t>willing to act </a:t>
            </a:r>
            <a:r>
              <a:rPr lang="en-US" sz="3000" b="1" i="1" dirty="0"/>
              <a:t>based on that trust. </a:t>
            </a:r>
          </a:p>
          <a:p>
            <a:endParaRPr lang="en-US" sz="3000" b="1" dirty="0"/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65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1642310"/>
            <a:ext cx="5534526" cy="52156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600" b="1" baseline="30000" dirty="0">
                <a:solidFill>
                  <a:schemeClr val="tx1"/>
                </a:solidFill>
              </a:rPr>
              <a:t>Mark 5:21 </a:t>
            </a:r>
            <a:r>
              <a:rPr lang="en-US" sz="3600" dirty="0">
                <a:solidFill>
                  <a:schemeClr val="tx1"/>
                </a:solidFill>
              </a:rPr>
              <a:t>When Jesus had crossed over again in the boat to the other side, a large crowd gathered around Him; and so He stayed by the seashore.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FF82EB-FC63-4ECC-BA7A-6FB4636A0C4C}"/>
              </a:ext>
            </a:extLst>
          </p:cNvPr>
          <p:cNvSpPr txBox="1"/>
          <p:nvPr/>
        </p:nvSpPr>
        <p:spPr>
          <a:xfrm>
            <a:off x="-1" y="291692"/>
            <a:ext cx="553452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 b="1" i="1" dirty="0">
                <a:solidFill>
                  <a:schemeClr val="bg1"/>
                </a:solidFill>
              </a:rPr>
              <a:t>Mark 5</a:t>
            </a:r>
            <a:endParaRPr lang="en-US" sz="5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2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willing to act based on that trust. </a:t>
            </a:r>
          </a:p>
          <a:p>
            <a:endParaRPr lang="en-US" sz="3000" b="1" dirty="0"/>
          </a:p>
          <a:p>
            <a:r>
              <a:rPr lang="en-US" sz="3000" b="1" dirty="0"/>
              <a:t>- What matters is not the </a:t>
            </a:r>
            <a:r>
              <a:rPr lang="en-US" sz="3000" b="1" i="1" dirty="0"/>
              <a:t>amount</a:t>
            </a:r>
            <a:r>
              <a:rPr lang="en-US" sz="3000" b="1" dirty="0"/>
              <a:t> or </a:t>
            </a:r>
            <a:r>
              <a:rPr lang="en-US" sz="3000" b="1" i="1" dirty="0"/>
              <a:t>strength</a:t>
            </a:r>
            <a:r>
              <a:rPr lang="en-US" sz="3000" b="1" dirty="0"/>
              <a:t> of your faith, but the </a:t>
            </a:r>
            <a:r>
              <a:rPr lang="en-US" sz="3000" b="1" i="1" dirty="0"/>
              <a:t>object</a:t>
            </a:r>
            <a:r>
              <a:rPr lang="en-US" sz="3000" b="1" dirty="0"/>
              <a:t> of your faith</a:t>
            </a:r>
          </a:p>
          <a:p>
            <a:endParaRPr lang="en-US" sz="3000" b="1" dirty="0"/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67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2400" y="288580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man of compassion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A1471129-07C4-424B-B8B5-5A6EB74E8F66}"/>
              </a:ext>
            </a:extLst>
          </p:cNvPr>
          <p:cNvSpPr/>
          <p:nvPr/>
        </p:nvSpPr>
        <p:spPr>
          <a:xfrm>
            <a:off x="152400" y="3944577"/>
            <a:ext cx="101536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healer of hopeless situations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C33F409E-C81E-445C-A3B2-81708E5EFACB}"/>
              </a:ext>
            </a:extLst>
          </p:cNvPr>
          <p:cNvSpPr/>
          <p:nvPr/>
        </p:nvSpPr>
        <p:spPr>
          <a:xfrm>
            <a:off x="152400" y="4999763"/>
            <a:ext cx="788670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includer of outcasts</a:t>
            </a:r>
          </a:p>
        </p:txBody>
      </p:sp>
      <p:sp>
        <p:nvSpPr>
          <p:cNvPr id="13" name="Rounded Rectangle 2">
            <a:extLst>
              <a:ext uri="{FF2B5EF4-FFF2-40B4-BE49-F238E27FC236}">
                <a16:creationId xmlns:a16="http://schemas.microsoft.com/office/drawing/2014/main" xmlns="" id="{171FE489-05D3-4FE1-947F-DAABB0560C4F}"/>
              </a:ext>
            </a:extLst>
          </p:cNvPr>
          <p:cNvSpPr/>
          <p:nvPr/>
        </p:nvSpPr>
        <p:spPr>
          <a:xfrm>
            <a:off x="152400" y="6027004"/>
            <a:ext cx="73723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 the rewarder of faith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E184C-ADF0-4F19-BFA2-786AAE6BF24F}"/>
              </a:ext>
            </a:extLst>
          </p:cNvPr>
          <p:cNvSpPr/>
          <p:nvPr/>
        </p:nvSpPr>
        <p:spPr>
          <a:xfrm>
            <a:off x="6128082" y="79920"/>
            <a:ext cx="6096001" cy="588196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4400" b="1" i="1" dirty="0"/>
              <a:t>What is faith? </a:t>
            </a:r>
          </a:p>
          <a:p>
            <a:pPr algn="ctr"/>
            <a:endParaRPr lang="en-US" sz="2000" b="1" i="1" dirty="0"/>
          </a:p>
          <a:p>
            <a:pPr algn="ctr"/>
            <a:r>
              <a:rPr lang="en-US" sz="3000" b="1" i="1" dirty="0"/>
              <a:t>Placing your trust in someone or something to the extent that you are willing to act based on that trust. </a:t>
            </a:r>
          </a:p>
          <a:p>
            <a:endParaRPr lang="en-US" sz="3000" b="1" dirty="0"/>
          </a:p>
          <a:p>
            <a:r>
              <a:rPr lang="en-US" sz="3000" b="1" dirty="0"/>
              <a:t>- What matters is not the </a:t>
            </a:r>
            <a:r>
              <a:rPr lang="en-US" sz="3000" b="1" i="1" dirty="0"/>
              <a:t>amount</a:t>
            </a:r>
            <a:r>
              <a:rPr lang="en-US" sz="3000" b="1" dirty="0"/>
              <a:t> or </a:t>
            </a:r>
            <a:r>
              <a:rPr lang="en-US" sz="3000" b="1" i="1" dirty="0"/>
              <a:t>strength</a:t>
            </a:r>
            <a:r>
              <a:rPr lang="en-US" sz="3000" b="1" dirty="0"/>
              <a:t> of your faith, but the </a:t>
            </a:r>
            <a:r>
              <a:rPr lang="en-US" sz="3000" b="1" i="1" dirty="0"/>
              <a:t>object</a:t>
            </a:r>
            <a:r>
              <a:rPr lang="en-US" sz="3000" b="1" dirty="0"/>
              <a:t> of your faith</a:t>
            </a:r>
          </a:p>
          <a:p>
            <a:endParaRPr lang="en-US" sz="3000" b="1" dirty="0"/>
          </a:p>
          <a:p>
            <a:r>
              <a:rPr lang="en-US" sz="3000" b="1" dirty="0"/>
              <a:t>- God is delighted when we place our trust in Him </a:t>
            </a:r>
          </a:p>
          <a:p>
            <a:pPr algn="ctr"/>
            <a:endParaRPr lang="en-US" sz="3000" b="1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7009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5:34 </a:t>
            </a:r>
            <a:r>
              <a:rPr lang="en-US" sz="3600" dirty="0">
                <a:solidFill>
                  <a:schemeClr val="tx1"/>
                </a:solidFill>
              </a:rPr>
              <a:t>And He said to her, 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“Daughter, </a:t>
            </a:r>
            <a:r>
              <a:rPr lang="en-US" sz="3600" b="1" u="sng" dirty="0">
                <a:solidFill>
                  <a:srgbClr val="002060"/>
                </a:solidFill>
              </a:rPr>
              <a:t>your faith has made you well</a:t>
            </a:r>
            <a:r>
              <a:rPr lang="en-US" sz="3600" dirty="0">
                <a:solidFill>
                  <a:schemeClr val="tx1"/>
                </a:solidFill>
              </a:rPr>
              <a:t>; go in peace and be healed of your affliction.”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2">
            <a:extLst>
              <a:ext uri="{FF2B5EF4-FFF2-40B4-BE49-F238E27FC236}">
                <a16:creationId xmlns:a16="http://schemas.microsoft.com/office/drawing/2014/main" xmlns="" id="{A3ADC864-9337-4757-8C41-FF3C95916D76}"/>
              </a:ext>
            </a:extLst>
          </p:cNvPr>
          <p:cNvSpPr/>
          <p:nvPr/>
        </p:nvSpPr>
        <p:spPr>
          <a:xfrm>
            <a:off x="159446" y="3087650"/>
            <a:ext cx="11648515" cy="7508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Jesus made the situation into a “teachable moment”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3592F36D-0098-4D17-B7C4-CF7437BE0EF0}"/>
              </a:ext>
            </a:extLst>
          </p:cNvPr>
          <p:cNvSpPr/>
          <p:nvPr/>
        </p:nvSpPr>
        <p:spPr>
          <a:xfrm>
            <a:off x="79723" y="4019409"/>
            <a:ext cx="12032554" cy="750859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/>
              <a:t>“Everyone stop and look at this woman’s exemplary faith.” </a:t>
            </a: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xmlns="" id="{BEBF9CEA-8A76-47A3-B977-78F70EEA4C59}"/>
              </a:ext>
            </a:extLst>
          </p:cNvPr>
          <p:cNvSpPr/>
          <p:nvPr/>
        </p:nvSpPr>
        <p:spPr>
          <a:xfrm>
            <a:off x="95764" y="5005258"/>
            <a:ext cx="12032554" cy="16177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“I am powerful. I am compassionate. I do care about your suffering and I don’t care about your uncleanness… I have come to begin to set things right and I can … I am the right place to put your faith.”</a:t>
            </a:r>
          </a:p>
        </p:txBody>
      </p:sp>
    </p:spTree>
    <p:extLst>
      <p:ext uri="{BB962C8B-B14F-4D97-AF65-F5344CB8AC3E}">
        <p14:creationId xmlns:p14="http://schemas.microsoft.com/office/powerpoint/2010/main" val="251328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5:35 </a:t>
            </a:r>
            <a:r>
              <a:rPr lang="en-US" sz="3600" dirty="0">
                <a:solidFill>
                  <a:schemeClr val="tx1"/>
                </a:solidFill>
              </a:rPr>
              <a:t>While He was still speaking, they came from the  house of the synagogue official, saying, “Your daughter has died; why trouble the Teacher anymore?”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6076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0"/>
            <a:ext cx="6096000" cy="6857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Mark 5:35 </a:t>
            </a:r>
            <a:r>
              <a:rPr lang="en-US" sz="3600" dirty="0">
                <a:solidFill>
                  <a:schemeClr val="tx1"/>
                </a:solidFill>
              </a:rPr>
              <a:t>While He was still speaking, they came from the  house of the synagogue official, saying, “Your daughter has died; </a:t>
            </a:r>
            <a:r>
              <a:rPr lang="en-US" sz="3600" b="1" u="sng" dirty="0">
                <a:solidFill>
                  <a:srgbClr val="002060"/>
                </a:solidFill>
              </a:rPr>
              <a:t>why trouble the Teacher anymore?</a:t>
            </a:r>
            <a:r>
              <a:rPr lang="en-US" sz="3600" dirty="0">
                <a:solidFill>
                  <a:schemeClr val="tx1"/>
                </a:solidFill>
              </a:rPr>
              <a:t>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36 </a:t>
            </a:r>
            <a:r>
              <a:rPr lang="en-US" sz="3600" dirty="0">
                <a:solidFill>
                  <a:schemeClr val="tx1"/>
                </a:solidFill>
              </a:rPr>
              <a:t>But Jesus, overhearing what was being spoken, said to the synagogue official, “Do not be afraid any longer, only believe.”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1DA51464-65AB-4248-954A-9870CCF391EE}"/>
              </a:ext>
            </a:extLst>
          </p:cNvPr>
          <p:cNvSpPr/>
          <p:nvPr/>
        </p:nvSpPr>
        <p:spPr>
          <a:xfrm>
            <a:off x="6280484" y="1406719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Financial Pain</a:t>
            </a:r>
          </a:p>
        </p:txBody>
      </p:sp>
      <p:sp>
        <p:nvSpPr>
          <p:cNvPr id="7" name="Rounded Rectangle 2">
            <a:extLst>
              <a:ext uri="{FF2B5EF4-FFF2-40B4-BE49-F238E27FC236}">
                <a16:creationId xmlns:a16="http://schemas.microsoft.com/office/drawing/2014/main" xmlns="" id="{B2332054-AFBF-4328-8590-FF51FCB96C05}"/>
              </a:ext>
            </a:extLst>
          </p:cNvPr>
          <p:cNvSpPr/>
          <p:nvPr/>
        </p:nvSpPr>
        <p:spPr>
          <a:xfrm>
            <a:off x="6280483" y="2291526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Social Pain</a:t>
            </a: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xmlns="" id="{99B59254-82BD-41F9-81F1-D9A6A1458CFB}"/>
              </a:ext>
            </a:extLst>
          </p:cNvPr>
          <p:cNvSpPr/>
          <p:nvPr/>
        </p:nvSpPr>
        <p:spPr>
          <a:xfrm>
            <a:off x="6456946" y="3200392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Isolation – humiliation – shame</a:t>
            </a:r>
            <a:endParaRPr lang="en-US" sz="5400" b="1" dirty="0"/>
          </a:p>
        </p:txBody>
      </p:sp>
      <p:pic>
        <p:nvPicPr>
          <p:cNvPr id="9" name="Picture 2" descr="Brooklyn Museum">
            <a:extLst>
              <a:ext uri="{FF2B5EF4-FFF2-40B4-BE49-F238E27FC236}">
                <a16:creationId xmlns:a16="http://schemas.microsoft.com/office/drawing/2014/main" xmlns="" id="{59B90FDF-6978-488F-B09F-29BF6BB68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28082" y="0"/>
            <a:ext cx="6096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61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4838700"/>
            <a:ext cx="12192000" cy="20193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5:37 </a:t>
            </a:r>
            <a:r>
              <a:rPr lang="en-US" sz="3200" dirty="0">
                <a:solidFill>
                  <a:schemeClr val="tx1"/>
                </a:solidFill>
              </a:rPr>
              <a:t>And He allowed no one to accompany Him, except Peter and  James and John the brother of James. </a:t>
            </a:r>
            <a:r>
              <a:rPr lang="en-US" sz="3200" b="1" baseline="30000" dirty="0">
                <a:solidFill>
                  <a:schemeClr val="tx1"/>
                </a:solidFill>
              </a:rPr>
              <a:t>38 </a:t>
            </a:r>
            <a:r>
              <a:rPr lang="en-US" sz="3200" dirty="0">
                <a:solidFill>
                  <a:schemeClr val="tx1"/>
                </a:solidFill>
              </a:rPr>
              <a:t>They came to the house of the synagogue official; and He saw a commotion, and people loudly weeping and wailing. 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9806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276850"/>
            <a:ext cx="12192000" cy="1581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5:39 </a:t>
            </a:r>
            <a:r>
              <a:rPr lang="en-US" sz="3200" dirty="0">
                <a:solidFill>
                  <a:schemeClr val="tx1"/>
                </a:solidFill>
              </a:rPr>
              <a:t>And entering in, He said to them, “Why make a commotion and weep? The child has not died, but is asleep.” </a:t>
            </a:r>
          </a:p>
          <a:p>
            <a:r>
              <a:rPr lang="en-US" sz="3200" b="1" baseline="30000" dirty="0">
                <a:solidFill>
                  <a:schemeClr val="tx1"/>
                </a:solidFill>
              </a:rPr>
              <a:t>40 </a:t>
            </a:r>
            <a:r>
              <a:rPr lang="en-US" sz="3200" dirty="0">
                <a:solidFill>
                  <a:schemeClr val="tx1"/>
                </a:solidFill>
              </a:rPr>
              <a:t>They began laughing at Him.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49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276850"/>
            <a:ext cx="12192000" cy="1581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5:40 </a:t>
            </a:r>
            <a:r>
              <a:rPr lang="en-US" sz="3200" dirty="0">
                <a:solidFill>
                  <a:schemeClr val="tx1"/>
                </a:solidFill>
              </a:rPr>
              <a:t>But putting them all out, He took along the child’s father and mother and His own companions, and entered the room where the child was.</a:t>
            </a:r>
          </a:p>
        </p:txBody>
      </p:sp>
    </p:spTree>
    <p:extLst>
      <p:ext uri="{BB962C8B-B14F-4D97-AF65-F5344CB8AC3E}">
        <p14:creationId xmlns:p14="http://schemas.microsoft.com/office/powerpoint/2010/main" val="1106532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1lfxha3ugu3d4.cloudfront.net/images/opencollection/objects/size4/00.159.108_PS2.jpg">
            <a:extLst>
              <a:ext uri="{FF2B5EF4-FFF2-40B4-BE49-F238E27FC236}">
                <a16:creationId xmlns:a16="http://schemas.microsoft.com/office/drawing/2014/main" xmlns="" id="{F74E3AB7-1A9D-439C-A926-2501CC3F5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26930"/>
            <a:ext cx="12192000" cy="82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5:41 </a:t>
            </a:r>
            <a:r>
              <a:rPr lang="en-US" sz="3200" dirty="0">
                <a:solidFill>
                  <a:schemeClr val="tx1"/>
                </a:solidFill>
              </a:rPr>
              <a:t>Taking the child by the hand, He said to her, “Talitha </a:t>
            </a:r>
            <a:r>
              <a:rPr lang="en-US" sz="3200" dirty="0" err="1">
                <a:solidFill>
                  <a:schemeClr val="tx1"/>
                </a:solidFill>
              </a:rPr>
              <a:t>kum</a:t>
            </a:r>
            <a:r>
              <a:rPr lang="en-US" sz="3200" dirty="0">
                <a:solidFill>
                  <a:schemeClr val="tx1"/>
                </a:solidFill>
              </a:rPr>
              <a:t>!”  (which translated means, “Little girl, I say to you, get up!”). </a:t>
            </a:r>
          </a:p>
        </p:txBody>
      </p:sp>
    </p:spTree>
    <p:extLst>
      <p:ext uri="{BB962C8B-B14F-4D97-AF65-F5344CB8AC3E}">
        <p14:creationId xmlns:p14="http://schemas.microsoft.com/office/powerpoint/2010/main" val="21612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1lfxha3ugu3d4.cloudfront.net/images/opencollection/objects/size4/00.159.108_PS2.jpg">
            <a:extLst>
              <a:ext uri="{FF2B5EF4-FFF2-40B4-BE49-F238E27FC236}">
                <a16:creationId xmlns:a16="http://schemas.microsoft.com/office/drawing/2014/main" xmlns="" id="{F74E3AB7-1A9D-439C-A926-2501CC3F5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26930"/>
            <a:ext cx="12192000" cy="82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5:42 </a:t>
            </a:r>
            <a:r>
              <a:rPr lang="en-US" sz="3200" dirty="0">
                <a:solidFill>
                  <a:schemeClr val="tx1"/>
                </a:solidFill>
              </a:rPr>
              <a:t>Immediately the girl got up and began to walk, for she was twelve years old. And immediately they were completely astounded. 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273C7C5-7376-4049-B796-0A2D2638FF6B}"/>
              </a:ext>
            </a:extLst>
          </p:cNvPr>
          <p:cNvSpPr/>
          <p:nvPr/>
        </p:nvSpPr>
        <p:spPr>
          <a:xfrm>
            <a:off x="2000250" y="4606034"/>
            <a:ext cx="99631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Jesus’s power is absolutely adequate!</a:t>
            </a:r>
          </a:p>
        </p:txBody>
      </p:sp>
    </p:spTree>
    <p:extLst>
      <p:ext uri="{BB962C8B-B14F-4D97-AF65-F5344CB8AC3E}">
        <p14:creationId xmlns:p14="http://schemas.microsoft.com/office/powerpoint/2010/main" val="157724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0"/>
            <a:ext cx="5534526" cy="76159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Matt 5:22 </a:t>
            </a:r>
            <a:r>
              <a:rPr lang="en-US" sz="3600" dirty="0">
                <a:solidFill>
                  <a:schemeClr val="tx1"/>
                </a:solidFill>
              </a:rPr>
              <a:t>One of the synagogue officials named Jairus came up,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81436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51_PS2.jpg">
            <a:extLst>
              <a:ext uri="{FF2B5EF4-FFF2-40B4-BE49-F238E27FC236}">
                <a16:creationId xmlns:a16="http://schemas.microsoft.com/office/drawing/2014/main" xmlns="" id="{F9FD52F0-D90E-47B3-97DA-A1FEA29F4D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d1lfxha3ugu3d4.cloudfront.net/images/opencollection/objects/size4/00.159.108_PS2.jpg">
            <a:extLst>
              <a:ext uri="{FF2B5EF4-FFF2-40B4-BE49-F238E27FC236}">
                <a16:creationId xmlns:a16="http://schemas.microsoft.com/office/drawing/2014/main" xmlns="" id="{F74E3AB7-1A9D-439C-A926-2501CC3F5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26930"/>
            <a:ext cx="12192000" cy="822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CF18A8-7678-4127-AB8C-73D620ABC494}"/>
              </a:ext>
            </a:extLst>
          </p:cNvPr>
          <p:cNvSpPr/>
          <p:nvPr/>
        </p:nvSpPr>
        <p:spPr>
          <a:xfrm>
            <a:off x="0" y="5467350"/>
            <a:ext cx="12192000" cy="13906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5:43 </a:t>
            </a:r>
            <a:r>
              <a:rPr lang="en-US" sz="3200" dirty="0">
                <a:solidFill>
                  <a:schemeClr val="tx1"/>
                </a:solidFill>
              </a:rPr>
              <a:t>And He gave them strict orders that no one should know about this, and He said that something should be given her to eat.</a:t>
            </a: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xmlns="" id="{3273C7C5-7376-4049-B796-0A2D2638FF6B}"/>
              </a:ext>
            </a:extLst>
          </p:cNvPr>
          <p:cNvSpPr/>
          <p:nvPr/>
        </p:nvSpPr>
        <p:spPr>
          <a:xfrm>
            <a:off x="2000250" y="4606034"/>
            <a:ext cx="9963150" cy="727966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Jesus’s power is absolutely adequate!</a:t>
            </a:r>
          </a:p>
        </p:txBody>
      </p:sp>
    </p:spTree>
    <p:extLst>
      <p:ext uri="{BB962C8B-B14F-4D97-AF65-F5344CB8AC3E}">
        <p14:creationId xmlns:p14="http://schemas.microsoft.com/office/powerpoint/2010/main" val="2088677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62502BC-4E35-42AA-8A06-4414460C7F23}"/>
              </a:ext>
            </a:extLst>
          </p:cNvPr>
          <p:cNvSpPr/>
          <p:nvPr/>
        </p:nvSpPr>
        <p:spPr>
          <a:xfrm>
            <a:off x="0" y="243584"/>
            <a:ext cx="12192000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/>
              <a:t>What does this teach us about Jesus?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337BE513-F4B7-401C-B5FB-582BBB3F0808}"/>
              </a:ext>
            </a:extLst>
          </p:cNvPr>
          <p:cNvSpPr/>
          <p:nvPr/>
        </p:nvSpPr>
        <p:spPr>
          <a:xfrm>
            <a:off x="284871" y="1674513"/>
            <a:ext cx="11622258" cy="899875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He can and will set hopeless and broken things right</a:t>
            </a: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xmlns="" id="{D8481B7A-3363-430E-A901-C1DA17241558}"/>
              </a:ext>
            </a:extLst>
          </p:cNvPr>
          <p:cNvSpPr/>
          <p:nvPr/>
        </p:nvSpPr>
        <p:spPr>
          <a:xfrm>
            <a:off x="284871" y="3000079"/>
            <a:ext cx="11622258" cy="1396677"/>
          </a:xfrm>
          <a:prstGeom prst="round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As Christians, we go with </a:t>
            </a:r>
            <a:r>
              <a:rPr lang="en-US" sz="4000" b="1" i="1" dirty="0"/>
              <a:t>hope</a:t>
            </a:r>
            <a:r>
              <a:rPr lang="en-US" sz="4000" b="1" dirty="0"/>
              <a:t> in the long run, and </a:t>
            </a:r>
            <a:r>
              <a:rPr lang="en-US" sz="4000" b="1" i="1" dirty="0"/>
              <a:t>faith</a:t>
            </a:r>
            <a:r>
              <a:rPr lang="en-US" sz="4000" b="1" dirty="0"/>
              <a:t> in the mean time</a:t>
            </a:r>
          </a:p>
        </p:txBody>
      </p:sp>
    </p:spTree>
    <p:extLst>
      <p:ext uri="{BB962C8B-B14F-4D97-AF65-F5344CB8AC3E}">
        <p14:creationId xmlns:p14="http://schemas.microsoft.com/office/powerpoint/2010/main" val="292822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62502BC-4E35-42AA-8A06-4414460C7F23}"/>
              </a:ext>
            </a:extLst>
          </p:cNvPr>
          <p:cNvSpPr/>
          <p:nvPr/>
        </p:nvSpPr>
        <p:spPr>
          <a:xfrm>
            <a:off x="0" y="243584"/>
            <a:ext cx="12192000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What does this teach us about Salvation?</a:t>
            </a:r>
          </a:p>
        </p:txBody>
      </p:sp>
    </p:spTree>
    <p:extLst>
      <p:ext uri="{BB962C8B-B14F-4D97-AF65-F5344CB8AC3E}">
        <p14:creationId xmlns:p14="http://schemas.microsoft.com/office/powerpoint/2010/main" val="293874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462502BC-4E35-42AA-8A06-4414460C7F23}"/>
              </a:ext>
            </a:extLst>
          </p:cNvPr>
          <p:cNvSpPr/>
          <p:nvPr/>
        </p:nvSpPr>
        <p:spPr>
          <a:xfrm>
            <a:off x="0" y="243584"/>
            <a:ext cx="12192000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What does this teach us about Ourselves?</a:t>
            </a:r>
          </a:p>
        </p:txBody>
      </p:sp>
    </p:spTree>
    <p:extLst>
      <p:ext uri="{BB962C8B-B14F-4D97-AF65-F5344CB8AC3E}">
        <p14:creationId xmlns:p14="http://schemas.microsoft.com/office/powerpoint/2010/main" val="1941805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xmlns="" id="{9642626F-AE5B-4C60-AF84-A024FE51F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32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1"/>
            <a:ext cx="5534526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Matt 5:22 </a:t>
            </a:r>
            <a:r>
              <a:rPr lang="en-US" sz="3600" dirty="0">
                <a:solidFill>
                  <a:schemeClr val="tx1"/>
                </a:solidFill>
              </a:rPr>
              <a:t>One of the synagogue officials named Jairus came up, and on seeing Him, fell at His feet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23 </a:t>
            </a:r>
            <a:r>
              <a:rPr lang="en-US" sz="3600" dirty="0">
                <a:solidFill>
                  <a:schemeClr val="tx1"/>
                </a:solidFill>
              </a:rPr>
              <a:t>and implored Him earnestly, saying, “My little daughter is at the point of death; please come and lay Your hands on her, so that she will get well and live.” 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60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2C57F1B6-A925-4D17-B6EF-F086EAC435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5967D95-4DCF-4331-A201-EBDFF14ACCA8}"/>
              </a:ext>
            </a:extLst>
          </p:cNvPr>
          <p:cNvSpPr/>
          <p:nvPr/>
        </p:nvSpPr>
        <p:spPr>
          <a:xfrm>
            <a:off x="0" y="1"/>
            <a:ext cx="5534526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endParaRPr lang="en-US" sz="3600" b="1" baseline="30000" dirty="0">
              <a:solidFill>
                <a:schemeClr val="tx1"/>
              </a:solidFill>
            </a:endParaRPr>
          </a:p>
          <a:p>
            <a:endParaRPr lang="en-US" sz="3600" b="1" baseline="30000" dirty="0">
              <a:solidFill>
                <a:schemeClr val="tx1"/>
              </a:solidFill>
            </a:endParaRPr>
          </a:p>
          <a:p>
            <a:r>
              <a:rPr lang="en-US" sz="3600" b="1" baseline="30000" dirty="0">
                <a:solidFill>
                  <a:schemeClr val="tx1"/>
                </a:solidFill>
              </a:rPr>
              <a:t>Matt 5:24 </a:t>
            </a:r>
            <a:r>
              <a:rPr lang="en-US" sz="3600" dirty="0">
                <a:solidFill>
                  <a:schemeClr val="tx1"/>
                </a:solidFill>
              </a:rPr>
              <a:t>And He went off with him; and a large crowd was following Him and pressing in on Him.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1763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1lfxha3ugu3d4.cloudfront.net/images/opencollection/objects/size4/00.159.160_PS2.jpg">
            <a:extLst>
              <a:ext uri="{FF2B5EF4-FFF2-40B4-BE49-F238E27FC236}">
                <a16:creationId xmlns:a16="http://schemas.microsoft.com/office/drawing/2014/main" xmlns="" id="{BF8897E9-5B8E-4886-B70C-BC70AD6E41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526" y="-2825597"/>
            <a:ext cx="6657474" cy="968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4442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b="1" u="sng" dirty="0">
                <a:solidFill>
                  <a:srgbClr val="002060"/>
                </a:solidFill>
              </a:rPr>
              <a:t>A woman who had had a hemorrhage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dirty="0">
                <a:solidFill>
                  <a:schemeClr val="tx1"/>
                </a:solidFill>
              </a:rPr>
              <a:t>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had endured much at the hands of many physicians,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</p:spTree>
    <p:extLst>
      <p:ext uri="{BB962C8B-B14F-4D97-AF65-F5344CB8AC3E}">
        <p14:creationId xmlns:p14="http://schemas.microsoft.com/office/powerpoint/2010/main" val="399303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esus Heals a Woman of Faith - Jesus Heals a Woman of Faith">
            <a:extLst>
              <a:ext uri="{FF2B5EF4-FFF2-40B4-BE49-F238E27FC236}">
                <a16:creationId xmlns:a16="http://schemas.microsoft.com/office/drawing/2014/main" xmlns="" id="{20DD0F52-C071-4E88-9A6E-DE3E20A5E8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 brush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6" r="11579"/>
          <a:stretch/>
        </p:blipFill>
        <p:spPr bwMode="auto">
          <a:xfrm>
            <a:off x="1" y="0"/>
            <a:ext cx="6280483" cy="47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520D088-9E30-4EA8-963B-8F526F011A36}"/>
              </a:ext>
            </a:extLst>
          </p:cNvPr>
          <p:cNvSpPr/>
          <p:nvPr/>
        </p:nvSpPr>
        <p:spPr>
          <a:xfrm>
            <a:off x="0" y="4716378"/>
            <a:ext cx="12192000" cy="2141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3200" b="1" baseline="30000" dirty="0">
                <a:solidFill>
                  <a:schemeClr val="tx1"/>
                </a:solidFill>
              </a:rPr>
              <a:t>Mark 5:25 </a:t>
            </a:r>
            <a:r>
              <a:rPr lang="en-US" sz="3200" dirty="0">
                <a:solidFill>
                  <a:schemeClr val="tx1"/>
                </a:solidFill>
              </a:rPr>
              <a:t>A woman who had had a hemorrhage for twelve years, </a:t>
            </a:r>
            <a:r>
              <a:rPr lang="en-US" sz="3200" b="1" baseline="30000" dirty="0">
                <a:solidFill>
                  <a:schemeClr val="tx1"/>
                </a:solidFill>
              </a:rPr>
              <a:t>26 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b="1" u="sng" dirty="0">
                <a:solidFill>
                  <a:srgbClr val="002060"/>
                </a:solidFill>
              </a:rPr>
              <a:t>had endured much at the hands of many physicians</a:t>
            </a:r>
            <a:r>
              <a:rPr lang="en-US" sz="3200" dirty="0">
                <a:solidFill>
                  <a:schemeClr val="tx1"/>
                </a:solidFill>
              </a:rPr>
              <a:t>, and had spent all that she had and was not helped at all, but rather had grown worse— </a:t>
            </a:r>
            <a:r>
              <a:rPr lang="en-US" sz="3200" b="1" baseline="30000" dirty="0">
                <a:solidFill>
                  <a:schemeClr val="tx1"/>
                </a:solidFill>
              </a:rPr>
              <a:t>27 </a:t>
            </a:r>
            <a:r>
              <a:rPr lang="en-US" sz="3200" dirty="0">
                <a:solidFill>
                  <a:schemeClr val="tx1"/>
                </a:solidFill>
              </a:rPr>
              <a:t>after hearing about Jesus, she came up in the crowd </a:t>
            </a:r>
          </a:p>
          <a:p>
            <a:endParaRPr lang="en-US" sz="3600" dirty="0">
              <a:solidFill>
                <a:schemeClr val="tx1"/>
              </a:solidFill>
            </a:endParaRPr>
          </a:p>
          <a:p>
            <a:endParaRPr lang="en-US" sz="3600" dirty="0"/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DC3523D0-3B5B-412F-A6EC-679DB9A07CC0}"/>
              </a:ext>
            </a:extLst>
          </p:cNvPr>
          <p:cNvSpPr/>
          <p:nvPr/>
        </p:nvSpPr>
        <p:spPr>
          <a:xfrm>
            <a:off x="6280485" y="521368"/>
            <a:ext cx="5911515" cy="7279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85800" indent="-685800" algn="ctr">
              <a:buFont typeface="Arial" panose="020B0604020202020204" pitchFamily="34" charset="0"/>
              <a:buChar char="•"/>
            </a:pPr>
            <a:r>
              <a:rPr lang="en-US" sz="5400" b="1" dirty="0"/>
              <a:t>Physical pain</a:t>
            </a:r>
          </a:p>
        </p:txBody>
      </p:sp>
    </p:spTree>
    <p:extLst>
      <p:ext uri="{BB962C8B-B14F-4D97-AF65-F5344CB8AC3E}">
        <p14:creationId xmlns:p14="http://schemas.microsoft.com/office/powerpoint/2010/main" val="506264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796</Words>
  <Application>Microsoft Office PowerPoint</Application>
  <PresentationFormat>Widescreen</PresentationFormat>
  <Paragraphs>272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2022-02-24T19:13:10Z</dcterms:created>
  <dcterms:modified xsi:type="dcterms:W3CDTF">2022-02-24T19:14:14Z</dcterms:modified>
</cp:coreProperties>
</file>