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5683" r:id="rId1"/>
  </p:sldMasterIdLst>
  <p:notesMasterIdLst>
    <p:notesMasterId r:id="rId31"/>
  </p:notesMasterIdLst>
  <p:sldIdLst>
    <p:sldId id="5815" r:id="rId2"/>
    <p:sldId id="5900" r:id="rId3"/>
    <p:sldId id="6043" r:id="rId4"/>
    <p:sldId id="6044" r:id="rId5"/>
    <p:sldId id="6045" r:id="rId6"/>
    <p:sldId id="6046" r:id="rId7"/>
    <p:sldId id="6050" r:id="rId8"/>
    <p:sldId id="6047" r:id="rId9"/>
    <p:sldId id="6048" r:id="rId10"/>
    <p:sldId id="6041" r:id="rId11"/>
    <p:sldId id="6025" r:id="rId12"/>
    <p:sldId id="6026" r:id="rId13"/>
    <p:sldId id="6027" r:id="rId14"/>
    <p:sldId id="6049" r:id="rId15"/>
    <p:sldId id="6028" r:id="rId16"/>
    <p:sldId id="6029" r:id="rId17"/>
    <p:sldId id="6030" r:id="rId18"/>
    <p:sldId id="6051" r:id="rId19"/>
    <p:sldId id="6031" r:id="rId20"/>
    <p:sldId id="6032" r:id="rId21"/>
    <p:sldId id="6033" r:id="rId22"/>
    <p:sldId id="6034" r:id="rId23"/>
    <p:sldId id="6035" r:id="rId24"/>
    <p:sldId id="6036" r:id="rId25"/>
    <p:sldId id="6037" r:id="rId26"/>
    <p:sldId id="6038" r:id="rId27"/>
    <p:sldId id="6039" r:id="rId28"/>
    <p:sldId id="6040" r:id="rId29"/>
    <p:sldId id="604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FCC600"/>
    <a:srgbClr val="F28100"/>
    <a:srgbClr val="F98400"/>
    <a:srgbClr val="F75200"/>
    <a:srgbClr val="00FF00"/>
    <a:srgbClr val="FFCC66"/>
    <a:srgbClr val="333333"/>
    <a:srgbClr val="30303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85152" autoAdjust="0"/>
  </p:normalViewPr>
  <p:slideViewPr>
    <p:cSldViewPr>
      <p:cViewPr>
        <p:scale>
          <a:sx n="50" d="100"/>
          <a:sy n="50" d="100"/>
        </p:scale>
        <p:origin x="-7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96978B-A236-B943-B34D-431BF05F6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45E2-D7C3-4F9F-B0C1-5F7BBEEABB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DC4F-BA6F-439F-8357-D2276933A3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0964-9868-43BD-9E30-288DDB4816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D1FD-880C-446E-B7A1-76160895A6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0723-F931-4C67-9945-C61D1A7739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62B7-955F-4FA4-ACB9-13EC1D6210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12F8-1818-4B15-AE15-8364AD8EFC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5BFE-1BC4-45CE-BCF7-3645720F62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72D7-EFFF-4A53-A8F3-CBD4E14CA0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F4CC6-6356-40CC-B26F-2C27E8EC3F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1A7B-5F24-4BD3-ACE8-6D2F461FA2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983F-46D1-4A47-A8E2-A26E8B93F5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7D2A-C336-41B7-9D9F-FB8C29BD02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6286-07CA-409D-BAF3-BD6762D50E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BA25-288D-42F6-A67D-362DC66EA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0708-9175-4931-A978-FF1FE67D3B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3DC6-7158-4037-A418-41D8C46D33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EA45-91D8-4E63-85BD-95D9321E9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6A1B-44E1-446A-A043-E7D16061A2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2FB-1C16-4A89-A48D-5FDEDA99AC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8B08-ABFE-491B-919B-E650DE7C0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A9D-22BA-4DDF-B209-93F4221DF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AFB93-9BCD-4A7A-A361-882F41969D13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07/16/15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7FC07A-240C-468B-943B-D4EB121898DE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4" r:id="rId1"/>
    <p:sldLayoutId id="2147485685" r:id="rId2"/>
    <p:sldLayoutId id="2147485686" r:id="rId3"/>
    <p:sldLayoutId id="2147485687" r:id="rId4"/>
    <p:sldLayoutId id="2147485688" r:id="rId5"/>
    <p:sldLayoutId id="2147485689" r:id="rId6"/>
    <p:sldLayoutId id="2147485690" r:id="rId7"/>
    <p:sldLayoutId id="2147485691" r:id="rId8"/>
    <p:sldLayoutId id="2147485692" r:id="rId9"/>
    <p:sldLayoutId id="2147485693" r:id="rId10"/>
    <p:sldLayoutId id="2147485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49575"/>
            <a:ext cx="86868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spc="300" dirty="0" smtClean="0">
                <a:solidFill>
                  <a:schemeClr val="bg1"/>
                </a:solidFill>
                <a:latin typeface="Impact" pitchFamily="34" charset="0"/>
              </a:rPr>
              <a:t>HONING YOUR DISCERNMENT</a:t>
            </a:r>
            <a:endParaRPr lang="en-US" sz="4800" spc="3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1524000"/>
            <a:ext cx="89916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It’s a crucial for effective discipleship. </a:t>
            </a:r>
          </a:p>
          <a:p>
            <a:pPr marL="579438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 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It’s essential for spiritual maturity.</a:t>
            </a:r>
          </a:p>
          <a:p>
            <a:pPr marL="579438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 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Useful in rescuing people from dangerous false teaching.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5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Why is important to have discernment?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The New Testament speaks volumes on the subject of detecting false teaching. </a:t>
            </a:r>
          </a:p>
          <a:p>
            <a:pPr marL="579438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 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Isn’t that easy (2 Cor. 11:14).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5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Discerning Truth From Falsehood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2200" y="3733800"/>
            <a:ext cx="6172200" cy="9144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810001"/>
            <a:ext cx="6065783" cy="7017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44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A Thought Experiment</a:t>
            </a:r>
            <a:endParaRPr lang="en-US" sz="4400" dirty="0" smtClean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Honing your ability to discern truth from falsehood. </a:t>
            </a:r>
          </a:p>
          <a:p>
            <a:pPr marL="914400" lvl="0" indent="-457200">
              <a:spcAft>
                <a:spcPts val="12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Learn the grammatical-historical method of interpretation.</a:t>
            </a:r>
          </a:p>
          <a:p>
            <a:pPr marL="914400" indent="-457200">
              <a:spcAft>
                <a:spcPts val="12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Emphasize what the Bible Emphasizes</a:t>
            </a:r>
          </a:p>
          <a:p>
            <a:pPr marL="914400" indent="-457200">
              <a:spcAft>
                <a:spcPts val="12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Interpret critically.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5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Discerning Truth From Falsehood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Heb. </a:t>
            </a:r>
            <a:r>
              <a:rPr lang="en-US" sz="4000" i="1" dirty="0" err="1" smtClean="0">
                <a:solidFill>
                  <a:schemeClr val="bg1"/>
                </a:solidFill>
                <a:latin typeface="Cambria" pitchFamily="18" charset="0"/>
              </a:rPr>
              <a:t>hokmah</a:t>
            </a:r>
            <a:endParaRPr lang="en-US" sz="4000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</a:t>
            </a:r>
            <a:r>
              <a:rPr lang="en-US" sz="3800" dirty="0" smtClean="0">
                <a:solidFill>
                  <a:srgbClr val="FFFFFF"/>
                </a:solidFill>
                <a:latin typeface="Cambria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Exodus 28:3: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“Tell all the skilled men to whom I have given wisdom...that they are to make garments for Aaron...so he may serve me as priest.”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</a:t>
            </a:r>
            <a:r>
              <a:rPr lang="en-US" sz="3800" dirty="0" smtClean="0">
                <a:solidFill>
                  <a:srgbClr val="FFFFFF"/>
                </a:solidFill>
                <a:latin typeface="Cambria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Exodus 36:2: Moses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summoned </a:t>
            </a:r>
            <a:r>
              <a:rPr lang="en-US" sz="3800" dirty="0" err="1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Bezalel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 and </a:t>
            </a:r>
            <a:r>
              <a:rPr lang="en-US" sz="3800" dirty="0" err="1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Oholiab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…whom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the LORD had given ability and who was willing to come and do the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work.”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 </a:t>
            </a:r>
            <a:endParaRPr lang="en-US" sz="3500" i="1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Seeing people in an overly positively light.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b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Detecting imbalances in this direction: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5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i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“If I just stick in there with people, they’ll eventually change.”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Seeing people in an overly positively light.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b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Detecting imbalances in this direction: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5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i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“</a:t>
            </a:r>
            <a:r>
              <a:rPr lang="en-US" sz="3600" i="1" dirty="0" smtClean="0">
                <a:solidFill>
                  <a:schemeClr val="bg1"/>
                </a:solidFill>
                <a:latin typeface="Cambria" pitchFamily="18" charset="0"/>
              </a:rPr>
              <a:t>He/she would never ________.”</a:t>
            </a:r>
            <a:endParaRPr lang="en-US" sz="3500" i="1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Seeing people in an overly positively light.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b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Detecting imbalances in this direction: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5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500" i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“He’s definitely had a turn around, we had a good talk.</a:t>
            </a:r>
            <a:r>
              <a:rPr lang="en-US" sz="3600" i="1" dirty="0" smtClean="0">
                <a:solidFill>
                  <a:schemeClr val="bg1"/>
                </a:solidFill>
                <a:latin typeface="Cambria" pitchFamily="18" charset="0"/>
              </a:rPr>
              <a:t>”</a:t>
            </a:r>
            <a:endParaRPr lang="en-US" sz="3500" i="1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Being overly negative.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...leads you to assume the worst in people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.</a:t>
            </a:r>
            <a:endParaRPr lang="en-US" sz="3600" i="1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4800600"/>
            <a:ext cx="8839200" cy="17526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4876802"/>
            <a:ext cx="8686800" cy="15881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Proverbs 11:12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“The one who denounces his neighbor lacks wisdom, but the one who has discernment keeps silent.”</a:t>
            </a:r>
            <a:endParaRPr lang="en-US" sz="3500" dirty="0" smtClean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Being overly negative.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...leads you to assume the worst in people.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...may prevent you from seeing people’s potential in Christ.</a:t>
            </a:r>
            <a:endParaRPr lang="en-US" sz="3600" i="1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Being overly negative.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</a:rPr>
              <a:t>...may lead you to write people off.</a:t>
            </a:r>
            <a:endParaRPr lang="en-US" sz="36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...about 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other people, 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but 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overly positive about your own people.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3</a:t>
            </a: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16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Then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two prostitutes came to the king and stood before him.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17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One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of the women said, “My master, this woman and I live in the same house. I had a baby while she was with me in the house.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Being overly negative.</a:t>
            </a:r>
          </a:p>
          <a:p>
            <a:pPr marL="914400" indent="-457200">
              <a:spcAft>
                <a:spcPts val="600"/>
              </a:spcAft>
              <a:buSzPct val="100000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</a:rPr>
              <a:t>...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may lead you to into people’s 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motives.</a:t>
            </a:r>
            <a:endParaRPr lang="en-US" sz="36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Discerning people understand how human nature works (Psa. 139:14; Jer. 17:9).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Being mentally disengaged.</a:t>
            </a:r>
            <a:endParaRPr lang="en-US" sz="36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Judging situations correctly.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Jumping to a conclusion without seeking to hear the other side of the story.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The Case Law Approach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Judging situations correctly.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Putting too much stock into your intuition.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2971800"/>
            <a:ext cx="8839200" cy="17526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048001"/>
            <a:ext cx="8686800" cy="15465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Peter </a:t>
            </a:r>
            <a:r>
              <a:rPr lang="en-US" sz="3500" b="1" dirty="0" err="1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Kreeft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“Always begin with data, with what we know for sure. Judge the unknown by the known, the uncertain by the certain.”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Judging situations correctly.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Putting too much stock into your intuition.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Black and White Thinking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Ways to hone your discernment. 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Admit you have bad discernment.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Make sure sin isn’t clouding your perception.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581400"/>
            <a:ext cx="8839200" cy="22098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657601"/>
            <a:ext cx="8686800" cy="203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Matthew 6:23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“But if your eyes are bad, your whole body will be full of darkness. If then the light within you is darkness, how great is that darkness!”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Ways to hone your discernment. 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Admit you have bad discernment.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Make sure sin isn’t clouding your perception.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Ask God for discernment and wait on his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Ways to hone your discernment. 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Regularly seek counsel.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2362200"/>
            <a:ext cx="8839200" cy="17526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438402"/>
            <a:ext cx="8686800" cy="15465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Proverbs 11:14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“When there is no guidance a nation falls, but there is success in the abundance of counselors.”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Ways to hone your discernment. 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Regularly seek counsel.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Surround yourself with people who have reliable discernment.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14400"/>
            <a:ext cx="8991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9438" lvl="1" indent="-579438">
              <a:spcBef>
                <a:spcPts val="600"/>
              </a:spcBef>
              <a:spcAft>
                <a:spcPts val="600"/>
              </a:spcAft>
              <a:tabLst>
                <a:tab pos="-1943100" algn="r"/>
                <a:tab pos="685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Ways to hone your discernment.  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 a good listener.</a:t>
            </a:r>
          </a:p>
          <a:p>
            <a:pPr marL="914400" indent="-457200">
              <a:spcAft>
                <a:spcPts val="600"/>
              </a:spcAft>
              <a:buSzPct val="100000"/>
              <a:buFont typeface="Cambria" pitchFamily="18" charset="0"/>
              <a:buChar char="»"/>
              <a:defRPr/>
            </a:pP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Be willing to take input.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Wisdom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3124200"/>
            <a:ext cx="8839200" cy="17526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3200402"/>
            <a:ext cx="8686800" cy="15881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Proverbs 17:10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“A rebuke makes a greater impression on a discerning person than a hundred blows on a fool.”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3</a:t>
            </a: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18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Then three days after I had my baby, this woman also had a baby. We were alone; there was no one else in the house except the two of us. </a:t>
            </a: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19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This woman’s child suffocated during the night when she rolled on top of him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</a:t>
            </a:r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endParaRPr lang="en-US" sz="4000" baseline="30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20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She got up in the middle of the night and took my son from my side, while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[I]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was sleeping. She put him in her arms, and put her dead son in my arms. </a:t>
            </a: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21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I got up in the morning to nurse my son, and there he was, dead! But when I examined him carefully in the morning, I realized it was not my baby.”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ea typeface="+mn-ea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</a:t>
            </a:r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endParaRPr lang="en-US" sz="4000" baseline="30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22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The other woman said, “No! My son is alive; your son is dead!” But the first woman replied, “No, your son is dead; my son is alive.” </a:t>
            </a: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24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The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king ordered, “Get me a sword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!”</a:t>
            </a:r>
          </a:p>
          <a:p>
            <a:pPr marL="571500" indent="-571500"/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 So they placed a sword before the king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</a:t>
            </a:r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endParaRPr lang="en-US" sz="4000" baseline="30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25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The king then said, “Cut the living child in two, and give half to one and half to the other!” </a:t>
            </a:r>
            <a:endParaRPr lang="en-US" sz="3800" baseline="300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</a:t>
            </a:r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endParaRPr lang="en-US" sz="4000" baseline="30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26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	The real mother spoke up to the king, for her motherly instincts were aroused. She said, “My master, give her the living child! Whatever you do, don’t kill him!”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But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the other woman said, “Neither one of us will have him! Let them cut him in two!”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3 </a:t>
            </a:r>
            <a:endParaRPr lang="en-US" sz="40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27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The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king responded, “Give the first woman the living child; don’t kill him. She is the mother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.”</a:t>
            </a:r>
          </a:p>
          <a:p>
            <a:pPr marL="1028700" indent="-457200"/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 Ability to Judge Truth from Falsehood. </a:t>
            </a:r>
            <a:endParaRPr lang="en-US" sz="38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4038600"/>
            <a:ext cx="8839200" cy="1752600"/>
          </a:xfrm>
          <a:prstGeom prst="rect">
            <a:avLst/>
          </a:prstGeom>
          <a:solidFill>
            <a:srgbClr val="1F497D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4114802"/>
            <a:ext cx="8686800" cy="15881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3500" b="1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Hebrews 5:14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: 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“Solid food is for the mature, whose perceptions are trained by practice to discern both good and </a:t>
            </a:r>
            <a:r>
              <a:rPr lang="en-US" sz="35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evil.”</a:t>
            </a:r>
            <a:endParaRPr lang="en-US" sz="3500" dirty="0" smtClean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52400" y="931605"/>
            <a:ext cx="89916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chemeClr val="bg1"/>
                </a:solidFill>
                <a:latin typeface="Cambria" pitchFamily="18" charset="0"/>
              </a:rPr>
              <a:t>1 Kings 3 </a:t>
            </a:r>
            <a:endParaRPr lang="en-US" sz="4000" baseline="30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571500" indent="-571500"/>
            <a:r>
              <a:rPr lang="en-US" sz="3800" baseline="30000" dirty="0" smtClean="0">
                <a:solidFill>
                  <a:schemeClr val="bg1"/>
                </a:solidFill>
                <a:latin typeface="Cambria" pitchFamily="18" charset="0"/>
              </a:rPr>
              <a:t>27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	The 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king responded, “Give the first woman the living child; don’t kill him. She is the mother</a:t>
            </a:r>
            <a:r>
              <a:rPr lang="en-US" sz="3800" dirty="0" smtClean="0">
                <a:solidFill>
                  <a:schemeClr val="bg1"/>
                </a:solidFill>
                <a:latin typeface="Cambria" pitchFamily="18" charset="0"/>
              </a:rPr>
              <a:t>.”</a:t>
            </a:r>
          </a:p>
          <a:p>
            <a:pPr marL="1028700" indent="-457200"/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3600" dirty="0" smtClean="0">
                <a:solidFill>
                  <a:schemeClr val="bg1"/>
                </a:solidFill>
                <a:latin typeface="Cambria" pitchFamily="18" charset="0"/>
                <a:ea typeface="Calibri"/>
              </a:rPr>
              <a:t> Ability to Judge Truth from Falsehood.</a:t>
            </a:r>
            <a:endParaRPr lang="en-US" sz="3600" dirty="0" smtClean="0">
              <a:solidFill>
                <a:schemeClr val="bg1"/>
              </a:solidFill>
              <a:latin typeface="Cambria" pitchFamily="18" charset="0"/>
              <a:ea typeface="Calibri"/>
            </a:endParaRPr>
          </a:p>
          <a:p>
            <a:pPr marL="1028700" indent="-457200"/>
            <a:r>
              <a:rPr lang="en-US" sz="2800" dirty="0" smtClean="0">
                <a:solidFill>
                  <a:srgbClr val="FFFFFF"/>
                </a:solidFill>
                <a:latin typeface="Cambria" charset="0"/>
              </a:rPr>
              <a:t>∾	</a:t>
            </a:r>
            <a:r>
              <a:rPr lang="en-US" sz="3600" dirty="0" smtClean="0">
                <a:solidFill>
                  <a:srgbClr val="FFFFFF"/>
                </a:solidFill>
                <a:latin typeface="Cambria" charset="0"/>
              </a:rPr>
              <a:t> Resembles Wisdom</a:t>
            </a:r>
            <a:endParaRPr lang="en-US" sz="36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prstClr val="white"/>
                </a:solidFill>
                <a:latin typeface="Cambria" pitchFamily="18" charset="0"/>
                <a:cs typeface="Arial" charset="0"/>
              </a:rPr>
              <a:t>What is discernment?</a:t>
            </a:r>
            <a:endParaRPr lang="en-US" sz="5000" b="1" dirty="0" smtClean="0">
              <a:solidFill>
                <a:prstClr val="white"/>
              </a:solidFill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127225</TotalTime>
  <Words>280</Words>
  <Application>Microsoft Office PowerPoint</Application>
  <PresentationFormat>On-screen Show (4:3)</PresentationFormat>
  <Paragraphs>124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HONING YOUR DISCERNMENT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Honing Your Discernment</dc:title>
  <dc:creator>Conrad Hilario</dc:creator>
  <cp:lastModifiedBy>conradhilario@gmail.com</cp:lastModifiedBy>
  <cp:revision>3760</cp:revision>
  <dcterms:created xsi:type="dcterms:W3CDTF">2012-09-06T20:51:19Z</dcterms:created>
  <dcterms:modified xsi:type="dcterms:W3CDTF">2015-07-16T14:11:25Z</dcterms:modified>
</cp:coreProperties>
</file>