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74" r:id="rId1"/>
  </p:sldMasterIdLst>
  <p:notesMasterIdLst>
    <p:notesMasterId r:id="rId34"/>
  </p:notesMasterIdLst>
  <p:handoutMasterIdLst>
    <p:handoutMasterId r:id="rId35"/>
  </p:handoutMasterIdLst>
  <p:sldIdLst>
    <p:sldId id="641" r:id="rId2"/>
    <p:sldId id="257" r:id="rId3"/>
    <p:sldId id="719" r:id="rId4"/>
    <p:sldId id="720" r:id="rId5"/>
    <p:sldId id="721" r:id="rId6"/>
    <p:sldId id="722" r:id="rId7"/>
    <p:sldId id="723" r:id="rId8"/>
    <p:sldId id="696" r:id="rId9"/>
    <p:sldId id="698" r:id="rId10"/>
    <p:sldId id="725" r:id="rId11"/>
    <p:sldId id="697" r:id="rId12"/>
    <p:sldId id="700" r:id="rId13"/>
    <p:sldId id="701" r:id="rId14"/>
    <p:sldId id="702" r:id="rId15"/>
    <p:sldId id="704" r:id="rId16"/>
    <p:sldId id="705" r:id="rId17"/>
    <p:sldId id="703" r:id="rId18"/>
    <p:sldId id="710" r:id="rId19"/>
    <p:sldId id="712" r:id="rId20"/>
    <p:sldId id="711" r:id="rId21"/>
    <p:sldId id="713" r:id="rId22"/>
    <p:sldId id="708" r:id="rId23"/>
    <p:sldId id="709" r:id="rId24"/>
    <p:sldId id="714" r:id="rId25"/>
    <p:sldId id="715" r:id="rId26"/>
    <p:sldId id="716" r:id="rId27"/>
    <p:sldId id="717" r:id="rId28"/>
    <p:sldId id="726" r:id="rId29"/>
    <p:sldId id="724" r:id="rId30"/>
    <p:sldId id="718" r:id="rId31"/>
    <p:sldId id="727" r:id="rId32"/>
    <p:sldId id="695" r:id="rId33"/>
  </p:sldIdLst>
  <p:sldSz cx="12192000" cy="6858000"/>
  <p:notesSz cx="6858000" cy="9144000"/>
  <p:kinsoku lang="ja-JP" invalStChars="" invalEndChars=""/>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2DB2B"/>
    <a:srgbClr val="3B3B3B"/>
    <a:srgbClr val="6B6B6B"/>
    <a:srgbClr val="000000"/>
    <a:srgbClr val="000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7B12D-9F8E-4352-86ED-CEA4261EEC8E}" v="207" dt="2021-12-19T14:16:28.252"/>
    <p1510:client id="{4F6211D9-AD6B-4921-A37B-339320BA3BFB}" v="132" dt="2021-12-19T01:25:29.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05" autoAdjust="0"/>
    <p:restoredTop sz="94660"/>
  </p:normalViewPr>
  <p:slideViewPr>
    <p:cSldViewPr snapToGrid="0">
      <p:cViewPr varScale="1">
        <p:scale>
          <a:sx n="43" d="100"/>
          <a:sy n="43" d="100"/>
        </p:scale>
        <p:origin x="80"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2709505D-50CD-4818-839B-FACE8CDCB916}"/>
              </a:ext>
            </a:extLst>
          </p:cNvPr>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algn="l" defTabSz="868363" eaLnBrk="0" hangingPunct="0">
              <a:defRPr sz="2400">
                <a:solidFill>
                  <a:schemeClr val="tx1"/>
                </a:solidFill>
                <a:latin typeface="Times New Roman" panose="02020603050405020304" pitchFamily="18" charset="0"/>
              </a:defRPr>
            </a:lvl1pPr>
            <a:lvl2pPr marL="434975" algn="l" defTabSz="868363" eaLnBrk="0" hangingPunct="0">
              <a:defRPr sz="2400">
                <a:solidFill>
                  <a:schemeClr val="tx1"/>
                </a:solidFill>
                <a:latin typeface="Times New Roman" panose="02020603050405020304" pitchFamily="18" charset="0"/>
              </a:defRPr>
            </a:lvl2pPr>
            <a:lvl3pPr marL="868363" algn="l" defTabSz="868363" eaLnBrk="0" hangingPunct="0">
              <a:defRPr sz="2400">
                <a:solidFill>
                  <a:schemeClr val="tx1"/>
                </a:solidFill>
                <a:latin typeface="Times New Roman" panose="02020603050405020304" pitchFamily="18" charset="0"/>
              </a:defRPr>
            </a:lvl3pPr>
            <a:lvl4pPr marL="1303338" algn="l" defTabSz="868363" eaLnBrk="0" hangingPunct="0">
              <a:defRPr sz="2400">
                <a:solidFill>
                  <a:schemeClr val="tx1"/>
                </a:solidFill>
                <a:latin typeface="Times New Roman" panose="02020603050405020304" pitchFamily="18" charset="0"/>
              </a:defRPr>
            </a:lvl4pPr>
            <a:lvl5pPr marL="1736725" algn="l" defTabSz="868363" eaLnBrk="0" hangingPunct="0">
              <a:defRPr sz="2400">
                <a:solidFill>
                  <a:schemeClr val="tx1"/>
                </a:solidFill>
                <a:latin typeface="Times New Roman" panose="02020603050405020304" pitchFamily="18" charset="0"/>
              </a:defRPr>
            </a:lvl5pPr>
            <a:lvl6pPr marL="2193925" defTabSz="868363" eaLnBrk="0" fontAlgn="base" hangingPunct="0">
              <a:spcBef>
                <a:spcPct val="0"/>
              </a:spcBef>
              <a:spcAft>
                <a:spcPct val="0"/>
              </a:spcAft>
              <a:defRPr sz="2400">
                <a:solidFill>
                  <a:schemeClr val="tx1"/>
                </a:solidFill>
                <a:latin typeface="Times New Roman" panose="02020603050405020304" pitchFamily="18" charset="0"/>
              </a:defRPr>
            </a:lvl6pPr>
            <a:lvl7pPr marL="2651125" defTabSz="868363" eaLnBrk="0" fontAlgn="base" hangingPunct="0">
              <a:spcBef>
                <a:spcPct val="0"/>
              </a:spcBef>
              <a:spcAft>
                <a:spcPct val="0"/>
              </a:spcAft>
              <a:defRPr sz="2400">
                <a:solidFill>
                  <a:schemeClr val="tx1"/>
                </a:solidFill>
                <a:latin typeface="Times New Roman" panose="02020603050405020304" pitchFamily="18" charset="0"/>
              </a:defRPr>
            </a:lvl7pPr>
            <a:lvl8pPr marL="3108325" defTabSz="868363" eaLnBrk="0" fontAlgn="base" hangingPunct="0">
              <a:spcBef>
                <a:spcPct val="0"/>
              </a:spcBef>
              <a:spcAft>
                <a:spcPct val="0"/>
              </a:spcAft>
              <a:defRPr sz="2400">
                <a:solidFill>
                  <a:schemeClr val="tx1"/>
                </a:solidFill>
                <a:latin typeface="Times New Roman" panose="02020603050405020304" pitchFamily="18" charset="0"/>
              </a:defRPr>
            </a:lvl8pPr>
            <a:lvl9pPr marL="3565525" defTabSz="868363"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200">
                <a:effectLst/>
                <a:latin typeface="Arial" panose="020B0604020202020204" pitchFamily="34" charset="0"/>
              </a:rPr>
              <a:t>Page </a:t>
            </a:r>
            <a:fld id="{762A1C3F-D166-4273-A7BD-3A7FB3D4DDB6}" type="slidenum">
              <a:rPr lang="en-US" altLang="en-US" sz="1200">
                <a:effectLst/>
                <a:latin typeface="Arial" panose="020B0604020202020204" pitchFamily="34" charset="0"/>
              </a:rPr>
              <a:pPr algn="ctr">
                <a:lnSpc>
                  <a:spcPct val="90000"/>
                </a:lnSpc>
              </a:pPr>
              <a:t>‹#›</a:t>
            </a:fld>
            <a:endParaRPr lang="en-US" altLang="en-US" sz="1200">
              <a:effectLst/>
              <a:latin typeface="Arial" panose="020B0604020202020204" pitchFamily="34" charset="0"/>
            </a:endParaRPr>
          </a:p>
        </p:txBody>
      </p:sp>
      <p:sp>
        <p:nvSpPr>
          <p:cNvPr id="3075" name="Rectangle 3">
            <a:extLst>
              <a:ext uri="{FF2B5EF4-FFF2-40B4-BE49-F238E27FC236}">
                <a16:creationId xmlns="" xmlns:a16="http://schemas.microsoft.com/office/drawing/2014/main" id="{12D8FA87-FA8A-4723-81EA-4DD0E688592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effectLst/>
                <a:latin typeface="Times New Roman" panose="02020603050405020304" pitchFamily="18" charset="0"/>
              </a:defRPr>
            </a:lvl1pPr>
          </a:lstStyle>
          <a:p>
            <a:r>
              <a:rPr lang="en-US" altLang="en-US"/>
              <a:t>Dennis McCallum 1 Thessalonians 1</a:t>
            </a:r>
          </a:p>
          <a:p>
            <a:r>
              <a:rPr lang="en-US" altLang="en-US"/>
              <a:t>Sunday PM </a:t>
            </a:r>
          </a:p>
        </p:txBody>
      </p:sp>
      <p:sp>
        <p:nvSpPr>
          <p:cNvPr id="3076" name="Rectangle 4">
            <a:extLst>
              <a:ext uri="{FF2B5EF4-FFF2-40B4-BE49-F238E27FC236}">
                <a16:creationId xmlns="" xmlns:a16="http://schemas.microsoft.com/office/drawing/2014/main" id="{91807A0A-84D7-4CFE-9E1C-C2D746293105}"/>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ffectLst/>
                <a:latin typeface="Times New Roman" panose="02020603050405020304" pitchFamily="18" charset="0"/>
              </a:defRPr>
            </a:lvl1pPr>
          </a:lstStyle>
          <a:p>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7FDC6C12-5DF1-4530-9163-907B0935B558}"/>
              </a:ext>
            </a:extLst>
          </p:cNvPr>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algn="l" defTabSz="868363" eaLnBrk="0" hangingPunct="0">
              <a:defRPr sz="2400">
                <a:solidFill>
                  <a:schemeClr val="tx1"/>
                </a:solidFill>
                <a:latin typeface="Times New Roman" panose="02020603050405020304" pitchFamily="18" charset="0"/>
              </a:defRPr>
            </a:lvl1pPr>
            <a:lvl2pPr marL="434975" algn="l" defTabSz="868363" eaLnBrk="0" hangingPunct="0">
              <a:defRPr sz="2400">
                <a:solidFill>
                  <a:schemeClr val="tx1"/>
                </a:solidFill>
                <a:latin typeface="Times New Roman" panose="02020603050405020304" pitchFamily="18" charset="0"/>
              </a:defRPr>
            </a:lvl2pPr>
            <a:lvl3pPr marL="868363" algn="l" defTabSz="868363" eaLnBrk="0" hangingPunct="0">
              <a:defRPr sz="2400">
                <a:solidFill>
                  <a:schemeClr val="tx1"/>
                </a:solidFill>
                <a:latin typeface="Times New Roman" panose="02020603050405020304" pitchFamily="18" charset="0"/>
              </a:defRPr>
            </a:lvl3pPr>
            <a:lvl4pPr marL="1303338" algn="l" defTabSz="868363" eaLnBrk="0" hangingPunct="0">
              <a:defRPr sz="2400">
                <a:solidFill>
                  <a:schemeClr val="tx1"/>
                </a:solidFill>
                <a:latin typeface="Times New Roman" panose="02020603050405020304" pitchFamily="18" charset="0"/>
              </a:defRPr>
            </a:lvl4pPr>
            <a:lvl5pPr marL="1736725" algn="l" defTabSz="868363" eaLnBrk="0" hangingPunct="0">
              <a:defRPr sz="2400">
                <a:solidFill>
                  <a:schemeClr val="tx1"/>
                </a:solidFill>
                <a:latin typeface="Times New Roman" panose="02020603050405020304" pitchFamily="18" charset="0"/>
              </a:defRPr>
            </a:lvl5pPr>
            <a:lvl6pPr marL="2193925" defTabSz="868363" eaLnBrk="0" fontAlgn="base" hangingPunct="0">
              <a:spcBef>
                <a:spcPct val="0"/>
              </a:spcBef>
              <a:spcAft>
                <a:spcPct val="0"/>
              </a:spcAft>
              <a:defRPr sz="2400">
                <a:solidFill>
                  <a:schemeClr val="tx1"/>
                </a:solidFill>
                <a:latin typeface="Times New Roman" panose="02020603050405020304" pitchFamily="18" charset="0"/>
              </a:defRPr>
            </a:lvl6pPr>
            <a:lvl7pPr marL="2651125" defTabSz="868363" eaLnBrk="0" fontAlgn="base" hangingPunct="0">
              <a:spcBef>
                <a:spcPct val="0"/>
              </a:spcBef>
              <a:spcAft>
                <a:spcPct val="0"/>
              </a:spcAft>
              <a:defRPr sz="2400">
                <a:solidFill>
                  <a:schemeClr val="tx1"/>
                </a:solidFill>
                <a:latin typeface="Times New Roman" panose="02020603050405020304" pitchFamily="18" charset="0"/>
              </a:defRPr>
            </a:lvl7pPr>
            <a:lvl8pPr marL="3108325" defTabSz="868363" eaLnBrk="0" fontAlgn="base" hangingPunct="0">
              <a:spcBef>
                <a:spcPct val="0"/>
              </a:spcBef>
              <a:spcAft>
                <a:spcPct val="0"/>
              </a:spcAft>
              <a:defRPr sz="2400">
                <a:solidFill>
                  <a:schemeClr val="tx1"/>
                </a:solidFill>
                <a:latin typeface="Times New Roman" panose="02020603050405020304" pitchFamily="18" charset="0"/>
              </a:defRPr>
            </a:lvl8pPr>
            <a:lvl9pPr marL="3565525" defTabSz="868363"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pPr>
            <a:r>
              <a:rPr lang="en-US" altLang="en-US" sz="1200">
                <a:effectLst/>
                <a:latin typeface="Arial" panose="020B0604020202020204" pitchFamily="34" charset="0"/>
              </a:rPr>
              <a:t>Page </a:t>
            </a:r>
            <a:fld id="{E256CB39-FB93-4AC6-B6E7-9C69E5729354}" type="slidenum">
              <a:rPr lang="en-US" altLang="en-US" sz="1200">
                <a:effectLst/>
                <a:latin typeface="Arial" panose="020B0604020202020204" pitchFamily="34" charset="0"/>
              </a:rPr>
              <a:pPr algn="ctr">
                <a:lnSpc>
                  <a:spcPct val="90000"/>
                </a:lnSpc>
              </a:pPr>
              <a:t>‹#›</a:t>
            </a:fld>
            <a:endParaRPr lang="en-US" altLang="en-US" sz="1200">
              <a:effectLst/>
              <a:latin typeface="Arial" panose="020B0604020202020204" pitchFamily="34" charset="0"/>
            </a:endParaRPr>
          </a:p>
        </p:txBody>
      </p:sp>
      <p:sp>
        <p:nvSpPr>
          <p:cNvPr id="2051" name="Rectangle 3">
            <a:extLst>
              <a:ext uri="{FF2B5EF4-FFF2-40B4-BE49-F238E27FC236}">
                <a16:creationId xmlns="" xmlns:a16="http://schemas.microsoft.com/office/drawing/2014/main" id="{A29FE844-864C-4FFA-B6B7-5FC78A868B71}"/>
              </a:ext>
            </a:extLst>
          </p:cNvPr>
          <p:cNvSpPr>
            <a:spLocks noGrp="1" noRot="1" noChangeAspect="1" noChangeArrowheads="1" noTextEdit="1"/>
          </p:cNvSpPr>
          <p:nvPr>
            <p:ph type="sldImg" idx="2"/>
          </p:nvPr>
        </p:nvSpPr>
        <p:spPr bwMode="auto">
          <a:xfrm>
            <a:off x="393700" y="692150"/>
            <a:ext cx="6070600" cy="3416300"/>
          </a:xfrm>
          <a:prstGeom prst="rect">
            <a:avLst/>
          </a:prstGeom>
          <a:noFill/>
          <a:ln w="12699">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a:extLst>
              <a:ext uri="{FF2B5EF4-FFF2-40B4-BE49-F238E27FC236}">
                <a16:creationId xmlns="" xmlns:a16="http://schemas.microsoft.com/office/drawing/2014/main" id="{FDE2DF6B-61F4-4B93-99CE-77F7743A5B5B}"/>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889688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82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5FEF0AC-57F3-46C3-A067-AF9767D0141E}"/>
              </a:ext>
            </a:extLst>
          </p:cNvPr>
          <p:cNvSpPr/>
          <p:nvPr/>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 name="Title 1">
            <a:extLst>
              <a:ext uri="{FF2B5EF4-FFF2-40B4-BE49-F238E27FC236}">
                <a16:creationId xmlns=""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a:t>Title</a:t>
            </a:r>
          </a:p>
        </p:txBody>
      </p:sp>
      <p:sp>
        <p:nvSpPr>
          <p:cNvPr id="3" name="Subtitle 2">
            <a:extLst>
              <a:ext uri="{FF2B5EF4-FFF2-40B4-BE49-F238E27FC236}">
                <a16:creationId xmlns=""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a:t>
            </a:r>
          </a:p>
        </p:txBody>
      </p:sp>
    </p:spTree>
    <p:extLst>
      <p:ext uri="{BB962C8B-B14F-4D97-AF65-F5344CB8AC3E}">
        <p14:creationId xmlns:p14="http://schemas.microsoft.com/office/powerpoint/2010/main" val="7350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rgbClr val="72DB2B"/>
                </a:solidFill>
                <a:latin typeface="Lao UI" panose="020B0502040204020203" pitchFamily="34" charset="0"/>
                <a:cs typeface="Lao UI" panose="020B0502040204020203" pitchFamily="34" charset="0"/>
              </a:defRPr>
            </a:lvl1pPr>
          </a:lstStyle>
          <a:p>
            <a:r>
              <a:rPr lang="en-US"/>
              <a:t>Click to edit Master title style</a:t>
            </a:r>
          </a:p>
        </p:txBody>
      </p:sp>
      <p:sp useBgFill="1">
        <p:nvSpPr>
          <p:cNvPr id="3" name="Content Placeholder 2"/>
          <p:cNvSpPr>
            <a:spLocks noGrp="1"/>
          </p:cNvSpPr>
          <p:nvPr>
            <p:ph idx="1"/>
          </p:nvPr>
        </p:nvSpPr>
        <p:spPr>
          <a:xfrm>
            <a:off x="272143" y="1597024"/>
            <a:ext cx="11506200" cy="4945289"/>
          </a:xfrm>
          <a:ln>
            <a:solidFill>
              <a:schemeClr val="accent6">
                <a:lumMod val="50000"/>
              </a:schemeClr>
            </a:solidFill>
          </a:ln>
        </p:spPr>
        <p:txBody>
          <a:bodyPr/>
          <a:lstStyle>
            <a:lvl1pPr>
              <a:lnSpc>
                <a:spcPct val="100000"/>
              </a:lnSpc>
              <a:defRPr sz="4600" b="1">
                <a:solidFill>
                  <a:schemeClr val="bg1"/>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29791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rgbClr val="72DB2B"/>
                </a:solidFill>
                <a:latin typeface="Lao UI" panose="020B0502040204020203" pitchFamily="34" charset="0"/>
                <a:cs typeface="Lao UI" panose="020B0502040204020203" pitchFamily="34" charset="0"/>
              </a:defRPr>
            </a:lvl1pPr>
          </a:lstStyle>
          <a:p>
            <a:r>
              <a:rPr lang="en-US"/>
              <a:t>Title</a:t>
            </a:r>
          </a:p>
        </p:txBody>
      </p:sp>
      <p:sp>
        <p:nvSpPr>
          <p:cNvPr id="3" name="Content Placeholder 2"/>
          <p:cNvSpPr>
            <a:spLocks noGrp="1"/>
          </p:cNvSpPr>
          <p:nvPr>
            <p:ph sz="half" idx="1"/>
          </p:nvPr>
        </p:nvSpPr>
        <p:spPr>
          <a:xfrm>
            <a:off x="838200" y="1825625"/>
            <a:ext cx="5181600" cy="4351338"/>
          </a:xfrm>
          <a:ln>
            <a:solidFill>
              <a:schemeClr val="accent6">
                <a:lumMod val="50000"/>
              </a:schemeClr>
            </a:solidFill>
          </a:ln>
        </p:spPr>
        <p:txBody>
          <a:bodyPr/>
          <a:lstStyle>
            <a:lvl1pPr>
              <a:lnSpc>
                <a:spcPct val="100000"/>
              </a:lnSpc>
              <a:defRPr sz="4400" b="1">
                <a:solidFill>
                  <a:schemeClr val="bg1"/>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ln>
            <a:solidFill>
              <a:schemeClr val="accent6">
                <a:lumMod val="50000"/>
              </a:schemeClr>
            </a:solidFill>
          </a:ln>
        </p:spPr>
        <p:txBody>
          <a:bodyPr/>
          <a:lstStyle>
            <a:lvl1pPr>
              <a:lnSpc>
                <a:spcPct val="100000"/>
              </a:lnSpc>
              <a:defRPr sz="4400" b="1">
                <a:solidFill>
                  <a:schemeClr val="bg1"/>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vl5pPr>
              <a:defRPr>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7100085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rgbClr val="72DB2B"/>
                </a:solidFill>
                <a:latin typeface="Lao UI" panose="020B0502040204020203" pitchFamily="34" charset="0"/>
                <a:cs typeface="Lao UI" panose="020B0502040204020203" pitchFamily="34" charset="0"/>
              </a:defRPr>
            </a:lvl1pPr>
          </a:lstStyle>
          <a:p>
            <a:r>
              <a:rPr lang="en-US"/>
              <a:t>Click to edit Master title style</a:t>
            </a:r>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chemeClr val="bg1"/>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 xmlns:a16="http://schemas.microsoft.com/office/drawing/2014/main" id="{8A2AE349-DB73-4021-B649-1E149B138D99}"/>
              </a:ext>
            </a:extLst>
          </p:cNvPr>
          <p:cNvSpPr>
            <a:spLocks noGrp="1"/>
          </p:cNvSpPr>
          <p:nvPr>
            <p:ph type="body" sz="quarter" idx="10"/>
          </p:nvPr>
        </p:nvSpPr>
        <p:spPr>
          <a:xfrm>
            <a:off x="5943600" y="2895600"/>
            <a:ext cx="5715000" cy="2590800"/>
          </a:xfrm>
          <a:ln/>
        </p:spPr>
        <p:style>
          <a:lnRef idx="0">
            <a:schemeClr val="dk1"/>
          </a:lnRef>
          <a:fillRef idx="3">
            <a:schemeClr val="dk1"/>
          </a:fillRef>
          <a:effectRef idx="3">
            <a:schemeClr val="dk1"/>
          </a:effectRef>
          <a:fontRef idx="minor">
            <a:schemeClr val="lt1"/>
          </a:fontRef>
        </p:style>
        <p:txBody>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485061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42162309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308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a:extLst>
              <a:ext uri="{FF2B5EF4-FFF2-40B4-BE49-F238E27FC236}">
                <a16:creationId xmlns="" xmlns:a16="http://schemas.microsoft.com/office/drawing/2014/main" id="{C35B773C-2FEF-4A53-A983-5FCDFAEACB84}"/>
              </a:ext>
            </a:extLst>
          </p:cNvPr>
          <p:cNvSpPr>
            <a:spLocks noGrp="1" noChangeArrowheads="1"/>
          </p:cNvSpPr>
          <p:nvPr>
            <p:ph type="title"/>
          </p:nvPr>
        </p:nvSpPr>
        <p:spPr>
          <a:xfrm>
            <a:off x="272143" y="669668"/>
            <a:ext cx="11516784" cy="828432"/>
          </a:xfrm>
          <a:noFill/>
          <a:ln/>
          <a:extLst>
            <a:ext uri="{91240B29-F687-4F45-9708-019B960494DF}">
              <a14:hiddenLine xmlns:a14="http://schemas.microsoft.com/office/drawing/2010/main" w="12699">
                <a:solidFill>
                  <a:schemeClr val="tx1"/>
                </a:solidFill>
                <a:miter lim="800000"/>
                <a:headEnd/>
                <a:tailEnd/>
              </a14:hiddenLine>
            </a:ext>
          </a:extLst>
        </p:spPr>
        <p:txBody>
          <a:bodyPr vert="horz" wrap="square" lIns="90488" tIns="44450" rIns="90488" bIns="44450" numCol="1" anchor="ctr" anchorCtr="0" compatLnSpc="1">
            <a:prstTxWarp prst="textNoShape">
              <a:avLst/>
            </a:prstTxWarp>
            <a:spAutoFit/>
          </a:bodyPr>
          <a:lstStyle/>
          <a:p>
            <a:r>
              <a:rPr lang="en-US" sz="4800"/>
              <a:t>Context</a:t>
            </a:r>
            <a:endParaRPr lang="en-US" altLang="en-US" sz="4800"/>
          </a:p>
        </p:txBody>
      </p:sp>
      <p:sp>
        <p:nvSpPr>
          <p:cNvPr id="315395" name="Rectangle 3">
            <a:extLst>
              <a:ext uri="{FF2B5EF4-FFF2-40B4-BE49-F238E27FC236}">
                <a16:creationId xmlns="" xmlns:a16="http://schemas.microsoft.com/office/drawing/2014/main" id="{635114AF-7417-43B7-AB37-2883B63F8047}"/>
              </a:ext>
            </a:extLst>
          </p:cNvPr>
          <p:cNvSpPr>
            <a:spLocks noGrp="1" noChangeArrowheads="1"/>
          </p:cNvSpPr>
          <p:nvPr>
            <p:ph idx="1"/>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vert="horz" wrap="square" lIns="90488" tIns="44450" rIns="90488" bIns="44450" numCol="1" anchor="t" anchorCtr="0" compatLnSpc="1">
            <a:prstTxWarp prst="textNoShape">
              <a:avLst/>
            </a:prstTxWarp>
            <a:noAutofit/>
          </a:bodyPr>
          <a:lstStyle/>
          <a:p>
            <a:r>
              <a:rPr lang="en-US" sz="4400" b="0"/>
              <a:t>Jesus’ last week before His crucifixion</a:t>
            </a:r>
          </a:p>
          <a:p>
            <a:r>
              <a:rPr lang="en-US" sz="4400" b="0"/>
              <a:t>The Triumphal entry</a:t>
            </a:r>
          </a:p>
          <a:p>
            <a:r>
              <a:rPr lang="en-US" sz="4400" b="0"/>
              <a:t>Clears out the money lenders (Matt 21:12,13)</a:t>
            </a:r>
          </a:p>
        </p:txBody>
      </p:sp>
      <p:sp>
        <p:nvSpPr>
          <p:cNvPr id="6" name="TextBox 5">
            <a:extLst>
              <a:ext uri="{FF2B5EF4-FFF2-40B4-BE49-F238E27FC236}">
                <a16:creationId xmlns="" xmlns:a16="http://schemas.microsoft.com/office/drawing/2014/main" id="{808AB6D1-C89E-4500-AC1A-93EED657B508}"/>
              </a:ext>
            </a:extLst>
          </p:cNvPr>
          <p:cNvSpPr txBox="1"/>
          <p:nvPr/>
        </p:nvSpPr>
        <p:spPr>
          <a:xfrm>
            <a:off x="403073" y="823213"/>
            <a:ext cx="11049000" cy="50167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4000" dirty="0"/>
              <a:t>Making </a:t>
            </a:r>
            <a:r>
              <a:rPr lang="en-US" sz="4000" dirty="0" smtClean="0"/>
              <a:t>bold </a:t>
            </a:r>
            <a:r>
              <a:rPr lang="en-US" sz="4000" dirty="0"/>
              <a:t>claims about being the Messiah!</a:t>
            </a:r>
          </a:p>
          <a:p>
            <a:pPr>
              <a:defRPr/>
            </a:pPr>
            <a:endParaRPr lang="en-US" sz="4000" dirty="0"/>
          </a:p>
          <a:p>
            <a:pPr>
              <a:defRPr/>
            </a:pPr>
            <a:r>
              <a:rPr lang="en-US" sz="4000" dirty="0"/>
              <a:t>Up rooting centuries of religious tradition!</a:t>
            </a:r>
          </a:p>
          <a:p>
            <a:pPr>
              <a:defRPr/>
            </a:pPr>
            <a:endParaRPr lang="en-US" sz="4000" dirty="0"/>
          </a:p>
          <a:p>
            <a:pPr>
              <a:defRPr/>
            </a:pPr>
            <a:r>
              <a:rPr lang="en-US" sz="4000" dirty="0"/>
              <a:t>Attacking the religious rulers of His day!</a:t>
            </a:r>
          </a:p>
          <a:p>
            <a:pPr>
              <a:defRPr/>
            </a:pPr>
            <a:endParaRPr lang="en-US" sz="4000" dirty="0"/>
          </a:p>
          <a:p>
            <a:pPr>
              <a:defRPr/>
            </a:pPr>
            <a:r>
              <a:rPr lang="en-US" sz="4000" dirty="0"/>
              <a:t>Demanding change in the way people approach God?</a:t>
            </a:r>
          </a:p>
        </p:txBody>
      </p:sp>
      <p:sp>
        <p:nvSpPr>
          <p:cNvPr id="5" name="TextBox 4">
            <a:extLst>
              <a:ext uri="{FF2B5EF4-FFF2-40B4-BE49-F238E27FC236}">
                <a16:creationId xmlns="" xmlns:a16="http://schemas.microsoft.com/office/drawing/2014/main" id="{FC34230B-A9C3-4E8C-B297-C02B9167D520}"/>
              </a:ext>
            </a:extLst>
          </p:cNvPr>
          <p:cNvSpPr txBox="1"/>
          <p:nvPr/>
        </p:nvSpPr>
        <p:spPr>
          <a:xfrm>
            <a:off x="228600" y="1371600"/>
            <a:ext cx="7696200" cy="341632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n-US" sz="7200"/>
              <a:t>What gives Jesus the right to do all these things?!</a:t>
            </a:r>
          </a:p>
        </p:txBody>
      </p:sp>
    </p:spTree>
    <p:extLst>
      <p:ext uri="{BB962C8B-B14F-4D97-AF65-F5344CB8AC3E}">
        <p14:creationId xmlns:p14="http://schemas.microsoft.com/office/powerpoint/2010/main" val="408458910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E07911-B4FB-41B2-922C-50DE12EDA7C6}"/>
              </a:ext>
            </a:extLst>
          </p:cNvPr>
          <p:cNvSpPr>
            <a:spLocks noGrp="1"/>
          </p:cNvSpPr>
          <p:nvPr>
            <p:ph type="title"/>
          </p:nvPr>
        </p:nvSpPr>
        <p:spPr/>
        <p:txBody>
          <a:bodyPr/>
          <a:lstStyle/>
          <a:p>
            <a:r>
              <a:rPr lang="en-US" b="1">
                <a:effectLst/>
              </a:rPr>
              <a:t>Matthew 21:23 (NASB95) —</a:t>
            </a:r>
            <a:endParaRPr lang="en-US"/>
          </a:p>
        </p:txBody>
      </p:sp>
      <p:sp>
        <p:nvSpPr>
          <p:cNvPr id="3" name="Content Placeholder 2">
            <a:extLst>
              <a:ext uri="{FF2B5EF4-FFF2-40B4-BE49-F238E27FC236}">
                <a16:creationId xmlns="" xmlns:a16="http://schemas.microsoft.com/office/drawing/2014/main" id="{C354A288-DBF4-4A20-8EDD-49542F2259EE}"/>
              </a:ext>
            </a:extLst>
          </p:cNvPr>
          <p:cNvSpPr>
            <a:spLocks noGrp="1"/>
          </p:cNvSpPr>
          <p:nvPr>
            <p:ph idx="1"/>
          </p:nvPr>
        </p:nvSpPr>
        <p:spPr/>
        <p:txBody>
          <a:bodyPr>
            <a:normAutofit/>
          </a:bodyPr>
          <a:lstStyle/>
          <a:p>
            <a:pPr marL="0" indent="0">
              <a:buNone/>
            </a:pPr>
            <a:r>
              <a:rPr lang="en-US" b="1" u="none" strike="noStrike">
                <a:effectLst/>
              </a:rPr>
              <a:t>23</a:t>
            </a:r>
            <a:r>
              <a:rPr lang="en-US" u="none" strike="noStrike">
                <a:effectLst/>
              </a:rPr>
              <a:t> </a:t>
            </a:r>
            <a:r>
              <a:rPr lang="en-US"/>
              <a:t>When He entered the temple, the chief priests and the elders of the people came to Him while He was teaching, and said, “By what authority are You doing these things, and who gave You this authority?” </a:t>
            </a:r>
          </a:p>
        </p:txBody>
      </p:sp>
      <p:sp>
        <p:nvSpPr>
          <p:cNvPr id="4" name="TextBox 3">
            <a:extLst>
              <a:ext uri="{FF2B5EF4-FFF2-40B4-BE49-F238E27FC236}">
                <a16:creationId xmlns="" xmlns:a16="http://schemas.microsoft.com/office/drawing/2014/main" id="{7D7613CB-08A3-4CF6-98D1-692DEF2B9B79}"/>
              </a:ext>
            </a:extLst>
          </p:cNvPr>
          <p:cNvSpPr txBox="1"/>
          <p:nvPr/>
        </p:nvSpPr>
        <p:spPr>
          <a:xfrm>
            <a:off x="6901543" y="136525"/>
            <a:ext cx="4876800" cy="258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5400" dirty="0"/>
              <a:t>Jesus answers with several parables</a:t>
            </a:r>
          </a:p>
        </p:txBody>
      </p:sp>
    </p:spTree>
    <p:extLst>
      <p:ext uri="{BB962C8B-B14F-4D97-AF65-F5344CB8AC3E}">
        <p14:creationId xmlns:p14="http://schemas.microsoft.com/office/powerpoint/2010/main" val="30253619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AA8135-1683-4BF3-9C2D-296D45F34BE8}"/>
              </a:ext>
            </a:extLst>
          </p:cNvPr>
          <p:cNvSpPr>
            <a:spLocks noGrp="1"/>
          </p:cNvSpPr>
          <p:nvPr>
            <p:ph type="title"/>
          </p:nvPr>
        </p:nvSpPr>
        <p:spPr/>
        <p:txBody>
          <a:bodyPr/>
          <a:lstStyle/>
          <a:p>
            <a:r>
              <a:rPr lang="en-US" b="1">
                <a:effectLst/>
              </a:rPr>
              <a:t>Matthew 21:33 (NASB95) </a:t>
            </a:r>
            <a:endParaRPr lang="en-US"/>
          </a:p>
        </p:txBody>
      </p:sp>
      <p:sp>
        <p:nvSpPr>
          <p:cNvPr id="3" name="Content Placeholder 2">
            <a:extLst>
              <a:ext uri="{FF2B5EF4-FFF2-40B4-BE49-F238E27FC236}">
                <a16:creationId xmlns="" xmlns:a16="http://schemas.microsoft.com/office/drawing/2014/main" id="{EF66C392-F1EF-4623-B9C1-E184571705F1}"/>
              </a:ext>
            </a:extLst>
          </p:cNvPr>
          <p:cNvSpPr>
            <a:spLocks noGrp="1"/>
          </p:cNvSpPr>
          <p:nvPr>
            <p:ph idx="1"/>
          </p:nvPr>
        </p:nvSpPr>
        <p:spPr/>
        <p:txBody>
          <a:bodyPr>
            <a:normAutofit/>
          </a:bodyPr>
          <a:lstStyle/>
          <a:p>
            <a:pPr marL="0" indent="0">
              <a:buNone/>
            </a:pPr>
            <a:r>
              <a:rPr lang="en-US" b="1" u="none" strike="noStrike">
                <a:effectLst/>
              </a:rPr>
              <a:t>33</a:t>
            </a:r>
            <a:r>
              <a:rPr lang="en-US" u="none" strike="noStrike">
                <a:effectLst/>
              </a:rPr>
              <a:t> </a:t>
            </a:r>
            <a:r>
              <a:rPr lang="en-US"/>
              <a:t>“Listen to another parable. There was a landowner who </a:t>
            </a:r>
            <a:r>
              <a:rPr lang="en-US" cap="small">
                <a:effectLst/>
              </a:rPr>
              <a:t>planted</a:t>
            </a:r>
            <a:r>
              <a:rPr lang="en-US"/>
              <a:t> </a:t>
            </a:r>
            <a:r>
              <a:rPr lang="en-US" cap="small">
                <a:effectLst/>
              </a:rPr>
              <a:t>a</a:t>
            </a:r>
            <a:r>
              <a:rPr lang="en-US"/>
              <a:t> </a:t>
            </a:r>
            <a:r>
              <a:rPr lang="en-US" cap="small">
                <a:effectLst/>
              </a:rPr>
              <a:t>vineyard</a:t>
            </a:r>
            <a:r>
              <a:rPr lang="en-US"/>
              <a:t> </a:t>
            </a:r>
            <a:r>
              <a:rPr lang="en-US" cap="small">
                <a:effectLst/>
              </a:rPr>
              <a:t>and</a:t>
            </a:r>
            <a:r>
              <a:rPr lang="en-US"/>
              <a:t> </a:t>
            </a:r>
            <a:r>
              <a:rPr lang="en-US" cap="small">
                <a:effectLst/>
              </a:rPr>
              <a:t>put</a:t>
            </a:r>
            <a:r>
              <a:rPr lang="en-US"/>
              <a:t> </a:t>
            </a:r>
            <a:r>
              <a:rPr lang="en-US" cap="small">
                <a:effectLst/>
              </a:rPr>
              <a:t>a</a:t>
            </a:r>
            <a:r>
              <a:rPr lang="en-US"/>
              <a:t> </a:t>
            </a:r>
            <a:r>
              <a:rPr lang="en-US" cap="small">
                <a:effectLst/>
              </a:rPr>
              <a:t>wall</a:t>
            </a:r>
            <a:r>
              <a:rPr lang="en-US"/>
              <a:t> </a:t>
            </a:r>
            <a:r>
              <a:rPr lang="en-US" cap="small">
                <a:effectLst/>
              </a:rPr>
              <a:t>around</a:t>
            </a:r>
            <a:r>
              <a:rPr lang="en-US"/>
              <a:t> </a:t>
            </a:r>
            <a:r>
              <a:rPr lang="en-US" cap="small">
                <a:effectLst/>
              </a:rPr>
              <a:t>it and</a:t>
            </a:r>
            <a:r>
              <a:rPr lang="en-US"/>
              <a:t> </a:t>
            </a:r>
            <a:r>
              <a:rPr lang="en-US" cap="small">
                <a:effectLst/>
              </a:rPr>
              <a:t>dug</a:t>
            </a:r>
            <a:r>
              <a:rPr lang="en-US"/>
              <a:t> </a:t>
            </a:r>
            <a:r>
              <a:rPr lang="en-US" cap="small">
                <a:effectLst/>
              </a:rPr>
              <a:t>a</a:t>
            </a:r>
            <a:r>
              <a:rPr lang="en-US"/>
              <a:t> </a:t>
            </a:r>
            <a:r>
              <a:rPr lang="en-US" cap="small">
                <a:effectLst/>
              </a:rPr>
              <a:t>wine</a:t>
            </a:r>
            <a:r>
              <a:rPr lang="en-US"/>
              <a:t> </a:t>
            </a:r>
            <a:r>
              <a:rPr lang="en-US" cap="small">
                <a:effectLst/>
              </a:rPr>
              <a:t>press</a:t>
            </a:r>
            <a:r>
              <a:rPr lang="en-US"/>
              <a:t> </a:t>
            </a:r>
            <a:r>
              <a:rPr lang="en-US" cap="small">
                <a:effectLst/>
              </a:rPr>
              <a:t>in it, and</a:t>
            </a:r>
            <a:r>
              <a:rPr lang="en-US"/>
              <a:t> </a:t>
            </a:r>
            <a:r>
              <a:rPr lang="en-US" cap="small">
                <a:effectLst/>
              </a:rPr>
              <a:t>built</a:t>
            </a:r>
            <a:r>
              <a:rPr lang="en-US"/>
              <a:t> </a:t>
            </a:r>
            <a:r>
              <a:rPr lang="en-US" cap="small">
                <a:effectLst/>
              </a:rPr>
              <a:t>a</a:t>
            </a:r>
            <a:r>
              <a:rPr lang="en-US"/>
              <a:t> </a:t>
            </a:r>
            <a:r>
              <a:rPr lang="en-US" cap="small">
                <a:effectLst/>
              </a:rPr>
              <a:t>tower</a:t>
            </a:r>
            <a:r>
              <a:rPr lang="en-US"/>
              <a:t>, and rented it out to vine-growers and went on a journey. </a:t>
            </a:r>
          </a:p>
          <a:p>
            <a:pPr marL="0" indent="0">
              <a:buNone/>
            </a:pPr>
            <a:endParaRPr lang="en-US"/>
          </a:p>
        </p:txBody>
      </p:sp>
    </p:spTree>
    <p:extLst>
      <p:ext uri="{BB962C8B-B14F-4D97-AF65-F5344CB8AC3E}">
        <p14:creationId xmlns:p14="http://schemas.microsoft.com/office/powerpoint/2010/main" val="282271606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BB850-110D-411F-8A6E-2614771A6F5F}"/>
              </a:ext>
            </a:extLst>
          </p:cNvPr>
          <p:cNvSpPr>
            <a:spLocks noGrp="1"/>
          </p:cNvSpPr>
          <p:nvPr>
            <p:ph type="title"/>
          </p:nvPr>
        </p:nvSpPr>
        <p:spPr/>
        <p:txBody>
          <a:bodyPr/>
          <a:lstStyle/>
          <a:p>
            <a:r>
              <a:rPr lang="en-US"/>
              <a:t>Stewardship</a:t>
            </a:r>
          </a:p>
        </p:txBody>
      </p:sp>
      <p:sp>
        <p:nvSpPr>
          <p:cNvPr id="3" name="Content Placeholder 2">
            <a:extLst>
              <a:ext uri="{FF2B5EF4-FFF2-40B4-BE49-F238E27FC236}">
                <a16:creationId xmlns="" xmlns:a16="http://schemas.microsoft.com/office/drawing/2014/main" id="{42C4704D-D386-4480-8E93-C2EE0FE9E7F5}"/>
              </a:ext>
            </a:extLst>
          </p:cNvPr>
          <p:cNvSpPr>
            <a:spLocks noGrp="1"/>
          </p:cNvSpPr>
          <p:nvPr>
            <p:ph idx="1"/>
          </p:nvPr>
        </p:nvSpPr>
        <p:spPr/>
        <p:txBody>
          <a:bodyPr/>
          <a:lstStyle/>
          <a:p>
            <a:r>
              <a:rPr lang="en-US" dirty="0"/>
              <a:t>Share Cropping</a:t>
            </a:r>
          </a:p>
          <a:p>
            <a:r>
              <a:rPr lang="en-US" dirty="0"/>
              <a:t>Man and God’s relationship</a:t>
            </a:r>
          </a:p>
          <a:p>
            <a:r>
              <a:rPr lang="en-US" dirty="0"/>
              <a:t>God created the earth (Gen 1)</a:t>
            </a:r>
          </a:p>
          <a:p>
            <a:r>
              <a:rPr lang="en-US" dirty="0"/>
              <a:t>He put man in charge of its care </a:t>
            </a:r>
          </a:p>
        </p:txBody>
      </p:sp>
    </p:spTree>
    <p:extLst>
      <p:ext uri="{BB962C8B-B14F-4D97-AF65-F5344CB8AC3E}">
        <p14:creationId xmlns:p14="http://schemas.microsoft.com/office/powerpoint/2010/main" val="7999566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BB850-110D-411F-8A6E-2614771A6F5F}"/>
              </a:ext>
            </a:extLst>
          </p:cNvPr>
          <p:cNvSpPr>
            <a:spLocks noGrp="1"/>
          </p:cNvSpPr>
          <p:nvPr>
            <p:ph type="title"/>
          </p:nvPr>
        </p:nvSpPr>
        <p:spPr/>
        <p:txBody>
          <a:bodyPr/>
          <a:lstStyle/>
          <a:p>
            <a:r>
              <a:rPr lang="en-US"/>
              <a:t>Stewardship</a:t>
            </a:r>
          </a:p>
        </p:txBody>
      </p:sp>
      <p:sp>
        <p:nvSpPr>
          <p:cNvPr id="3" name="Content Placeholder 2">
            <a:extLst>
              <a:ext uri="{FF2B5EF4-FFF2-40B4-BE49-F238E27FC236}">
                <a16:creationId xmlns="" xmlns:a16="http://schemas.microsoft.com/office/drawing/2014/main" id="{42C4704D-D386-4480-8E93-C2EE0FE9E7F5}"/>
              </a:ext>
            </a:extLst>
          </p:cNvPr>
          <p:cNvSpPr>
            <a:spLocks noGrp="1"/>
          </p:cNvSpPr>
          <p:nvPr>
            <p:ph idx="1"/>
          </p:nvPr>
        </p:nvSpPr>
        <p:spPr/>
        <p:txBody>
          <a:bodyPr/>
          <a:lstStyle/>
          <a:p>
            <a:r>
              <a:rPr lang="en-US"/>
              <a:t>Share Cropping</a:t>
            </a:r>
          </a:p>
          <a:p>
            <a:r>
              <a:rPr lang="en-US"/>
              <a:t>Man, and God’s relationship</a:t>
            </a:r>
          </a:p>
          <a:p>
            <a:r>
              <a:rPr lang="en-US"/>
              <a:t>God created the earth (Gen 1)</a:t>
            </a:r>
          </a:p>
          <a:p>
            <a:r>
              <a:rPr lang="en-US"/>
              <a:t>He put man in charge of its care </a:t>
            </a:r>
          </a:p>
        </p:txBody>
      </p:sp>
      <p:sp>
        <p:nvSpPr>
          <p:cNvPr id="5" name="TextBox 4">
            <a:extLst>
              <a:ext uri="{FF2B5EF4-FFF2-40B4-BE49-F238E27FC236}">
                <a16:creationId xmlns="" xmlns:a16="http://schemas.microsoft.com/office/drawing/2014/main" id="{93E95DC7-C235-4073-907F-87EB8699AEA0}"/>
              </a:ext>
            </a:extLst>
          </p:cNvPr>
          <p:cNvSpPr txBox="1"/>
          <p:nvPr/>
        </p:nvSpPr>
        <p:spPr>
          <a:xfrm>
            <a:off x="272143" y="398930"/>
            <a:ext cx="10058400" cy="600164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4800" b="1">
                <a:effectLst/>
              </a:rPr>
              <a:t>Genesis 1:26 (NASB95) — </a:t>
            </a:r>
            <a:r>
              <a:rPr lang="en-US" sz="4800" b="1" u="none" strike="noStrike">
                <a:effectLst/>
              </a:rPr>
              <a:t>26</a:t>
            </a:r>
            <a:r>
              <a:rPr lang="en-US" sz="4800" u="none" strike="noStrike">
                <a:effectLst/>
              </a:rPr>
              <a:t> </a:t>
            </a:r>
            <a:r>
              <a:rPr lang="en-US" sz="4800"/>
              <a:t>Then God said, “Let Us make man in Our image, according to Our likeness; and let them rule over the fish of the sea and over the birds of the sky and over the cattle and over all the earth, and over every creeping thing that creeps on the earth.” </a:t>
            </a:r>
          </a:p>
        </p:txBody>
      </p:sp>
    </p:spTree>
    <p:extLst>
      <p:ext uri="{BB962C8B-B14F-4D97-AF65-F5344CB8AC3E}">
        <p14:creationId xmlns:p14="http://schemas.microsoft.com/office/powerpoint/2010/main" val="101295737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BB850-110D-411F-8A6E-2614771A6F5F}"/>
              </a:ext>
            </a:extLst>
          </p:cNvPr>
          <p:cNvSpPr>
            <a:spLocks noGrp="1"/>
          </p:cNvSpPr>
          <p:nvPr>
            <p:ph type="title"/>
          </p:nvPr>
        </p:nvSpPr>
        <p:spPr/>
        <p:txBody>
          <a:bodyPr/>
          <a:lstStyle/>
          <a:p>
            <a:r>
              <a:rPr lang="en-US"/>
              <a:t>Stewardship</a:t>
            </a:r>
          </a:p>
        </p:txBody>
      </p:sp>
      <p:sp>
        <p:nvSpPr>
          <p:cNvPr id="3" name="Content Placeholder 2">
            <a:extLst>
              <a:ext uri="{FF2B5EF4-FFF2-40B4-BE49-F238E27FC236}">
                <a16:creationId xmlns="" xmlns:a16="http://schemas.microsoft.com/office/drawing/2014/main" id="{42C4704D-D386-4480-8E93-C2EE0FE9E7F5}"/>
              </a:ext>
            </a:extLst>
          </p:cNvPr>
          <p:cNvSpPr>
            <a:spLocks noGrp="1"/>
          </p:cNvSpPr>
          <p:nvPr>
            <p:ph idx="1"/>
          </p:nvPr>
        </p:nvSpPr>
        <p:spPr/>
        <p:txBody>
          <a:bodyPr/>
          <a:lstStyle/>
          <a:p>
            <a:r>
              <a:rPr lang="en-US"/>
              <a:t>Share Cropping</a:t>
            </a:r>
          </a:p>
          <a:p>
            <a:r>
              <a:rPr lang="en-US"/>
              <a:t>Man, and God’s relationship</a:t>
            </a:r>
          </a:p>
          <a:p>
            <a:r>
              <a:rPr lang="en-US"/>
              <a:t>God created the earth (Gen 1)</a:t>
            </a:r>
          </a:p>
          <a:p>
            <a:r>
              <a:rPr lang="en-US"/>
              <a:t>He put man in charge of its care</a:t>
            </a:r>
          </a:p>
          <a:p>
            <a:r>
              <a:rPr lang="en-US"/>
              <a:t>But it still belongs to God </a:t>
            </a:r>
          </a:p>
        </p:txBody>
      </p:sp>
    </p:spTree>
    <p:extLst>
      <p:ext uri="{BB962C8B-B14F-4D97-AF65-F5344CB8AC3E}">
        <p14:creationId xmlns:p14="http://schemas.microsoft.com/office/powerpoint/2010/main" val="3691631471"/>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BB850-110D-411F-8A6E-2614771A6F5F}"/>
              </a:ext>
            </a:extLst>
          </p:cNvPr>
          <p:cNvSpPr>
            <a:spLocks noGrp="1"/>
          </p:cNvSpPr>
          <p:nvPr>
            <p:ph type="title"/>
          </p:nvPr>
        </p:nvSpPr>
        <p:spPr/>
        <p:txBody>
          <a:bodyPr/>
          <a:lstStyle/>
          <a:p>
            <a:r>
              <a:rPr lang="en-US"/>
              <a:t>Stewardship</a:t>
            </a:r>
          </a:p>
        </p:txBody>
      </p:sp>
      <p:sp>
        <p:nvSpPr>
          <p:cNvPr id="3" name="Content Placeholder 2">
            <a:extLst>
              <a:ext uri="{FF2B5EF4-FFF2-40B4-BE49-F238E27FC236}">
                <a16:creationId xmlns="" xmlns:a16="http://schemas.microsoft.com/office/drawing/2014/main" id="{42C4704D-D386-4480-8E93-C2EE0FE9E7F5}"/>
              </a:ext>
            </a:extLst>
          </p:cNvPr>
          <p:cNvSpPr>
            <a:spLocks noGrp="1"/>
          </p:cNvSpPr>
          <p:nvPr>
            <p:ph idx="1"/>
          </p:nvPr>
        </p:nvSpPr>
        <p:spPr/>
        <p:txBody>
          <a:bodyPr/>
          <a:lstStyle/>
          <a:p>
            <a:r>
              <a:rPr lang="en-US"/>
              <a:t>Share Cropping</a:t>
            </a:r>
          </a:p>
          <a:p>
            <a:r>
              <a:rPr lang="en-US"/>
              <a:t>Man, and God’s relationship</a:t>
            </a:r>
          </a:p>
          <a:p>
            <a:r>
              <a:rPr lang="en-US"/>
              <a:t>God created the earth (Gen 1)</a:t>
            </a:r>
          </a:p>
          <a:p>
            <a:r>
              <a:rPr lang="en-US"/>
              <a:t>He put man in charge of its care</a:t>
            </a:r>
          </a:p>
          <a:p>
            <a:r>
              <a:rPr lang="en-US"/>
              <a:t>But it still belongs to God </a:t>
            </a:r>
          </a:p>
        </p:txBody>
      </p:sp>
      <p:sp>
        <p:nvSpPr>
          <p:cNvPr id="4" name="Text Box 4">
            <a:extLst>
              <a:ext uri="{FF2B5EF4-FFF2-40B4-BE49-F238E27FC236}">
                <a16:creationId xmlns="" xmlns:a16="http://schemas.microsoft.com/office/drawing/2014/main" id="{2F770B62-8984-4AFD-A4E0-F4AB32FF694F}"/>
              </a:ext>
            </a:extLst>
          </p:cNvPr>
          <p:cNvSpPr txBox="1">
            <a:spLocks noChangeArrowheads="1"/>
          </p:cNvSpPr>
          <p:nvPr/>
        </p:nvSpPr>
        <p:spPr bwMode="auto">
          <a:xfrm>
            <a:off x="0" y="490562"/>
            <a:ext cx="11277600" cy="5410712"/>
          </a:xfrm>
          <a:prstGeom prst="rect">
            <a:avLst/>
          </a:prstGeom>
          <a:ln>
            <a:headEnd type="none" w="sm" len="sm"/>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ct val="80000"/>
              </a:lnSpc>
              <a:spcBef>
                <a:spcPct val="20000"/>
              </a:spcBef>
              <a:buClr>
                <a:schemeClr val="accent2"/>
              </a:buClr>
              <a:buSzPct val="80000"/>
              <a:buFont typeface="Wingdings" pitchFamily="2" charset="2"/>
              <a:buNone/>
              <a:defRPr/>
            </a:pPr>
            <a:r>
              <a:rPr lang="en-US" sz="4800" dirty="0"/>
              <a:t>Ps.50:7 "Hear, O My people, and I will speak; O Israel, I will testify against you; I am God, … 10 "For every beast of the forest is Mine, The cattle on a thousand hills. 11 "I know every bird of the mountains, And everything that moves in the field is Mine. 12 "If I were hungry, I would not tell you; For the world is Mine, and all it contains.</a:t>
            </a:r>
          </a:p>
        </p:txBody>
      </p:sp>
    </p:spTree>
    <p:extLst>
      <p:ext uri="{BB962C8B-B14F-4D97-AF65-F5344CB8AC3E}">
        <p14:creationId xmlns:p14="http://schemas.microsoft.com/office/powerpoint/2010/main" val="267552524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5E7B7B-6AF2-44C7-8C02-6C6797AB1EC7}"/>
              </a:ext>
            </a:extLst>
          </p:cNvPr>
          <p:cNvSpPr>
            <a:spLocks noGrp="1"/>
          </p:cNvSpPr>
          <p:nvPr>
            <p:ph type="title"/>
          </p:nvPr>
        </p:nvSpPr>
        <p:spPr/>
        <p:txBody>
          <a:bodyPr/>
          <a:lstStyle/>
          <a:p>
            <a:r>
              <a:rPr lang="en-US" b="1">
                <a:effectLst/>
              </a:rPr>
              <a:t>Matthew 21:34–40 (NASB95) </a:t>
            </a:r>
            <a:endParaRPr lang="en-US"/>
          </a:p>
        </p:txBody>
      </p:sp>
      <p:sp>
        <p:nvSpPr>
          <p:cNvPr id="3" name="Content Placeholder 2">
            <a:extLst>
              <a:ext uri="{FF2B5EF4-FFF2-40B4-BE49-F238E27FC236}">
                <a16:creationId xmlns="" xmlns:a16="http://schemas.microsoft.com/office/drawing/2014/main" id="{795DCC2E-AA16-42D9-B1C3-D7E39BF5E7BC}"/>
              </a:ext>
            </a:extLst>
          </p:cNvPr>
          <p:cNvSpPr>
            <a:spLocks noGrp="1"/>
          </p:cNvSpPr>
          <p:nvPr>
            <p:ph idx="1"/>
          </p:nvPr>
        </p:nvSpPr>
        <p:spPr/>
        <p:txBody>
          <a:bodyPr>
            <a:normAutofit lnSpcReduction="10000"/>
          </a:bodyPr>
          <a:lstStyle/>
          <a:p>
            <a:pPr marL="0" indent="0">
              <a:buNone/>
            </a:pPr>
            <a:r>
              <a:rPr lang="en-US" b="1" u="none" strike="noStrike">
                <a:effectLst/>
              </a:rPr>
              <a:t>34</a:t>
            </a:r>
            <a:r>
              <a:rPr lang="en-US" u="none" strike="noStrike">
                <a:effectLst/>
              </a:rPr>
              <a:t> </a:t>
            </a:r>
            <a:r>
              <a:rPr lang="en-US"/>
              <a:t>“When the harvest time approached, he sent his slaves to the vine-growers to receive his produce. </a:t>
            </a:r>
            <a:r>
              <a:rPr lang="en-US" b="1" u="none" strike="noStrike">
                <a:effectLst/>
              </a:rPr>
              <a:t>35</a:t>
            </a:r>
            <a:r>
              <a:rPr lang="en-US" u="none" strike="noStrike">
                <a:effectLst/>
              </a:rPr>
              <a:t> </a:t>
            </a:r>
            <a:r>
              <a:rPr lang="en-US"/>
              <a:t>“The vine-growers took his slaves and beat one, and killed another, and stoned a third. </a:t>
            </a:r>
            <a:r>
              <a:rPr lang="en-US" b="1" u="none" strike="noStrike">
                <a:effectLst/>
              </a:rPr>
              <a:t>36</a:t>
            </a:r>
            <a:r>
              <a:rPr lang="en-US" u="none" strike="noStrike">
                <a:effectLst/>
              </a:rPr>
              <a:t> </a:t>
            </a:r>
            <a:r>
              <a:rPr lang="en-US"/>
              <a:t>“Again he sent another group of slaves larger than the first; and they did the same thing to them. </a:t>
            </a:r>
          </a:p>
        </p:txBody>
      </p:sp>
    </p:spTree>
    <p:extLst>
      <p:ext uri="{BB962C8B-B14F-4D97-AF65-F5344CB8AC3E}">
        <p14:creationId xmlns:p14="http://schemas.microsoft.com/office/powerpoint/2010/main" val="266969987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71D786-DBFC-43D8-8F33-5804EDCE3A29}"/>
              </a:ext>
            </a:extLst>
          </p:cNvPr>
          <p:cNvSpPr>
            <a:spLocks noGrp="1"/>
          </p:cNvSpPr>
          <p:nvPr>
            <p:ph type="title"/>
          </p:nvPr>
        </p:nvSpPr>
        <p:spPr/>
        <p:txBody>
          <a:bodyPr/>
          <a:lstStyle/>
          <a:p>
            <a:r>
              <a:rPr lang="en-US"/>
              <a:t>Seeing this from God’s Perspective</a:t>
            </a:r>
          </a:p>
        </p:txBody>
      </p:sp>
      <p:sp>
        <p:nvSpPr>
          <p:cNvPr id="3" name="Content Placeholder 2">
            <a:extLst>
              <a:ext uri="{FF2B5EF4-FFF2-40B4-BE49-F238E27FC236}">
                <a16:creationId xmlns="" xmlns:a16="http://schemas.microsoft.com/office/drawing/2014/main" id="{E514A136-FBD4-4339-8099-18DAF59B4359}"/>
              </a:ext>
            </a:extLst>
          </p:cNvPr>
          <p:cNvSpPr>
            <a:spLocks noGrp="1"/>
          </p:cNvSpPr>
          <p:nvPr>
            <p:ph idx="1"/>
          </p:nvPr>
        </p:nvSpPr>
        <p:spPr/>
        <p:txBody>
          <a:bodyPr/>
          <a:lstStyle/>
          <a:p>
            <a:r>
              <a:rPr lang="en-US" dirty="0"/>
              <a:t>God has something to say about…</a:t>
            </a:r>
          </a:p>
          <a:p>
            <a:pPr lvl="1"/>
            <a:r>
              <a:rPr lang="en-US" dirty="0"/>
              <a:t>How we should live</a:t>
            </a:r>
          </a:p>
          <a:p>
            <a:pPr lvl="1"/>
            <a:r>
              <a:rPr lang="en-US" dirty="0"/>
              <a:t>How we should care for His creation</a:t>
            </a:r>
          </a:p>
          <a:p>
            <a:pPr lvl="1"/>
            <a:r>
              <a:rPr lang="en-US" dirty="0"/>
              <a:t>How we should treat each other</a:t>
            </a:r>
          </a:p>
          <a:p>
            <a:pPr lvl="1"/>
            <a:r>
              <a:rPr lang="en-US" dirty="0"/>
              <a:t>How we should understand Him</a:t>
            </a:r>
          </a:p>
          <a:p>
            <a:pPr lvl="1"/>
            <a:r>
              <a:rPr lang="en-US" dirty="0"/>
              <a:t>How we treat His stuff</a:t>
            </a:r>
          </a:p>
        </p:txBody>
      </p:sp>
    </p:spTree>
    <p:extLst>
      <p:ext uri="{BB962C8B-B14F-4D97-AF65-F5344CB8AC3E}">
        <p14:creationId xmlns:p14="http://schemas.microsoft.com/office/powerpoint/2010/main" val="40387130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71D786-DBFC-43D8-8F33-5804EDCE3A29}"/>
              </a:ext>
            </a:extLst>
          </p:cNvPr>
          <p:cNvSpPr>
            <a:spLocks noGrp="1"/>
          </p:cNvSpPr>
          <p:nvPr>
            <p:ph type="title"/>
          </p:nvPr>
        </p:nvSpPr>
        <p:spPr/>
        <p:txBody>
          <a:bodyPr/>
          <a:lstStyle/>
          <a:p>
            <a:r>
              <a:rPr lang="en-US"/>
              <a:t>Seeing this from God’s Perspective</a:t>
            </a:r>
          </a:p>
        </p:txBody>
      </p:sp>
      <p:sp>
        <p:nvSpPr>
          <p:cNvPr id="3" name="Content Placeholder 2">
            <a:extLst>
              <a:ext uri="{FF2B5EF4-FFF2-40B4-BE49-F238E27FC236}">
                <a16:creationId xmlns="" xmlns:a16="http://schemas.microsoft.com/office/drawing/2014/main" id="{E514A136-FBD4-4339-8099-18DAF59B4359}"/>
              </a:ext>
            </a:extLst>
          </p:cNvPr>
          <p:cNvSpPr>
            <a:spLocks noGrp="1"/>
          </p:cNvSpPr>
          <p:nvPr>
            <p:ph idx="1"/>
          </p:nvPr>
        </p:nvSpPr>
        <p:spPr/>
        <p:txBody>
          <a:bodyPr/>
          <a:lstStyle/>
          <a:p>
            <a:r>
              <a:rPr lang="en-US" dirty="0"/>
              <a:t>God has been patient with us</a:t>
            </a:r>
          </a:p>
          <a:p>
            <a:pPr lvl="1"/>
            <a:r>
              <a:rPr lang="en-US" dirty="0"/>
              <a:t>Sending prophets</a:t>
            </a:r>
          </a:p>
          <a:p>
            <a:pPr lvl="1"/>
            <a:r>
              <a:rPr lang="en-US" dirty="0"/>
              <a:t>Writing Scripture</a:t>
            </a:r>
          </a:p>
          <a:p>
            <a:pPr lvl="1"/>
            <a:r>
              <a:rPr lang="en-US" dirty="0"/>
              <a:t>Working through the Jewish people</a:t>
            </a:r>
          </a:p>
          <a:p>
            <a:pPr lvl="1"/>
            <a:r>
              <a:rPr lang="en-US" dirty="0"/>
              <a:t>Establishing the church</a:t>
            </a:r>
          </a:p>
        </p:txBody>
      </p:sp>
    </p:spTree>
    <p:extLst>
      <p:ext uri="{BB962C8B-B14F-4D97-AF65-F5344CB8AC3E}">
        <p14:creationId xmlns:p14="http://schemas.microsoft.com/office/powerpoint/2010/main" val="323994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 xmlns:a16="http://schemas.microsoft.com/office/drawing/2014/main" id="{91091C2D-CF3D-453C-9D39-8365F181DBCB}"/>
              </a:ext>
            </a:extLst>
          </p:cNvPr>
          <p:cNvSpPr>
            <a:spLocks noGrp="1" noChangeArrowheads="1"/>
          </p:cNvSpPr>
          <p:nvPr>
            <p:ph type="ctrTitle"/>
          </p:nvPr>
        </p:nvSpPr>
        <p:spPr>
          <a:xfrm>
            <a:off x="566057" y="2209800"/>
            <a:ext cx="8599714" cy="1003865"/>
          </a:xfrm>
          <a:noFill/>
          <a:ln/>
          <a:extLst>
            <a:ext uri="{91240B29-F687-4F45-9708-019B960494DF}">
              <a14:hiddenLine xmlns:a14="http://schemas.microsoft.com/office/drawing/2010/main" w="12699">
                <a:solidFill>
                  <a:schemeClr val="tx1"/>
                </a:solidFill>
                <a:miter lim="800000"/>
                <a:headEnd/>
                <a:tailEnd/>
              </a14:hiddenLine>
            </a:ext>
          </a:extLst>
        </p:spPr>
        <p:txBody>
          <a:bodyPr vert="horz" wrap="square" lIns="90488" tIns="44450" rIns="90488" bIns="44450" numCol="1" anchor="ctr" anchorCtr="0" compatLnSpc="1">
            <a:prstTxWarp prst="textNoShape">
              <a:avLst/>
            </a:prstTxWarp>
            <a:spAutoFit/>
          </a:bodyPr>
          <a:lstStyle/>
          <a:p>
            <a:r>
              <a:rPr lang="en-US" altLang="en-US" sz="6600"/>
              <a:t>Matthew 21</a:t>
            </a:r>
          </a:p>
        </p:txBody>
      </p:sp>
      <p:sp>
        <p:nvSpPr>
          <p:cNvPr id="5123" name="Rectangle 3">
            <a:extLst>
              <a:ext uri="{FF2B5EF4-FFF2-40B4-BE49-F238E27FC236}">
                <a16:creationId xmlns="" xmlns:a16="http://schemas.microsoft.com/office/drawing/2014/main" id="{1D04790B-6BAD-44EA-B253-CB8B14496A35}"/>
              </a:ext>
            </a:extLst>
          </p:cNvPr>
          <p:cNvSpPr>
            <a:spLocks noGrp="1" noChangeArrowheads="1"/>
          </p:cNvSpPr>
          <p:nvPr>
            <p:ph type="subTitle" idx="1"/>
          </p:nvPr>
        </p:nvSpPr>
        <p:spPr>
          <a:xfrm>
            <a:off x="990600" y="3213665"/>
            <a:ext cx="7620000" cy="1655762"/>
          </a:xfrm>
          <a:noFill/>
          <a:ln/>
          <a:extLst>
            <a:ext uri="{91240B29-F687-4F45-9708-019B960494DF}">
              <a14:hiddenLine xmlns:a14="http://schemas.microsoft.com/office/drawing/2010/main" w="12699">
                <a:solidFill>
                  <a:schemeClr val="tx1"/>
                </a:solidFill>
                <a:miter lim="800000"/>
                <a:headEnd/>
                <a:tailEnd/>
              </a14:hiddenLine>
            </a:ext>
          </a:extLst>
        </p:spPr>
        <p:txBody>
          <a:bodyPr vert="horz" wrap="square" lIns="90488" tIns="44450" rIns="90488" bIns="44450" numCol="1" anchor="t" anchorCtr="0" compatLnSpc="1">
            <a:prstTxWarp prst="textNoShape">
              <a:avLst/>
            </a:prstTxWarp>
            <a:normAutofit/>
          </a:bodyPr>
          <a:lstStyle/>
          <a:p>
            <a:r>
              <a:rPr lang="en-US" altLang="en-US" sz="4400"/>
              <a:t>The Parable of the Tenants</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6DA682-F2E6-4E5C-85F7-51970ECE4BE7}"/>
              </a:ext>
            </a:extLst>
          </p:cNvPr>
          <p:cNvSpPr>
            <a:spLocks noGrp="1"/>
          </p:cNvSpPr>
          <p:nvPr>
            <p:ph type="title"/>
          </p:nvPr>
        </p:nvSpPr>
        <p:spPr/>
        <p:txBody>
          <a:bodyPr/>
          <a:lstStyle/>
          <a:p>
            <a:r>
              <a:rPr lang="en-US" b="1">
                <a:effectLst/>
              </a:rPr>
              <a:t>Matthew 21:37–40 (NASB95) </a:t>
            </a:r>
            <a:endParaRPr lang="en-US"/>
          </a:p>
        </p:txBody>
      </p:sp>
      <p:sp>
        <p:nvSpPr>
          <p:cNvPr id="3" name="Content Placeholder 2">
            <a:extLst>
              <a:ext uri="{FF2B5EF4-FFF2-40B4-BE49-F238E27FC236}">
                <a16:creationId xmlns="" xmlns:a16="http://schemas.microsoft.com/office/drawing/2014/main" id="{A5789B67-742C-4D0F-AF7B-471C3D271F99}"/>
              </a:ext>
            </a:extLst>
          </p:cNvPr>
          <p:cNvSpPr>
            <a:spLocks noGrp="1"/>
          </p:cNvSpPr>
          <p:nvPr>
            <p:ph idx="1"/>
          </p:nvPr>
        </p:nvSpPr>
        <p:spPr/>
        <p:txBody>
          <a:bodyPr>
            <a:normAutofit/>
          </a:bodyPr>
          <a:lstStyle/>
          <a:p>
            <a:pPr marL="0" indent="0">
              <a:buNone/>
            </a:pPr>
            <a:r>
              <a:rPr lang="en-US" b="1" u="none" strike="noStrike">
                <a:effectLst/>
              </a:rPr>
              <a:t>37</a:t>
            </a:r>
            <a:r>
              <a:rPr lang="en-US" u="none" strike="noStrike">
                <a:effectLst/>
              </a:rPr>
              <a:t> </a:t>
            </a:r>
            <a:r>
              <a:rPr lang="en-US"/>
              <a:t>“But afterward he sent his son to them, saying, ‘They will respect my son.’ </a:t>
            </a:r>
            <a:r>
              <a:rPr lang="en-US" b="1" u="none" strike="noStrike">
                <a:effectLst/>
              </a:rPr>
              <a:t>38</a:t>
            </a:r>
            <a:r>
              <a:rPr lang="en-US" u="none" strike="noStrike">
                <a:effectLst/>
              </a:rPr>
              <a:t> </a:t>
            </a:r>
            <a:r>
              <a:rPr lang="en-US"/>
              <a:t>“But when the vine-growers saw the son, they said among themselves, ‘This is the heir; come, let us kill him and seize his inheritance.’</a:t>
            </a:r>
          </a:p>
        </p:txBody>
      </p:sp>
    </p:spTree>
    <p:extLst>
      <p:ext uri="{BB962C8B-B14F-4D97-AF65-F5344CB8AC3E}">
        <p14:creationId xmlns:p14="http://schemas.microsoft.com/office/powerpoint/2010/main" val="206416532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6DA682-F2E6-4E5C-85F7-51970ECE4BE7}"/>
              </a:ext>
            </a:extLst>
          </p:cNvPr>
          <p:cNvSpPr>
            <a:spLocks noGrp="1"/>
          </p:cNvSpPr>
          <p:nvPr>
            <p:ph type="title"/>
          </p:nvPr>
        </p:nvSpPr>
        <p:spPr/>
        <p:txBody>
          <a:bodyPr/>
          <a:lstStyle/>
          <a:p>
            <a:r>
              <a:rPr lang="en-US" b="1">
                <a:effectLst/>
              </a:rPr>
              <a:t>Matthew 21:37–40 (NASB95) </a:t>
            </a:r>
            <a:endParaRPr lang="en-US"/>
          </a:p>
        </p:txBody>
      </p:sp>
      <p:sp>
        <p:nvSpPr>
          <p:cNvPr id="3" name="Content Placeholder 2">
            <a:extLst>
              <a:ext uri="{FF2B5EF4-FFF2-40B4-BE49-F238E27FC236}">
                <a16:creationId xmlns="" xmlns:a16="http://schemas.microsoft.com/office/drawing/2014/main" id="{A5789B67-742C-4D0F-AF7B-471C3D271F99}"/>
              </a:ext>
            </a:extLst>
          </p:cNvPr>
          <p:cNvSpPr>
            <a:spLocks noGrp="1"/>
          </p:cNvSpPr>
          <p:nvPr>
            <p:ph idx="1"/>
          </p:nvPr>
        </p:nvSpPr>
        <p:spPr/>
        <p:txBody>
          <a:bodyPr>
            <a:normAutofit/>
          </a:bodyPr>
          <a:lstStyle/>
          <a:p>
            <a:pPr marL="0" indent="0">
              <a:buNone/>
            </a:pPr>
            <a:r>
              <a:rPr lang="en-US" b="1" u="none" strike="noStrike" dirty="0">
                <a:effectLst/>
              </a:rPr>
              <a:t>39</a:t>
            </a:r>
            <a:r>
              <a:rPr lang="en-US" u="none" strike="noStrike" dirty="0">
                <a:effectLst/>
              </a:rPr>
              <a:t> </a:t>
            </a:r>
            <a:r>
              <a:rPr lang="en-US" dirty="0"/>
              <a:t>“They took him and threw him out of the vineyard and killed him. </a:t>
            </a:r>
            <a:r>
              <a:rPr lang="en-US" b="1" u="none" strike="noStrike" dirty="0">
                <a:effectLst/>
              </a:rPr>
              <a:t>40</a:t>
            </a:r>
            <a:r>
              <a:rPr lang="en-US" u="none" strike="noStrike" dirty="0">
                <a:effectLst/>
              </a:rPr>
              <a:t> </a:t>
            </a:r>
            <a:r>
              <a:rPr lang="en-US" dirty="0"/>
              <a:t>“Therefore when the owner of the vineyard comes, what will he do to those vine-growers?” </a:t>
            </a:r>
          </a:p>
        </p:txBody>
      </p:sp>
      <p:sp>
        <p:nvSpPr>
          <p:cNvPr id="4" name="TextBox 3">
            <a:extLst>
              <a:ext uri="{FF2B5EF4-FFF2-40B4-BE49-F238E27FC236}">
                <a16:creationId xmlns="" xmlns:a16="http://schemas.microsoft.com/office/drawing/2014/main" id="{17250055-FFC0-4BD3-803E-5192D3CDC888}"/>
              </a:ext>
            </a:extLst>
          </p:cNvPr>
          <p:cNvSpPr txBox="1"/>
          <p:nvPr/>
        </p:nvSpPr>
        <p:spPr>
          <a:xfrm>
            <a:off x="6400800" y="4603321"/>
            <a:ext cx="3733800" cy="19389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defRPr/>
            </a:pPr>
            <a:r>
              <a:rPr lang="en-US" sz="6000"/>
              <a:t>Great question!!</a:t>
            </a:r>
          </a:p>
        </p:txBody>
      </p:sp>
    </p:spTree>
    <p:extLst>
      <p:ext uri="{BB962C8B-B14F-4D97-AF65-F5344CB8AC3E}">
        <p14:creationId xmlns:p14="http://schemas.microsoft.com/office/powerpoint/2010/main" val="1816554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F6A9D-9E46-49D4-A8CA-A03100B069A6}"/>
              </a:ext>
            </a:extLst>
          </p:cNvPr>
          <p:cNvSpPr>
            <a:spLocks noGrp="1"/>
          </p:cNvSpPr>
          <p:nvPr>
            <p:ph type="title"/>
          </p:nvPr>
        </p:nvSpPr>
        <p:spPr/>
        <p:txBody>
          <a:bodyPr/>
          <a:lstStyle/>
          <a:p>
            <a:r>
              <a:rPr lang="en-US" altLang="en-US"/>
              <a:t>We have been evil and disobedient</a:t>
            </a:r>
            <a:endParaRPr lang="en-US"/>
          </a:p>
        </p:txBody>
      </p:sp>
      <p:sp>
        <p:nvSpPr>
          <p:cNvPr id="3" name="Content Placeholder 2">
            <a:extLst>
              <a:ext uri="{FF2B5EF4-FFF2-40B4-BE49-F238E27FC236}">
                <a16:creationId xmlns="" xmlns:a16="http://schemas.microsoft.com/office/drawing/2014/main" id="{B52FF054-B478-4511-9FB4-455259CBD4DE}"/>
              </a:ext>
            </a:extLst>
          </p:cNvPr>
          <p:cNvSpPr>
            <a:spLocks noGrp="1"/>
          </p:cNvSpPr>
          <p:nvPr>
            <p:ph idx="1"/>
          </p:nvPr>
        </p:nvSpPr>
        <p:spPr/>
        <p:txBody>
          <a:bodyPr>
            <a:normAutofit/>
          </a:bodyPr>
          <a:lstStyle/>
          <a:p>
            <a:r>
              <a:rPr lang="en-US" altLang="en-US" dirty="0"/>
              <a:t>God as the owner has something to say about how we should live.</a:t>
            </a:r>
          </a:p>
          <a:p>
            <a:pPr lvl="1"/>
            <a:r>
              <a:rPr lang="en-US" altLang="en-US" dirty="0"/>
              <a:t>He has sent prophets</a:t>
            </a:r>
          </a:p>
          <a:p>
            <a:pPr lvl="1"/>
            <a:r>
              <a:rPr lang="en-US" altLang="en-US" dirty="0"/>
              <a:t>We continue to live selfishly, harming ourselves and others</a:t>
            </a:r>
          </a:p>
          <a:p>
            <a:pPr marL="0" indent="0">
              <a:buNone/>
            </a:pPr>
            <a:endParaRPr lang="en-US" dirty="0"/>
          </a:p>
        </p:txBody>
      </p:sp>
    </p:spTree>
    <p:extLst>
      <p:ext uri="{BB962C8B-B14F-4D97-AF65-F5344CB8AC3E}">
        <p14:creationId xmlns:p14="http://schemas.microsoft.com/office/powerpoint/2010/main" val="14002419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F6A9D-9E46-49D4-A8CA-A03100B069A6}"/>
              </a:ext>
            </a:extLst>
          </p:cNvPr>
          <p:cNvSpPr>
            <a:spLocks noGrp="1"/>
          </p:cNvSpPr>
          <p:nvPr>
            <p:ph type="title"/>
          </p:nvPr>
        </p:nvSpPr>
        <p:spPr/>
        <p:txBody>
          <a:bodyPr/>
          <a:lstStyle/>
          <a:p>
            <a:r>
              <a:rPr lang="en-US" altLang="en-US"/>
              <a:t>We have been evil and disobedient</a:t>
            </a:r>
            <a:endParaRPr lang="en-US"/>
          </a:p>
        </p:txBody>
      </p:sp>
      <p:sp>
        <p:nvSpPr>
          <p:cNvPr id="3" name="Content Placeholder 2">
            <a:extLst>
              <a:ext uri="{FF2B5EF4-FFF2-40B4-BE49-F238E27FC236}">
                <a16:creationId xmlns="" xmlns:a16="http://schemas.microsoft.com/office/drawing/2014/main" id="{B52FF054-B478-4511-9FB4-455259CBD4DE}"/>
              </a:ext>
            </a:extLst>
          </p:cNvPr>
          <p:cNvSpPr>
            <a:spLocks noGrp="1"/>
          </p:cNvSpPr>
          <p:nvPr>
            <p:ph idx="1"/>
          </p:nvPr>
        </p:nvSpPr>
        <p:spPr/>
        <p:txBody>
          <a:bodyPr>
            <a:normAutofit/>
          </a:bodyPr>
          <a:lstStyle/>
          <a:p>
            <a:r>
              <a:rPr lang="en-US" altLang="en-US" dirty="0"/>
              <a:t>God as the owner has something to say about how we should live.</a:t>
            </a:r>
          </a:p>
          <a:p>
            <a:pPr lvl="1"/>
            <a:r>
              <a:rPr lang="en-US" altLang="en-US" dirty="0"/>
              <a:t>He has sent prophets</a:t>
            </a:r>
          </a:p>
          <a:p>
            <a:pPr lvl="1"/>
            <a:r>
              <a:rPr lang="en-US" altLang="en-US" dirty="0"/>
              <a:t>We continue to live selfishly, harming ourselves and others</a:t>
            </a:r>
          </a:p>
          <a:p>
            <a:pPr marL="0" indent="0">
              <a:buNone/>
            </a:pPr>
            <a:endParaRPr lang="en-US" dirty="0"/>
          </a:p>
        </p:txBody>
      </p:sp>
      <p:sp>
        <p:nvSpPr>
          <p:cNvPr id="4" name="TextBox 3">
            <a:extLst>
              <a:ext uri="{FF2B5EF4-FFF2-40B4-BE49-F238E27FC236}">
                <a16:creationId xmlns="" xmlns:a16="http://schemas.microsoft.com/office/drawing/2014/main" id="{9ECCCB59-A814-42CF-BB20-6DFAF5703F1C}"/>
              </a:ext>
            </a:extLst>
          </p:cNvPr>
          <p:cNvSpPr txBox="1"/>
          <p:nvPr/>
        </p:nvSpPr>
        <p:spPr>
          <a:xfrm>
            <a:off x="685800" y="2416076"/>
            <a:ext cx="5334000" cy="2308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defRPr/>
            </a:pPr>
            <a:r>
              <a:rPr lang="en-US" sz="4800"/>
              <a:t>Rather than just destroy us, God sent His son</a:t>
            </a:r>
          </a:p>
        </p:txBody>
      </p:sp>
    </p:spTree>
    <p:extLst>
      <p:ext uri="{BB962C8B-B14F-4D97-AF65-F5344CB8AC3E}">
        <p14:creationId xmlns:p14="http://schemas.microsoft.com/office/powerpoint/2010/main" val="539882643"/>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F6A9D-9E46-49D4-A8CA-A03100B069A6}"/>
              </a:ext>
            </a:extLst>
          </p:cNvPr>
          <p:cNvSpPr>
            <a:spLocks noGrp="1"/>
          </p:cNvSpPr>
          <p:nvPr>
            <p:ph type="title"/>
          </p:nvPr>
        </p:nvSpPr>
        <p:spPr/>
        <p:txBody>
          <a:bodyPr>
            <a:normAutofit/>
          </a:bodyPr>
          <a:lstStyle/>
          <a:p>
            <a:r>
              <a:rPr lang="en-US" b="1">
                <a:effectLst/>
              </a:rPr>
              <a:t>Matthew 21:41 (NASB95)</a:t>
            </a:r>
            <a:endParaRPr lang="en-US"/>
          </a:p>
        </p:txBody>
      </p:sp>
      <p:sp>
        <p:nvSpPr>
          <p:cNvPr id="3" name="Content Placeholder 2">
            <a:extLst>
              <a:ext uri="{FF2B5EF4-FFF2-40B4-BE49-F238E27FC236}">
                <a16:creationId xmlns="" xmlns:a16="http://schemas.microsoft.com/office/drawing/2014/main" id="{B52FF054-B478-4511-9FB4-455259CBD4DE}"/>
              </a:ext>
            </a:extLst>
          </p:cNvPr>
          <p:cNvSpPr>
            <a:spLocks noGrp="1"/>
          </p:cNvSpPr>
          <p:nvPr>
            <p:ph idx="1"/>
          </p:nvPr>
        </p:nvSpPr>
        <p:spPr/>
        <p:txBody>
          <a:bodyPr>
            <a:normAutofit/>
          </a:bodyPr>
          <a:lstStyle/>
          <a:p>
            <a:pPr marL="0" indent="0">
              <a:buNone/>
            </a:pPr>
            <a:r>
              <a:rPr lang="en-US" b="1" u="none" strike="noStrike" dirty="0">
                <a:effectLst/>
              </a:rPr>
              <a:t>41</a:t>
            </a:r>
            <a:r>
              <a:rPr lang="en-US" u="none" strike="noStrike" dirty="0">
                <a:effectLst/>
              </a:rPr>
              <a:t> </a:t>
            </a:r>
            <a:r>
              <a:rPr lang="en-US" dirty="0"/>
              <a:t>They said to Him, “He will bring those wretches to a wretched end and will rent out the vineyard to other vine-growers who will pay him the proceeds at the proper seasons.” </a:t>
            </a:r>
          </a:p>
          <a:p>
            <a:pPr marL="0" indent="0">
              <a:buNone/>
            </a:pPr>
            <a:endParaRPr lang="en-US" dirty="0"/>
          </a:p>
        </p:txBody>
      </p:sp>
    </p:spTree>
    <p:extLst>
      <p:ext uri="{BB962C8B-B14F-4D97-AF65-F5344CB8AC3E}">
        <p14:creationId xmlns:p14="http://schemas.microsoft.com/office/powerpoint/2010/main" val="805422649"/>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17C52E-6D35-486E-B272-F39E25F22C34}"/>
              </a:ext>
            </a:extLst>
          </p:cNvPr>
          <p:cNvSpPr>
            <a:spLocks noGrp="1"/>
          </p:cNvSpPr>
          <p:nvPr>
            <p:ph type="title"/>
          </p:nvPr>
        </p:nvSpPr>
        <p:spPr/>
        <p:txBody>
          <a:bodyPr/>
          <a:lstStyle/>
          <a:p>
            <a:r>
              <a:rPr lang="en-US" dirty="0"/>
              <a:t>We deserve God’s Judgment</a:t>
            </a:r>
          </a:p>
        </p:txBody>
      </p:sp>
      <p:sp>
        <p:nvSpPr>
          <p:cNvPr id="3" name="Content Placeholder 2">
            <a:extLst>
              <a:ext uri="{FF2B5EF4-FFF2-40B4-BE49-F238E27FC236}">
                <a16:creationId xmlns="" xmlns:a16="http://schemas.microsoft.com/office/drawing/2014/main" id="{39224DFC-D307-4083-8783-FC83E52CE2E8}"/>
              </a:ext>
            </a:extLst>
          </p:cNvPr>
          <p:cNvSpPr>
            <a:spLocks noGrp="1"/>
          </p:cNvSpPr>
          <p:nvPr>
            <p:ph idx="1"/>
          </p:nvPr>
        </p:nvSpPr>
        <p:spPr/>
        <p:txBody>
          <a:bodyPr>
            <a:normAutofit lnSpcReduction="10000"/>
          </a:bodyPr>
          <a:lstStyle/>
          <a:p>
            <a:r>
              <a:rPr lang="en-US" dirty="0"/>
              <a:t>We are as bad as the renters of the vineyard</a:t>
            </a:r>
          </a:p>
          <a:p>
            <a:r>
              <a:rPr lang="en-US" dirty="0"/>
              <a:t>We think the picture doesn’t fit us, but it does</a:t>
            </a:r>
          </a:p>
          <a:p>
            <a:r>
              <a:rPr lang="en-US" dirty="0"/>
              <a:t>We run around like we own the place</a:t>
            </a:r>
          </a:p>
          <a:p>
            <a:r>
              <a:rPr lang="en-US" dirty="0"/>
              <a:t>Still God doesn’t want to judge us He wants to adopt us!</a:t>
            </a:r>
          </a:p>
        </p:txBody>
      </p:sp>
    </p:spTree>
    <p:extLst>
      <p:ext uri="{BB962C8B-B14F-4D97-AF65-F5344CB8AC3E}">
        <p14:creationId xmlns:p14="http://schemas.microsoft.com/office/powerpoint/2010/main" val="23332325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CB6D0B-8318-412E-B0C0-2E123E8D78A5}"/>
              </a:ext>
            </a:extLst>
          </p:cNvPr>
          <p:cNvSpPr>
            <a:spLocks noGrp="1"/>
          </p:cNvSpPr>
          <p:nvPr>
            <p:ph type="title"/>
          </p:nvPr>
        </p:nvSpPr>
        <p:spPr/>
        <p:txBody>
          <a:bodyPr/>
          <a:lstStyle/>
          <a:p>
            <a:r>
              <a:rPr lang="en-US" dirty="0"/>
              <a:t>The Good News and the Bad News</a:t>
            </a:r>
          </a:p>
        </p:txBody>
      </p:sp>
      <p:sp>
        <p:nvSpPr>
          <p:cNvPr id="3" name="Content Placeholder 2">
            <a:extLst>
              <a:ext uri="{FF2B5EF4-FFF2-40B4-BE49-F238E27FC236}">
                <a16:creationId xmlns="" xmlns:a16="http://schemas.microsoft.com/office/drawing/2014/main" id="{0BFC7B0D-985B-4F89-B24A-5814A8E2E453}"/>
              </a:ext>
            </a:extLst>
          </p:cNvPr>
          <p:cNvSpPr>
            <a:spLocks noGrp="1"/>
          </p:cNvSpPr>
          <p:nvPr>
            <p:ph idx="1"/>
          </p:nvPr>
        </p:nvSpPr>
        <p:spPr/>
        <p:txBody>
          <a:bodyPr/>
          <a:lstStyle/>
          <a:p>
            <a:r>
              <a:rPr lang="en-US" dirty="0"/>
              <a:t>There is a God </a:t>
            </a:r>
          </a:p>
          <a:p>
            <a:r>
              <a:rPr lang="en-US" dirty="0"/>
              <a:t>He is the owner and creator of all </a:t>
            </a:r>
          </a:p>
          <a:p>
            <a:r>
              <a:rPr lang="en-US" dirty="0"/>
              <a:t>We are on His planet acting like we are God</a:t>
            </a:r>
          </a:p>
          <a:p>
            <a:r>
              <a:rPr lang="en-US" dirty="0"/>
              <a:t>We are the reason for injustice, evil, cruelty in the world</a:t>
            </a:r>
          </a:p>
        </p:txBody>
      </p:sp>
    </p:spTree>
    <p:extLst>
      <p:ext uri="{BB962C8B-B14F-4D97-AF65-F5344CB8AC3E}">
        <p14:creationId xmlns:p14="http://schemas.microsoft.com/office/powerpoint/2010/main" val="22696989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CB6D0B-8318-412E-B0C0-2E123E8D78A5}"/>
              </a:ext>
            </a:extLst>
          </p:cNvPr>
          <p:cNvSpPr>
            <a:spLocks noGrp="1"/>
          </p:cNvSpPr>
          <p:nvPr>
            <p:ph type="title"/>
          </p:nvPr>
        </p:nvSpPr>
        <p:spPr/>
        <p:txBody>
          <a:bodyPr/>
          <a:lstStyle/>
          <a:p>
            <a:r>
              <a:rPr lang="en-US" dirty="0"/>
              <a:t>The Good News and the Bad News</a:t>
            </a:r>
          </a:p>
        </p:txBody>
      </p:sp>
      <p:sp>
        <p:nvSpPr>
          <p:cNvPr id="3" name="Content Placeholder 2">
            <a:extLst>
              <a:ext uri="{FF2B5EF4-FFF2-40B4-BE49-F238E27FC236}">
                <a16:creationId xmlns="" xmlns:a16="http://schemas.microsoft.com/office/drawing/2014/main" id="{0BFC7B0D-985B-4F89-B24A-5814A8E2E453}"/>
              </a:ext>
            </a:extLst>
          </p:cNvPr>
          <p:cNvSpPr>
            <a:spLocks noGrp="1"/>
          </p:cNvSpPr>
          <p:nvPr>
            <p:ph idx="1"/>
          </p:nvPr>
        </p:nvSpPr>
        <p:spPr/>
        <p:txBody>
          <a:bodyPr/>
          <a:lstStyle/>
          <a:p>
            <a:r>
              <a:rPr lang="en-US" dirty="0"/>
              <a:t>God isn’t like us</a:t>
            </a:r>
          </a:p>
          <a:p>
            <a:r>
              <a:rPr lang="en-US" dirty="0"/>
              <a:t>He want’s to be in our lives</a:t>
            </a:r>
          </a:p>
          <a:p>
            <a:r>
              <a:rPr lang="en-US" dirty="0"/>
              <a:t>He died so that we can be reconciled to him</a:t>
            </a:r>
          </a:p>
          <a:p>
            <a:r>
              <a:rPr lang="en-US" dirty="0"/>
              <a:t>We can acknowledge this and God will give us the vineyard</a:t>
            </a:r>
          </a:p>
          <a:p>
            <a:endParaRPr lang="en-US" dirty="0"/>
          </a:p>
        </p:txBody>
      </p:sp>
    </p:spTree>
    <p:extLst>
      <p:ext uri="{BB962C8B-B14F-4D97-AF65-F5344CB8AC3E}">
        <p14:creationId xmlns:p14="http://schemas.microsoft.com/office/powerpoint/2010/main" val="41693254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76E7D8-27D5-44B0-AFE1-E5BFF6BBBCAC}"/>
              </a:ext>
            </a:extLst>
          </p:cNvPr>
          <p:cNvSpPr>
            <a:spLocks noGrp="1"/>
          </p:cNvSpPr>
          <p:nvPr>
            <p:ph type="title"/>
          </p:nvPr>
        </p:nvSpPr>
        <p:spPr/>
        <p:txBody>
          <a:bodyPr/>
          <a:lstStyle/>
          <a:p>
            <a:r>
              <a:rPr lang="en-US" b="1" dirty="0">
                <a:effectLst/>
              </a:rPr>
              <a:t>Romans 10:9–11 (NASB95)</a:t>
            </a:r>
            <a:endParaRPr lang="en-US" dirty="0"/>
          </a:p>
        </p:txBody>
      </p:sp>
      <p:sp>
        <p:nvSpPr>
          <p:cNvPr id="3" name="Content Placeholder 2">
            <a:extLst>
              <a:ext uri="{FF2B5EF4-FFF2-40B4-BE49-F238E27FC236}">
                <a16:creationId xmlns="" xmlns:a16="http://schemas.microsoft.com/office/drawing/2014/main" id="{7FEE89A6-B66A-413F-A36A-5B99B56A9302}"/>
              </a:ext>
            </a:extLst>
          </p:cNvPr>
          <p:cNvSpPr>
            <a:spLocks noGrp="1"/>
          </p:cNvSpPr>
          <p:nvPr>
            <p:ph idx="1"/>
          </p:nvPr>
        </p:nvSpPr>
        <p:spPr/>
        <p:txBody>
          <a:bodyPr>
            <a:normAutofit fontScale="92500" lnSpcReduction="10000"/>
          </a:bodyPr>
          <a:lstStyle/>
          <a:p>
            <a:pPr marL="0" indent="0">
              <a:buNone/>
            </a:pPr>
            <a:r>
              <a:rPr lang="en-US" b="1" u="none" strike="noStrike" dirty="0">
                <a:effectLst/>
              </a:rPr>
              <a:t>9</a:t>
            </a:r>
            <a:r>
              <a:rPr lang="en-US" u="none" strike="noStrike" dirty="0">
                <a:effectLst/>
              </a:rPr>
              <a:t> </a:t>
            </a:r>
            <a:r>
              <a:rPr lang="en-US" dirty="0"/>
              <a:t>that if you confess with your mouth Jesus as Lord, and believe in your heart that God raised Him from the dead, you will be saved; </a:t>
            </a:r>
            <a:r>
              <a:rPr lang="en-US" b="1" u="none" strike="noStrike" dirty="0">
                <a:effectLst/>
              </a:rPr>
              <a:t>10</a:t>
            </a:r>
            <a:r>
              <a:rPr lang="en-US" u="none" strike="noStrike" dirty="0">
                <a:effectLst/>
              </a:rPr>
              <a:t> </a:t>
            </a:r>
            <a:r>
              <a:rPr lang="en-US" dirty="0"/>
              <a:t>for with the heart a person believes, resulting in righteousness, and with the mouth he confesses, resulting in salvation. </a:t>
            </a:r>
            <a:r>
              <a:rPr lang="en-US" b="1" u="none" strike="noStrike" dirty="0">
                <a:effectLst/>
              </a:rPr>
              <a:t>11</a:t>
            </a:r>
            <a:r>
              <a:rPr lang="en-US" u="none" strike="noStrike" dirty="0">
                <a:effectLst/>
              </a:rPr>
              <a:t> </a:t>
            </a:r>
            <a:r>
              <a:rPr lang="en-US" dirty="0"/>
              <a:t>For the Scripture says, “</a:t>
            </a:r>
            <a:r>
              <a:rPr lang="en-US" cap="small" dirty="0">
                <a:effectLst/>
              </a:rPr>
              <a:t>Whoever believes in Him will not be</a:t>
            </a:r>
            <a:r>
              <a:rPr lang="en-US" dirty="0"/>
              <a:t> </a:t>
            </a:r>
            <a:r>
              <a:rPr lang="en-US" cap="small" dirty="0">
                <a:effectLst/>
              </a:rPr>
              <a:t>disappointed</a:t>
            </a:r>
            <a:r>
              <a:rPr lang="en-US" dirty="0"/>
              <a:t>.” </a:t>
            </a:r>
          </a:p>
          <a:p>
            <a:pPr marL="0" indent="0">
              <a:buNone/>
            </a:pPr>
            <a:endParaRPr lang="en-US" dirty="0"/>
          </a:p>
        </p:txBody>
      </p:sp>
    </p:spTree>
    <p:extLst>
      <p:ext uri="{BB962C8B-B14F-4D97-AF65-F5344CB8AC3E}">
        <p14:creationId xmlns:p14="http://schemas.microsoft.com/office/powerpoint/2010/main" val="645865913"/>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1D94F4-4438-42F9-A000-EBF4E70FF3C1}"/>
              </a:ext>
            </a:extLst>
          </p:cNvPr>
          <p:cNvSpPr>
            <a:spLocks noGrp="1"/>
          </p:cNvSpPr>
          <p:nvPr>
            <p:ph type="title"/>
          </p:nvPr>
        </p:nvSpPr>
        <p:spPr/>
        <p:txBody>
          <a:bodyPr/>
          <a:lstStyle/>
          <a:p>
            <a:r>
              <a:rPr lang="en-US" b="1" dirty="0">
                <a:effectLst/>
              </a:rPr>
              <a:t>Romans 8:15–17 (NASB95) </a:t>
            </a:r>
            <a:endParaRPr lang="en-US" dirty="0"/>
          </a:p>
        </p:txBody>
      </p:sp>
      <p:sp>
        <p:nvSpPr>
          <p:cNvPr id="3" name="Content Placeholder 2">
            <a:extLst>
              <a:ext uri="{FF2B5EF4-FFF2-40B4-BE49-F238E27FC236}">
                <a16:creationId xmlns="" xmlns:a16="http://schemas.microsoft.com/office/drawing/2014/main" id="{5A046291-DA1F-42D1-960A-E458F2D393DD}"/>
              </a:ext>
            </a:extLst>
          </p:cNvPr>
          <p:cNvSpPr>
            <a:spLocks noGrp="1"/>
          </p:cNvSpPr>
          <p:nvPr>
            <p:ph idx="1"/>
          </p:nvPr>
        </p:nvSpPr>
        <p:spPr/>
        <p:txBody>
          <a:bodyPr>
            <a:normAutofit fontScale="92500" lnSpcReduction="20000"/>
          </a:bodyPr>
          <a:lstStyle/>
          <a:p>
            <a:pPr marL="0" indent="0">
              <a:buNone/>
            </a:pPr>
            <a:r>
              <a:rPr lang="en-US" b="1" u="none" strike="noStrike" dirty="0">
                <a:effectLst/>
              </a:rPr>
              <a:t>15</a:t>
            </a:r>
            <a:r>
              <a:rPr lang="en-US" u="none" strike="noStrike" dirty="0">
                <a:effectLst/>
              </a:rPr>
              <a:t> </a:t>
            </a:r>
            <a:r>
              <a:rPr lang="en-US" dirty="0"/>
              <a:t>For you have not received a spirit of slavery leading to fear again, but you have received a spirit of adoption as sons by which we cry out, “Abba! Father!” </a:t>
            </a:r>
            <a:r>
              <a:rPr lang="en-US" b="1" u="none" strike="noStrike" dirty="0">
                <a:effectLst/>
              </a:rPr>
              <a:t>16</a:t>
            </a:r>
            <a:r>
              <a:rPr lang="en-US" u="none" strike="noStrike" dirty="0">
                <a:effectLst/>
              </a:rPr>
              <a:t> </a:t>
            </a:r>
            <a:r>
              <a:rPr lang="en-US" dirty="0"/>
              <a:t>The Spirit Himself testifies with our spirit that we are children of God, </a:t>
            </a:r>
            <a:r>
              <a:rPr lang="en-US" b="1" u="none" strike="noStrike" dirty="0">
                <a:effectLst/>
              </a:rPr>
              <a:t>17</a:t>
            </a:r>
            <a:r>
              <a:rPr lang="en-US" u="none" strike="noStrike" dirty="0">
                <a:effectLst/>
              </a:rPr>
              <a:t> </a:t>
            </a:r>
            <a:r>
              <a:rPr lang="en-US" dirty="0"/>
              <a:t>and if children, heirs also, heirs of God and fellow heirs with Christ, if indeed we suffer with Him so that we may also be glorified with Him. </a:t>
            </a:r>
          </a:p>
          <a:p>
            <a:pPr marL="0" indent="0">
              <a:buNone/>
            </a:pPr>
            <a:endParaRPr lang="en-US" dirty="0"/>
          </a:p>
        </p:txBody>
      </p:sp>
    </p:spTree>
    <p:extLst>
      <p:ext uri="{BB962C8B-B14F-4D97-AF65-F5344CB8AC3E}">
        <p14:creationId xmlns:p14="http://schemas.microsoft.com/office/powerpoint/2010/main" val="207034242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0684DDB-A814-4E9B-AD72-9BA97DF9254B}"/>
              </a:ext>
            </a:extLst>
          </p:cNvPr>
          <p:cNvSpPr>
            <a:spLocks noGrp="1"/>
          </p:cNvSpPr>
          <p:nvPr>
            <p:ph type="title"/>
          </p:nvPr>
        </p:nvSpPr>
        <p:spPr/>
        <p:txBody>
          <a:bodyPr/>
          <a:lstStyle/>
          <a:p>
            <a:endParaRPr lang="en-US"/>
          </a:p>
        </p:txBody>
      </p:sp>
      <p:pic>
        <p:nvPicPr>
          <p:cNvPr id="8" name="Screen Recording 7">
            <a:hlinkClick r:id="" action="ppaction://media"/>
            <a:extLst>
              <a:ext uri="{FF2B5EF4-FFF2-40B4-BE49-F238E27FC236}">
                <a16:creationId xmlns="" xmlns:a16="http://schemas.microsoft.com/office/drawing/2014/main" id="{6695F709-090A-4BC6-81CD-E515B3295B8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72762" y="376828"/>
            <a:ext cx="8610748" cy="6104343"/>
          </a:xfrm>
        </p:spPr>
      </p:pic>
    </p:spTree>
    <p:extLst>
      <p:ext uri="{BB962C8B-B14F-4D97-AF65-F5344CB8AC3E}">
        <p14:creationId xmlns:p14="http://schemas.microsoft.com/office/powerpoint/2010/main" val="2107652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7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CB6D0B-8318-412E-B0C0-2E123E8D78A5}"/>
              </a:ext>
            </a:extLst>
          </p:cNvPr>
          <p:cNvSpPr>
            <a:spLocks noGrp="1"/>
          </p:cNvSpPr>
          <p:nvPr>
            <p:ph type="title"/>
          </p:nvPr>
        </p:nvSpPr>
        <p:spPr/>
        <p:txBody>
          <a:bodyPr/>
          <a:lstStyle/>
          <a:p>
            <a:r>
              <a:rPr lang="en-US" dirty="0"/>
              <a:t>The Good News and the Bad News</a:t>
            </a:r>
          </a:p>
        </p:txBody>
      </p:sp>
      <p:sp>
        <p:nvSpPr>
          <p:cNvPr id="3" name="Content Placeholder 2">
            <a:extLst>
              <a:ext uri="{FF2B5EF4-FFF2-40B4-BE49-F238E27FC236}">
                <a16:creationId xmlns="" xmlns:a16="http://schemas.microsoft.com/office/drawing/2014/main" id="{0BFC7B0D-985B-4F89-B24A-5814A8E2E453}"/>
              </a:ext>
            </a:extLst>
          </p:cNvPr>
          <p:cNvSpPr>
            <a:spLocks noGrp="1"/>
          </p:cNvSpPr>
          <p:nvPr>
            <p:ph idx="1"/>
          </p:nvPr>
        </p:nvSpPr>
        <p:spPr/>
        <p:txBody>
          <a:bodyPr/>
          <a:lstStyle/>
          <a:p>
            <a:r>
              <a:rPr lang="en-US" dirty="0"/>
              <a:t>Or we can be like the Pharisees</a:t>
            </a:r>
          </a:p>
          <a:p>
            <a:endParaRPr lang="en-US" dirty="0"/>
          </a:p>
        </p:txBody>
      </p:sp>
      <p:sp>
        <p:nvSpPr>
          <p:cNvPr id="5" name="TextBox 4">
            <a:extLst>
              <a:ext uri="{FF2B5EF4-FFF2-40B4-BE49-F238E27FC236}">
                <a16:creationId xmlns="" xmlns:a16="http://schemas.microsoft.com/office/drawing/2014/main" id="{28B38EC3-A4E9-4C81-BE70-FFF846440CCC}"/>
              </a:ext>
            </a:extLst>
          </p:cNvPr>
          <p:cNvSpPr txBox="1"/>
          <p:nvPr/>
        </p:nvSpPr>
        <p:spPr>
          <a:xfrm>
            <a:off x="538843" y="2756661"/>
            <a:ext cx="10972800" cy="378565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4000" b="1" dirty="0">
                <a:effectLst/>
              </a:rPr>
              <a:t>Matthew 21:45–46 (NASB95) — </a:t>
            </a:r>
            <a:r>
              <a:rPr lang="en-US" sz="4000" b="1" u="none" strike="noStrike" dirty="0">
                <a:effectLst/>
              </a:rPr>
              <a:t>45</a:t>
            </a:r>
            <a:r>
              <a:rPr lang="en-US" sz="4000" u="none" strike="noStrike" dirty="0">
                <a:effectLst/>
              </a:rPr>
              <a:t> </a:t>
            </a:r>
            <a:r>
              <a:rPr lang="en-US" sz="4000" dirty="0"/>
              <a:t>When the chief priests and the Pharisees heard His parables, they understood that He was speaking about them. </a:t>
            </a:r>
            <a:r>
              <a:rPr lang="en-US" sz="4000" b="1" u="none" strike="noStrike" dirty="0">
                <a:effectLst/>
              </a:rPr>
              <a:t>46</a:t>
            </a:r>
            <a:r>
              <a:rPr lang="en-US" sz="4000" u="none" strike="noStrike" dirty="0">
                <a:effectLst/>
              </a:rPr>
              <a:t> </a:t>
            </a:r>
            <a:r>
              <a:rPr lang="en-US" sz="4000" dirty="0"/>
              <a:t>When they sought to seize Him, they feared the people, because they considered Him to be a prophet. </a:t>
            </a:r>
          </a:p>
        </p:txBody>
      </p:sp>
    </p:spTree>
    <p:extLst>
      <p:ext uri="{BB962C8B-B14F-4D97-AF65-F5344CB8AC3E}">
        <p14:creationId xmlns:p14="http://schemas.microsoft.com/office/powerpoint/2010/main" val="40124041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CB6D0B-8318-412E-B0C0-2E123E8D78A5}"/>
              </a:ext>
            </a:extLst>
          </p:cNvPr>
          <p:cNvSpPr>
            <a:spLocks noGrp="1"/>
          </p:cNvSpPr>
          <p:nvPr>
            <p:ph type="title"/>
          </p:nvPr>
        </p:nvSpPr>
        <p:spPr/>
        <p:txBody>
          <a:bodyPr/>
          <a:lstStyle/>
          <a:p>
            <a:r>
              <a:rPr lang="en-US" dirty="0"/>
              <a:t>The Good News and the Bad News</a:t>
            </a:r>
          </a:p>
        </p:txBody>
      </p:sp>
      <p:sp>
        <p:nvSpPr>
          <p:cNvPr id="3" name="Content Placeholder 2">
            <a:extLst>
              <a:ext uri="{FF2B5EF4-FFF2-40B4-BE49-F238E27FC236}">
                <a16:creationId xmlns="" xmlns:a16="http://schemas.microsoft.com/office/drawing/2014/main" id="{0BFC7B0D-985B-4F89-B24A-5814A8E2E453}"/>
              </a:ext>
            </a:extLst>
          </p:cNvPr>
          <p:cNvSpPr>
            <a:spLocks noGrp="1"/>
          </p:cNvSpPr>
          <p:nvPr>
            <p:ph idx="1"/>
          </p:nvPr>
        </p:nvSpPr>
        <p:spPr/>
        <p:txBody>
          <a:bodyPr/>
          <a:lstStyle/>
          <a:p>
            <a:r>
              <a:rPr lang="en-US" dirty="0"/>
              <a:t>Or we can be like the Pharisees</a:t>
            </a:r>
          </a:p>
          <a:p>
            <a:pPr marL="0" indent="0">
              <a:buNone/>
            </a:pPr>
            <a:endParaRPr lang="en-US" dirty="0"/>
          </a:p>
        </p:txBody>
      </p:sp>
    </p:spTree>
    <p:extLst>
      <p:ext uri="{BB962C8B-B14F-4D97-AF65-F5344CB8AC3E}">
        <p14:creationId xmlns:p14="http://schemas.microsoft.com/office/powerpoint/2010/main" val="1405336939"/>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8C4DEE-EC07-4B79-B190-E7F578B492C0}"/>
              </a:ext>
            </a:extLst>
          </p:cNvPr>
          <p:cNvSpPr>
            <a:spLocks noGrp="1"/>
          </p:cNvSpPr>
          <p:nvPr>
            <p:ph type="title"/>
          </p:nvPr>
        </p:nvSpPr>
        <p:spPr/>
        <p:txBody>
          <a:bodyPr/>
          <a:lstStyle/>
          <a:p>
            <a:r>
              <a:rPr lang="en-US"/>
              <a:t>Next Time</a:t>
            </a:r>
          </a:p>
        </p:txBody>
      </p:sp>
      <p:sp>
        <p:nvSpPr>
          <p:cNvPr id="3" name="Content Placeholder 2">
            <a:extLst>
              <a:ext uri="{FF2B5EF4-FFF2-40B4-BE49-F238E27FC236}">
                <a16:creationId xmlns="" xmlns:a16="http://schemas.microsoft.com/office/drawing/2014/main" id="{F4F356FB-13D4-4D40-B0A9-55A341B0B30F}"/>
              </a:ext>
            </a:extLst>
          </p:cNvPr>
          <p:cNvSpPr>
            <a:spLocks noGrp="1"/>
          </p:cNvSpPr>
          <p:nvPr>
            <p:ph idx="1"/>
          </p:nvPr>
        </p:nvSpPr>
        <p:spPr/>
        <p:txBody>
          <a:bodyPr/>
          <a:lstStyle/>
          <a:p>
            <a:r>
              <a:rPr lang="en-US" dirty="0"/>
              <a:t>NO CT</a:t>
            </a:r>
          </a:p>
          <a:p>
            <a:r>
              <a:rPr lang="en-US" dirty="0"/>
              <a:t>Next CT Jan 2</a:t>
            </a:r>
          </a:p>
          <a:p>
            <a:r>
              <a:rPr lang="en-US" dirty="0"/>
              <a:t>Starting Jan 9 NEW SERIES</a:t>
            </a:r>
          </a:p>
          <a:p>
            <a:r>
              <a:rPr lang="en-US" dirty="0"/>
              <a:t>In Feb Matthew will continue online</a:t>
            </a:r>
          </a:p>
        </p:txBody>
      </p:sp>
    </p:spTree>
    <p:extLst>
      <p:ext uri="{BB962C8B-B14F-4D97-AF65-F5344CB8AC3E}">
        <p14:creationId xmlns:p14="http://schemas.microsoft.com/office/powerpoint/2010/main" val="29416759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032E0F-38C9-45C9-84B7-B30770D30933}"/>
              </a:ext>
            </a:extLst>
          </p:cNvPr>
          <p:cNvSpPr>
            <a:spLocks noGrp="1"/>
          </p:cNvSpPr>
          <p:nvPr>
            <p:ph type="title"/>
          </p:nvPr>
        </p:nvSpPr>
        <p:spPr/>
        <p:txBody>
          <a:bodyPr/>
          <a:lstStyle/>
          <a:p>
            <a:endParaRPr lang="en-US"/>
          </a:p>
        </p:txBody>
      </p:sp>
      <p:pic>
        <p:nvPicPr>
          <p:cNvPr id="4" name="Screen Recording 3">
            <a:hlinkClick r:id="" action="ppaction://media"/>
            <a:extLst>
              <a:ext uri="{FF2B5EF4-FFF2-40B4-BE49-F238E27FC236}">
                <a16:creationId xmlns="" xmlns:a16="http://schemas.microsoft.com/office/drawing/2014/main" id="{06B565CA-2333-4D4B-8BEA-73C279CEE08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23012" y="274063"/>
            <a:ext cx="8452120" cy="6258225"/>
          </a:xfrm>
        </p:spPr>
      </p:pic>
    </p:spTree>
    <p:extLst>
      <p:ext uri="{BB962C8B-B14F-4D97-AF65-F5344CB8AC3E}">
        <p14:creationId xmlns:p14="http://schemas.microsoft.com/office/powerpoint/2010/main" val="2455632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1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70F8E4-E97B-4319-8EB1-879CF0279F0C}"/>
              </a:ext>
            </a:extLst>
          </p:cNvPr>
          <p:cNvSpPr>
            <a:spLocks noGrp="1"/>
          </p:cNvSpPr>
          <p:nvPr>
            <p:ph type="title"/>
          </p:nvPr>
        </p:nvSpPr>
        <p:spPr/>
        <p:txBody>
          <a:bodyPr/>
          <a:lstStyle/>
          <a:p>
            <a:endParaRPr lang="en-US" dirty="0"/>
          </a:p>
        </p:txBody>
      </p:sp>
      <p:pic>
        <p:nvPicPr>
          <p:cNvPr id="4" name="Screen Recording 3">
            <a:hlinkClick r:id="" action="ppaction://media"/>
            <a:extLst>
              <a:ext uri="{FF2B5EF4-FFF2-40B4-BE49-F238E27FC236}">
                <a16:creationId xmlns="" xmlns:a16="http://schemas.microsoft.com/office/drawing/2014/main" id="{94C43A3F-DAA8-41F9-A313-C37B152430E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63631" y="291830"/>
            <a:ext cx="10576262" cy="5637416"/>
          </a:xfrm>
        </p:spPr>
      </p:pic>
    </p:spTree>
    <p:extLst>
      <p:ext uri="{BB962C8B-B14F-4D97-AF65-F5344CB8AC3E}">
        <p14:creationId xmlns:p14="http://schemas.microsoft.com/office/powerpoint/2010/main" val="29534426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61B904-AE69-4C72-9644-49ABE715367E}"/>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7AA947A4-45CB-4FD0-8EBC-F015B4417AEA}"/>
              </a:ext>
            </a:extLst>
          </p:cNvPr>
          <p:cNvSpPr>
            <a:spLocks noGrp="1"/>
          </p:cNvSpPr>
          <p:nvPr>
            <p:ph idx="1"/>
          </p:nvPr>
        </p:nvSpPr>
        <p:spPr/>
        <p:txBody>
          <a:bodyPr/>
          <a:lstStyle/>
          <a:p>
            <a:endParaRPr lang="en-US"/>
          </a:p>
        </p:txBody>
      </p:sp>
      <p:pic>
        <p:nvPicPr>
          <p:cNvPr id="5" name="Picture 4">
            <a:extLst>
              <a:ext uri="{FF2B5EF4-FFF2-40B4-BE49-F238E27FC236}">
                <a16:creationId xmlns="" xmlns:a16="http://schemas.microsoft.com/office/drawing/2014/main" id="{7DDD4705-433C-4566-B9AF-D09638628CC2}"/>
              </a:ext>
            </a:extLst>
          </p:cNvPr>
          <p:cNvPicPr>
            <a:picLocks noChangeAspect="1"/>
          </p:cNvPicPr>
          <p:nvPr/>
        </p:nvPicPr>
        <p:blipFill>
          <a:blip r:embed="rId2"/>
          <a:stretch>
            <a:fillRect/>
          </a:stretch>
        </p:blipFill>
        <p:spPr>
          <a:xfrm>
            <a:off x="507792" y="703570"/>
            <a:ext cx="10818525" cy="4945289"/>
          </a:xfrm>
          <a:prstGeom prst="rect">
            <a:avLst/>
          </a:prstGeom>
        </p:spPr>
      </p:pic>
    </p:spTree>
    <p:extLst>
      <p:ext uri="{BB962C8B-B14F-4D97-AF65-F5344CB8AC3E}">
        <p14:creationId xmlns:p14="http://schemas.microsoft.com/office/powerpoint/2010/main" val="62555693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E4EC17-9242-4FAF-84E4-2D78BEBD93CE}"/>
              </a:ext>
            </a:extLst>
          </p:cNvPr>
          <p:cNvSpPr>
            <a:spLocks noGrp="1"/>
          </p:cNvSpPr>
          <p:nvPr>
            <p:ph type="title"/>
          </p:nvPr>
        </p:nvSpPr>
        <p:spPr/>
        <p:txBody>
          <a:bodyPr/>
          <a:lstStyle/>
          <a:p>
            <a:r>
              <a:rPr lang="en-US" dirty="0"/>
              <a:t>By studying Jesus</a:t>
            </a:r>
          </a:p>
        </p:txBody>
      </p:sp>
      <p:sp>
        <p:nvSpPr>
          <p:cNvPr id="3" name="Content Placeholder 2">
            <a:extLst>
              <a:ext uri="{FF2B5EF4-FFF2-40B4-BE49-F238E27FC236}">
                <a16:creationId xmlns="" xmlns:a16="http://schemas.microsoft.com/office/drawing/2014/main" id="{B4B7DE8D-6936-4F76-9578-28DE7A5FAFD7}"/>
              </a:ext>
            </a:extLst>
          </p:cNvPr>
          <p:cNvSpPr>
            <a:spLocks noGrp="1"/>
          </p:cNvSpPr>
          <p:nvPr>
            <p:ph idx="1"/>
          </p:nvPr>
        </p:nvSpPr>
        <p:spPr/>
        <p:txBody>
          <a:bodyPr/>
          <a:lstStyle/>
          <a:p>
            <a:r>
              <a:rPr lang="en-US" dirty="0"/>
              <a:t>We see God’s nature</a:t>
            </a:r>
          </a:p>
          <a:p>
            <a:r>
              <a:rPr lang="en-US" dirty="0"/>
              <a:t>Character</a:t>
            </a:r>
          </a:p>
          <a:p>
            <a:r>
              <a:rPr lang="en-US" dirty="0"/>
              <a:t>Perspective</a:t>
            </a:r>
          </a:p>
        </p:txBody>
      </p:sp>
    </p:spTree>
    <p:extLst>
      <p:ext uri="{BB962C8B-B14F-4D97-AF65-F5344CB8AC3E}">
        <p14:creationId xmlns:p14="http://schemas.microsoft.com/office/powerpoint/2010/main" val="5160230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a:extLst>
              <a:ext uri="{FF2B5EF4-FFF2-40B4-BE49-F238E27FC236}">
                <a16:creationId xmlns="" xmlns:a16="http://schemas.microsoft.com/office/drawing/2014/main" id="{C35B773C-2FEF-4A53-A983-5FCDFAEACB84}"/>
              </a:ext>
            </a:extLst>
          </p:cNvPr>
          <p:cNvSpPr>
            <a:spLocks noGrp="1" noChangeArrowheads="1"/>
          </p:cNvSpPr>
          <p:nvPr>
            <p:ph type="title"/>
          </p:nvPr>
        </p:nvSpPr>
        <p:spPr>
          <a:xfrm>
            <a:off x="272143" y="669668"/>
            <a:ext cx="11516784" cy="828432"/>
          </a:xfrm>
          <a:noFill/>
          <a:ln/>
          <a:extLst>
            <a:ext uri="{91240B29-F687-4F45-9708-019B960494DF}">
              <a14:hiddenLine xmlns:a14="http://schemas.microsoft.com/office/drawing/2010/main" w="12699">
                <a:solidFill>
                  <a:schemeClr val="tx1"/>
                </a:solidFill>
                <a:miter lim="800000"/>
                <a:headEnd/>
                <a:tailEnd/>
              </a14:hiddenLine>
            </a:ext>
          </a:extLst>
        </p:spPr>
        <p:txBody>
          <a:bodyPr vert="horz" wrap="square" lIns="90488" tIns="44450" rIns="90488" bIns="44450" numCol="1" anchor="ctr" anchorCtr="0" compatLnSpc="1">
            <a:prstTxWarp prst="textNoShape">
              <a:avLst/>
            </a:prstTxWarp>
            <a:spAutoFit/>
          </a:bodyPr>
          <a:lstStyle/>
          <a:p>
            <a:r>
              <a:rPr lang="en-US" sz="4800"/>
              <a:t>Context</a:t>
            </a:r>
            <a:endParaRPr lang="en-US" altLang="en-US" sz="4800"/>
          </a:p>
        </p:txBody>
      </p:sp>
      <p:sp>
        <p:nvSpPr>
          <p:cNvPr id="315395" name="Rectangle 3">
            <a:extLst>
              <a:ext uri="{FF2B5EF4-FFF2-40B4-BE49-F238E27FC236}">
                <a16:creationId xmlns="" xmlns:a16="http://schemas.microsoft.com/office/drawing/2014/main" id="{635114AF-7417-43B7-AB37-2883B63F8047}"/>
              </a:ext>
            </a:extLst>
          </p:cNvPr>
          <p:cNvSpPr>
            <a:spLocks noGrp="1" noChangeArrowheads="1"/>
          </p:cNvSpPr>
          <p:nvPr>
            <p:ph idx="1"/>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vert="horz" wrap="square" lIns="90488" tIns="44450" rIns="90488" bIns="44450" numCol="1" anchor="t" anchorCtr="0" compatLnSpc="1">
            <a:prstTxWarp prst="textNoShape">
              <a:avLst/>
            </a:prstTxWarp>
            <a:noAutofit/>
          </a:bodyPr>
          <a:lstStyle/>
          <a:p>
            <a:r>
              <a:rPr lang="en-US" sz="4400" b="0"/>
              <a:t>Jesus’ last week before His </a:t>
            </a:r>
            <a:r>
              <a:rPr lang="en-US" sz="4400" b="0" dirty="0"/>
              <a:t>crucifixion</a:t>
            </a:r>
            <a:endParaRPr lang="en-US" sz="4400" b="0"/>
          </a:p>
          <a:p>
            <a:r>
              <a:rPr lang="en-US" sz="4400" b="0"/>
              <a:t>The Triumphal entry</a:t>
            </a:r>
          </a:p>
          <a:p>
            <a:r>
              <a:rPr lang="en-US" sz="4400" b="0"/>
              <a:t>Clears out the money lenders (Matt 21:12,13)</a:t>
            </a:r>
          </a:p>
        </p:txBody>
      </p:sp>
    </p:spTree>
    <p:extLst>
      <p:ext uri="{BB962C8B-B14F-4D97-AF65-F5344CB8AC3E}">
        <p14:creationId xmlns:p14="http://schemas.microsoft.com/office/powerpoint/2010/main" val="9008521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Effect transition="in" filter="wipe(left)">
                                      <p:cBhvr>
                                        <p:cTn id="7" dur="500"/>
                                        <p:tgtEl>
                                          <p:spTgt spid="315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5395">
                                            <p:txEl>
                                              <p:pRg st="1" end="1"/>
                                            </p:txEl>
                                          </p:spTgt>
                                        </p:tgtEl>
                                        <p:attrNameLst>
                                          <p:attrName>style.visibility</p:attrName>
                                        </p:attrNameLst>
                                      </p:cBhvr>
                                      <p:to>
                                        <p:strVal val="visible"/>
                                      </p:to>
                                    </p:set>
                                    <p:animEffect transition="in" filter="wipe(left)">
                                      <p:cBhvr>
                                        <p:cTn id="12" dur="500"/>
                                        <p:tgtEl>
                                          <p:spTgt spid="315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5395">
                                            <p:txEl>
                                              <p:pRg st="2" end="2"/>
                                            </p:txEl>
                                          </p:spTgt>
                                        </p:tgtEl>
                                        <p:attrNameLst>
                                          <p:attrName>style.visibility</p:attrName>
                                        </p:attrNameLst>
                                      </p:cBhvr>
                                      <p:to>
                                        <p:strVal val="visible"/>
                                      </p:to>
                                    </p:set>
                                    <p:animEffect transition="in" filter="wipe(left)">
                                      <p:cBhvr>
                                        <p:cTn id="17" dur="500"/>
                                        <p:tgtEl>
                                          <p:spTgt spid="315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a:extLst>
              <a:ext uri="{FF2B5EF4-FFF2-40B4-BE49-F238E27FC236}">
                <a16:creationId xmlns="" xmlns:a16="http://schemas.microsoft.com/office/drawing/2014/main" id="{C35B773C-2FEF-4A53-A983-5FCDFAEACB84}"/>
              </a:ext>
            </a:extLst>
          </p:cNvPr>
          <p:cNvSpPr>
            <a:spLocks noGrp="1" noChangeArrowheads="1"/>
          </p:cNvSpPr>
          <p:nvPr>
            <p:ph type="title"/>
          </p:nvPr>
        </p:nvSpPr>
        <p:spPr>
          <a:xfrm>
            <a:off x="272143" y="669668"/>
            <a:ext cx="11516784" cy="828432"/>
          </a:xfrm>
          <a:noFill/>
          <a:ln/>
          <a:extLst>
            <a:ext uri="{91240B29-F687-4F45-9708-019B960494DF}">
              <a14:hiddenLine xmlns:a14="http://schemas.microsoft.com/office/drawing/2010/main" w="12699">
                <a:solidFill>
                  <a:schemeClr val="tx1"/>
                </a:solidFill>
                <a:miter lim="800000"/>
                <a:headEnd/>
                <a:tailEnd/>
              </a14:hiddenLine>
            </a:ext>
          </a:extLst>
        </p:spPr>
        <p:txBody>
          <a:bodyPr vert="horz" wrap="square" lIns="90488" tIns="44450" rIns="90488" bIns="44450" numCol="1" anchor="ctr" anchorCtr="0" compatLnSpc="1">
            <a:prstTxWarp prst="textNoShape">
              <a:avLst/>
            </a:prstTxWarp>
            <a:spAutoFit/>
          </a:bodyPr>
          <a:lstStyle/>
          <a:p>
            <a:r>
              <a:rPr lang="en-US" sz="4800"/>
              <a:t>Context</a:t>
            </a:r>
            <a:endParaRPr lang="en-US" altLang="en-US" sz="4800"/>
          </a:p>
        </p:txBody>
      </p:sp>
      <p:sp>
        <p:nvSpPr>
          <p:cNvPr id="315395" name="Rectangle 3">
            <a:extLst>
              <a:ext uri="{FF2B5EF4-FFF2-40B4-BE49-F238E27FC236}">
                <a16:creationId xmlns="" xmlns:a16="http://schemas.microsoft.com/office/drawing/2014/main" id="{635114AF-7417-43B7-AB37-2883B63F8047}"/>
              </a:ext>
            </a:extLst>
          </p:cNvPr>
          <p:cNvSpPr>
            <a:spLocks noGrp="1" noChangeArrowheads="1"/>
          </p:cNvSpPr>
          <p:nvPr>
            <p:ph idx="1"/>
          </p:nvPr>
        </p:nvSpPr>
        <p:spPr>
          <a:noFill/>
          <a:ln/>
          <a:extLst>
            <a:ext uri="{91240B29-F687-4F45-9708-019B960494DF}">
              <a14:hiddenLine xmlns:a14="http://schemas.microsoft.com/office/drawing/2010/main" w="12699">
                <a:solidFill>
                  <a:schemeClr val="tx1"/>
                </a:solidFill>
                <a:miter lim="800000"/>
                <a:headEnd/>
                <a:tailEnd/>
              </a14:hiddenLine>
            </a:ext>
          </a:extLst>
        </p:spPr>
        <p:txBody>
          <a:bodyPr vert="horz" wrap="square" lIns="90488" tIns="44450" rIns="90488" bIns="44450" numCol="1" anchor="t" anchorCtr="0" compatLnSpc="1">
            <a:prstTxWarp prst="textNoShape">
              <a:avLst/>
            </a:prstTxWarp>
            <a:noAutofit/>
          </a:bodyPr>
          <a:lstStyle/>
          <a:p>
            <a:r>
              <a:rPr lang="en-US" sz="4400" b="0"/>
              <a:t>Jesus’ last week before His crucifixion</a:t>
            </a:r>
          </a:p>
          <a:p>
            <a:r>
              <a:rPr lang="en-US" sz="4400" b="0"/>
              <a:t>The Triumphal entry</a:t>
            </a:r>
          </a:p>
          <a:p>
            <a:r>
              <a:rPr lang="en-US" sz="4400" b="0"/>
              <a:t>Clears out the money lenders (Matt 21:12,13)</a:t>
            </a:r>
          </a:p>
        </p:txBody>
      </p:sp>
      <p:sp>
        <p:nvSpPr>
          <p:cNvPr id="6" name="TextBox 5">
            <a:extLst>
              <a:ext uri="{FF2B5EF4-FFF2-40B4-BE49-F238E27FC236}">
                <a16:creationId xmlns="" xmlns:a16="http://schemas.microsoft.com/office/drawing/2014/main" id="{808AB6D1-C89E-4500-AC1A-93EED657B508}"/>
              </a:ext>
            </a:extLst>
          </p:cNvPr>
          <p:cNvSpPr txBox="1"/>
          <p:nvPr/>
        </p:nvSpPr>
        <p:spPr>
          <a:xfrm>
            <a:off x="403073" y="823212"/>
            <a:ext cx="11214304" cy="50167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sz="4000" dirty="0"/>
              <a:t>Making </a:t>
            </a:r>
            <a:r>
              <a:rPr lang="en-US" sz="4000" dirty="0" smtClean="0"/>
              <a:t>bold </a:t>
            </a:r>
            <a:r>
              <a:rPr lang="en-US" sz="4000" dirty="0"/>
              <a:t>claims about being the Messiah!</a:t>
            </a:r>
          </a:p>
          <a:p>
            <a:pPr>
              <a:defRPr/>
            </a:pPr>
            <a:endParaRPr lang="en-US" sz="4000" dirty="0"/>
          </a:p>
          <a:p>
            <a:pPr>
              <a:defRPr/>
            </a:pPr>
            <a:r>
              <a:rPr lang="en-US" sz="4000" dirty="0"/>
              <a:t>Up rooting centuries of religious tradition!</a:t>
            </a:r>
          </a:p>
          <a:p>
            <a:pPr>
              <a:defRPr/>
            </a:pPr>
            <a:endParaRPr lang="en-US" sz="4000" dirty="0"/>
          </a:p>
          <a:p>
            <a:pPr>
              <a:defRPr/>
            </a:pPr>
            <a:r>
              <a:rPr lang="en-US" sz="4000" dirty="0"/>
              <a:t>Attacking the religious rulers of His day!</a:t>
            </a:r>
          </a:p>
          <a:p>
            <a:pPr>
              <a:defRPr/>
            </a:pPr>
            <a:endParaRPr lang="en-US" sz="4000" dirty="0"/>
          </a:p>
          <a:p>
            <a:pPr>
              <a:defRPr/>
            </a:pPr>
            <a:r>
              <a:rPr lang="en-US" sz="4000" dirty="0"/>
              <a:t>Demanding change in the way people approach God?</a:t>
            </a:r>
          </a:p>
        </p:txBody>
      </p:sp>
    </p:spTree>
    <p:extLst>
      <p:ext uri="{BB962C8B-B14F-4D97-AF65-F5344CB8AC3E}">
        <p14:creationId xmlns:p14="http://schemas.microsoft.com/office/powerpoint/2010/main" val="18025056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ell">
      <a:majorFont>
        <a:latin typeface="Lao UI"/>
        <a:ea typeface=""/>
        <a:cs typeface=""/>
      </a:majorFont>
      <a:minorFont>
        <a:latin typeface="Lao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ln>
          <a:headEnd/>
          <a:tailEnd/>
        </a:ln>
      </a:spPr>
      <a:bodyPr lIns="90488" tIns="44450" rIns="90488" bIns="44450"/>
      <a:lstStyle>
        <a:defPPr algn="l" eaLnBrk="0" hangingPunct="0">
          <a:lnSpc>
            <a:spcPct val="70000"/>
          </a:lnSpc>
          <a:spcBef>
            <a:spcPct val="5000"/>
          </a:spcBef>
          <a:defRPr b="1" dirty="0">
            <a:effectLst>
              <a:outerShdw blurRad="38100" dist="38100" dir="2700000" algn="tl">
                <a:srgbClr val="000000"/>
              </a:outerShdw>
            </a:effectLst>
            <a:latin typeface="Lao UI" panose="020B0502040204020203" pitchFamily="34" charset="0"/>
            <a:cs typeface="Lao UI" panose="020B0502040204020203" pitchFamily="34" charset="0"/>
          </a:defRPr>
        </a:defPPr>
      </a:lstStyle>
      <a:style>
        <a:lnRef idx="0">
          <a:schemeClr val="dk1"/>
        </a:lnRef>
        <a:fillRef idx="3">
          <a:schemeClr val="dk1"/>
        </a:fillRef>
        <a:effectRef idx="3">
          <a:schemeClr val="dk1"/>
        </a:effectRef>
        <a:fontRef idx="minor">
          <a:schemeClr val="lt1"/>
        </a:fontRef>
      </a:style>
    </a:spDef>
  </a:objectDefaults>
  <a:extraClrSchemeLst/>
  <a:extLst>
    <a:ext uri="{05A4C25C-085E-4340-85A3-A5531E510DB2}">
      <thm15:themeFamily xmlns:thm15="http://schemas.microsoft.com/office/thememl/2012/main" name="dwell best.pptx" id="{1180E361-057B-4911-A815-B3733E25829C}" vid="{0DDB6CB6-53A2-405E-8C44-8398F13140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dwell best</Template>
  <TotalTime>0</TotalTime>
  <Words>1252</Words>
  <Application>Microsoft Office PowerPoint</Application>
  <PresentationFormat>Widescreen</PresentationFormat>
  <Paragraphs>122</Paragraphs>
  <Slides>32</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Lao UI</vt:lpstr>
      <vt:lpstr>Times New Roman</vt:lpstr>
      <vt:lpstr>Wingdings</vt:lpstr>
      <vt:lpstr>DwellDark</vt:lpstr>
      <vt:lpstr>PowerPoint Presentation</vt:lpstr>
      <vt:lpstr>Matthew 21</vt:lpstr>
      <vt:lpstr>PowerPoint Presentation</vt:lpstr>
      <vt:lpstr>PowerPoint Presentation</vt:lpstr>
      <vt:lpstr>PowerPoint Presentation</vt:lpstr>
      <vt:lpstr>PowerPoint Presentation</vt:lpstr>
      <vt:lpstr>By studying Jesus</vt:lpstr>
      <vt:lpstr>Context</vt:lpstr>
      <vt:lpstr>Context</vt:lpstr>
      <vt:lpstr>Context</vt:lpstr>
      <vt:lpstr>Matthew 21:23 (NASB95) —</vt:lpstr>
      <vt:lpstr>Matthew 21:33 (NASB95) </vt:lpstr>
      <vt:lpstr>Stewardship</vt:lpstr>
      <vt:lpstr>Stewardship</vt:lpstr>
      <vt:lpstr>Stewardship</vt:lpstr>
      <vt:lpstr>Stewardship</vt:lpstr>
      <vt:lpstr>Matthew 21:34–40 (NASB95) </vt:lpstr>
      <vt:lpstr>Seeing this from God’s Perspective</vt:lpstr>
      <vt:lpstr>Seeing this from God’s Perspective</vt:lpstr>
      <vt:lpstr>Matthew 21:37–40 (NASB95) </vt:lpstr>
      <vt:lpstr>Matthew 21:37–40 (NASB95) </vt:lpstr>
      <vt:lpstr>We have been evil and disobedient</vt:lpstr>
      <vt:lpstr>We have been evil and disobedient</vt:lpstr>
      <vt:lpstr>Matthew 21:41 (NASB95)</vt:lpstr>
      <vt:lpstr>We deserve God’s Judgment</vt:lpstr>
      <vt:lpstr>The Good News and the Bad News</vt:lpstr>
      <vt:lpstr>The Good News and the Bad News</vt:lpstr>
      <vt:lpstr>Romans 10:9–11 (NASB95)</vt:lpstr>
      <vt:lpstr>Romans 8:15–17 (NASB95) </vt:lpstr>
      <vt:lpstr>The Good News and the Bad News</vt:lpstr>
      <vt:lpstr>The Good News and the Bad News</vt:lpstr>
      <vt:lpstr>Next Time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2022-01-12T18:44:55Z</dcterms:created>
  <dcterms:modified xsi:type="dcterms:W3CDTF">2022-01-12T19:40:57Z</dcterms:modified>
</cp:coreProperties>
</file>