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1572" r:id="rId2"/>
    <p:sldId id="2946" r:id="rId3"/>
    <p:sldId id="2947" r:id="rId4"/>
    <p:sldId id="2948" r:id="rId5"/>
    <p:sldId id="2949" r:id="rId6"/>
    <p:sldId id="2950" r:id="rId7"/>
    <p:sldId id="2951" r:id="rId8"/>
    <p:sldId id="2943" r:id="rId9"/>
    <p:sldId id="2952" r:id="rId10"/>
    <p:sldId id="2954" r:id="rId11"/>
    <p:sldId id="2956" r:id="rId12"/>
    <p:sldId id="2957" r:id="rId13"/>
    <p:sldId id="2958" r:id="rId14"/>
    <p:sldId id="2961" r:id="rId15"/>
    <p:sldId id="2962" r:id="rId16"/>
    <p:sldId id="2965" r:id="rId17"/>
    <p:sldId id="2963" r:id="rId18"/>
    <p:sldId id="2964" r:id="rId19"/>
    <p:sldId id="2966" r:id="rId20"/>
    <p:sldId id="2968" r:id="rId21"/>
    <p:sldId id="3028" r:id="rId22"/>
    <p:sldId id="2969" r:id="rId23"/>
    <p:sldId id="3027" r:id="rId24"/>
    <p:sldId id="2971" r:id="rId25"/>
    <p:sldId id="3038" r:id="rId26"/>
    <p:sldId id="3039" r:id="rId27"/>
    <p:sldId id="2975" r:id="rId28"/>
    <p:sldId id="3042" r:id="rId29"/>
    <p:sldId id="3041" r:id="rId30"/>
    <p:sldId id="3040" r:id="rId31"/>
    <p:sldId id="2974" r:id="rId32"/>
    <p:sldId id="2977" r:id="rId33"/>
    <p:sldId id="2978" r:id="rId34"/>
    <p:sldId id="2979" r:id="rId35"/>
    <p:sldId id="3043" r:id="rId36"/>
    <p:sldId id="2980" r:id="rId37"/>
    <p:sldId id="2981" r:id="rId38"/>
    <p:sldId id="3044" r:id="rId39"/>
    <p:sldId id="3046" r:id="rId40"/>
    <p:sldId id="3045" r:id="rId41"/>
    <p:sldId id="3047" r:id="rId42"/>
    <p:sldId id="2983" r:id="rId43"/>
    <p:sldId id="2984" r:id="rId44"/>
    <p:sldId id="2986" r:id="rId45"/>
    <p:sldId id="2987" r:id="rId46"/>
    <p:sldId id="2988" r:id="rId47"/>
    <p:sldId id="2989" r:id="rId48"/>
    <p:sldId id="2990" r:id="rId49"/>
    <p:sldId id="2991" r:id="rId50"/>
    <p:sldId id="2992" r:id="rId51"/>
    <p:sldId id="2993" r:id="rId52"/>
    <p:sldId id="2994" r:id="rId53"/>
    <p:sldId id="2995" r:id="rId54"/>
    <p:sldId id="2996" r:id="rId55"/>
    <p:sldId id="2997" r:id="rId56"/>
    <p:sldId id="2999" r:id="rId57"/>
    <p:sldId id="3000" r:id="rId58"/>
    <p:sldId id="3001" r:id="rId59"/>
    <p:sldId id="3002" r:id="rId60"/>
    <p:sldId id="3024" r:id="rId61"/>
    <p:sldId id="3026" r:id="rId62"/>
    <p:sldId id="3029" r:id="rId63"/>
    <p:sldId id="3032" r:id="rId64"/>
    <p:sldId id="3033" r:id="rId65"/>
    <p:sldId id="3003" r:id="rId66"/>
    <p:sldId id="3005" r:id="rId67"/>
    <p:sldId id="3006" r:id="rId68"/>
    <p:sldId id="3007" r:id="rId69"/>
    <p:sldId id="3008" r:id="rId70"/>
    <p:sldId id="3009" r:id="rId71"/>
    <p:sldId id="3016" r:id="rId72"/>
    <p:sldId id="3017" r:id="rId73"/>
    <p:sldId id="3030" r:id="rId74"/>
    <p:sldId id="252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431B"/>
    <a:srgbClr val="00823B"/>
    <a:srgbClr val="7C4B21"/>
    <a:srgbClr val="3C2710"/>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67" autoAdjust="0"/>
    <p:restoredTop sz="95423" autoAdjust="0"/>
  </p:normalViewPr>
  <p:slideViewPr>
    <p:cSldViewPr>
      <p:cViewPr varScale="1">
        <p:scale>
          <a:sx n="26" d="100"/>
          <a:sy n="26" d="100"/>
        </p:scale>
        <p:origin x="1512" y="72"/>
      </p:cViewPr>
      <p:guideLst>
        <p:guide orient="horz" pos="2160"/>
        <p:guide pos="2880"/>
      </p:guideLst>
    </p:cSldViewPr>
  </p:slideViewPr>
  <p:outlineViewPr>
    <p:cViewPr>
      <p:scale>
        <a:sx n="33" d="100"/>
        <a:sy n="33" d="100"/>
      </p:scale>
      <p:origin x="0" y="2154"/>
    </p:cViewPr>
  </p:outlineViewPr>
  <p:notesTextViewPr>
    <p:cViewPr>
      <p:scale>
        <a:sx n="3" d="2"/>
        <a:sy n="3" d="2"/>
      </p:scale>
      <p:origin x="0" y="0"/>
    </p:cViewPr>
  </p:notesTextViewPr>
  <p:sorterViewPr>
    <p:cViewPr>
      <p:scale>
        <a:sx n="100" d="100"/>
        <a:sy n="100" d="100"/>
      </p:scale>
      <p:origin x="0" y="-15786"/>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12/01/18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289445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12/01/18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354457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12/01/18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12/01/18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12/01/18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12/01/18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12/01/18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12/01/18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12/01/18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12/01/18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6" name="TextBox 5">
            <a:extLst>
              <a:ext uri="{FF2B5EF4-FFF2-40B4-BE49-F238E27FC236}">
                <a16:creationId xmlns:a16="http://schemas.microsoft.com/office/drawing/2014/main" xmlns="" id="{99334D5E-44A5-488E-82C5-89F5FE4E433B}"/>
              </a:ext>
            </a:extLst>
          </p:cNvPr>
          <p:cNvSpPr txBox="1"/>
          <p:nvPr/>
        </p:nvSpPr>
        <p:spPr>
          <a:xfrm>
            <a:off x="228600" y="4876800"/>
            <a:ext cx="86868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Acts 17 </a:t>
            </a:r>
            <a:r>
              <a:rPr lang="en-US" sz="3800" b="1" i="1" dirty="0"/>
              <a:t>Thessalonica, Berea, and Athens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wallpapers.eu/sites/default/files/thessaloniki-69371-6215462.jpg%3F1388867228">
            <a:extLst>
              <a:ext uri="{FF2B5EF4-FFF2-40B4-BE49-F238E27FC236}">
                <a16:creationId xmlns:a16="http://schemas.microsoft.com/office/drawing/2014/main" xmlns="" id="{00CE18D2-794E-49E5-B5C9-B68ED8B05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EF8343-3507-4F61-AC9A-71F477DB63D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a:t>
            </a:r>
            <a:r>
              <a:rPr lang="en-US" sz="3100" b="1" u="sng" dirty="0">
                <a:solidFill>
                  <a:srgbClr val="002060"/>
                </a:solidFill>
              </a:rPr>
              <a:t>were jealous</a:t>
            </a:r>
            <a:r>
              <a:rPr lang="en-US" sz="3100" dirty="0"/>
              <a:t>, so they gathered some troublemakers from the marketplace to form a mob and start a riot. They attacked the home of Jason, searching for Paul and Silas so they could drag them out to the crowd. </a:t>
            </a:r>
          </a:p>
          <a:p>
            <a:endParaRPr lang="en-US" sz="3100" dirty="0">
              <a:solidFill>
                <a:srgbClr val="002060"/>
              </a:solidFill>
            </a:endParaRPr>
          </a:p>
        </p:txBody>
      </p:sp>
      <p:sp>
        <p:nvSpPr>
          <p:cNvPr id="4" name="TextBox 3">
            <a:extLst>
              <a:ext uri="{FF2B5EF4-FFF2-40B4-BE49-F238E27FC236}">
                <a16:creationId xmlns:a16="http://schemas.microsoft.com/office/drawing/2014/main" xmlns="" id="{25DA3199-838F-4CEA-B578-D900D18E584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were jealous, so they gathered some troublemakers from the marketplace to </a:t>
            </a:r>
            <a:r>
              <a:rPr lang="en-US" sz="3100" b="1" u="sng" dirty="0">
                <a:solidFill>
                  <a:srgbClr val="002060"/>
                </a:solidFill>
              </a:rPr>
              <a:t>form a mob and start a riot</a:t>
            </a:r>
            <a:r>
              <a:rPr lang="en-US" sz="3100" dirty="0"/>
              <a:t>. They attacked the home of Jason, searching for Paul and Silas so they could drag them out to the crowd. </a:t>
            </a:r>
          </a:p>
          <a:p>
            <a:endParaRPr lang="en-US" sz="3100" dirty="0">
              <a:solidFill>
                <a:srgbClr val="002060"/>
              </a:solidFill>
            </a:endParaRPr>
          </a:p>
        </p:txBody>
      </p:sp>
      <p:sp>
        <p:nvSpPr>
          <p:cNvPr id="5" name="TextBox 4">
            <a:extLst>
              <a:ext uri="{FF2B5EF4-FFF2-40B4-BE49-F238E27FC236}">
                <a16:creationId xmlns:a16="http://schemas.microsoft.com/office/drawing/2014/main" xmlns="" id="{C0CE29DF-2550-4F72-8F6F-E8C3E9F4F544}"/>
              </a:ext>
            </a:extLst>
          </p:cNvPr>
          <p:cNvSpPr txBox="1"/>
          <p:nvPr/>
        </p:nvSpPr>
        <p:spPr>
          <a:xfrm>
            <a:off x="0" y="3124200"/>
            <a:ext cx="9144000" cy="3733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17:6 </a:t>
            </a:r>
            <a:r>
              <a:rPr lang="en-US" sz="3000" dirty="0"/>
              <a:t>Not finding them there, </a:t>
            </a:r>
            <a:r>
              <a:rPr lang="en-US" sz="3000" b="1" u="sng" dirty="0">
                <a:solidFill>
                  <a:srgbClr val="002060"/>
                </a:solidFill>
              </a:rPr>
              <a:t>they dragged out Jason</a:t>
            </a:r>
            <a:r>
              <a:rPr lang="en-US" sz="3000" b="1" dirty="0">
                <a:solidFill>
                  <a:srgbClr val="002060"/>
                </a:solidFill>
              </a:rPr>
              <a:t> </a:t>
            </a:r>
            <a:r>
              <a:rPr lang="en-US" sz="3000" dirty="0"/>
              <a:t>and some of the other believers instead and took them before the city council. “Paul and Silas have caused trouble all over the world,” they shouted, “and now they are here disturbing our city, too. </a:t>
            </a:r>
            <a:r>
              <a:rPr lang="en-US" sz="3000" b="1" baseline="30000" dirty="0"/>
              <a:t>7 </a:t>
            </a:r>
            <a:r>
              <a:rPr lang="en-US" sz="3000" dirty="0"/>
              <a:t>And </a:t>
            </a:r>
            <a:r>
              <a:rPr lang="en-US" sz="3000" b="1" u="sng" dirty="0">
                <a:solidFill>
                  <a:srgbClr val="002060"/>
                </a:solidFill>
              </a:rPr>
              <a:t>Jason has welcomed them into his home</a:t>
            </a:r>
            <a:r>
              <a:rPr lang="en-US" sz="3000" dirty="0"/>
              <a:t>. They are all guilty of treason against Caesar, for they profess allegiance to another king, named Jesus.”</a:t>
            </a:r>
          </a:p>
          <a:p>
            <a:endParaRPr lang="en-US" sz="3100" dirty="0">
              <a:solidFill>
                <a:srgbClr val="002060"/>
              </a:solidFill>
            </a:endParaRPr>
          </a:p>
        </p:txBody>
      </p:sp>
    </p:spTree>
    <p:extLst>
      <p:ext uri="{BB962C8B-B14F-4D97-AF65-F5344CB8AC3E}">
        <p14:creationId xmlns:p14="http://schemas.microsoft.com/office/powerpoint/2010/main" val="39255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wallpapers.eu/sites/default/files/thessaloniki-69371-6215462.jpg%3F1388867228">
            <a:extLst>
              <a:ext uri="{FF2B5EF4-FFF2-40B4-BE49-F238E27FC236}">
                <a16:creationId xmlns:a16="http://schemas.microsoft.com/office/drawing/2014/main" xmlns="" id="{C032FBC4-3283-4A5F-BA09-A45F77C7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EF8343-3507-4F61-AC9A-71F477DB63D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a:t>
            </a:r>
            <a:r>
              <a:rPr lang="en-US" sz="3100" b="1" u="sng" dirty="0">
                <a:solidFill>
                  <a:srgbClr val="002060"/>
                </a:solidFill>
              </a:rPr>
              <a:t>were jealous</a:t>
            </a:r>
            <a:r>
              <a:rPr lang="en-US" sz="3100" dirty="0"/>
              <a:t>, so they gathered some troublemakers from the marketplace to form a mob and start a riot. They attacked the home of Jason, searching for Paul and Silas so they could drag them out to the crowd. </a:t>
            </a:r>
          </a:p>
          <a:p>
            <a:endParaRPr lang="en-US" sz="3100" dirty="0">
              <a:solidFill>
                <a:srgbClr val="002060"/>
              </a:solidFill>
            </a:endParaRPr>
          </a:p>
        </p:txBody>
      </p:sp>
      <p:sp>
        <p:nvSpPr>
          <p:cNvPr id="5" name="TextBox 4">
            <a:extLst>
              <a:ext uri="{FF2B5EF4-FFF2-40B4-BE49-F238E27FC236}">
                <a16:creationId xmlns:a16="http://schemas.microsoft.com/office/drawing/2014/main" xmlns="" id="{C0CE29DF-2550-4F72-8F6F-E8C3E9F4F544}"/>
              </a:ext>
            </a:extLst>
          </p:cNvPr>
          <p:cNvSpPr txBox="1"/>
          <p:nvPr/>
        </p:nvSpPr>
        <p:spPr>
          <a:xfrm>
            <a:off x="0" y="3124200"/>
            <a:ext cx="9144000" cy="3733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17:6 </a:t>
            </a:r>
            <a:r>
              <a:rPr lang="en-US" sz="3000" dirty="0"/>
              <a:t>Not finding them there, they dragged out Jason and some of the other believers instead and took them before the city council. “</a:t>
            </a:r>
            <a:r>
              <a:rPr lang="en-US" sz="3000" b="1" u="sng" dirty="0">
                <a:solidFill>
                  <a:srgbClr val="002060"/>
                </a:solidFill>
              </a:rPr>
              <a:t>Paul and Silas have caused trouble all over the world</a:t>
            </a:r>
            <a:r>
              <a:rPr lang="en-US" sz="3000" dirty="0"/>
              <a:t>,” they shouted, “and now they are here disturbing our city, too. </a:t>
            </a:r>
            <a:r>
              <a:rPr lang="en-US" sz="3000" b="1" baseline="30000" dirty="0"/>
              <a:t>7 </a:t>
            </a:r>
            <a:r>
              <a:rPr lang="en-US" sz="3000" dirty="0"/>
              <a:t>And Jason has welcomed them into his home. They are all guilty of treason against Caesar, for they profess allegiance to another king, named Jesus.”</a:t>
            </a:r>
          </a:p>
          <a:p>
            <a:endParaRPr lang="en-US" sz="3100" dirty="0">
              <a:solidFill>
                <a:srgbClr val="002060"/>
              </a:solidFill>
            </a:endParaRPr>
          </a:p>
        </p:txBody>
      </p:sp>
    </p:spTree>
    <p:extLst>
      <p:ext uri="{BB962C8B-B14F-4D97-AF65-F5344CB8AC3E}">
        <p14:creationId xmlns:p14="http://schemas.microsoft.com/office/powerpoint/2010/main" val="226634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ewallpapers.eu/sites/default/files/thessaloniki-69371-6215462.jpg%3F1388867228">
            <a:extLst>
              <a:ext uri="{FF2B5EF4-FFF2-40B4-BE49-F238E27FC236}">
                <a16:creationId xmlns:a16="http://schemas.microsoft.com/office/drawing/2014/main" xmlns="" id="{7F36B5DE-511E-40CA-A6BB-B0630CF6F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EF8343-3507-4F61-AC9A-71F477DB63D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a:t>
            </a:r>
            <a:r>
              <a:rPr lang="en-US" sz="3100" b="1" u="sng" dirty="0">
                <a:solidFill>
                  <a:srgbClr val="002060"/>
                </a:solidFill>
              </a:rPr>
              <a:t>were jealous</a:t>
            </a:r>
            <a:r>
              <a:rPr lang="en-US" sz="3100" dirty="0"/>
              <a:t>, so they gathered some troublemakers from the marketplace to form a mob and start a riot. They attacked the home of Jason, searching for Paul and Silas so they could drag them out to the crowd. </a:t>
            </a:r>
          </a:p>
          <a:p>
            <a:endParaRPr lang="en-US" sz="3100" dirty="0">
              <a:solidFill>
                <a:srgbClr val="002060"/>
              </a:solidFill>
            </a:endParaRPr>
          </a:p>
        </p:txBody>
      </p:sp>
      <p:sp>
        <p:nvSpPr>
          <p:cNvPr id="4" name="TextBox 3">
            <a:extLst>
              <a:ext uri="{FF2B5EF4-FFF2-40B4-BE49-F238E27FC236}">
                <a16:creationId xmlns:a16="http://schemas.microsoft.com/office/drawing/2014/main" xmlns="" id="{25DA3199-838F-4CEA-B578-D900D18E584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were jealous, so they gathered some troublemakers from the marketplace to </a:t>
            </a:r>
            <a:r>
              <a:rPr lang="en-US" sz="3100" b="1" u="sng" dirty="0">
                <a:solidFill>
                  <a:srgbClr val="002060"/>
                </a:solidFill>
              </a:rPr>
              <a:t>form a mob and start a riot</a:t>
            </a:r>
            <a:r>
              <a:rPr lang="en-US" sz="3100" dirty="0"/>
              <a:t>. They attacked the home of Jason, searching for Paul and Silas so they could drag them out to the crowd. </a:t>
            </a:r>
          </a:p>
          <a:p>
            <a:endParaRPr lang="en-US" sz="3100" dirty="0">
              <a:solidFill>
                <a:srgbClr val="002060"/>
              </a:solidFill>
            </a:endParaRPr>
          </a:p>
        </p:txBody>
      </p:sp>
      <p:sp>
        <p:nvSpPr>
          <p:cNvPr id="5" name="TextBox 4">
            <a:extLst>
              <a:ext uri="{FF2B5EF4-FFF2-40B4-BE49-F238E27FC236}">
                <a16:creationId xmlns:a16="http://schemas.microsoft.com/office/drawing/2014/main" xmlns="" id="{C0CE29DF-2550-4F72-8F6F-E8C3E9F4F544}"/>
              </a:ext>
            </a:extLst>
          </p:cNvPr>
          <p:cNvSpPr txBox="1"/>
          <p:nvPr/>
        </p:nvSpPr>
        <p:spPr>
          <a:xfrm>
            <a:off x="0" y="3124200"/>
            <a:ext cx="9144000" cy="3733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17:6 </a:t>
            </a:r>
            <a:r>
              <a:rPr lang="en-US" sz="3000" dirty="0"/>
              <a:t>Not finding them there, they dragged out Jason and some of the other believers instead and took them before the city council. “Paul and Silas have caused trouble all over the world,” they shouted, “and now they are here disturbing our city, too. </a:t>
            </a:r>
            <a:r>
              <a:rPr lang="en-US" sz="3000" b="1" baseline="30000" dirty="0"/>
              <a:t>7 </a:t>
            </a:r>
            <a:r>
              <a:rPr lang="en-US" sz="3000" dirty="0"/>
              <a:t>And Jason has welcomed them into his home. </a:t>
            </a:r>
            <a:r>
              <a:rPr lang="en-US" sz="3000" b="1" u="sng" dirty="0">
                <a:solidFill>
                  <a:srgbClr val="002060"/>
                </a:solidFill>
              </a:rPr>
              <a:t>They are all guilty of treason against Caesar, for they profess allegiance to another king, named Jesus</a:t>
            </a:r>
            <a:r>
              <a:rPr lang="en-US" sz="3000" dirty="0"/>
              <a:t>.”</a:t>
            </a:r>
          </a:p>
          <a:p>
            <a:endParaRPr lang="en-US" sz="3100" dirty="0">
              <a:solidFill>
                <a:srgbClr val="002060"/>
              </a:solidFill>
            </a:endParaRPr>
          </a:p>
        </p:txBody>
      </p:sp>
      <p:sp>
        <p:nvSpPr>
          <p:cNvPr id="6" name="Rounded Rectangular Callout 17">
            <a:extLst>
              <a:ext uri="{FF2B5EF4-FFF2-40B4-BE49-F238E27FC236}">
                <a16:creationId xmlns:a16="http://schemas.microsoft.com/office/drawing/2014/main" xmlns="" id="{2B510A50-1CCC-420A-B066-525C5A02E5FE}"/>
              </a:ext>
            </a:extLst>
          </p:cNvPr>
          <p:cNvSpPr/>
          <p:nvPr/>
        </p:nvSpPr>
        <p:spPr>
          <a:xfrm>
            <a:off x="152400" y="228600"/>
            <a:ext cx="3962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Is this a valid charge?</a:t>
            </a:r>
          </a:p>
        </p:txBody>
      </p:sp>
      <p:sp>
        <p:nvSpPr>
          <p:cNvPr id="7" name="Rounded Rectangular Callout 17">
            <a:extLst>
              <a:ext uri="{FF2B5EF4-FFF2-40B4-BE49-F238E27FC236}">
                <a16:creationId xmlns:a16="http://schemas.microsoft.com/office/drawing/2014/main" xmlns="" id="{3B6982A6-6D9E-4E70-96F6-BF16D718264C}"/>
              </a:ext>
            </a:extLst>
          </p:cNvPr>
          <p:cNvSpPr/>
          <p:nvPr/>
        </p:nvSpPr>
        <p:spPr>
          <a:xfrm>
            <a:off x="152400" y="914400"/>
            <a:ext cx="41910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Is this really the issue? </a:t>
            </a:r>
          </a:p>
        </p:txBody>
      </p:sp>
    </p:spTree>
    <p:extLst>
      <p:ext uri="{BB962C8B-B14F-4D97-AF65-F5344CB8AC3E}">
        <p14:creationId xmlns:p14="http://schemas.microsoft.com/office/powerpoint/2010/main" val="1417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wallpapers.eu/sites/default/files/thessaloniki-69371-6215462.jpg%3F1388867228">
            <a:extLst>
              <a:ext uri="{FF2B5EF4-FFF2-40B4-BE49-F238E27FC236}">
                <a16:creationId xmlns:a16="http://schemas.microsoft.com/office/drawing/2014/main" xmlns="" id="{9BDC2001-9483-4D96-84E3-47838AD9C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0CE29DF-2550-4F72-8F6F-E8C3E9F4F544}"/>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17:8 </a:t>
            </a:r>
            <a:r>
              <a:rPr lang="en-US" sz="3200" dirty="0"/>
              <a:t>The people of the city, as well as the city council, were thrown into turmoil by these reports. </a:t>
            </a:r>
            <a:r>
              <a:rPr lang="en-US" sz="3200" b="1" baseline="30000" dirty="0"/>
              <a:t>9 </a:t>
            </a:r>
            <a:r>
              <a:rPr lang="en-US" sz="3200" dirty="0"/>
              <a:t>So the officials forced Jason and the other believers to post bond, and then they released them.</a:t>
            </a:r>
          </a:p>
          <a:p>
            <a:endParaRPr lang="en-US" sz="3100" dirty="0">
              <a:solidFill>
                <a:srgbClr val="002060"/>
              </a:solidFill>
            </a:endParaRPr>
          </a:p>
        </p:txBody>
      </p:sp>
      <p:sp>
        <p:nvSpPr>
          <p:cNvPr id="8" name="TextBox 7">
            <a:extLst>
              <a:ext uri="{FF2B5EF4-FFF2-40B4-BE49-F238E27FC236}">
                <a16:creationId xmlns:a16="http://schemas.microsoft.com/office/drawing/2014/main" xmlns="" id="{155BBC5F-78B9-4872-8E4F-B99F5B23D928}"/>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17:8 </a:t>
            </a:r>
            <a:r>
              <a:rPr lang="en-US" sz="3200" dirty="0"/>
              <a:t>The people of the city, as well as the city council, were thrown into turmoil by these reports. </a:t>
            </a:r>
            <a:r>
              <a:rPr lang="en-US" sz="3200" b="1" baseline="30000" dirty="0"/>
              <a:t>9 </a:t>
            </a:r>
            <a:r>
              <a:rPr lang="en-US" sz="3200" dirty="0"/>
              <a:t>So the officials </a:t>
            </a:r>
            <a:r>
              <a:rPr lang="en-US" sz="3200" b="1" u="sng" dirty="0">
                <a:solidFill>
                  <a:srgbClr val="002060"/>
                </a:solidFill>
              </a:rPr>
              <a:t>forced Jason and the other believers to post bond</a:t>
            </a:r>
            <a:r>
              <a:rPr lang="en-US" sz="3200" dirty="0"/>
              <a:t>, and then they released them.</a:t>
            </a:r>
          </a:p>
          <a:p>
            <a:endParaRPr lang="en-US" sz="3100" dirty="0">
              <a:solidFill>
                <a:srgbClr val="002060"/>
              </a:solidFill>
            </a:endParaRPr>
          </a:p>
        </p:txBody>
      </p:sp>
    </p:spTree>
    <p:extLst>
      <p:ext uri="{BB962C8B-B14F-4D97-AF65-F5344CB8AC3E}">
        <p14:creationId xmlns:p14="http://schemas.microsoft.com/office/powerpoint/2010/main" val="8273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57" name="Picture 2" descr="http://www.ewallpapers.eu/sites/default/files/thessaloniki-69371-6215462.jpg%3F1388867228">
            <a:extLst>
              <a:ext uri="{FF2B5EF4-FFF2-40B4-BE49-F238E27FC236}">
                <a16:creationId xmlns:a16="http://schemas.microsoft.com/office/drawing/2014/main" xmlns="" id="{177F91DC-814B-422D-B957-5E262FD75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466D816B-F121-4CB4-B8F7-DBDC750F78ED}"/>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b="1" u="sng" dirty="0">
                <a:solidFill>
                  <a:srgbClr val="002060"/>
                </a:solidFill>
              </a:rPr>
              <a:t>That very night </a:t>
            </a:r>
            <a:r>
              <a:rPr lang="en-US" sz="3200" dirty="0"/>
              <a:t>the believers sent Paul and Silas to Berea. When they arrived there, they went to the Jewish synagogue. </a:t>
            </a:r>
          </a:p>
          <a:p>
            <a:endParaRPr lang="en-US" sz="3100" dirty="0">
              <a:solidFill>
                <a:srgbClr val="002060"/>
              </a:solidFill>
            </a:endParaRPr>
          </a:p>
        </p:txBody>
      </p:sp>
      <p:sp>
        <p:nvSpPr>
          <p:cNvPr id="56" name="TextBox 55">
            <a:extLst>
              <a:ext uri="{FF2B5EF4-FFF2-40B4-BE49-F238E27FC236}">
                <a16:creationId xmlns:a16="http://schemas.microsoft.com/office/drawing/2014/main" xmlns="" id="{A1226F8D-3074-4697-99F6-7105FEB7A9D0}"/>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dirty="0"/>
              <a:t>That very night the believers </a:t>
            </a:r>
            <a:r>
              <a:rPr lang="en-US" sz="3200" b="1" u="sng" dirty="0">
                <a:solidFill>
                  <a:srgbClr val="002060"/>
                </a:solidFill>
              </a:rPr>
              <a:t>sent Paul and Silas to Berea</a:t>
            </a:r>
            <a:r>
              <a:rPr lang="en-US" sz="3200" dirty="0"/>
              <a:t>. When they arrived there, they went to the Jewish synagogue. </a:t>
            </a:r>
          </a:p>
          <a:p>
            <a:endParaRPr lang="en-US" sz="3100" dirty="0">
              <a:solidFill>
                <a:srgbClr val="002060"/>
              </a:solidFill>
            </a:endParaRPr>
          </a:p>
        </p:txBody>
      </p:sp>
    </p:spTree>
    <p:extLst>
      <p:ext uri="{BB962C8B-B14F-4D97-AF65-F5344CB8AC3E}">
        <p14:creationId xmlns:p14="http://schemas.microsoft.com/office/powerpoint/2010/main" val="19981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7"/>
                                        </p:tgtEl>
                                      </p:cBhvr>
                                    </p:animEffect>
                                    <p:set>
                                      <p:cBhvr>
                                        <p:cTn id="11"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466D816B-F121-4CB4-B8F7-DBDC750F78ED}"/>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b="1" u="sng" dirty="0">
                <a:solidFill>
                  <a:srgbClr val="002060"/>
                </a:solidFill>
              </a:rPr>
              <a:t>That very night </a:t>
            </a:r>
            <a:r>
              <a:rPr lang="en-US" sz="3200" dirty="0"/>
              <a:t>the believers sent Paul and Silas to Berea. When they arrived there, they went to the Jewish synagogue. </a:t>
            </a:r>
          </a:p>
          <a:p>
            <a:endParaRPr lang="en-US" sz="3100" dirty="0">
              <a:solidFill>
                <a:srgbClr val="002060"/>
              </a:solidFill>
            </a:endParaRPr>
          </a:p>
        </p:txBody>
      </p:sp>
      <p:sp>
        <p:nvSpPr>
          <p:cNvPr id="56" name="TextBox 55">
            <a:extLst>
              <a:ext uri="{FF2B5EF4-FFF2-40B4-BE49-F238E27FC236}">
                <a16:creationId xmlns:a16="http://schemas.microsoft.com/office/drawing/2014/main" xmlns="" id="{A1226F8D-3074-4697-99F6-7105FEB7A9D0}"/>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dirty="0"/>
              <a:t>That very night the believers </a:t>
            </a:r>
            <a:r>
              <a:rPr lang="en-US" sz="3200" b="1" u="sng" dirty="0">
                <a:solidFill>
                  <a:srgbClr val="002060"/>
                </a:solidFill>
              </a:rPr>
              <a:t>sent Paul and Silas to Berea</a:t>
            </a:r>
            <a:r>
              <a:rPr lang="en-US" sz="3200" dirty="0"/>
              <a:t>. When they arrived there, they went to the Jewish synagogue. </a:t>
            </a:r>
          </a:p>
          <a:p>
            <a:endParaRPr lang="en-US" sz="3100" dirty="0">
              <a:solidFill>
                <a:srgbClr val="002060"/>
              </a:solidFill>
            </a:endParaRPr>
          </a:p>
        </p:txBody>
      </p: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9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500"/>
                                        <p:tgtEl>
                                          <p:spTgt spid="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466D816B-F121-4CB4-B8F7-DBDC750F78ED}"/>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b="1" u="sng" dirty="0">
                <a:solidFill>
                  <a:srgbClr val="002060"/>
                </a:solidFill>
              </a:rPr>
              <a:t>That very night </a:t>
            </a:r>
            <a:r>
              <a:rPr lang="en-US" sz="3200" dirty="0"/>
              <a:t>the believers sent Paul and Silas to Berea. When they arrived there, they went to the Jewish synagogue. </a:t>
            </a:r>
          </a:p>
          <a:p>
            <a:endParaRPr lang="en-US" sz="3100" dirty="0">
              <a:solidFill>
                <a:srgbClr val="002060"/>
              </a:solidFill>
            </a:endParaRPr>
          </a:p>
        </p:txBody>
      </p:sp>
      <p:sp>
        <p:nvSpPr>
          <p:cNvPr id="56" name="TextBox 55">
            <a:extLst>
              <a:ext uri="{FF2B5EF4-FFF2-40B4-BE49-F238E27FC236}">
                <a16:creationId xmlns:a16="http://schemas.microsoft.com/office/drawing/2014/main" xmlns="" id="{A1226F8D-3074-4697-99F6-7105FEB7A9D0}"/>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dirty="0"/>
              <a:t>That very night the believers </a:t>
            </a:r>
            <a:r>
              <a:rPr lang="en-US" sz="3200" b="1" u="sng" dirty="0">
                <a:solidFill>
                  <a:srgbClr val="002060"/>
                </a:solidFill>
              </a:rPr>
              <a:t>sent Paul and Silas to Berea</a:t>
            </a:r>
            <a:r>
              <a:rPr lang="en-US" sz="3200" dirty="0"/>
              <a:t>. When they arrived there, they went to the Jewish synagogue. </a:t>
            </a:r>
          </a:p>
          <a:p>
            <a:endParaRPr lang="en-US" sz="3100" dirty="0">
              <a:solidFill>
                <a:srgbClr val="002060"/>
              </a:solidFill>
            </a:endParaRPr>
          </a:p>
        </p:txBody>
      </p: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xmlns="" id="{F9DD37F5-39D6-41F8-965F-DC0A1E1BFA72}"/>
              </a:ext>
            </a:extLst>
          </p:cNvPr>
          <p:cNvPicPr>
            <a:picLocks noChangeAspect="1"/>
          </p:cNvPicPr>
          <p:nvPr/>
        </p:nvPicPr>
        <p:blipFill rotWithShape="1">
          <a:blip r:embed="rId3">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64" name="TextBox 63">
            <a:extLst>
              <a:ext uri="{FF2B5EF4-FFF2-40B4-BE49-F238E27FC236}">
                <a16:creationId xmlns:a16="http://schemas.microsoft.com/office/drawing/2014/main" xmlns="" id="{098E43F1-CF11-409D-88DE-00F14CD048BF}"/>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17:10 </a:t>
            </a:r>
            <a:r>
              <a:rPr lang="en-US" sz="3200" dirty="0"/>
              <a:t>That very night the believers sent Paul and Silas to Berea. </a:t>
            </a:r>
            <a:r>
              <a:rPr lang="en-US" sz="3200" b="1" u="sng" dirty="0">
                <a:solidFill>
                  <a:srgbClr val="002060"/>
                </a:solidFill>
              </a:rPr>
              <a:t>When they arrived there, they went to the Jewish synagogue</a:t>
            </a:r>
            <a:r>
              <a:rPr lang="en-US" sz="3200" dirty="0"/>
              <a:t>. </a:t>
            </a:r>
          </a:p>
          <a:p>
            <a:endParaRPr lang="en-US" sz="3100" dirty="0">
              <a:solidFill>
                <a:srgbClr val="002060"/>
              </a:solidFill>
            </a:endParaRPr>
          </a:p>
        </p:txBody>
      </p:sp>
    </p:spTree>
    <p:extLst>
      <p:ext uri="{BB962C8B-B14F-4D97-AF65-F5344CB8AC3E}">
        <p14:creationId xmlns:p14="http://schemas.microsoft.com/office/powerpoint/2010/main" val="116494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xmlns="" id="{CAE76A77-BB7D-471E-BC64-05ED8612E0F7}"/>
              </a:ext>
            </a:extLst>
          </p:cNvPr>
          <p:cNvPicPr>
            <a:picLocks noChangeAspect="1"/>
          </p:cNvPicPr>
          <p:nvPr/>
        </p:nvPicPr>
        <p:blipFill rotWithShape="1">
          <a:blip r:embed="rId3">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56" name="TextBox 55">
            <a:extLst>
              <a:ext uri="{FF2B5EF4-FFF2-40B4-BE49-F238E27FC236}">
                <a16:creationId xmlns:a16="http://schemas.microsoft.com/office/drawing/2014/main" xmlns="" id="{A1226F8D-3074-4697-99F6-7105FEB7A9D0}"/>
              </a:ext>
            </a:extLst>
          </p:cNvPr>
          <p:cNvSpPr txBox="1"/>
          <p:nvPr/>
        </p:nvSpPr>
        <p:spPr>
          <a:xfrm>
            <a:off x="0" y="4876800"/>
            <a:ext cx="91440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17:11 </a:t>
            </a:r>
            <a:r>
              <a:rPr lang="en-US" sz="3000" dirty="0"/>
              <a:t>And the people of Berea were </a:t>
            </a:r>
            <a:r>
              <a:rPr lang="en-US" sz="3000" b="1" u="sng" dirty="0">
                <a:solidFill>
                  <a:srgbClr val="002060"/>
                </a:solidFill>
              </a:rPr>
              <a:t>more open-minded</a:t>
            </a:r>
            <a:r>
              <a:rPr lang="en-US" sz="3000" b="1" dirty="0">
                <a:solidFill>
                  <a:srgbClr val="002060"/>
                </a:solidFill>
              </a:rPr>
              <a:t> </a:t>
            </a:r>
            <a:r>
              <a:rPr lang="en-US" sz="3000" dirty="0"/>
              <a:t>than those in Thessalonica, and they listened eagerly to Paul’s message. They searched the Scriptures day after day to see if Paul and Silas were teaching the truth. </a:t>
            </a:r>
          </a:p>
          <a:p>
            <a:endParaRPr lang="en-US" sz="3100" dirty="0">
              <a:solidFill>
                <a:srgbClr val="002060"/>
              </a:solidFill>
            </a:endParaRPr>
          </a:p>
        </p:txBody>
      </p:sp>
      <p:sp>
        <p:nvSpPr>
          <p:cNvPr id="65" name="Rounded Rectangular Callout 17">
            <a:extLst>
              <a:ext uri="{FF2B5EF4-FFF2-40B4-BE49-F238E27FC236}">
                <a16:creationId xmlns:a16="http://schemas.microsoft.com/office/drawing/2014/main" xmlns="" id="{AAF78CFD-C02D-48C6-B835-93A375D42D2E}"/>
              </a:ext>
            </a:extLst>
          </p:cNvPr>
          <p:cNvSpPr/>
          <p:nvPr/>
        </p:nvSpPr>
        <p:spPr>
          <a:xfrm>
            <a:off x="15240" y="152400"/>
            <a:ext cx="32766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Attitude!</a:t>
            </a:r>
          </a:p>
        </p:txBody>
      </p:sp>
    </p:spTree>
    <p:extLst>
      <p:ext uri="{BB962C8B-B14F-4D97-AF65-F5344CB8AC3E}">
        <p14:creationId xmlns:p14="http://schemas.microsoft.com/office/powerpoint/2010/main" val="227232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pic>
        <p:nvPicPr>
          <p:cNvPr id="65" name="Picture 64">
            <a:extLst>
              <a:ext uri="{FF2B5EF4-FFF2-40B4-BE49-F238E27FC236}">
                <a16:creationId xmlns:a16="http://schemas.microsoft.com/office/drawing/2014/main" xmlns="" id="{1B895A46-F4DA-45BC-AF60-2E12417039C7}"/>
              </a:ext>
            </a:extLst>
          </p:cNvPr>
          <p:cNvPicPr>
            <a:picLocks noChangeAspect="1"/>
          </p:cNvPicPr>
          <p:nvPr/>
        </p:nvPicPr>
        <p:blipFill rotWithShape="1">
          <a:blip r:embed="rId2">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64" name="Rounded Rectangular Callout 17">
            <a:extLst>
              <a:ext uri="{FF2B5EF4-FFF2-40B4-BE49-F238E27FC236}">
                <a16:creationId xmlns:a16="http://schemas.microsoft.com/office/drawing/2014/main" xmlns="" id="{E2E5A17A-E7AE-440B-AE09-524B83D6751C}"/>
              </a:ext>
            </a:extLst>
          </p:cNvPr>
          <p:cNvSpPr/>
          <p:nvPr/>
        </p:nvSpPr>
        <p:spPr>
          <a:xfrm>
            <a:off x="304800" y="3276600"/>
            <a:ext cx="3810000" cy="1524000"/>
          </a:xfrm>
          <a:prstGeom prst="wedgeRoundRectCallout">
            <a:avLst>
              <a:gd name="adj1" fmla="val -21927"/>
              <a:gd name="adj2" fmla="val 49596"/>
              <a:gd name="adj3" fmla="val 16667"/>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t>1) Willing to listen and try to understand the message</a:t>
            </a:r>
          </a:p>
        </p:txBody>
      </p:sp>
      <p:sp>
        <p:nvSpPr>
          <p:cNvPr id="67" name="Rounded Rectangular Callout 17">
            <a:extLst>
              <a:ext uri="{FF2B5EF4-FFF2-40B4-BE49-F238E27FC236}">
                <a16:creationId xmlns:a16="http://schemas.microsoft.com/office/drawing/2014/main" xmlns="" id="{736623F1-AC1E-45C2-89C1-A6D1E3A3A6D6}"/>
              </a:ext>
            </a:extLst>
          </p:cNvPr>
          <p:cNvSpPr/>
          <p:nvPr/>
        </p:nvSpPr>
        <p:spPr>
          <a:xfrm>
            <a:off x="5334000" y="3276600"/>
            <a:ext cx="3276600" cy="1524000"/>
          </a:xfrm>
          <a:prstGeom prst="wedgeRoundRectCallout">
            <a:avLst>
              <a:gd name="adj1" fmla="val -21927"/>
              <a:gd name="adj2" fmla="val 49596"/>
              <a:gd name="adj3" fmla="val 16667"/>
            </a:avLst>
          </a:prstGeom>
          <a:solidFill>
            <a:schemeClr val="tx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t>2) Willing to do the work to evaluate the claim</a:t>
            </a:r>
          </a:p>
        </p:txBody>
      </p:sp>
      <p:sp>
        <p:nvSpPr>
          <p:cNvPr id="56" name="TextBox 55">
            <a:extLst>
              <a:ext uri="{FF2B5EF4-FFF2-40B4-BE49-F238E27FC236}">
                <a16:creationId xmlns:a16="http://schemas.microsoft.com/office/drawing/2014/main" xmlns="" id="{A1226F8D-3074-4697-99F6-7105FEB7A9D0}"/>
              </a:ext>
            </a:extLst>
          </p:cNvPr>
          <p:cNvSpPr txBox="1"/>
          <p:nvPr/>
        </p:nvSpPr>
        <p:spPr>
          <a:xfrm>
            <a:off x="0" y="4879109"/>
            <a:ext cx="91440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17:11 </a:t>
            </a:r>
            <a:r>
              <a:rPr lang="en-US" sz="3000" dirty="0"/>
              <a:t>And the people of Berea were more open-minded than those in Thessalonica, and </a:t>
            </a:r>
            <a:r>
              <a:rPr lang="en-US" sz="3000" b="1" u="sng" dirty="0">
                <a:solidFill>
                  <a:srgbClr val="002060"/>
                </a:solidFill>
              </a:rPr>
              <a:t>they listened eagerly to Paul’s message</a:t>
            </a:r>
            <a:r>
              <a:rPr lang="en-US" sz="3000" dirty="0"/>
              <a:t>. They searched the Scriptures day after day to see if Paul and Silas were teaching the truth. </a:t>
            </a:r>
          </a:p>
          <a:p>
            <a:endParaRPr lang="en-US" sz="3100" dirty="0">
              <a:solidFill>
                <a:srgbClr val="002060"/>
              </a:solidFill>
            </a:endParaRPr>
          </a:p>
        </p:txBody>
      </p:sp>
      <p:sp>
        <p:nvSpPr>
          <p:cNvPr id="68" name="TextBox 67">
            <a:extLst>
              <a:ext uri="{FF2B5EF4-FFF2-40B4-BE49-F238E27FC236}">
                <a16:creationId xmlns:a16="http://schemas.microsoft.com/office/drawing/2014/main" xmlns="" id="{98CE3647-771B-4CC6-B53A-F7CE7EF9399B}"/>
              </a:ext>
            </a:extLst>
          </p:cNvPr>
          <p:cNvSpPr txBox="1"/>
          <p:nvPr/>
        </p:nvSpPr>
        <p:spPr>
          <a:xfrm>
            <a:off x="0" y="4876800"/>
            <a:ext cx="91440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17:11 </a:t>
            </a:r>
            <a:r>
              <a:rPr lang="en-US" sz="3000" dirty="0"/>
              <a:t>And the people of Berea were more open-minded than those in Thessalonica, and they listened eagerly to Paul’s message. </a:t>
            </a:r>
            <a:r>
              <a:rPr lang="en-US" sz="3000" b="1" u="sng" dirty="0">
                <a:solidFill>
                  <a:srgbClr val="002060"/>
                </a:solidFill>
              </a:rPr>
              <a:t>They searched the Scriptures day after day</a:t>
            </a:r>
            <a:r>
              <a:rPr lang="en-US" sz="3000" dirty="0"/>
              <a:t> to see if Paul and Silas were teaching the truth. </a:t>
            </a:r>
          </a:p>
          <a:p>
            <a:endParaRPr lang="en-US" sz="3100" dirty="0">
              <a:solidFill>
                <a:srgbClr val="002060"/>
              </a:solidFill>
            </a:endParaRPr>
          </a:p>
        </p:txBody>
      </p:sp>
      <p:sp>
        <p:nvSpPr>
          <p:cNvPr id="69" name="TextBox 68">
            <a:extLst>
              <a:ext uri="{FF2B5EF4-FFF2-40B4-BE49-F238E27FC236}">
                <a16:creationId xmlns:a16="http://schemas.microsoft.com/office/drawing/2014/main" xmlns="" id="{0C98EBA5-4F47-441C-A719-EBB9E439A0BC}"/>
              </a:ext>
            </a:extLst>
          </p:cNvPr>
          <p:cNvSpPr txBox="1"/>
          <p:nvPr/>
        </p:nvSpPr>
        <p:spPr>
          <a:xfrm>
            <a:off x="0" y="4876800"/>
            <a:ext cx="91440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17:11 </a:t>
            </a:r>
            <a:r>
              <a:rPr lang="en-US" sz="3000" dirty="0"/>
              <a:t>And the people of Berea were more open-minded than those in Thessalonica, and they listened eagerly to Paul’s message. They searched the Scriptures day after day to see if Paul and Silas </a:t>
            </a:r>
            <a:r>
              <a:rPr lang="en-US" sz="3000" b="1" u="sng" dirty="0">
                <a:solidFill>
                  <a:srgbClr val="002060"/>
                </a:solidFill>
              </a:rPr>
              <a:t>were teaching the truth</a:t>
            </a:r>
            <a:r>
              <a:rPr lang="en-US" sz="3000" dirty="0"/>
              <a:t>. </a:t>
            </a:r>
          </a:p>
          <a:p>
            <a:endParaRPr lang="en-US" sz="3100" dirty="0">
              <a:solidFill>
                <a:srgbClr val="002060"/>
              </a:solidFill>
            </a:endParaRPr>
          </a:p>
        </p:txBody>
      </p:sp>
      <p:sp>
        <p:nvSpPr>
          <p:cNvPr id="2" name="Oval 1">
            <a:extLst>
              <a:ext uri="{FF2B5EF4-FFF2-40B4-BE49-F238E27FC236}">
                <a16:creationId xmlns:a16="http://schemas.microsoft.com/office/drawing/2014/main" xmlns="" id="{0E42B48F-B08D-4CB5-B010-ED0B64F7A4E3}"/>
              </a:ext>
            </a:extLst>
          </p:cNvPr>
          <p:cNvSpPr/>
          <p:nvPr/>
        </p:nvSpPr>
        <p:spPr>
          <a:xfrm>
            <a:off x="7010400" y="6172200"/>
            <a:ext cx="1066800" cy="685800"/>
          </a:xfrm>
          <a:prstGeom prst="ellipse">
            <a:avLst/>
          </a:prstGeom>
          <a:noFill/>
          <a:ln w="825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ular Callout 17">
            <a:extLst>
              <a:ext uri="{FF2B5EF4-FFF2-40B4-BE49-F238E27FC236}">
                <a16:creationId xmlns:a16="http://schemas.microsoft.com/office/drawing/2014/main" xmlns="" id="{96B267A4-4F13-4584-9E1D-9A5AFFDDAA45}"/>
              </a:ext>
            </a:extLst>
          </p:cNvPr>
          <p:cNvSpPr/>
          <p:nvPr/>
        </p:nvSpPr>
        <p:spPr>
          <a:xfrm>
            <a:off x="15240" y="152400"/>
            <a:ext cx="32766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Attitude!</a:t>
            </a:r>
          </a:p>
        </p:txBody>
      </p:sp>
      <p:sp>
        <p:nvSpPr>
          <p:cNvPr id="70" name="Rounded Rectangular Callout 17">
            <a:extLst>
              <a:ext uri="{FF2B5EF4-FFF2-40B4-BE49-F238E27FC236}">
                <a16:creationId xmlns:a16="http://schemas.microsoft.com/office/drawing/2014/main" xmlns="" id="{1279A288-19D8-47B9-84EB-526A59296BF7}"/>
              </a:ext>
            </a:extLst>
          </p:cNvPr>
          <p:cNvSpPr/>
          <p:nvPr/>
        </p:nvSpPr>
        <p:spPr>
          <a:xfrm>
            <a:off x="3276600" y="152400"/>
            <a:ext cx="5638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Why should I believe anything? </a:t>
            </a:r>
          </a:p>
        </p:txBody>
      </p:sp>
    </p:spTree>
    <p:extLst>
      <p:ext uri="{BB962C8B-B14F-4D97-AF65-F5344CB8AC3E}">
        <p14:creationId xmlns:p14="http://schemas.microsoft.com/office/powerpoint/2010/main" val="22706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68" grpId="0" animBg="1"/>
      <p:bldP spid="69" grpId="0" animBg="1"/>
      <p:bldP spid="2"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pic>
        <p:nvPicPr>
          <p:cNvPr id="65" name="Picture 64">
            <a:extLst>
              <a:ext uri="{FF2B5EF4-FFF2-40B4-BE49-F238E27FC236}">
                <a16:creationId xmlns:a16="http://schemas.microsoft.com/office/drawing/2014/main" xmlns="" id="{1B895A46-F4DA-45BC-AF60-2E12417039C7}"/>
              </a:ext>
            </a:extLst>
          </p:cNvPr>
          <p:cNvPicPr>
            <a:picLocks noChangeAspect="1"/>
          </p:cNvPicPr>
          <p:nvPr/>
        </p:nvPicPr>
        <p:blipFill rotWithShape="1">
          <a:blip r:embed="rId2">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56" name="TextBox 55">
            <a:extLst>
              <a:ext uri="{FF2B5EF4-FFF2-40B4-BE49-F238E27FC236}">
                <a16:creationId xmlns:a16="http://schemas.microsoft.com/office/drawing/2014/main" xmlns="" id="{A1226F8D-3074-4697-99F6-7105FEB7A9D0}"/>
              </a:ext>
            </a:extLst>
          </p:cNvPr>
          <p:cNvSpPr txBox="1"/>
          <p:nvPr/>
        </p:nvSpPr>
        <p:spPr>
          <a:xfrm>
            <a:off x="0" y="4495800"/>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17:12 </a:t>
            </a:r>
            <a:r>
              <a:rPr lang="en-US" sz="3000" dirty="0"/>
              <a:t>As a result, many Jews believed, as did many of the prominent Greek women and men.  </a:t>
            </a:r>
            <a:endParaRPr lang="en-US" sz="3100" dirty="0">
              <a:solidFill>
                <a:srgbClr val="002060"/>
              </a:solidFill>
            </a:endParaRPr>
          </a:p>
        </p:txBody>
      </p:sp>
      <p:sp>
        <p:nvSpPr>
          <p:cNvPr id="57" name="TextBox 56">
            <a:extLst>
              <a:ext uri="{FF2B5EF4-FFF2-40B4-BE49-F238E27FC236}">
                <a16:creationId xmlns:a16="http://schemas.microsoft.com/office/drawing/2014/main" xmlns="" id="{9244A960-B0A0-4298-8B2C-7BB8DACF045C}"/>
              </a:ext>
            </a:extLst>
          </p:cNvPr>
          <p:cNvSpPr txBox="1"/>
          <p:nvPr/>
        </p:nvSpPr>
        <p:spPr>
          <a:xfrm>
            <a:off x="0" y="4493491"/>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17:12 </a:t>
            </a:r>
            <a:r>
              <a:rPr lang="en-US" sz="3000" dirty="0"/>
              <a:t>As a result, many Jews believed, as did many of the prominent Greek women and men.  </a:t>
            </a:r>
            <a:r>
              <a:rPr lang="en-US" sz="3000" b="1" baseline="30000" dirty="0"/>
              <a:t>13 </a:t>
            </a:r>
            <a:r>
              <a:rPr lang="en-US" sz="3000" b="1" u="sng" dirty="0">
                <a:solidFill>
                  <a:srgbClr val="002060"/>
                </a:solidFill>
              </a:rPr>
              <a:t>But</a:t>
            </a:r>
            <a:r>
              <a:rPr lang="en-US" sz="3000" dirty="0"/>
              <a:t> when some Jews in Thessalonica learned that Paul was preaching the word of God in Berea, they went there and stirred up trouble. </a:t>
            </a:r>
          </a:p>
          <a:p>
            <a:endParaRPr lang="en-US" sz="3100" dirty="0">
              <a:solidFill>
                <a:srgbClr val="002060"/>
              </a:solidFill>
            </a:endParaRPr>
          </a:p>
        </p:txBody>
      </p:sp>
      <p:sp>
        <p:nvSpPr>
          <p:cNvPr id="49" name="TextBox 48">
            <a:extLst>
              <a:ext uri="{FF2B5EF4-FFF2-40B4-BE49-F238E27FC236}">
                <a16:creationId xmlns:a16="http://schemas.microsoft.com/office/drawing/2014/main" xmlns="" id="{B632C2EF-FA01-4D61-960B-C83673892556}"/>
              </a:ext>
            </a:extLst>
          </p:cNvPr>
          <p:cNvSpPr txBox="1"/>
          <p:nvPr/>
        </p:nvSpPr>
        <p:spPr>
          <a:xfrm>
            <a:off x="0" y="4495800"/>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17:12 </a:t>
            </a:r>
            <a:r>
              <a:rPr lang="en-US" sz="3000" dirty="0"/>
              <a:t>As a result, many Jews believed, as did many of the prominent Greek women and men.  </a:t>
            </a:r>
            <a:r>
              <a:rPr lang="en-US" sz="3000" b="1" baseline="30000" dirty="0"/>
              <a:t>13 </a:t>
            </a:r>
            <a:r>
              <a:rPr lang="en-US" sz="3000" dirty="0"/>
              <a:t>But when some Jews in Thessalonica learned that Paul was preaching the word of God in Berea, </a:t>
            </a:r>
            <a:r>
              <a:rPr lang="en-US" sz="3000" b="1" u="sng" dirty="0">
                <a:solidFill>
                  <a:srgbClr val="002060"/>
                </a:solidFill>
              </a:rPr>
              <a:t>they went there and stirred up trouble</a:t>
            </a:r>
            <a:r>
              <a:rPr lang="en-US" sz="3000" dirty="0"/>
              <a:t>. </a:t>
            </a:r>
          </a:p>
          <a:p>
            <a:endParaRPr lang="en-US" sz="3100" dirty="0">
              <a:solidFill>
                <a:srgbClr val="002060"/>
              </a:solidFill>
            </a:endParaRPr>
          </a:p>
        </p:txBody>
      </p:sp>
    </p:spTree>
    <p:extLst>
      <p:ext uri="{BB962C8B-B14F-4D97-AF65-F5344CB8AC3E}">
        <p14:creationId xmlns:p14="http://schemas.microsoft.com/office/powerpoint/2010/main" val="23949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BA39A1B4-EB18-4BFE-82D0-6BF6FDF0BEF6}"/>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B093D3E1-66CA-4866-A66D-BEB26FE8E72C}"/>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sp>
        <p:nvSpPr>
          <p:cNvPr id="43" name="Oval 42">
            <a:extLst>
              <a:ext uri="{FF2B5EF4-FFF2-40B4-BE49-F238E27FC236}">
                <a16:creationId xmlns:a16="http://schemas.microsoft.com/office/drawing/2014/main" xmlns="" id="{72D4A590-E456-4F05-B520-4080F6A9927C}"/>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E2DC760-8930-4262-9B0D-E422FFC634EE}"/>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63" name="Straight Connector 62">
            <a:extLst>
              <a:ext uri="{FF2B5EF4-FFF2-40B4-BE49-F238E27FC236}">
                <a16:creationId xmlns:a16="http://schemas.microsoft.com/office/drawing/2014/main" xmlns="" id="{3363CB89-343B-4B0B-943D-FD878B7D9DE4}"/>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57020492-BA9B-485F-9561-A33A42CE4338}"/>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3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p:stCondLst>
                              <p:cond delay="1500"/>
                            </p:stCondLst>
                            <p:childTnLst>
                              <p:par>
                                <p:cTn id="48" presetID="22" presetClass="entr" presetSubtype="2"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right)">
                                      <p:cBhvr>
                                        <p:cTn id="50" dur="500"/>
                                        <p:tgtEl>
                                          <p:spTgt spid="36"/>
                                        </p:tgtEl>
                                      </p:cBhvr>
                                    </p:animEffec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par>
                          <p:cTn id="58" fill="hold">
                            <p:stCondLst>
                              <p:cond delay="2500"/>
                            </p:stCondLst>
                            <p:childTnLst>
                              <p:par>
                                <p:cTn id="59" presetID="1"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par>
                          <p:cTn id="61" fill="hold">
                            <p:stCondLst>
                              <p:cond delay="2500"/>
                            </p:stCondLst>
                            <p:childTnLst>
                              <p:par>
                                <p:cTn id="62" presetID="2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right)">
                                      <p:cBhvr>
                                        <p:cTn id="64" dur="500"/>
                                        <p:tgtEl>
                                          <p:spTgt spid="40"/>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par>
                          <p:cTn id="68" fill="hold">
                            <p:stCondLst>
                              <p:cond delay="3000"/>
                            </p:stCondLst>
                            <p:childTnLst>
                              <p:par>
                                <p:cTn id="69" presetID="22" presetClass="entr" presetSubtype="4"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par>
                          <p:cTn id="72" fill="hold">
                            <p:stCondLst>
                              <p:cond delay="3500"/>
                            </p:stCondLst>
                            <p:childTnLst>
                              <p:par>
                                <p:cTn id="73" presetID="22" presetClass="entr" presetSubtype="2"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right)">
                                      <p:cBhvr>
                                        <p:cTn id="75" dur="500"/>
                                        <p:tgtEl>
                                          <p:spTgt spid="35"/>
                                        </p:tgtEl>
                                      </p:cBhvr>
                                    </p:animEffect>
                                  </p:childTnLst>
                                </p:cTn>
                              </p:par>
                            </p:childTnLst>
                          </p:cTn>
                        </p:par>
                        <p:par>
                          <p:cTn id="76" fill="hold">
                            <p:stCondLst>
                              <p:cond delay="4000"/>
                            </p:stCondLst>
                            <p:childTnLst>
                              <p:par>
                                <p:cTn id="77" presetID="22" presetClass="entr" presetSubtype="2"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4500"/>
                            </p:stCondLst>
                            <p:childTnLst>
                              <p:par>
                                <p:cTn id="81" presetID="1"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par>
                          <p:cTn id="83" fill="hold">
                            <p:stCondLst>
                              <p:cond delay="4500"/>
                            </p:stCondLst>
                            <p:childTnLst>
                              <p:par>
                                <p:cTn id="84" presetID="22" presetClass="entr" presetSubtype="2"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right)">
                                      <p:cBhvr>
                                        <p:cTn id="86" dur="500"/>
                                        <p:tgtEl>
                                          <p:spTgt spid="50"/>
                                        </p:tgtEl>
                                      </p:cBhvr>
                                    </p:animEffect>
                                  </p:childTnLst>
                                </p:cTn>
                              </p:par>
                            </p:childTnLst>
                          </p:cTn>
                        </p:par>
                        <p:par>
                          <p:cTn id="87" fill="hold">
                            <p:stCondLst>
                              <p:cond delay="5000"/>
                            </p:stCondLst>
                            <p:childTnLst>
                              <p:par>
                                <p:cTn id="88" presetID="1"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childTnLst>
                                </p:cTn>
                              </p:par>
                            </p:childTnLst>
                          </p:cTn>
                        </p:par>
                        <p:par>
                          <p:cTn id="90" fill="hold">
                            <p:stCondLst>
                              <p:cond delay="5000"/>
                            </p:stCondLst>
                            <p:childTnLst>
                              <p:par>
                                <p:cTn id="91" presetID="22" presetClass="entr" presetSubtype="4" fill="hold"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500"/>
                                        <p:tgtEl>
                                          <p:spTgt spid="15"/>
                                        </p:tgtEl>
                                      </p:cBhvr>
                                    </p:animEffect>
                                  </p:childTnLst>
                                </p:cTn>
                              </p:par>
                              <p:par>
                                <p:cTn id="94" presetID="22" presetClass="entr" presetSubtype="4"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down)">
                                      <p:cBhvr>
                                        <p:cTn id="96" dur="500"/>
                                        <p:tgtEl>
                                          <p:spTgt spid="19"/>
                                        </p:tgtEl>
                                      </p:cBhvr>
                                    </p:animEffect>
                                  </p:childTnLst>
                                </p:cTn>
                              </p:par>
                              <p:par>
                                <p:cTn id="97" presetID="22" presetClass="entr" presetSubtype="4"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par>
                                <p:cTn id="100" presetID="22" presetClass="entr" presetSubtype="4"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wipe(down)">
                                      <p:cBhvr>
                                        <p:cTn id="102" dur="500"/>
                                        <p:tgtEl>
                                          <p:spTgt spid="52"/>
                                        </p:tgtEl>
                                      </p:cBhvr>
                                    </p:animEffect>
                                  </p:childTnLst>
                                </p:cTn>
                              </p:par>
                              <p:par>
                                <p:cTn id="103" presetID="22" presetClass="entr" presetSubtype="4"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wipe(down)">
                                      <p:cBhvr>
                                        <p:cTn id="105" dur="500"/>
                                        <p:tgtEl>
                                          <p:spTgt spid="54"/>
                                        </p:tgtEl>
                                      </p:cBhvr>
                                    </p:animEffect>
                                  </p:childTnLst>
                                </p:cTn>
                              </p:par>
                              <p:par>
                                <p:cTn id="106" presetID="22" presetClass="entr" presetSubtype="4" fill="hold"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22" presetClass="entr" presetSubtype="4"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down)">
                                      <p:cBhvr>
                                        <p:cTn id="111" dur="500"/>
                                        <p:tgtEl>
                                          <p:spTgt spid="63"/>
                                        </p:tgtEl>
                                      </p:cBhvr>
                                    </p:animEffect>
                                  </p:childTnLst>
                                </p:cTn>
                              </p:par>
                            </p:childTnLst>
                          </p:cTn>
                        </p:par>
                        <p:par>
                          <p:cTn id="112" fill="hold">
                            <p:stCondLst>
                              <p:cond delay="5500"/>
                            </p:stCondLst>
                            <p:childTnLst>
                              <p:par>
                                <p:cTn id="113" presetID="1" presetClass="entr" presetSubtype="0"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4" grpId="0" animBg="1"/>
      <p:bldP spid="22" grpId="0" animBg="1"/>
      <p:bldP spid="23" grpId="0" animBg="1"/>
      <p:bldP spid="25" grpId="0" animBg="1"/>
      <p:bldP spid="24" grpId="0" animBg="1"/>
      <p:bldP spid="8" grpId="0" animBg="1"/>
      <p:bldP spid="30" grpId="0" animBg="1"/>
      <p:bldP spid="53" grpId="0" animBg="1"/>
      <p:bldP spid="51" grpId="0" animBg="1"/>
      <p:bldP spid="28" grpId="0" animBg="1"/>
      <p:bldP spid="37" grpId="0" animBg="1"/>
      <p:bldP spid="56" grpId="0" animBg="1"/>
      <p:bldP spid="43" grpId="0" animBg="1"/>
      <p:bldP spid="62" grpId="0" animBg="1"/>
      <p:bldP spid="64"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xmlns="" id="{1DFA32ED-9A7D-4650-AB98-FDEB1BBEFA9E}"/>
              </a:ext>
            </a:extLst>
          </p:cNvPr>
          <p:cNvPicPr>
            <a:picLocks noChangeAspect="1"/>
          </p:cNvPicPr>
          <p:nvPr/>
        </p:nvPicPr>
        <p:blipFill rotWithShape="1">
          <a:blip r:embed="rId3">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4493491"/>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17:14 </a:t>
            </a:r>
            <a:r>
              <a:rPr lang="en-US" sz="3000" dirty="0"/>
              <a:t>The believers acted at once, </a:t>
            </a:r>
            <a:r>
              <a:rPr lang="en-US" sz="3000" b="1" u="sng" dirty="0">
                <a:solidFill>
                  <a:srgbClr val="002060"/>
                </a:solidFill>
              </a:rPr>
              <a:t>sending Paul on to the coast, while Silas and Timothy remained behind</a:t>
            </a:r>
            <a:r>
              <a:rPr lang="en-US" sz="3000" dirty="0"/>
              <a:t>.</a:t>
            </a:r>
            <a:r>
              <a:rPr lang="en-US" sz="3000" u="sng" dirty="0"/>
              <a:t>   </a:t>
            </a:r>
            <a:r>
              <a:rPr lang="en-US" sz="3000" b="1" baseline="30000" dirty="0"/>
              <a:t>15 </a:t>
            </a:r>
            <a:r>
              <a:rPr lang="en-US" sz="3000" dirty="0"/>
              <a:t>Those escorting Paul went with him all the way to Athens; then they returned to Berea with instructions for Silas and Timothy to hurry and join him.</a:t>
            </a:r>
          </a:p>
          <a:p>
            <a:endParaRPr lang="en-US" sz="3100" dirty="0">
              <a:solidFill>
                <a:srgbClr val="002060"/>
              </a:solidFill>
            </a:endParaRPr>
          </a:p>
        </p:txBody>
      </p:sp>
    </p:spTree>
    <p:extLst>
      <p:ext uri="{BB962C8B-B14F-4D97-AF65-F5344CB8AC3E}">
        <p14:creationId xmlns:p14="http://schemas.microsoft.com/office/powerpoint/2010/main" val="395022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xmlns="" id="{1DFA32ED-9A7D-4650-AB98-FDEB1BBEFA9E}"/>
              </a:ext>
            </a:extLst>
          </p:cNvPr>
          <p:cNvPicPr>
            <a:picLocks noChangeAspect="1"/>
          </p:cNvPicPr>
          <p:nvPr/>
        </p:nvPicPr>
        <p:blipFill rotWithShape="1">
          <a:blip r:embed="rId3">
            <a:extLst>
              <a:ext uri="{28A0092B-C50C-407E-A947-70E740481C1C}">
                <a14:useLocalDpi xmlns:a14="http://schemas.microsoft.com/office/drawing/2010/main" val="0"/>
              </a:ext>
            </a:extLst>
          </a:blip>
          <a:srcRect t="13754"/>
          <a:stretch/>
        </p:blipFill>
        <p:spPr>
          <a:xfrm>
            <a:off x="0" y="-34636"/>
            <a:ext cx="9144000" cy="5256071"/>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4493491"/>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17:14 </a:t>
            </a:r>
            <a:r>
              <a:rPr lang="en-US" sz="3000" dirty="0"/>
              <a:t>The believers acted at once, sending Paul on to the coast, while Silas and Timothy remained behind.</a:t>
            </a:r>
            <a:r>
              <a:rPr lang="en-US" sz="3000" u="sng" dirty="0"/>
              <a:t>   </a:t>
            </a:r>
            <a:r>
              <a:rPr lang="en-US" sz="3000" b="1" baseline="30000" dirty="0"/>
              <a:t>15 </a:t>
            </a:r>
            <a:r>
              <a:rPr lang="en-US" sz="3000" dirty="0"/>
              <a:t>Those escorting Paul went with him </a:t>
            </a:r>
            <a:r>
              <a:rPr lang="en-US" sz="3000" b="1" u="sng" dirty="0">
                <a:solidFill>
                  <a:srgbClr val="002060"/>
                </a:solidFill>
              </a:rPr>
              <a:t>all the way to Athens</a:t>
            </a:r>
            <a:r>
              <a:rPr lang="en-US" sz="3000" dirty="0"/>
              <a:t>; then they returned to Berea with instructions for Silas and Timothy to hurry and join him.</a:t>
            </a:r>
          </a:p>
          <a:p>
            <a:endParaRPr lang="en-US" sz="3100" dirty="0">
              <a:solidFill>
                <a:srgbClr val="002060"/>
              </a:solidFill>
            </a:endParaRPr>
          </a:p>
        </p:txBody>
      </p:sp>
    </p:spTree>
    <p:extLst>
      <p:ext uri="{BB962C8B-B14F-4D97-AF65-F5344CB8AC3E}">
        <p14:creationId xmlns:p14="http://schemas.microsoft.com/office/powerpoint/2010/main" val="15782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5F63FB04-4A53-4D5C-9A83-9CF23BEE2385}"/>
              </a:ext>
            </a:extLst>
          </p:cNvPr>
          <p:cNvSpPr txBox="1"/>
          <p:nvPr/>
        </p:nvSpPr>
        <p:spPr>
          <a:xfrm>
            <a:off x="0" y="4493491"/>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17:14 </a:t>
            </a:r>
            <a:r>
              <a:rPr lang="en-US" sz="3000" dirty="0"/>
              <a:t>The believers acted at once, sending Paul on to the coast, while Silas and Timothy remained behind.</a:t>
            </a:r>
            <a:r>
              <a:rPr lang="en-US" sz="3000" u="sng" dirty="0"/>
              <a:t>   </a:t>
            </a:r>
            <a:r>
              <a:rPr lang="en-US" sz="3000" b="1" baseline="30000" dirty="0"/>
              <a:t>15 </a:t>
            </a:r>
            <a:r>
              <a:rPr lang="en-US" sz="3000" dirty="0"/>
              <a:t>Those escorting Paul went with him </a:t>
            </a:r>
            <a:r>
              <a:rPr lang="en-US" sz="3000" b="1" u="sng" dirty="0">
                <a:solidFill>
                  <a:srgbClr val="002060"/>
                </a:solidFill>
              </a:rPr>
              <a:t>all the way to Athens</a:t>
            </a:r>
            <a:r>
              <a:rPr lang="en-US" sz="3000" dirty="0"/>
              <a:t>; then they returned to Berea with instructions for Silas and Timothy to hurry and join him.</a:t>
            </a:r>
          </a:p>
          <a:p>
            <a:endParaRPr lang="en-US" sz="3100" dirty="0">
              <a:solidFill>
                <a:srgbClr val="002060"/>
              </a:solidFill>
            </a:endParaRPr>
          </a:p>
        </p:txBody>
      </p: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5F63FB04-4A53-4D5C-9A83-9CF23BEE2385}"/>
              </a:ext>
            </a:extLst>
          </p:cNvPr>
          <p:cNvSpPr txBox="1"/>
          <p:nvPr/>
        </p:nvSpPr>
        <p:spPr>
          <a:xfrm>
            <a:off x="0" y="4493491"/>
            <a:ext cx="9144000" cy="23645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17:14 </a:t>
            </a:r>
            <a:r>
              <a:rPr lang="en-US" sz="3000" dirty="0"/>
              <a:t>The believers acted at once, sending Paul on to the coast, while Silas and Timothy remained behind.</a:t>
            </a:r>
            <a:r>
              <a:rPr lang="en-US" sz="3000" u="sng" dirty="0"/>
              <a:t>   </a:t>
            </a:r>
            <a:r>
              <a:rPr lang="en-US" sz="3000" b="1" baseline="30000" dirty="0"/>
              <a:t>15 </a:t>
            </a:r>
            <a:r>
              <a:rPr lang="en-US" sz="3000" dirty="0"/>
              <a:t>Those escorting Paul went with him all the way to Athens; </a:t>
            </a:r>
            <a:r>
              <a:rPr lang="en-US" sz="2900" b="1" u="sng" dirty="0">
                <a:solidFill>
                  <a:srgbClr val="002060"/>
                </a:solidFill>
              </a:rPr>
              <a:t>then they returned to Berea with instructions for </a:t>
            </a:r>
            <a:r>
              <a:rPr lang="en-US" sz="3000" b="1" u="sng" dirty="0">
                <a:solidFill>
                  <a:srgbClr val="002060"/>
                </a:solidFill>
              </a:rPr>
              <a:t>Silas and Timothy to hurry and join him</a:t>
            </a:r>
            <a:r>
              <a:rPr lang="en-US" sz="3000" dirty="0"/>
              <a:t>.</a:t>
            </a:r>
          </a:p>
          <a:p>
            <a:endParaRPr lang="en-US" sz="3100" dirty="0">
              <a:solidFill>
                <a:srgbClr val="002060"/>
              </a:solidFill>
            </a:endParaRPr>
          </a:p>
        </p:txBody>
      </p:sp>
    </p:spTree>
    <p:extLst>
      <p:ext uri="{BB962C8B-B14F-4D97-AF65-F5344CB8AC3E}">
        <p14:creationId xmlns:p14="http://schemas.microsoft.com/office/powerpoint/2010/main" val="420429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he was deeply troubled </a:t>
            </a:r>
            <a:r>
              <a:rPr lang="en-US" sz="3000" b="1" u="sng" dirty="0">
                <a:solidFill>
                  <a:srgbClr val="002060"/>
                </a:solidFill>
              </a:rPr>
              <a:t>by all the idols he saw everywhere in the city.</a:t>
            </a:r>
            <a:r>
              <a:rPr lang="en-US" sz="3000" dirty="0"/>
              <a:t> </a:t>
            </a:r>
          </a:p>
          <a:p>
            <a:endParaRPr lang="en-US" sz="3100" dirty="0">
              <a:solidFill>
                <a:srgbClr val="002060"/>
              </a:solidFill>
            </a:endParaRPr>
          </a:p>
        </p:txBody>
      </p:sp>
    </p:spTree>
    <p:extLst>
      <p:ext uri="{BB962C8B-B14F-4D97-AF65-F5344CB8AC3E}">
        <p14:creationId xmlns:p14="http://schemas.microsoft.com/office/powerpoint/2010/main" val="12979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Tree>
    <p:extLst>
      <p:ext uri="{BB962C8B-B14F-4D97-AF65-F5344CB8AC3E}">
        <p14:creationId xmlns:p14="http://schemas.microsoft.com/office/powerpoint/2010/main" val="9544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pic>
        <p:nvPicPr>
          <p:cNvPr id="3" name="Picture 2">
            <a:extLst>
              <a:ext uri="{FF2B5EF4-FFF2-40B4-BE49-F238E27FC236}">
                <a16:creationId xmlns:a16="http://schemas.microsoft.com/office/drawing/2014/main" xmlns="" id="{1EA32CD5-5040-4E90-9F16-F0D5882CB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914400"/>
            <a:ext cx="5879592" cy="3690236"/>
          </a:xfrm>
          <a:prstGeom prst="rect">
            <a:avLst/>
          </a:prstGeom>
        </p:spPr>
      </p:pic>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Tree>
    <p:extLst>
      <p:ext uri="{BB962C8B-B14F-4D97-AF65-F5344CB8AC3E}">
        <p14:creationId xmlns:p14="http://schemas.microsoft.com/office/powerpoint/2010/main" val="1346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par>
                                <p:cTn id="12" presetID="1" presetClass="exit" presetSubtype="0" fill="hold"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
        <p:nvSpPr>
          <p:cNvPr id="72" name="Rounded Rectangular Callout 17">
            <a:extLst>
              <a:ext uri="{FF2B5EF4-FFF2-40B4-BE49-F238E27FC236}">
                <a16:creationId xmlns:a16="http://schemas.microsoft.com/office/drawing/2014/main" xmlns="" id="{BC8CA966-C9D2-407E-BBA4-3A0166D77CD2}"/>
              </a:ext>
            </a:extLst>
          </p:cNvPr>
          <p:cNvSpPr/>
          <p:nvPr/>
        </p:nvSpPr>
        <p:spPr>
          <a:xfrm>
            <a:off x="0" y="0"/>
            <a:ext cx="9144000" cy="6858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It’s </a:t>
            </a:r>
            <a:r>
              <a:rPr lang="en-US" sz="3600" b="1" i="1" dirty="0">
                <a:solidFill>
                  <a:schemeClr val="tx1"/>
                </a:solidFill>
              </a:rPr>
              <a:t>sad</a:t>
            </a:r>
            <a:r>
              <a:rPr lang="en-US" sz="3600" b="1" dirty="0">
                <a:solidFill>
                  <a:schemeClr val="tx1"/>
                </a:solidFill>
              </a:rPr>
              <a:t> to believe in something that is not true</a:t>
            </a:r>
            <a:endParaRPr lang="en-US" sz="3600" b="1" i="1" dirty="0">
              <a:solidFill>
                <a:schemeClr val="tx1"/>
              </a:solidFill>
            </a:endParaRPr>
          </a:p>
        </p:txBody>
      </p:sp>
    </p:spTree>
    <p:extLst>
      <p:ext uri="{BB962C8B-B14F-4D97-AF65-F5344CB8AC3E}">
        <p14:creationId xmlns:p14="http://schemas.microsoft.com/office/powerpoint/2010/main" val="15670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
        <p:nvSpPr>
          <p:cNvPr id="72" name="Rounded Rectangular Callout 17">
            <a:extLst>
              <a:ext uri="{FF2B5EF4-FFF2-40B4-BE49-F238E27FC236}">
                <a16:creationId xmlns:a16="http://schemas.microsoft.com/office/drawing/2014/main" xmlns="" id="{BC8CA966-C9D2-407E-BBA4-3A0166D77CD2}"/>
              </a:ext>
            </a:extLst>
          </p:cNvPr>
          <p:cNvSpPr/>
          <p:nvPr/>
        </p:nvSpPr>
        <p:spPr>
          <a:xfrm>
            <a:off x="0" y="0"/>
            <a:ext cx="9144000" cy="6858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It’s </a:t>
            </a:r>
            <a:r>
              <a:rPr lang="en-US" sz="3600" b="1" i="1" dirty="0">
                <a:solidFill>
                  <a:schemeClr val="tx1"/>
                </a:solidFill>
              </a:rPr>
              <a:t>sad</a:t>
            </a:r>
            <a:r>
              <a:rPr lang="en-US" sz="3600" b="1" dirty="0">
                <a:solidFill>
                  <a:schemeClr val="tx1"/>
                </a:solidFill>
              </a:rPr>
              <a:t> to believe in something that is not true</a:t>
            </a:r>
            <a:endParaRPr lang="en-US" sz="3600" b="1" i="1" dirty="0">
              <a:solidFill>
                <a:schemeClr val="tx1"/>
              </a:solidFill>
            </a:endParaRPr>
          </a:p>
        </p:txBody>
      </p:sp>
      <p:sp>
        <p:nvSpPr>
          <p:cNvPr id="73" name="Rounded Rectangular Callout 17">
            <a:extLst>
              <a:ext uri="{FF2B5EF4-FFF2-40B4-BE49-F238E27FC236}">
                <a16:creationId xmlns:a16="http://schemas.microsoft.com/office/drawing/2014/main" xmlns="" id="{0EB796F4-173F-4B13-B83E-DCBB2801682B}"/>
              </a:ext>
            </a:extLst>
          </p:cNvPr>
          <p:cNvSpPr/>
          <p:nvPr/>
        </p:nvSpPr>
        <p:spPr>
          <a:xfrm>
            <a:off x="2514600" y="6858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Because it can’t actually help you</a:t>
            </a:r>
            <a:endParaRPr lang="en-US" sz="3600" b="1" i="1" dirty="0">
              <a:solidFill>
                <a:schemeClr val="tx1"/>
              </a:solidFill>
            </a:endParaRPr>
          </a:p>
        </p:txBody>
      </p:sp>
    </p:spTree>
    <p:extLst>
      <p:ext uri="{BB962C8B-B14F-4D97-AF65-F5344CB8AC3E}">
        <p14:creationId xmlns:p14="http://schemas.microsoft.com/office/powerpoint/2010/main" val="5593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
        <p:nvSpPr>
          <p:cNvPr id="72" name="Rounded Rectangular Callout 17">
            <a:extLst>
              <a:ext uri="{FF2B5EF4-FFF2-40B4-BE49-F238E27FC236}">
                <a16:creationId xmlns:a16="http://schemas.microsoft.com/office/drawing/2014/main" xmlns="" id="{BC8CA966-C9D2-407E-BBA4-3A0166D77CD2}"/>
              </a:ext>
            </a:extLst>
          </p:cNvPr>
          <p:cNvSpPr/>
          <p:nvPr/>
        </p:nvSpPr>
        <p:spPr>
          <a:xfrm>
            <a:off x="0" y="0"/>
            <a:ext cx="9144000" cy="6858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It’s </a:t>
            </a:r>
            <a:r>
              <a:rPr lang="en-US" sz="3600" b="1" i="1" dirty="0">
                <a:solidFill>
                  <a:schemeClr val="tx1"/>
                </a:solidFill>
              </a:rPr>
              <a:t>sad</a:t>
            </a:r>
            <a:r>
              <a:rPr lang="en-US" sz="3600" b="1" dirty="0">
                <a:solidFill>
                  <a:schemeClr val="tx1"/>
                </a:solidFill>
              </a:rPr>
              <a:t> to believe in something that is not true</a:t>
            </a:r>
            <a:endParaRPr lang="en-US" sz="3600" b="1" i="1" dirty="0">
              <a:solidFill>
                <a:schemeClr val="tx1"/>
              </a:solidFill>
            </a:endParaRPr>
          </a:p>
        </p:txBody>
      </p:sp>
      <p:sp>
        <p:nvSpPr>
          <p:cNvPr id="73" name="Rounded Rectangular Callout 17">
            <a:extLst>
              <a:ext uri="{FF2B5EF4-FFF2-40B4-BE49-F238E27FC236}">
                <a16:creationId xmlns:a16="http://schemas.microsoft.com/office/drawing/2014/main" xmlns="" id="{0EB796F4-173F-4B13-B83E-DCBB2801682B}"/>
              </a:ext>
            </a:extLst>
          </p:cNvPr>
          <p:cNvSpPr/>
          <p:nvPr/>
        </p:nvSpPr>
        <p:spPr>
          <a:xfrm>
            <a:off x="2514600" y="6858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Because it can’t actually help you</a:t>
            </a:r>
            <a:endParaRPr lang="en-US" sz="3600" b="1" i="1" dirty="0">
              <a:solidFill>
                <a:schemeClr val="tx1"/>
              </a:solidFill>
            </a:endParaRPr>
          </a:p>
        </p:txBody>
      </p:sp>
      <p:sp>
        <p:nvSpPr>
          <p:cNvPr id="74" name="Rounded Rectangular Callout 17">
            <a:extLst>
              <a:ext uri="{FF2B5EF4-FFF2-40B4-BE49-F238E27FC236}">
                <a16:creationId xmlns:a16="http://schemas.microsoft.com/office/drawing/2014/main" xmlns="" id="{8C07B22B-3159-468A-84ED-F9230AD6C337}"/>
              </a:ext>
            </a:extLst>
          </p:cNvPr>
          <p:cNvSpPr/>
          <p:nvPr/>
        </p:nvSpPr>
        <p:spPr>
          <a:xfrm>
            <a:off x="2503714" y="12192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solidFill>
                  <a:schemeClr val="tx1"/>
                </a:solidFill>
              </a:rPr>
              <a:t>It may actually be </a:t>
            </a:r>
            <a:r>
              <a:rPr lang="en-US" sz="3600" b="1" i="1" dirty="0">
                <a:solidFill>
                  <a:schemeClr val="tx1"/>
                </a:solidFill>
              </a:rPr>
              <a:t>harming</a:t>
            </a:r>
            <a:r>
              <a:rPr lang="en-US" sz="3600" b="1" dirty="0">
                <a:solidFill>
                  <a:schemeClr val="tx1"/>
                </a:solidFill>
              </a:rPr>
              <a:t> you!</a:t>
            </a:r>
            <a:endParaRPr lang="en-US" sz="3600" b="1" i="1" dirty="0">
              <a:solidFill>
                <a:schemeClr val="tx1"/>
              </a:solidFill>
            </a:endParaRPr>
          </a:p>
        </p:txBody>
      </p:sp>
    </p:spTree>
    <p:extLst>
      <p:ext uri="{BB962C8B-B14F-4D97-AF65-F5344CB8AC3E}">
        <p14:creationId xmlns:p14="http://schemas.microsoft.com/office/powerpoint/2010/main" val="28830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left)">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3" grpId="0" animBg="1"/>
      <p:bldP spid="74" grpId="0" animBg="1"/>
      <p:bldP spid="7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sp>
        <p:nvSpPr>
          <p:cNvPr id="49" name="TextBox 48">
            <a:extLst>
              <a:ext uri="{FF2B5EF4-FFF2-40B4-BE49-F238E27FC236}">
                <a16:creationId xmlns:a16="http://schemas.microsoft.com/office/drawing/2014/main" xmlns="" id="{F5505C30-D72B-49DC-B173-4B4952EADB90}"/>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 </a:t>
            </a:r>
            <a:r>
              <a:rPr lang="en-US" sz="3200" dirty="0"/>
              <a:t>Paul and Silas then traveled through the towns of Amphipolis and Apollonia and came to </a:t>
            </a:r>
            <a:r>
              <a:rPr lang="en-US" sz="3200" b="1" u="sng" dirty="0">
                <a:solidFill>
                  <a:srgbClr val="002060"/>
                </a:solidFill>
              </a:rPr>
              <a:t>Thessalonica</a:t>
            </a:r>
            <a:r>
              <a:rPr lang="en-US" sz="3200" dirty="0"/>
              <a:t>, where there was a Jewish synagogue. </a:t>
            </a:r>
          </a:p>
          <a:p>
            <a:endParaRPr lang="en-US" sz="3100" dirty="0">
              <a:solidFill>
                <a:srgbClr val="002060"/>
              </a:solidFill>
            </a:endParaRP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2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
        <p:nvSpPr>
          <p:cNvPr id="72" name="Rounded Rectangular Callout 17">
            <a:extLst>
              <a:ext uri="{FF2B5EF4-FFF2-40B4-BE49-F238E27FC236}">
                <a16:creationId xmlns:a16="http://schemas.microsoft.com/office/drawing/2014/main" xmlns="" id="{BC8CA966-C9D2-407E-BBA4-3A0166D77CD2}"/>
              </a:ext>
            </a:extLst>
          </p:cNvPr>
          <p:cNvSpPr/>
          <p:nvPr/>
        </p:nvSpPr>
        <p:spPr>
          <a:xfrm>
            <a:off x="0" y="0"/>
            <a:ext cx="9144000" cy="6858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It’s </a:t>
            </a:r>
            <a:r>
              <a:rPr lang="en-US" sz="3600" b="1" i="1" dirty="0">
                <a:solidFill>
                  <a:schemeClr val="tx1"/>
                </a:solidFill>
              </a:rPr>
              <a:t>sad</a:t>
            </a:r>
            <a:r>
              <a:rPr lang="en-US" sz="3600" b="1" dirty="0">
                <a:solidFill>
                  <a:schemeClr val="tx1"/>
                </a:solidFill>
              </a:rPr>
              <a:t> to believe in something that is not true</a:t>
            </a:r>
            <a:endParaRPr lang="en-US" sz="3600" b="1" i="1" dirty="0">
              <a:solidFill>
                <a:schemeClr val="tx1"/>
              </a:solidFill>
            </a:endParaRPr>
          </a:p>
        </p:txBody>
      </p:sp>
      <p:sp>
        <p:nvSpPr>
          <p:cNvPr id="73" name="Rounded Rectangular Callout 17">
            <a:extLst>
              <a:ext uri="{FF2B5EF4-FFF2-40B4-BE49-F238E27FC236}">
                <a16:creationId xmlns:a16="http://schemas.microsoft.com/office/drawing/2014/main" xmlns="" id="{0EB796F4-173F-4B13-B83E-DCBB2801682B}"/>
              </a:ext>
            </a:extLst>
          </p:cNvPr>
          <p:cNvSpPr/>
          <p:nvPr/>
        </p:nvSpPr>
        <p:spPr>
          <a:xfrm>
            <a:off x="2514600" y="6858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Because it can’t actually help you</a:t>
            </a:r>
            <a:endParaRPr lang="en-US" sz="3600" b="1" i="1" dirty="0">
              <a:solidFill>
                <a:schemeClr val="tx1"/>
              </a:solidFill>
            </a:endParaRPr>
          </a:p>
        </p:txBody>
      </p:sp>
      <p:sp>
        <p:nvSpPr>
          <p:cNvPr id="74" name="Rounded Rectangular Callout 17">
            <a:extLst>
              <a:ext uri="{FF2B5EF4-FFF2-40B4-BE49-F238E27FC236}">
                <a16:creationId xmlns:a16="http://schemas.microsoft.com/office/drawing/2014/main" xmlns="" id="{8C07B22B-3159-468A-84ED-F9230AD6C337}"/>
              </a:ext>
            </a:extLst>
          </p:cNvPr>
          <p:cNvSpPr/>
          <p:nvPr/>
        </p:nvSpPr>
        <p:spPr>
          <a:xfrm>
            <a:off x="2503714" y="12192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solidFill>
                  <a:schemeClr val="tx1"/>
                </a:solidFill>
              </a:rPr>
              <a:t>It may actually be </a:t>
            </a:r>
            <a:r>
              <a:rPr lang="en-US" sz="3600" b="1" i="1" dirty="0">
                <a:solidFill>
                  <a:schemeClr val="tx1"/>
                </a:solidFill>
              </a:rPr>
              <a:t>harming</a:t>
            </a:r>
            <a:r>
              <a:rPr lang="en-US" sz="3600" b="1" dirty="0">
                <a:solidFill>
                  <a:schemeClr val="tx1"/>
                </a:solidFill>
              </a:rPr>
              <a:t> you!</a:t>
            </a:r>
            <a:endParaRPr lang="en-US" sz="3600" b="1" i="1" dirty="0">
              <a:solidFill>
                <a:schemeClr val="tx1"/>
              </a:solidFill>
            </a:endParaRPr>
          </a:p>
        </p:txBody>
      </p:sp>
      <p:pic>
        <p:nvPicPr>
          <p:cNvPr id="3" name="Picture 2" descr="A picture containing person, indoor&#10;&#10;Description generated with very high confidence">
            <a:extLst>
              <a:ext uri="{FF2B5EF4-FFF2-40B4-BE49-F238E27FC236}">
                <a16:creationId xmlns:a16="http://schemas.microsoft.com/office/drawing/2014/main" xmlns="" id="{BAE56A28-D75B-488F-80D6-A348D95A8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835912"/>
            <a:ext cx="6419850" cy="4793488"/>
          </a:xfrm>
          <a:prstGeom prst="rect">
            <a:avLst/>
          </a:prstGeom>
        </p:spPr>
      </p:pic>
    </p:spTree>
    <p:extLst>
      <p:ext uri="{BB962C8B-B14F-4D97-AF65-F5344CB8AC3E}">
        <p14:creationId xmlns:p14="http://schemas.microsoft.com/office/powerpoint/2010/main" val="10908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left)">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3" grpId="0" animBg="1"/>
      <p:bldP spid="74" grpId="0" animBg="1"/>
      <p:bldP spid="7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a:t>
            </a:r>
            <a:r>
              <a:rPr lang="en-US" sz="3000" b="1" u="sng" dirty="0">
                <a:solidFill>
                  <a:srgbClr val="002060"/>
                </a:solidFill>
              </a:rPr>
              <a:t>by all the idols</a:t>
            </a:r>
            <a:r>
              <a:rPr lang="en-US" sz="3000" b="1" dirty="0">
                <a:solidFill>
                  <a:srgbClr val="002060"/>
                </a:solidFill>
              </a:rPr>
              <a:t> </a:t>
            </a:r>
            <a:r>
              <a:rPr lang="en-US" sz="3000" dirty="0"/>
              <a:t>he saw everywhere in the city. </a:t>
            </a:r>
          </a:p>
          <a:p>
            <a:endParaRPr lang="en-US" sz="3100" dirty="0">
              <a:solidFill>
                <a:srgbClr val="002060"/>
              </a:solidFill>
            </a:endParaRPr>
          </a:p>
        </p:txBody>
      </p:sp>
      <p:sp>
        <p:nvSpPr>
          <p:cNvPr id="72" name="Rounded Rectangular Callout 17">
            <a:extLst>
              <a:ext uri="{FF2B5EF4-FFF2-40B4-BE49-F238E27FC236}">
                <a16:creationId xmlns:a16="http://schemas.microsoft.com/office/drawing/2014/main" xmlns="" id="{BC8CA966-C9D2-407E-BBA4-3A0166D77CD2}"/>
              </a:ext>
            </a:extLst>
          </p:cNvPr>
          <p:cNvSpPr/>
          <p:nvPr/>
        </p:nvSpPr>
        <p:spPr>
          <a:xfrm>
            <a:off x="0" y="0"/>
            <a:ext cx="9144000" cy="6858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It’s </a:t>
            </a:r>
            <a:r>
              <a:rPr lang="en-US" sz="3600" b="1" i="1" dirty="0">
                <a:solidFill>
                  <a:schemeClr val="tx1"/>
                </a:solidFill>
              </a:rPr>
              <a:t>sad</a:t>
            </a:r>
            <a:r>
              <a:rPr lang="en-US" sz="3600" b="1" dirty="0">
                <a:solidFill>
                  <a:schemeClr val="tx1"/>
                </a:solidFill>
              </a:rPr>
              <a:t> to believe in something that is not true</a:t>
            </a:r>
            <a:endParaRPr lang="en-US" sz="3600" b="1" i="1" dirty="0">
              <a:solidFill>
                <a:schemeClr val="tx1"/>
              </a:solidFill>
            </a:endParaRPr>
          </a:p>
        </p:txBody>
      </p:sp>
      <p:sp>
        <p:nvSpPr>
          <p:cNvPr id="73" name="Rounded Rectangular Callout 17">
            <a:extLst>
              <a:ext uri="{FF2B5EF4-FFF2-40B4-BE49-F238E27FC236}">
                <a16:creationId xmlns:a16="http://schemas.microsoft.com/office/drawing/2014/main" xmlns="" id="{0EB796F4-173F-4B13-B83E-DCBB2801682B}"/>
              </a:ext>
            </a:extLst>
          </p:cNvPr>
          <p:cNvSpPr/>
          <p:nvPr/>
        </p:nvSpPr>
        <p:spPr>
          <a:xfrm>
            <a:off x="2514600" y="6858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Because it can’t actually help you</a:t>
            </a:r>
            <a:endParaRPr lang="en-US" sz="3600" b="1" i="1" dirty="0">
              <a:solidFill>
                <a:schemeClr val="tx1"/>
              </a:solidFill>
            </a:endParaRPr>
          </a:p>
        </p:txBody>
      </p:sp>
      <p:sp>
        <p:nvSpPr>
          <p:cNvPr id="74" name="Rounded Rectangular Callout 17">
            <a:extLst>
              <a:ext uri="{FF2B5EF4-FFF2-40B4-BE49-F238E27FC236}">
                <a16:creationId xmlns:a16="http://schemas.microsoft.com/office/drawing/2014/main" xmlns="" id="{8C07B22B-3159-468A-84ED-F9230AD6C337}"/>
              </a:ext>
            </a:extLst>
          </p:cNvPr>
          <p:cNvSpPr/>
          <p:nvPr/>
        </p:nvSpPr>
        <p:spPr>
          <a:xfrm>
            <a:off x="2503714" y="12192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solidFill>
                  <a:schemeClr val="tx1"/>
                </a:solidFill>
              </a:rPr>
              <a:t>It may actually be </a:t>
            </a:r>
            <a:r>
              <a:rPr lang="en-US" sz="3600" b="1" i="1" dirty="0">
                <a:solidFill>
                  <a:schemeClr val="tx1"/>
                </a:solidFill>
              </a:rPr>
              <a:t>harming</a:t>
            </a:r>
            <a:r>
              <a:rPr lang="en-US" sz="3600" b="1" dirty="0">
                <a:solidFill>
                  <a:schemeClr val="tx1"/>
                </a:solidFill>
              </a:rPr>
              <a:t> you!</a:t>
            </a:r>
            <a:endParaRPr lang="en-US" sz="3600" b="1" i="1" dirty="0">
              <a:solidFill>
                <a:schemeClr val="tx1"/>
              </a:solidFill>
            </a:endParaRPr>
          </a:p>
        </p:txBody>
      </p:sp>
      <p:sp>
        <p:nvSpPr>
          <p:cNvPr id="75" name="Rounded Rectangular Callout 17">
            <a:extLst>
              <a:ext uri="{FF2B5EF4-FFF2-40B4-BE49-F238E27FC236}">
                <a16:creationId xmlns:a16="http://schemas.microsoft.com/office/drawing/2014/main" xmlns="" id="{F9671072-19FF-4494-B6BA-D423C6F742A4}"/>
              </a:ext>
            </a:extLst>
          </p:cNvPr>
          <p:cNvSpPr/>
          <p:nvPr/>
        </p:nvSpPr>
        <p:spPr>
          <a:xfrm>
            <a:off x="2514600" y="1752600"/>
            <a:ext cx="6629400" cy="533400"/>
          </a:xfrm>
          <a:prstGeom prst="wedgeRoundRectCallout">
            <a:avLst>
              <a:gd name="adj1" fmla="val -21927"/>
              <a:gd name="adj2" fmla="val 49596"/>
              <a:gd name="adj3" fmla="val 16667"/>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solidFill>
                  <a:schemeClr val="tx1"/>
                </a:solidFill>
              </a:rPr>
              <a:t>A poor substitute for TRUTH</a:t>
            </a:r>
            <a:endParaRPr lang="en-US" sz="3600" b="1" i="1" dirty="0">
              <a:solidFill>
                <a:schemeClr val="tx1"/>
              </a:solidFill>
            </a:endParaRPr>
          </a:p>
        </p:txBody>
      </p:sp>
    </p:spTree>
    <p:extLst>
      <p:ext uri="{BB962C8B-B14F-4D97-AF65-F5344CB8AC3E}">
        <p14:creationId xmlns:p14="http://schemas.microsoft.com/office/powerpoint/2010/main" val="13890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17:17 </a:t>
            </a:r>
            <a:r>
              <a:rPr lang="en-US" sz="3200" dirty="0"/>
              <a:t>He went to the </a:t>
            </a:r>
            <a:r>
              <a:rPr lang="en-US" sz="3200" b="1" u="sng" dirty="0">
                <a:solidFill>
                  <a:srgbClr val="002060"/>
                </a:solidFill>
              </a:rPr>
              <a:t>synagogue</a:t>
            </a:r>
            <a:r>
              <a:rPr lang="en-US" sz="3200" dirty="0"/>
              <a:t> to reason with the Jews and the God-fearing Gentiles, and he </a:t>
            </a:r>
            <a:r>
              <a:rPr lang="en-US" sz="3200" b="1" u="sng" dirty="0">
                <a:solidFill>
                  <a:srgbClr val="002060"/>
                </a:solidFill>
              </a:rPr>
              <a:t>spoke daily in the public square</a:t>
            </a:r>
            <a:r>
              <a:rPr lang="en-US" sz="3200" dirty="0"/>
              <a:t> to all who happened to be there.</a:t>
            </a:r>
          </a:p>
          <a:p>
            <a:endParaRPr lang="en-US" sz="3100" dirty="0">
              <a:solidFill>
                <a:srgbClr val="002060"/>
              </a:solidFill>
            </a:endParaRPr>
          </a:p>
        </p:txBody>
      </p:sp>
    </p:spTree>
    <p:extLst>
      <p:ext uri="{BB962C8B-B14F-4D97-AF65-F5344CB8AC3E}">
        <p14:creationId xmlns:p14="http://schemas.microsoft.com/office/powerpoint/2010/main" val="3492510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a:t>
            </a:r>
            <a:r>
              <a:rPr lang="en-US" sz="3200" b="1" u="sng" dirty="0">
                <a:solidFill>
                  <a:srgbClr val="002060"/>
                </a:solidFill>
              </a:rPr>
              <a:t>Epicurean</a:t>
            </a:r>
            <a:r>
              <a:rPr lang="en-US" sz="3200" dirty="0"/>
              <a:t> and Stoic philosophers. </a:t>
            </a:r>
            <a:endParaRPr lang="en-US" sz="3200" dirty="0">
              <a:solidFill>
                <a:srgbClr val="002060"/>
              </a:solidFill>
            </a:endParaRPr>
          </a:p>
        </p:txBody>
      </p:sp>
      <p:sp>
        <p:nvSpPr>
          <p:cNvPr id="72" name="TextBox 71">
            <a:extLst>
              <a:ext uri="{FF2B5EF4-FFF2-40B4-BE49-F238E27FC236}">
                <a16:creationId xmlns:a16="http://schemas.microsoft.com/office/drawing/2014/main" xmlns="" id="{F89D495F-42F6-4BFF-AB21-6D23632A5A0E}"/>
              </a:ext>
            </a:extLst>
          </p:cNvPr>
          <p:cNvSpPr txBox="1"/>
          <p:nvPr/>
        </p:nvSpPr>
        <p:spPr>
          <a:xfrm>
            <a:off x="-21771"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a:t>
            </a:r>
            <a:r>
              <a:rPr lang="en-US" sz="3200" b="1" u="sng" dirty="0">
                <a:solidFill>
                  <a:srgbClr val="002060"/>
                </a:solidFill>
              </a:rPr>
              <a:t>Stoic</a:t>
            </a:r>
            <a:r>
              <a:rPr lang="en-US" sz="3200" dirty="0"/>
              <a:t> philosophers. </a:t>
            </a:r>
            <a:endParaRPr lang="en-US" sz="3200" dirty="0">
              <a:solidFill>
                <a:srgbClr val="002060"/>
              </a:solidFill>
            </a:endParaRPr>
          </a:p>
        </p:txBody>
      </p:sp>
    </p:spTree>
    <p:extLst>
      <p:ext uri="{BB962C8B-B14F-4D97-AF65-F5344CB8AC3E}">
        <p14:creationId xmlns:p14="http://schemas.microsoft.com/office/powerpoint/2010/main" val="3015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resurrection, they said, “</a:t>
            </a:r>
            <a:r>
              <a:rPr lang="en-US" sz="3000" b="1" u="sng" dirty="0">
                <a:solidFill>
                  <a:srgbClr val="002060"/>
                </a:solidFill>
              </a:rPr>
              <a:t>What’s this babbler trying to say with these strange ideas he’s picked up?</a:t>
            </a:r>
            <a:r>
              <a:rPr lang="en-US" sz="3000" dirty="0"/>
              <a:t>” Others said, “He seems to be preaching about some foreign gods.”</a:t>
            </a:r>
          </a:p>
          <a:p>
            <a:endParaRPr lang="en-US" sz="3200" dirty="0">
              <a:solidFill>
                <a:srgbClr val="002060"/>
              </a:solidFill>
            </a:endParaRPr>
          </a:p>
        </p:txBody>
      </p:sp>
    </p:spTree>
    <p:extLst>
      <p:ext uri="{BB962C8B-B14F-4D97-AF65-F5344CB8AC3E}">
        <p14:creationId xmlns:p14="http://schemas.microsoft.com/office/powerpoint/2010/main" val="24915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resurrection, they said, “</a:t>
            </a:r>
            <a:r>
              <a:rPr lang="en-US" sz="3000" b="1" u="sng" dirty="0">
                <a:solidFill>
                  <a:srgbClr val="002060"/>
                </a:solidFill>
              </a:rPr>
              <a:t>What’s this babbler trying to say with these strange ideas he’s picked up?</a:t>
            </a:r>
            <a:r>
              <a:rPr lang="en-US" sz="3000" dirty="0"/>
              <a:t>” Others said, “He seems to be preaching about some foreign gods.”</a:t>
            </a:r>
          </a:p>
          <a:p>
            <a:endParaRPr lang="en-US" sz="3200" dirty="0">
              <a:solidFill>
                <a:srgbClr val="002060"/>
              </a:solidFill>
            </a:endParaRPr>
          </a:p>
        </p:txBody>
      </p:sp>
      <p:sp>
        <p:nvSpPr>
          <p:cNvPr id="74" name="Speech Bubble: Rectangle 73">
            <a:extLst>
              <a:ext uri="{FF2B5EF4-FFF2-40B4-BE49-F238E27FC236}">
                <a16:creationId xmlns:a16="http://schemas.microsoft.com/office/drawing/2014/main" xmlns="" id="{833B0016-4DEE-4C2B-B4A9-0ADD80CE0BBB}"/>
              </a:ext>
            </a:extLst>
          </p:cNvPr>
          <p:cNvSpPr/>
          <p:nvPr/>
        </p:nvSpPr>
        <p:spPr>
          <a:xfrm>
            <a:off x="6172200" y="4114800"/>
            <a:ext cx="2819400" cy="609600"/>
          </a:xfrm>
          <a:prstGeom prst="wedgeRectCallout">
            <a:avLst>
              <a:gd name="adj1" fmla="val -45836"/>
              <a:gd name="adj2" fmla="val 18112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spermologos</a:t>
            </a:r>
            <a:r>
              <a:rPr lang="en-US" sz="3200" b="1" dirty="0">
                <a:solidFill>
                  <a:schemeClr val="tx1"/>
                </a:solidFill>
              </a:rPr>
              <a:t>”</a:t>
            </a:r>
            <a:endParaRPr lang="en-US" sz="3200" b="1" i="1" dirty="0">
              <a:solidFill>
                <a:schemeClr val="tx1"/>
              </a:solidFill>
            </a:endParaRPr>
          </a:p>
        </p:txBody>
      </p:sp>
    </p:spTree>
    <p:extLst>
      <p:ext uri="{BB962C8B-B14F-4D97-AF65-F5344CB8AC3E}">
        <p14:creationId xmlns:p14="http://schemas.microsoft.com/office/powerpoint/2010/main" val="265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down)">
                                      <p:cBhvr>
                                        <p:cTn id="1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resurrection, they said, “What’s this babbler trying to say with these strange ideas he’s picked up?” Others said, “</a:t>
            </a:r>
            <a:r>
              <a:rPr lang="en-US" sz="3000" b="1" u="sng" dirty="0">
                <a:solidFill>
                  <a:srgbClr val="002060"/>
                </a:solidFill>
              </a:rPr>
              <a:t>He seems to be preaching about some foreign gods</a:t>
            </a:r>
            <a:r>
              <a:rPr lang="en-US" sz="3000" dirty="0"/>
              <a:t>.”</a:t>
            </a:r>
          </a:p>
          <a:p>
            <a:endParaRPr lang="en-US" sz="3200" dirty="0">
              <a:solidFill>
                <a:srgbClr val="002060"/>
              </a:solidFill>
            </a:endParaRPr>
          </a:p>
        </p:txBody>
      </p:sp>
    </p:spTree>
    <p:extLst>
      <p:ext uri="{BB962C8B-B14F-4D97-AF65-F5344CB8AC3E}">
        <p14:creationId xmlns:p14="http://schemas.microsoft.com/office/powerpoint/2010/main" val="299896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a:t>
            </a:r>
            <a:r>
              <a:rPr lang="en-US" sz="3000" b="1" u="sng" dirty="0">
                <a:solidFill>
                  <a:srgbClr val="002060"/>
                </a:solidFill>
              </a:rPr>
              <a:t>high council of the city</a:t>
            </a:r>
            <a:r>
              <a:rPr lang="en-US" sz="3000" dirty="0"/>
              <a:t>. “Come and tell us about this new teaching,” they said. </a:t>
            </a:r>
            <a:r>
              <a:rPr lang="en-US" sz="3000" b="1" baseline="30000" dirty="0"/>
              <a:t>20 </a:t>
            </a:r>
            <a:r>
              <a:rPr lang="en-US" sz="3000" dirty="0"/>
              <a:t>“You are saying some rather strange things, and we want to know what it’s all about.” </a:t>
            </a:r>
            <a:endParaRPr lang="en-US" sz="3200" dirty="0">
              <a:solidFill>
                <a:srgbClr val="002060"/>
              </a:solidFill>
            </a:endParaRPr>
          </a:p>
        </p:txBody>
      </p:sp>
      <p:sp>
        <p:nvSpPr>
          <p:cNvPr id="72" name="Speech Bubble: Rectangle 71">
            <a:extLst>
              <a:ext uri="{FF2B5EF4-FFF2-40B4-BE49-F238E27FC236}">
                <a16:creationId xmlns:a16="http://schemas.microsoft.com/office/drawing/2014/main" xmlns="" id="{D1B266F1-D2B5-49DB-B8F0-796A9C4F1716}"/>
              </a:ext>
            </a:extLst>
          </p:cNvPr>
          <p:cNvSpPr/>
          <p:nvPr/>
        </p:nvSpPr>
        <p:spPr>
          <a:xfrm>
            <a:off x="4419600" y="4191000"/>
            <a:ext cx="4648200" cy="609600"/>
          </a:xfrm>
          <a:prstGeom prst="wedgeRectCallout">
            <a:avLst>
              <a:gd name="adj1" fmla="val -4150"/>
              <a:gd name="adj2" fmla="val 989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Areios</a:t>
            </a:r>
            <a:r>
              <a:rPr lang="en-US" sz="3200" b="1" dirty="0">
                <a:solidFill>
                  <a:schemeClr val="tx1"/>
                </a:solidFill>
              </a:rPr>
              <a:t> </a:t>
            </a:r>
            <a:r>
              <a:rPr lang="en-US" sz="3200" b="1" dirty="0" err="1">
                <a:solidFill>
                  <a:schemeClr val="tx1"/>
                </a:solidFill>
              </a:rPr>
              <a:t>Pagos</a:t>
            </a:r>
            <a:r>
              <a:rPr lang="en-US" sz="3200" b="1" dirty="0">
                <a:solidFill>
                  <a:schemeClr val="tx1"/>
                </a:solidFill>
              </a:rPr>
              <a:t>” </a:t>
            </a:r>
            <a:r>
              <a:rPr lang="en-US" sz="3200" b="1" i="1" dirty="0">
                <a:solidFill>
                  <a:schemeClr val="tx1"/>
                </a:solidFill>
              </a:rPr>
              <a:t>Areopagus</a:t>
            </a:r>
          </a:p>
        </p:txBody>
      </p:sp>
      <p:cxnSp>
        <p:nvCxnSpPr>
          <p:cNvPr id="10" name="Straight Arrow Connector 9">
            <a:extLst>
              <a:ext uri="{FF2B5EF4-FFF2-40B4-BE49-F238E27FC236}">
                <a16:creationId xmlns:a16="http://schemas.microsoft.com/office/drawing/2014/main" xmlns="" id="{D559A3CA-02A0-42F7-94B0-483C533FA3A0}"/>
              </a:ext>
            </a:extLst>
          </p:cNvPr>
          <p:cNvCxnSpPr>
            <a:cxnSpLocks/>
          </p:cNvCxnSpPr>
          <p:nvPr/>
        </p:nvCxnSpPr>
        <p:spPr>
          <a:xfrm>
            <a:off x="1981200" y="1676400"/>
            <a:ext cx="1066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C35D0D94-D6D3-4A68-987C-E750EA46FAC0}"/>
              </a:ext>
            </a:extLst>
          </p:cNvPr>
          <p:cNvSpPr/>
          <p:nvPr/>
        </p:nvSpPr>
        <p:spPr>
          <a:xfrm>
            <a:off x="5029200" y="2209800"/>
            <a:ext cx="1295400" cy="990600"/>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A03C68C-A7B7-481E-974F-1981E2B4CDA1}"/>
              </a:ext>
            </a:extLst>
          </p:cNvPr>
          <p:cNvSpPr/>
          <p:nvPr/>
        </p:nvSpPr>
        <p:spPr>
          <a:xfrm>
            <a:off x="6324600" y="2895600"/>
            <a:ext cx="2133600" cy="1219200"/>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arge rock&#10;&#10;Description generated with very high confidence">
            <a:extLst>
              <a:ext uri="{FF2B5EF4-FFF2-40B4-BE49-F238E27FC236}">
                <a16:creationId xmlns:a16="http://schemas.microsoft.com/office/drawing/2014/main" xmlns="" id="{110AA4D6-9807-43C1-9E93-0AD18D9698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762000"/>
            <a:ext cx="4267200" cy="3200400"/>
          </a:xfrm>
          <a:prstGeom prst="rect">
            <a:avLst/>
          </a:prstGeom>
        </p:spPr>
      </p:pic>
    </p:spTree>
    <p:extLst>
      <p:ext uri="{BB962C8B-B14F-4D97-AF65-F5344CB8AC3E}">
        <p14:creationId xmlns:p14="http://schemas.microsoft.com/office/powerpoint/2010/main" val="23775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7" grpId="0" animBg="1"/>
      <p:bldP spid="7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a:t>
            </a:r>
            <a:r>
              <a:rPr lang="en-US" sz="3000" b="1" u="sng" dirty="0">
                <a:solidFill>
                  <a:srgbClr val="002060"/>
                </a:solidFill>
              </a:rPr>
              <a:t>high council of the city</a:t>
            </a:r>
            <a:r>
              <a:rPr lang="en-US" sz="3000" dirty="0"/>
              <a:t>. “Come and tell us about this new teaching,” they said. </a:t>
            </a:r>
            <a:r>
              <a:rPr lang="en-US" sz="3000" b="1" baseline="30000" dirty="0"/>
              <a:t>20 </a:t>
            </a:r>
            <a:r>
              <a:rPr lang="en-US" sz="3000" dirty="0"/>
              <a:t>“You are saying some rather strange things, and we want to know what it’s all about.” </a:t>
            </a:r>
            <a:endParaRPr lang="en-US" sz="3200" dirty="0">
              <a:solidFill>
                <a:srgbClr val="002060"/>
              </a:solidFill>
            </a:endParaRPr>
          </a:p>
        </p:txBody>
      </p:sp>
    </p:spTree>
    <p:extLst>
      <p:ext uri="{BB962C8B-B14F-4D97-AF65-F5344CB8AC3E}">
        <p14:creationId xmlns:p14="http://schemas.microsoft.com/office/powerpoint/2010/main" val="20682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a:t>
            </a:r>
            <a:r>
              <a:rPr lang="en-US" sz="3000" b="1" u="sng" dirty="0">
                <a:solidFill>
                  <a:srgbClr val="002060"/>
                </a:solidFill>
              </a:rPr>
              <a:t>high council of the city</a:t>
            </a:r>
            <a:r>
              <a:rPr lang="en-US" sz="3000" dirty="0"/>
              <a:t>. “Come and tell us about this new teaching,” they said. </a:t>
            </a:r>
            <a:r>
              <a:rPr lang="en-US" sz="3000" b="1" baseline="30000" dirty="0"/>
              <a:t>20 </a:t>
            </a:r>
            <a:r>
              <a:rPr lang="en-US" sz="3000" dirty="0"/>
              <a:t>“You are saying some rather strange things, and we want to know what it’s all about.” </a:t>
            </a:r>
            <a:endParaRPr lang="en-US" sz="3200" dirty="0">
              <a:solidFill>
                <a:srgbClr val="002060"/>
              </a:solidFill>
            </a:endParaRPr>
          </a:p>
        </p:txBody>
      </p:sp>
      <p:sp>
        <p:nvSpPr>
          <p:cNvPr id="72" name="Speech Bubble: Rectangle 71">
            <a:extLst>
              <a:ext uri="{FF2B5EF4-FFF2-40B4-BE49-F238E27FC236}">
                <a16:creationId xmlns:a16="http://schemas.microsoft.com/office/drawing/2014/main" xmlns="" id="{D1B266F1-D2B5-49DB-B8F0-796A9C4F1716}"/>
              </a:ext>
            </a:extLst>
          </p:cNvPr>
          <p:cNvSpPr/>
          <p:nvPr/>
        </p:nvSpPr>
        <p:spPr>
          <a:xfrm>
            <a:off x="4419600" y="4191000"/>
            <a:ext cx="4648200" cy="609600"/>
          </a:xfrm>
          <a:prstGeom prst="wedgeRectCallout">
            <a:avLst>
              <a:gd name="adj1" fmla="val -4150"/>
              <a:gd name="adj2" fmla="val 989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Areios</a:t>
            </a:r>
            <a:r>
              <a:rPr lang="en-US" sz="3200" b="1" dirty="0">
                <a:solidFill>
                  <a:schemeClr val="tx1"/>
                </a:solidFill>
              </a:rPr>
              <a:t> </a:t>
            </a:r>
            <a:r>
              <a:rPr lang="en-US" sz="3200" b="1" dirty="0" err="1">
                <a:solidFill>
                  <a:schemeClr val="tx1"/>
                </a:solidFill>
              </a:rPr>
              <a:t>Pagos</a:t>
            </a:r>
            <a:r>
              <a:rPr lang="en-US" sz="3200" b="1" dirty="0">
                <a:solidFill>
                  <a:schemeClr val="tx1"/>
                </a:solidFill>
              </a:rPr>
              <a:t>” </a:t>
            </a:r>
            <a:r>
              <a:rPr lang="en-US" sz="3200" b="1" i="1" dirty="0">
                <a:solidFill>
                  <a:schemeClr val="tx1"/>
                </a:solidFill>
              </a:rPr>
              <a:t>Areopagus</a:t>
            </a:r>
          </a:p>
        </p:txBody>
      </p:sp>
      <p:cxnSp>
        <p:nvCxnSpPr>
          <p:cNvPr id="10" name="Straight Arrow Connector 9">
            <a:extLst>
              <a:ext uri="{FF2B5EF4-FFF2-40B4-BE49-F238E27FC236}">
                <a16:creationId xmlns:a16="http://schemas.microsoft.com/office/drawing/2014/main" xmlns="" id="{D559A3CA-02A0-42F7-94B0-483C533FA3A0}"/>
              </a:ext>
            </a:extLst>
          </p:cNvPr>
          <p:cNvCxnSpPr>
            <a:cxnSpLocks/>
          </p:cNvCxnSpPr>
          <p:nvPr/>
        </p:nvCxnSpPr>
        <p:spPr>
          <a:xfrm>
            <a:off x="1981200" y="1676400"/>
            <a:ext cx="1066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5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www.ewallpapers.eu/sites/default/files/thessaloniki-69371-6215462.jpg%3F1388867228">
            <a:extLst>
              <a:ext uri="{FF2B5EF4-FFF2-40B4-BE49-F238E27FC236}">
                <a16:creationId xmlns:a16="http://schemas.microsoft.com/office/drawing/2014/main" xmlns="" id="{AFCABCD0-3E52-4DE4-B6ED-BC77670D3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F5505C30-D72B-49DC-B173-4B4952EADB90}"/>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 </a:t>
            </a:r>
            <a:r>
              <a:rPr lang="en-US" sz="3200" dirty="0"/>
              <a:t>Paul and Silas then traveled through the towns of Amphipolis and Apollonia and came to </a:t>
            </a:r>
            <a:r>
              <a:rPr lang="en-US" sz="3200" b="1" u="sng" dirty="0">
                <a:solidFill>
                  <a:srgbClr val="002060"/>
                </a:solidFill>
              </a:rPr>
              <a:t>Thessalonica</a:t>
            </a:r>
            <a:r>
              <a:rPr lang="en-US" sz="3200" dirty="0"/>
              <a:t>, where there was a Jewish synagogue. </a:t>
            </a:r>
          </a:p>
          <a:p>
            <a:endParaRPr lang="en-US" sz="3100" dirty="0">
              <a:solidFill>
                <a:srgbClr val="002060"/>
              </a:solidFill>
            </a:endParaRPr>
          </a:p>
        </p:txBody>
      </p:sp>
    </p:spTree>
    <p:extLst>
      <p:ext uri="{BB962C8B-B14F-4D97-AF65-F5344CB8AC3E}">
        <p14:creationId xmlns:p14="http://schemas.microsoft.com/office/powerpoint/2010/main" val="6803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a:t>
            </a:r>
            <a:r>
              <a:rPr lang="en-US" sz="3000" b="1" u="sng" dirty="0">
                <a:solidFill>
                  <a:srgbClr val="002060"/>
                </a:solidFill>
              </a:rPr>
              <a:t>high council of the city</a:t>
            </a:r>
            <a:r>
              <a:rPr lang="en-US" sz="3000" dirty="0"/>
              <a:t>. “Come and tell us about this new teaching,” they said. </a:t>
            </a:r>
            <a:r>
              <a:rPr lang="en-US" sz="3000" b="1" baseline="30000" dirty="0"/>
              <a:t>20 </a:t>
            </a:r>
            <a:r>
              <a:rPr lang="en-US" sz="3000" dirty="0"/>
              <a:t>“You are saying some rather strange things, and we want to know what it’s all about.” </a:t>
            </a:r>
            <a:endParaRPr lang="en-US" sz="3200" dirty="0">
              <a:solidFill>
                <a:srgbClr val="002060"/>
              </a:solidFill>
            </a:endParaRPr>
          </a:p>
        </p:txBody>
      </p:sp>
      <p:sp>
        <p:nvSpPr>
          <p:cNvPr id="72" name="Speech Bubble: Rectangle 71">
            <a:extLst>
              <a:ext uri="{FF2B5EF4-FFF2-40B4-BE49-F238E27FC236}">
                <a16:creationId xmlns:a16="http://schemas.microsoft.com/office/drawing/2014/main" xmlns="" id="{D1B266F1-D2B5-49DB-B8F0-796A9C4F1716}"/>
              </a:ext>
            </a:extLst>
          </p:cNvPr>
          <p:cNvSpPr/>
          <p:nvPr/>
        </p:nvSpPr>
        <p:spPr>
          <a:xfrm>
            <a:off x="4419600" y="4191000"/>
            <a:ext cx="4648200" cy="609600"/>
          </a:xfrm>
          <a:prstGeom prst="wedgeRectCallout">
            <a:avLst>
              <a:gd name="adj1" fmla="val -4150"/>
              <a:gd name="adj2" fmla="val 989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Areios</a:t>
            </a:r>
            <a:r>
              <a:rPr lang="en-US" sz="3200" b="1" dirty="0">
                <a:solidFill>
                  <a:schemeClr val="tx1"/>
                </a:solidFill>
              </a:rPr>
              <a:t> </a:t>
            </a:r>
            <a:r>
              <a:rPr lang="en-US" sz="3200" b="1" dirty="0" err="1">
                <a:solidFill>
                  <a:schemeClr val="tx1"/>
                </a:solidFill>
              </a:rPr>
              <a:t>Pagos</a:t>
            </a:r>
            <a:r>
              <a:rPr lang="en-US" sz="3200" b="1" dirty="0">
                <a:solidFill>
                  <a:schemeClr val="tx1"/>
                </a:solidFill>
              </a:rPr>
              <a:t>” </a:t>
            </a:r>
            <a:r>
              <a:rPr lang="en-US" sz="3200" b="1" i="1" dirty="0">
                <a:solidFill>
                  <a:schemeClr val="tx1"/>
                </a:solidFill>
              </a:rPr>
              <a:t>Areopagus</a:t>
            </a:r>
          </a:p>
        </p:txBody>
      </p:sp>
      <p:cxnSp>
        <p:nvCxnSpPr>
          <p:cNvPr id="10" name="Straight Arrow Connector 9">
            <a:extLst>
              <a:ext uri="{FF2B5EF4-FFF2-40B4-BE49-F238E27FC236}">
                <a16:creationId xmlns:a16="http://schemas.microsoft.com/office/drawing/2014/main" xmlns="" id="{D559A3CA-02A0-42F7-94B0-483C533FA3A0}"/>
              </a:ext>
            </a:extLst>
          </p:cNvPr>
          <p:cNvCxnSpPr>
            <a:cxnSpLocks/>
          </p:cNvCxnSpPr>
          <p:nvPr/>
        </p:nvCxnSpPr>
        <p:spPr>
          <a:xfrm>
            <a:off x="1981200" y="1676400"/>
            <a:ext cx="1066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xmlns="" id="{AA03C68C-A7B7-481E-974F-1981E2B4CDA1}"/>
              </a:ext>
            </a:extLst>
          </p:cNvPr>
          <p:cNvSpPr/>
          <p:nvPr/>
        </p:nvSpPr>
        <p:spPr>
          <a:xfrm>
            <a:off x="6324600" y="2895600"/>
            <a:ext cx="2133600" cy="1219200"/>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5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a:t>
            </a:r>
            <a:r>
              <a:rPr lang="en-US" sz="3000" b="1" u="sng" dirty="0">
                <a:solidFill>
                  <a:srgbClr val="002060"/>
                </a:solidFill>
              </a:rPr>
              <a:t>high council of the city</a:t>
            </a:r>
            <a:r>
              <a:rPr lang="en-US" sz="3000" dirty="0"/>
              <a:t>. “Come and tell us about this new teaching,” they said. </a:t>
            </a:r>
            <a:r>
              <a:rPr lang="en-US" sz="3000" b="1" baseline="30000" dirty="0"/>
              <a:t>20 </a:t>
            </a:r>
            <a:r>
              <a:rPr lang="en-US" sz="3000" dirty="0"/>
              <a:t>“You are saying some rather strange things, and we want to know what it’s all about.” </a:t>
            </a:r>
            <a:endParaRPr lang="en-US" sz="3200" dirty="0">
              <a:solidFill>
                <a:srgbClr val="002060"/>
              </a:solidFill>
            </a:endParaRPr>
          </a:p>
        </p:txBody>
      </p:sp>
      <p:sp>
        <p:nvSpPr>
          <p:cNvPr id="72" name="Speech Bubble: Rectangle 71">
            <a:extLst>
              <a:ext uri="{FF2B5EF4-FFF2-40B4-BE49-F238E27FC236}">
                <a16:creationId xmlns:a16="http://schemas.microsoft.com/office/drawing/2014/main" xmlns="" id="{D1B266F1-D2B5-49DB-B8F0-796A9C4F1716}"/>
              </a:ext>
            </a:extLst>
          </p:cNvPr>
          <p:cNvSpPr/>
          <p:nvPr/>
        </p:nvSpPr>
        <p:spPr>
          <a:xfrm>
            <a:off x="4419600" y="4191000"/>
            <a:ext cx="4648200" cy="609600"/>
          </a:xfrm>
          <a:prstGeom prst="wedgeRectCallout">
            <a:avLst>
              <a:gd name="adj1" fmla="val -4150"/>
              <a:gd name="adj2" fmla="val 989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
            </a:r>
            <a:r>
              <a:rPr lang="en-US" sz="3200" b="1" dirty="0" err="1">
                <a:solidFill>
                  <a:schemeClr val="tx1"/>
                </a:solidFill>
              </a:rPr>
              <a:t>Areios</a:t>
            </a:r>
            <a:r>
              <a:rPr lang="en-US" sz="3200" b="1" dirty="0">
                <a:solidFill>
                  <a:schemeClr val="tx1"/>
                </a:solidFill>
              </a:rPr>
              <a:t> </a:t>
            </a:r>
            <a:r>
              <a:rPr lang="en-US" sz="3200" b="1" dirty="0" err="1">
                <a:solidFill>
                  <a:schemeClr val="tx1"/>
                </a:solidFill>
              </a:rPr>
              <a:t>Pagos</a:t>
            </a:r>
            <a:r>
              <a:rPr lang="en-US" sz="3200" b="1" dirty="0">
                <a:solidFill>
                  <a:schemeClr val="tx1"/>
                </a:solidFill>
              </a:rPr>
              <a:t>” </a:t>
            </a:r>
            <a:r>
              <a:rPr lang="en-US" sz="3200" b="1" i="1" dirty="0">
                <a:solidFill>
                  <a:schemeClr val="tx1"/>
                </a:solidFill>
              </a:rPr>
              <a:t>Areopagus</a:t>
            </a:r>
          </a:p>
        </p:txBody>
      </p:sp>
      <p:cxnSp>
        <p:nvCxnSpPr>
          <p:cNvPr id="10" name="Straight Arrow Connector 9">
            <a:extLst>
              <a:ext uri="{FF2B5EF4-FFF2-40B4-BE49-F238E27FC236}">
                <a16:creationId xmlns:a16="http://schemas.microsoft.com/office/drawing/2014/main" xmlns="" id="{D559A3CA-02A0-42F7-94B0-483C533FA3A0}"/>
              </a:ext>
            </a:extLst>
          </p:cNvPr>
          <p:cNvCxnSpPr>
            <a:cxnSpLocks/>
          </p:cNvCxnSpPr>
          <p:nvPr/>
        </p:nvCxnSpPr>
        <p:spPr>
          <a:xfrm>
            <a:off x="1981200" y="1676400"/>
            <a:ext cx="1066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C35D0D94-D6D3-4A68-987C-E750EA46FAC0}"/>
              </a:ext>
            </a:extLst>
          </p:cNvPr>
          <p:cNvSpPr/>
          <p:nvPr/>
        </p:nvSpPr>
        <p:spPr>
          <a:xfrm>
            <a:off x="5029200" y="2209800"/>
            <a:ext cx="1295400" cy="990600"/>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A03C68C-A7B7-481E-974F-1981E2B4CDA1}"/>
              </a:ext>
            </a:extLst>
          </p:cNvPr>
          <p:cNvSpPr/>
          <p:nvPr/>
        </p:nvSpPr>
        <p:spPr>
          <a:xfrm>
            <a:off x="6324600" y="2895600"/>
            <a:ext cx="2133600" cy="1219200"/>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arge rock&#10;&#10;Description generated with very high confidence">
            <a:extLst>
              <a:ext uri="{FF2B5EF4-FFF2-40B4-BE49-F238E27FC236}">
                <a16:creationId xmlns:a16="http://schemas.microsoft.com/office/drawing/2014/main" xmlns="" id="{110AA4D6-9807-43C1-9E93-0AD18D9698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762000"/>
            <a:ext cx="4267200" cy="3200400"/>
          </a:xfrm>
          <a:prstGeom prst="rect">
            <a:avLst/>
          </a:prstGeom>
        </p:spPr>
      </p:pic>
    </p:spTree>
    <p:extLst>
      <p:ext uri="{BB962C8B-B14F-4D97-AF65-F5344CB8AC3E}">
        <p14:creationId xmlns:p14="http://schemas.microsoft.com/office/powerpoint/2010/main" val="26794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7"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17:19 </a:t>
            </a:r>
            <a:r>
              <a:rPr lang="en-US" sz="3000" dirty="0"/>
              <a:t>Then they took him to the high council of the city. “</a:t>
            </a:r>
            <a:r>
              <a:rPr lang="en-US" sz="3000" b="1" u="sng" dirty="0">
                <a:solidFill>
                  <a:srgbClr val="002060"/>
                </a:solidFill>
              </a:rPr>
              <a:t>Come and tell us about this new teaching</a:t>
            </a:r>
            <a:r>
              <a:rPr lang="en-US" sz="3000" dirty="0"/>
              <a:t>,” they said. </a:t>
            </a:r>
            <a:r>
              <a:rPr lang="en-US" sz="3000" b="1" baseline="30000" dirty="0"/>
              <a:t>20 </a:t>
            </a:r>
            <a:r>
              <a:rPr lang="en-US" sz="3000" dirty="0"/>
              <a:t>“You are saying some </a:t>
            </a:r>
            <a:r>
              <a:rPr lang="en-US" sz="3000" b="1" u="sng" dirty="0">
                <a:solidFill>
                  <a:srgbClr val="002060"/>
                </a:solidFill>
              </a:rPr>
              <a:t>rather strange things</a:t>
            </a:r>
            <a:r>
              <a:rPr lang="en-US" sz="3000" dirty="0"/>
              <a:t>, and we want to know what it’s all about.” </a:t>
            </a:r>
            <a:endParaRPr lang="en-US" sz="3200" dirty="0">
              <a:solidFill>
                <a:srgbClr val="002060"/>
              </a:solidFill>
            </a:endParaRPr>
          </a:p>
        </p:txBody>
      </p:sp>
    </p:spTree>
    <p:extLst>
      <p:ext uri="{BB962C8B-B14F-4D97-AF65-F5344CB8AC3E}">
        <p14:creationId xmlns:p14="http://schemas.microsoft.com/office/powerpoint/2010/main" val="2526800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0EE5262-5B7B-431B-BB33-BDEB89AA43E0}"/>
              </a:ext>
            </a:extLst>
          </p:cNvPr>
          <p:cNvCxnSpPr>
            <a:cxnSpLocks/>
          </p:cNvCxnSpPr>
          <p:nvPr/>
        </p:nvCxnSpPr>
        <p:spPr>
          <a:xfrm flipH="1" flipV="1">
            <a:off x="381000" y="8382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02361C4F-A0C2-4E3B-BF2C-8D21EF5A7B2B}"/>
              </a:ext>
            </a:extLst>
          </p:cNvPr>
          <p:cNvSpPr/>
          <p:nvPr/>
        </p:nvSpPr>
        <p:spPr>
          <a:xfrm>
            <a:off x="0" y="533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Berea</a:t>
            </a:r>
          </a:p>
        </p:txBody>
      </p:sp>
      <p:sp>
        <p:nvSpPr>
          <p:cNvPr id="49" name="Oval 48">
            <a:extLst>
              <a:ext uri="{FF2B5EF4-FFF2-40B4-BE49-F238E27FC236}">
                <a16:creationId xmlns:a16="http://schemas.microsoft.com/office/drawing/2014/main" xmlns="" id="{2901E454-2995-410B-9BC2-8AB02C1F927F}"/>
              </a:ext>
            </a:extLst>
          </p:cNvPr>
          <p:cNvSpPr/>
          <p:nvPr/>
        </p:nvSpPr>
        <p:spPr>
          <a:xfrm>
            <a:off x="1066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xmlns="" id="{3B3C8B86-6E48-407D-9C10-371D15535FE4}"/>
              </a:ext>
            </a:extLst>
          </p:cNvPr>
          <p:cNvCxnSpPr>
            <a:cxnSpLocks/>
          </p:cNvCxnSpPr>
          <p:nvPr/>
        </p:nvCxnSpPr>
        <p:spPr>
          <a:xfrm flipV="1">
            <a:off x="1295400" y="838200"/>
            <a:ext cx="457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3D6D7BE-0781-4EA3-A6C2-CB3A9136E0D7}"/>
              </a:ext>
            </a:extLst>
          </p:cNvPr>
          <p:cNvCxnSpPr>
            <a:cxnSpLocks/>
          </p:cNvCxnSpPr>
          <p:nvPr/>
        </p:nvCxnSpPr>
        <p:spPr>
          <a:xfrm>
            <a:off x="1295400" y="1219200"/>
            <a:ext cx="5334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689680-414B-43C9-8967-5D5F1B862BDD}"/>
              </a:ext>
            </a:extLst>
          </p:cNvPr>
          <p:cNvCxnSpPr>
            <a:cxnSpLocks/>
          </p:cNvCxnSpPr>
          <p:nvPr/>
        </p:nvCxnSpPr>
        <p:spPr>
          <a:xfrm>
            <a:off x="1828800" y="1219200"/>
            <a:ext cx="914400" cy="685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DDDCAD8-ADAC-4528-BC08-72BE516BCBDD}"/>
              </a:ext>
            </a:extLst>
          </p:cNvPr>
          <p:cNvCxnSpPr>
            <a:cxnSpLocks/>
          </p:cNvCxnSpPr>
          <p:nvPr/>
        </p:nvCxnSpPr>
        <p:spPr>
          <a:xfrm flipH="1">
            <a:off x="2590800" y="1905000"/>
            <a:ext cx="228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xmlns="" id="{4EFBB8C6-6DE2-43BD-8A59-A2E37907E305}"/>
              </a:ext>
            </a:extLst>
          </p:cNvPr>
          <p:cNvSpPr/>
          <p:nvPr/>
        </p:nvSpPr>
        <p:spPr>
          <a:xfrm>
            <a:off x="76200" y="16002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Athens</a:t>
            </a:r>
          </a:p>
        </p:txBody>
      </p:sp>
      <p:cxnSp>
        <p:nvCxnSpPr>
          <p:cNvPr id="69" name="Straight Connector 68">
            <a:extLst>
              <a:ext uri="{FF2B5EF4-FFF2-40B4-BE49-F238E27FC236}">
                <a16:creationId xmlns:a16="http://schemas.microsoft.com/office/drawing/2014/main" xmlns="" id="{3A175349-0EAB-4701-B979-B37C5525A26E}"/>
              </a:ext>
            </a:extLst>
          </p:cNvPr>
          <p:cNvCxnSpPr>
            <a:cxnSpLocks/>
          </p:cNvCxnSpPr>
          <p:nvPr/>
        </p:nvCxnSpPr>
        <p:spPr>
          <a:xfrm flipH="1" flipV="1">
            <a:off x="1219200" y="1752600"/>
            <a:ext cx="1066800" cy="30480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xmlns="" id="{6D317B32-C685-40D1-93D9-865F533BFDD4}"/>
              </a:ext>
            </a:extLst>
          </p:cNvPr>
          <p:cNvSpPr/>
          <p:nvPr/>
        </p:nvSpPr>
        <p:spPr>
          <a:xfrm>
            <a:off x="21336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xmlns="" id="{FE8D93B1-DE09-4577-B0AB-6A30EA52D0A5}"/>
              </a:ext>
            </a:extLst>
          </p:cNvPr>
          <p:cNvCxnSpPr>
            <a:cxnSpLocks/>
          </p:cNvCxnSpPr>
          <p:nvPr/>
        </p:nvCxnSpPr>
        <p:spPr>
          <a:xfrm flipH="1" flipV="1">
            <a:off x="2286000" y="1981200"/>
            <a:ext cx="3048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6D22A9F-D2F9-4659-8889-C8D2B63680C6}"/>
              </a:ext>
            </a:extLst>
          </p:cNvPr>
          <p:cNvPicPr>
            <a:picLocks noChangeAspect="1"/>
          </p:cNvPicPr>
          <p:nvPr/>
        </p:nvPicPr>
        <p:blipFill rotWithShape="1">
          <a:blip r:embed="rId3">
            <a:extLst>
              <a:ext uri="{28A0092B-C50C-407E-A947-70E740481C1C}">
                <a14:useLocalDpi xmlns:a14="http://schemas.microsoft.com/office/drawing/2010/main" val="0"/>
              </a:ext>
            </a:extLst>
          </a:blip>
          <a:srcRect t="25430"/>
          <a:stretch/>
        </p:blipFill>
        <p:spPr>
          <a:xfrm>
            <a:off x="0" y="0"/>
            <a:ext cx="9144000" cy="5362575"/>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17:21</a:t>
            </a:r>
            <a:r>
              <a:rPr lang="en-US" sz="3200" baseline="30000" dirty="0"/>
              <a:t> </a:t>
            </a:r>
            <a:r>
              <a:rPr lang="en-US" sz="3200" dirty="0"/>
              <a:t>(It should be explained that all the Athenians as well as the foreigners in Athens seemed to spend all their time discussing the latest ideas.)</a:t>
            </a:r>
            <a:endParaRPr lang="en-US" sz="3200" dirty="0">
              <a:solidFill>
                <a:srgbClr val="002060"/>
              </a:solidFill>
            </a:endParaRPr>
          </a:p>
        </p:txBody>
      </p:sp>
    </p:spTree>
    <p:extLst>
      <p:ext uri="{BB962C8B-B14F-4D97-AF65-F5344CB8AC3E}">
        <p14:creationId xmlns:p14="http://schemas.microsoft.com/office/powerpoint/2010/main" val="3831329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B46547-EFE7-4093-8E3E-A0D3BB0D4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0" y="-914400"/>
            <a:ext cx="9165770" cy="643437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pic>
        <p:nvPicPr>
          <p:cNvPr id="9" name="Picture 8">
            <a:extLst>
              <a:ext uri="{FF2B5EF4-FFF2-40B4-BE49-F238E27FC236}">
                <a16:creationId xmlns:a16="http://schemas.microsoft.com/office/drawing/2014/main" xmlns="" id="{07A06383-581E-4699-8BE6-F14AAA008768}"/>
              </a:ext>
            </a:extLst>
          </p:cNvPr>
          <p:cNvPicPr>
            <a:picLocks noChangeAspect="1"/>
          </p:cNvPicPr>
          <p:nvPr/>
        </p:nvPicPr>
        <p:blipFill rotWithShape="1">
          <a:blip r:embed="rId3">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73" name="TextBox 72">
            <a:extLst>
              <a:ext uri="{FF2B5EF4-FFF2-40B4-BE49-F238E27FC236}">
                <a16:creationId xmlns:a16="http://schemas.microsoft.com/office/drawing/2014/main" xmlns="" id="{AF24E3B4-2C12-4362-A666-CB5E91D62F73}"/>
              </a:ext>
            </a:extLst>
          </p:cNvPr>
          <p:cNvSpPr txBox="1"/>
          <p:nvPr/>
        </p:nvSpPr>
        <p:spPr>
          <a:xfrm>
            <a:off x="0" y="4576618"/>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17:22 </a:t>
            </a:r>
            <a:r>
              <a:rPr lang="en-US" sz="3100" dirty="0"/>
              <a:t>So Paul, standing before the council, addressed them as follows: </a:t>
            </a:r>
          </a:p>
          <a:p>
            <a:endParaRPr lang="en-US" sz="3200" dirty="0">
              <a:solidFill>
                <a:srgbClr val="002060"/>
              </a:solidFill>
            </a:endParaRPr>
          </a:p>
        </p:txBody>
      </p:sp>
    </p:spTree>
    <p:extLst>
      <p:ext uri="{BB962C8B-B14F-4D97-AF65-F5344CB8AC3E}">
        <p14:creationId xmlns:p14="http://schemas.microsoft.com/office/powerpoint/2010/main" val="19426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79E4CB5-4021-49C7-81E2-FEA2F3CFB2C4}"/>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17:22</a:t>
            </a:r>
            <a:r>
              <a:rPr lang="en-US" sz="2900" baseline="30000" dirty="0"/>
              <a:t> </a:t>
            </a:r>
            <a:r>
              <a:rPr lang="en-US" sz="2900" dirty="0"/>
              <a:t>“Men of Athens, </a:t>
            </a:r>
            <a:r>
              <a:rPr lang="en-US" sz="2900" b="1" u="sng" dirty="0">
                <a:solidFill>
                  <a:srgbClr val="002060"/>
                </a:solidFill>
              </a:rPr>
              <a:t>I notice that you are very religious in every way</a:t>
            </a:r>
            <a:r>
              <a:rPr lang="en-US" sz="2900" dirty="0"/>
              <a:t>, </a:t>
            </a:r>
            <a:r>
              <a:rPr lang="en-US" sz="2900" b="1" baseline="30000" dirty="0"/>
              <a:t>23 </a:t>
            </a:r>
            <a:r>
              <a:rPr lang="en-US" sz="2900" dirty="0"/>
              <a:t>for as I was walking along I saw your many shrines. And one of your altars had this inscription on it: ‘To an Unknown God.’ This God, whom you worship without knowing, is the one I’m telling you about.</a:t>
            </a:r>
          </a:p>
          <a:p>
            <a:endParaRPr lang="en-US" sz="3200" dirty="0">
              <a:solidFill>
                <a:srgbClr val="002060"/>
              </a:solidFill>
            </a:endParaRPr>
          </a:p>
        </p:txBody>
      </p:sp>
    </p:spTree>
    <p:extLst>
      <p:ext uri="{BB962C8B-B14F-4D97-AF65-F5344CB8AC3E}">
        <p14:creationId xmlns:p14="http://schemas.microsoft.com/office/powerpoint/2010/main" val="978511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3149B65-14AF-47C2-8ED9-4C34158D2A5D}"/>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17:22</a:t>
            </a:r>
            <a:r>
              <a:rPr lang="en-US" sz="2900" baseline="30000" dirty="0"/>
              <a:t> </a:t>
            </a:r>
            <a:r>
              <a:rPr lang="en-US" sz="2900" dirty="0"/>
              <a:t>“Men of Athens, I notice that you are very religious in every way, </a:t>
            </a:r>
            <a:r>
              <a:rPr lang="en-US" sz="2900" b="1" baseline="30000" dirty="0"/>
              <a:t>23 </a:t>
            </a:r>
            <a:r>
              <a:rPr lang="en-US" sz="2900" dirty="0"/>
              <a:t>for as I was walking along I saw your many shrines. And one of your altars had this inscription on it: ‘</a:t>
            </a:r>
            <a:r>
              <a:rPr lang="en-US" sz="2900" b="1" u="sng" dirty="0">
                <a:solidFill>
                  <a:srgbClr val="002060"/>
                </a:solidFill>
              </a:rPr>
              <a:t>To an Unknown God</a:t>
            </a:r>
            <a:r>
              <a:rPr lang="en-US" sz="2900" dirty="0"/>
              <a:t>.’ This God, whom you worship without knowing, is the one I’m telling you about.</a:t>
            </a:r>
          </a:p>
          <a:p>
            <a:endParaRPr lang="en-US" sz="3200" dirty="0">
              <a:solidFill>
                <a:srgbClr val="002060"/>
              </a:solidFill>
            </a:endParaRPr>
          </a:p>
        </p:txBody>
      </p:sp>
    </p:spTree>
    <p:extLst>
      <p:ext uri="{BB962C8B-B14F-4D97-AF65-F5344CB8AC3E}">
        <p14:creationId xmlns:p14="http://schemas.microsoft.com/office/powerpoint/2010/main" val="421854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B865DFC-799D-4E95-B8AA-049E87A31B87}"/>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11" name="Rounded Rectangular Callout 17">
            <a:extLst>
              <a:ext uri="{FF2B5EF4-FFF2-40B4-BE49-F238E27FC236}">
                <a16:creationId xmlns:a16="http://schemas.microsoft.com/office/drawing/2014/main" xmlns="" id="{3F2CB015-DA81-4D52-BB11-91351DA29DA9}"/>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12" name="Rounded Rectangular Callout 17">
            <a:extLst>
              <a:ext uri="{FF2B5EF4-FFF2-40B4-BE49-F238E27FC236}">
                <a16:creationId xmlns:a16="http://schemas.microsoft.com/office/drawing/2014/main" xmlns="" id="{0C8BCEA7-487C-49F4-BBA6-5044E2F42941}"/>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17:22</a:t>
            </a:r>
            <a:r>
              <a:rPr lang="en-US" sz="2900" baseline="30000" dirty="0"/>
              <a:t> </a:t>
            </a:r>
            <a:r>
              <a:rPr lang="en-US" sz="2900" dirty="0"/>
              <a:t>“Men of Athens, I notice that you are very religious in every way, </a:t>
            </a:r>
            <a:r>
              <a:rPr lang="en-US" sz="2900" b="1" baseline="30000" dirty="0"/>
              <a:t>23 </a:t>
            </a:r>
            <a:r>
              <a:rPr lang="en-US" sz="2900" dirty="0"/>
              <a:t>for as I was walking along I saw your many shrines. And one of your altars had this inscription on it: ‘To an Unknown God.’ </a:t>
            </a:r>
            <a:r>
              <a:rPr lang="en-US" sz="2900" b="1" u="sng" dirty="0">
                <a:solidFill>
                  <a:srgbClr val="002060"/>
                </a:solidFill>
              </a:rPr>
              <a:t>This God, whom you worship without knowing, is the one I’m telling you about</a:t>
            </a:r>
            <a:r>
              <a:rPr lang="en-US" sz="2900" dirty="0"/>
              <a:t>.</a:t>
            </a:r>
          </a:p>
          <a:p>
            <a:endParaRPr lang="en-US" sz="3200" dirty="0">
              <a:solidFill>
                <a:srgbClr val="002060"/>
              </a:solidFill>
            </a:endParaRPr>
          </a:p>
        </p:txBody>
      </p:sp>
    </p:spTree>
    <p:extLst>
      <p:ext uri="{BB962C8B-B14F-4D97-AF65-F5344CB8AC3E}">
        <p14:creationId xmlns:p14="http://schemas.microsoft.com/office/powerpoint/2010/main" val="8914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42BE62E-5330-45BA-A0C7-B11E21DF98CE}"/>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17:24 </a:t>
            </a:r>
            <a:r>
              <a:rPr lang="en-US" sz="3200" dirty="0"/>
              <a:t>“</a:t>
            </a:r>
            <a:r>
              <a:rPr lang="en-US" sz="3200" b="1" u="sng" dirty="0">
                <a:solidFill>
                  <a:srgbClr val="002060"/>
                </a:solidFill>
              </a:rPr>
              <a:t>He is the God who made the world and everything in it</a:t>
            </a:r>
            <a:r>
              <a:rPr lang="en-US" sz="3200" dirty="0"/>
              <a:t>. Since he is Lord of heaven and earth, he doesn’t live in man-made temples</a:t>
            </a:r>
            <a:endParaRPr lang="en-US" dirty="0"/>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1EC4B6A9-6F7E-43B4-AE6C-A5D5DFBD30AC}"/>
              </a:ext>
            </a:extLst>
          </p:cNvPr>
          <p:cNvSpPr/>
          <p:nvPr/>
        </p:nvSpPr>
        <p:spPr>
          <a:xfrm>
            <a:off x="381000" y="152400"/>
            <a:ext cx="26670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A creat</a:t>
            </a:r>
            <a:r>
              <a:rPr lang="en-US" sz="4400" b="1" i="1" dirty="0">
                <a:solidFill>
                  <a:schemeClr val="bg1"/>
                </a:solidFill>
              </a:rPr>
              <a:t>or</a:t>
            </a:r>
          </a:p>
        </p:txBody>
      </p:sp>
      <p:sp>
        <p:nvSpPr>
          <p:cNvPr id="12" name="Rounded Rectangular Callout 17">
            <a:extLst>
              <a:ext uri="{FF2B5EF4-FFF2-40B4-BE49-F238E27FC236}">
                <a16:creationId xmlns:a16="http://schemas.microsoft.com/office/drawing/2014/main" xmlns="" id="{B7CAA02A-E77C-4456-BC6C-136930D4A335}"/>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13" name="Rounded Rectangular Callout 17">
            <a:extLst>
              <a:ext uri="{FF2B5EF4-FFF2-40B4-BE49-F238E27FC236}">
                <a16:creationId xmlns:a16="http://schemas.microsoft.com/office/drawing/2014/main" xmlns="" id="{0E7F106B-9481-44E4-90CF-623B14F6E2A1}"/>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Tree>
    <p:extLst>
      <p:ext uri="{BB962C8B-B14F-4D97-AF65-F5344CB8AC3E}">
        <p14:creationId xmlns:p14="http://schemas.microsoft.com/office/powerpoint/2010/main" val="37204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84C6BD5-ACDA-4591-9046-8348AFC8B7B9}"/>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17:24 </a:t>
            </a:r>
            <a:r>
              <a:rPr lang="en-US" sz="3200" dirty="0"/>
              <a:t>“He is the God who made the world and everything in it. Since </a:t>
            </a:r>
            <a:r>
              <a:rPr lang="en-US" sz="3200" b="1" u="sng" dirty="0">
                <a:solidFill>
                  <a:srgbClr val="002060"/>
                </a:solidFill>
              </a:rPr>
              <a:t>he is Lord of heaven and earth, he doesn’t live in man-made temples</a:t>
            </a:r>
            <a:endParaRPr lang="en-US" b="1" u="sng" dirty="0">
              <a:solidFill>
                <a:srgbClr val="002060"/>
              </a:solidFill>
            </a:endParaRPr>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1EC4B6A9-6F7E-43B4-AE6C-A5D5DFBD30AC}"/>
              </a:ext>
            </a:extLst>
          </p:cNvPr>
          <p:cNvSpPr/>
          <p:nvPr/>
        </p:nvSpPr>
        <p:spPr>
          <a:xfrm>
            <a:off x="381000" y="152400"/>
            <a:ext cx="26670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A creat</a:t>
            </a:r>
            <a:r>
              <a:rPr lang="en-US" sz="4400" b="1" i="1" dirty="0">
                <a:solidFill>
                  <a:schemeClr val="bg1"/>
                </a:solidFill>
              </a:rPr>
              <a:t>or</a:t>
            </a:r>
          </a:p>
        </p:txBody>
      </p:sp>
      <p:sp>
        <p:nvSpPr>
          <p:cNvPr id="11" name="Rounded Rectangular Callout 17">
            <a:extLst>
              <a:ext uri="{FF2B5EF4-FFF2-40B4-BE49-F238E27FC236}">
                <a16:creationId xmlns:a16="http://schemas.microsoft.com/office/drawing/2014/main" xmlns="" id="{601A4E3F-6A05-4801-AF8B-D2B244D44EE8}"/>
              </a:ext>
            </a:extLst>
          </p:cNvPr>
          <p:cNvSpPr/>
          <p:nvPr/>
        </p:nvSpPr>
        <p:spPr>
          <a:xfrm>
            <a:off x="381000" y="152400"/>
            <a:ext cx="34290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Transcendent</a:t>
            </a:r>
            <a:endParaRPr lang="en-US" sz="4400" b="1" i="1" dirty="0">
              <a:solidFill>
                <a:schemeClr val="bg1"/>
              </a:solidFill>
            </a:endParaRPr>
          </a:p>
        </p:txBody>
      </p:sp>
      <p:sp>
        <p:nvSpPr>
          <p:cNvPr id="13" name="Rounded Rectangular Callout 17">
            <a:extLst>
              <a:ext uri="{FF2B5EF4-FFF2-40B4-BE49-F238E27FC236}">
                <a16:creationId xmlns:a16="http://schemas.microsoft.com/office/drawing/2014/main" xmlns="" id="{93F0FEDA-465A-42E8-9CC6-0663319A7A8A}"/>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14" name="Rounded Rectangular Callout 17">
            <a:extLst>
              <a:ext uri="{FF2B5EF4-FFF2-40B4-BE49-F238E27FC236}">
                <a16:creationId xmlns:a16="http://schemas.microsoft.com/office/drawing/2014/main" xmlns="" id="{EFF9E159-3D84-4612-A5A7-C41106431477}"/>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Tree>
    <p:extLst>
      <p:ext uri="{BB962C8B-B14F-4D97-AF65-F5344CB8AC3E}">
        <p14:creationId xmlns:p14="http://schemas.microsoft.com/office/powerpoint/2010/main" val="20158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56" name="Picture 2" descr="http://www.ewallpapers.eu/sites/default/files/thessaloniki-69371-6215462.jpg%3F1388867228">
            <a:extLst>
              <a:ext uri="{FF2B5EF4-FFF2-40B4-BE49-F238E27FC236}">
                <a16:creationId xmlns:a16="http://schemas.microsoft.com/office/drawing/2014/main" xmlns="" id="{5FCEDAB6-97E6-45AD-8E32-AD03286DC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F5505C30-D72B-49DC-B173-4B4952EADB90}"/>
              </a:ext>
            </a:extLst>
          </p:cNvPr>
          <p:cNvSpPr txBox="1"/>
          <p:nvPr/>
        </p:nvSpPr>
        <p:spPr>
          <a:xfrm>
            <a:off x="0" y="4038600"/>
            <a:ext cx="9144000" cy="2819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b="1" u="sng" dirty="0">
                <a:solidFill>
                  <a:srgbClr val="002060"/>
                </a:solidFill>
              </a:rPr>
              <a:t>As was Paul’s custom</a:t>
            </a:r>
            <a:r>
              <a:rPr lang="en-US" sz="3000" dirty="0"/>
              <a:t>, he went to the synagogue service, and for three Sabbaths in a row he used the Scriptures to reason with the people. </a:t>
            </a:r>
            <a:r>
              <a:rPr lang="en-US" sz="3000" b="1" baseline="30000" dirty="0"/>
              <a:t>3 </a:t>
            </a:r>
            <a:r>
              <a:rPr lang="en-US" sz="3000" dirty="0"/>
              <a:t>He explained the prophecies and proved that the Messiah must suffer and rise from the dead. He said, “This Jesus I’m telling you about is the Messiah.” </a:t>
            </a:r>
          </a:p>
          <a:p>
            <a:endParaRPr lang="en-US" sz="3100" dirty="0">
              <a:solidFill>
                <a:srgbClr val="002060"/>
              </a:solidFill>
            </a:endParaRPr>
          </a:p>
        </p:txBody>
      </p:sp>
      <p:sp>
        <p:nvSpPr>
          <p:cNvPr id="44" name="TextBox 43">
            <a:extLst>
              <a:ext uri="{FF2B5EF4-FFF2-40B4-BE49-F238E27FC236}">
                <a16:creationId xmlns:a16="http://schemas.microsoft.com/office/drawing/2014/main" xmlns="" id="{AA6F4252-E950-4885-80D0-C8C500C68729}"/>
              </a:ext>
            </a:extLst>
          </p:cNvPr>
          <p:cNvSpPr txBox="1"/>
          <p:nvPr/>
        </p:nvSpPr>
        <p:spPr>
          <a:xfrm>
            <a:off x="0"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b="1" u="sng" dirty="0">
                <a:solidFill>
                  <a:srgbClr val="002060"/>
                </a:solidFill>
              </a:rPr>
              <a:t>As was Paul’s custom</a:t>
            </a:r>
            <a:r>
              <a:rPr lang="en-US" sz="3000" dirty="0"/>
              <a:t>, he went to the synagogue service, and for </a:t>
            </a:r>
            <a:r>
              <a:rPr lang="en-US" sz="3000" b="1" u="sng" dirty="0">
                <a:solidFill>
                  <a:srgbClr val="002060"/>
                </a:solidFill>
              </a:rPr>
              <a:t>three Sabbaths in a row </a:t>
            </a:r>
            <a:r>
              <a:rPr lang="en-US" sz="3000" dirty="0"/>
              <a:t>he used the Scriptures to reason with the people. </a:t>
            </a:r>
            <a:r>
              <a:rPr lang="en-US" sz="3000" b="1" baseline="30000" dirty="0"/>
              <a:t>3 </a:t>
            </a:r>
            <a:r>
              <a:rPr lang="en-US" sz="3000" dirty="0"/>
              <a:t>He explained the prophecies and proved that the Messiah must suffer and rise from the dead. He said, “This Jesus I’m telling you about is the Messiah.” </a:t>
            </a:r>
          </a:p>
          <a:p>
            <a:endParaRPr lang="en-US" sz="3100" dirty="0">
              <a:solidFill>
                <a:srgbClr val="002060"/>
              </a:solidFill>
            </a:endParaRPr>
          </a:p>
        </p:txBody>
      </p:sp>
    </p:spTree>
    <p:extLst>
      <p:ext uri="{BB962C8B-B14F-4D97-AF65-F5344CB8AC3E}">
        <p14:creationId xmlns:p14="http://schemas.microsoft.com/office/powerpoint/2010/main" val="10571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E210F7B-AE1D-4150-94DB-C43883F3A212}"/>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17:25 </a:t>
            </a:r>
            <a:r>
              <a:rPr lang="en-US" sz="3200" dirty="0"/>
              <a:t>and </a:t>
            </a:r>
            <a:r>
              <a:rPr lang="en-US" sz="3200" b="1" u="sng" dirty="0">
                <a:solidFill>
                  <a:srgbClr val="002060"/>
                </a:solidFill>
              </a:rPr>
              <a:t>human hands can’t serve his needs—for he has no needs</a:t>
            </a:r>
            <a:r>
              <a:rPr lang="en-US" sz="3200" dirty="0"/>
              <a:t>.  He himself gives life and breath to everything, and he satisfies every need. </a:t>
            </a:r>
          </a:p>
          <a:p>
            <a:endParaRPr lang="en-US" sz="3200" dirty="0">
              <a:solidFill>
                <a:srgbClr val="002060"/>
              </a:solidFill>
            </a:endParaRPr>
          </a:p>
        </p:txBody>
      </p:sp>
      <p:sp>
        <p:nvSpPr>
          <p:cNvPr id="11" name="Rounded Rectangular Callout 17">
            <a:extLst>
              <a:ext uri="{FF2B5EF4-FFF2-40B4-BE49-F238E27FC236}">
                <a16:creationId xmlns:a16="http://schemas.microsoft.com/office/drawing/2014/main" xmlns="" id="{601A4E3F-6A05-4801-AF8B-D2B244D44EE8}"/>
              </a:ext>
            </a:extLst>
          </p:cNvPr>
          <p:cNvSpPr/>
          <p:nvPr/>
        </p:nvSpPr>
        <p:spPr>
          <a:xfrm>
            <a:off x="381000" y="152400"/>
            <a:ext cx="34290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Transcendent</a:t>
            </a:r>
            <a:endParaRPr lang="en-US" sz="4400" b="1" i="1" dirty="0">
              <a:solidFill>
                <a:schemeClr val="bg1"/>
              </a:solidFill>
            </a:endParaRPr>
          </a:p>
        </p:txBody>
      </p:sp>
      <p:sp>
        <p:nvSpPr>
          <p:cNvPr id="12" name="Rounded Rectangular Callout 17">
            <a:extLst>
              <a:ext uri="{FF2B5EF4-FFF2-40B4-BE49-F238E27FC236}">
                <a16:creationId xmlns:a16="http://schemas.microsoft.com/office/drawing/2014/main" xmlns="" id="{0071234F-1F72-4E3F-9828-C3A97CB7328F}"/>
              </a:ext>
            </a:extLst>
          </p:cNvPr>
          <p:cNvSpPr/>
          <p:nvPr/>
        </p:nvSpPr>
        <p:spPr>
          <a:xfrm>
            <a:off x="381000" y="152400"/>
            <a:ext cx="3581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Self Sufficient</a:t>
            </a:r>
            <a:endParaRPr lang="en-US" sz="4400" b="1" i="1" dirty="0">
              <a:solidFill>
                <a:schemeClr val="bg1"/>
              </a:solidFill>
            </a:endParaRPr>
          </a:p>
        </p:txBody>
      </p:sp>
      <p:sp>
        <p:nvSpPr>
          <p:cNvPr id="14" name="Rounded Rectangular Callout 17">
            <a:extLst>
              <a:ext uri="{FF2B5EF4-FFF2-40B4-BE49-F238E27FC236}">
                <a16:creationId xmlns:a16="http://schemas.microsoft.com/office/drawing/2014/main" xmlns="" id="{6C301F83-66B7-483C-BDE3-14B81D9012F7}"/>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15" name="Rounded Rectangular Callout 17">
            <a:extLst>
              <a:ext uri="{FF2B5EF4-FFF2-40B4-BE49-F238E27FC236}">
                <a16:creationId xmlns:a16="http://schemas.microsoft.com/office/drawing/2014/main" xmlns="" id="{EA41FAF0-8943-457C-8729-070CA861A8A8}"/>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Tree>
    <p:extLst>
      <p:ext uri="{BB962C8B-B14F-4D97-AF65-F5344CB8AC3E}">
        <p14:creationId xmlns:p14="http://schemas.microsoft.com/office/powerpoint/2010/main" val="35515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8055E93-C7CE-4598-9FAF-4DC969FC4D35}"/>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17:25 </a:t>
            </a:r>
            <a:r>
              <a:rPr lang="en-US" sz="3200" dirty="0"/>
              <a:t>and human hands can’t serve his needs—for he has no needs.  </a:t>
            </a:r>
            <a:r>
              <a:rPr lang="en-US" sz="3200" b="1" u="sng" dirty="0">
                <a:solidFill>
                  <a:srgbClr val="002060"/>
                </a:solidFill>
              </a:rPr>
              <a:t>He himself gives life and breath to everything, and he satisfies every need</a:t>
            </a:r>
            <a:r>
              <a:rPr lang="en-US" sz="3200" dirty="0"/>
              <a:t>. </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2" name="Rounded Rectangular Callout 17">
            <a:extLst>
              <a:ext uri="{FF2B5EF4-FFF2-40B4-BE49-F238E27FC236}">
                <a16:creationId xmlns:a16="http://schemas.microsoft.com/office/drawing/2014/main" xmlns="" id="{0071234F-1F72-4E3F-9828-C3A97CB7328F}"/>
              </a:ext>
            </a:extLst>
          </p:cNvPr>
          <p:cNvSpPr/>
          <p:nvPr/>
        </p:nvSpPr>
        <p:spPr>
          <a:xfrm>
            <a:off x="381000" y="152400"/>
            <a:ext cx="3581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Self Sufficient</a:t>
            </a:r>
            <a:endParaRPr lang="en-US" sz="4400" b="1" i="1" dirty="0">
              <a:solidFill>
                <a:schemeClr val="bg1"/>
              </a:solidFill>
            </a:endParaRP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381000" y="152400"/>
            <a:ext cx="3581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A Life-</a:t>
            </a:r>
            <a:r>
              <a:rPr lang="en-US" sz="4400" b="1" i="1" dirty="0">
                <a:solidFill>
                  <a:schemeClr val="bg1"/>
                </a:solidFill>
              </a:rPr>
              <a:t>Giver</a:t>
            </a:r>
          </a:p>
        </p:txBody>
      </p:sp>
    </p:spTree>
    <p:extLst>
      <p:ext uri="{BB962C8B-B14F-4D97-AF65-F5344CB8AC3E}">
        <p14:creationId xmlns:p14="http://schemas.microsoft.com/office/powerpoint/2010/main" val="12179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9CF1BEE-E9C2-4498-AB08-575D0EC88DAB}"/>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17:26 </a:t>
            </a:r>
            <a:r>
              <a:rPr lang="en-US" sz="3200" b="1" u="sng" dirty="0">
                <a:solidFill>
                  <a:srgbClr val="002060"/>
                </a:solidFill>
              </a:rPr>
              <a:t>From one man he created all the nations throughout the whole earth</a:t>
            </a:r>
            <a:r>
              <a:rPr lang="en-US" sz="3200" dirty="0"/>
              <a:t>. He decided beforehand when they should rise and fall, and he determined their boundaries.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381000" y="152400"/>
            <a:ext cx="3581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A Life-</a:t>
            </a:r>
            <a:r>
              <a:rPr lang="en-US" sz="4400" b="1" i="1" dirty="0">
                <a:solidFill>
                  <a:schemeClr val="bg1"/>
                </a:solidFill>
              </a:rPr>
              <a:t>Giver</a:t>
            </a:r>
          </a:p>
        </p:txBody>
      </p:sp>
      <p:sp>
        <p:nvSpPr>
          <p:cNvPr id="11" name="Rounded Rectangular Callout 17">
            <a:extLst>
              <a:ext uri="{FF2B5EF4-FFF2-40B4-BE49-F238E27FC236}">
                <a16:creationId xmlns:a16="http://schemas.microsoft.com/office/drawing/2014/main" xmlns="" id="{55FA6307-DEED-48E3-8D62-C17E1029ADE3}"/>
              </a:ext>
            </a:extLst>
          </p:cNvPr>
          <p:cNvSpPr/>
          <p:nvPr/>
        </p:nvSpPr>
        <p:spPr>
          <a:xfrm>
            <a:off x="76200" y="152400"/>
            <a:ext cx="5486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Originator of all things</a:t>
            </a:r>
            <a:endParaRPr lang="en-US" sz="4400" b="1" i="1" dirty="0">
              <a:solidFill>
                <a:schemeClr val="bg1"/>
              </a:solidFill>
            </a:endParaRPr>
          </a:p>
        </p:txBody>
      </p:sp>
    </p:spTree>
    <p:extLst>
      <p:ext uri="{BB962C8B-B14F-4D97-AF65-F5344CB8AC3E}">
        <p14:creationId xmlns:p14="http://schemas.microsoft.com/office/powerpoint/2010/main" val="27506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13CA19-E407-4E82-8C82-14EE0FA11E65}"/>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17:26 </a:t>
            </a:r>
            <a:r>
              <a:rPr lang="en-US" sz="3200" dirty="0"/>
              <a:t>From one man he created all the nations throughout the whole earth. He decided </a:t>
            </a:r>
            <a:r>
              <a:rPr lang="en-US" sz="3200" b="1" u="sng" dirty="0">
                <a:solidFill>
                  <a:srgbClr val="002060"/>
                </a:solidFill>
              </a:rPr>
              <a:t>beforehand when they should rise and fall, and he determined their boundaries</a:t>
            </a:r>
            <a:r>
              <a:rPr lang="en-US" sz="3200" dirty="0"/>
              <a:t>.</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1" name="Rounded Rectangular Callout 17">
            <a:extLst>
              <a:ext uri="{FF2B5EF4-FFF2-40B4-BE49-F238E27FC236}">
                <a16:creationId xmlns:a16="http://schemas.microsoft.com/office/drawing/2014/main" xmlns="" id="{55FA6307-DEED-48E3-8D62-C17E1029ADE3}"/>
              </a:ext>
            </a:extLst>
          </p:cNvPr>
          <p:cNvSpPr/>
          <p:nvPr/>
        </p:nvSpPr>
        <p:spPr>
          <a:xfrm>
            <a:off x="76200" y="152400"/>
            <a:ext cx="5486400" cy="6096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Originator of all things</a:t>
            </a:r>
            <a:endParaRPr lang="en-US" sz="4400" b="1" i="1" dirty="0">
              <a:solidFill>
                <a:schemeClr val="bg1"/>
              </a:solidFill>
            </a:endParaRP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76200" y="152400"/>
            <a:ext cx="54864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Sovereign God of history, outside of time</a:t>
            </a:r>
            <a:endParaRPr lang="en-US" sz="4200" b="1" i="1" dirty="0">
              <a:solidFill>
                <a:schemeClr val="bg1"/>
              </a:solidFill>
            </a:endParaRPr>
          </a:p>
        </p:txBody>
      </p:sp>
    </p:spTree>
    <p:extLst>
      <p:ext uri="{BB962C8B-B14F-4D97-AF65-F5344CB8AC3E}">
        <p14:creationId xmlns:p14="http://schemas.microsoft.com/office/powerpoint/2010/main" val="36824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53D5BD6-CE26-4513-88AC-D686556920DB}"/>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17:26 </a:t>
            </a:r>
            <a:r>
              <a:rPr lang="en-US" sz="3200" dirty="0"/>
              <a:t>From one man he created all the nations throughout the whole earth. </a:t>
            </a:r>
            <a:r>
              <a:rPr lang="en-US" sz="3200" b="1" u="sng" dirty="0">
                <a:solidFill>
                  <a:srgbClr val="002060"/>
                </a:solidFill>
              </a:rPr>
              <a:t>He decided</a:t>
            </a:r>
            <a:r>
              <a:rPr lang="en-US" sz="3200" b="1" dirty="0">
                <a:solidFill>
                  <a:srgbClr val="002060"/>
                </a:solidFill>
              </a:rPr>
              <a:t> </a:t>
            </a:r>
            <a:r>
              <a:rPr lang="en-US" sz="3200" dirty="0"/>
              <a:t>beforehand when they should rise and fall, and he determined their boundaries.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76200" y="152400"/>
            <a:ext cx="54864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Sovereign God of history, outside of time</a:t>
            </a:r>
            <a:endParaRPr lang="en-US" sz="4200" b="1" i="1" dirty="0">
              <a:solidFill>
                <a:schemeClr val="bg1"/>
              </a:solidFill>
            </a:endParaRPr>
          </a:p>
        </p:txBody>
      </p:sp>
      <p:sp>
        <p:nvSpPr>
          <p:cNvPr id="11" name="Rounded Rectangular Callout 17">
            <a:extLst>
              <a:ext uri="{FF2B5EF4-FFF2-40B4-BE49-F238E27FC236}">
                <a16:creationId xmlns:a16="http://schemas.microsoft.com/office/drawing/2014/main" xmlns="" id="{55FA6307-DEED-48E3-8D62-C17E1029ADE3}"/>
              </a:ext>
            </a:extLst>
          </p:cNvPr>
          <p:cNvSpPr/>
          <p:nvPr/>
        </p:nvSpPr>
        <p:spPr>
          <a:xfrm>
            <a:off x="609600" y="152400"/>
            <a:ext cx="36576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Has a will, a </a:t>
            </a:r>
            <a:r>
              <a:rPr lang="en-US" sz="4400" b="1" i="1" dirty="0">
                <a:solidFill>
                  <a:schemeClr val="bg1"/>
                </a:solidFill>
              </a:rPr>
              <a:t>personal</a:t>
            </a:r>
            <a:r>
              <a:rPr lang="en-US" sz="4400" b="1" dirty="0">
                <a:solidFill>
                  <a:schemeClr val="bg1"/>
                </a:solidFill>
              </a:rPr>
              <a:t> God</a:t>
            </a:r>
            <a:endParaRPr lang="en-US" sz="4400" b="1" i="1" dirty="0">
              <a:solidFill>
                <a:schemeClr val="bg1"/>
              </a:solidFill>
            </a:endParaRPr>
          </a:p>
        </p:txBody>
      </p:sp>
    </p:spTree>
    <p:extLst>
      <p:ext uri="{BB962C8B-B14F-4D97-AF65-F5344CB8AC3E}">
        <p14:creationId xmlns:p14="http://schemas.microsoft.com/office/powerpoint/2010/main" val="14367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F13D523-DB52-4AC7-852E-A6DE2A2A9423}"/>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1" name="Rounded Rectangular Callout 17">
            <a:extLst>
              <a:ext uri="{FF2B5EF4-FFF2-40B4-BE49-F238E27FC236}">
                <a16:creationId xmlns:a16="http://schemas.microsoft.com/office/drawing/2014/main" xmlns="" id="{55FA6307-DEED-48E3-8D62-C17E1029ADE3}"/>
              </a:ext>
            </a:extLst>
          </p:cNvPr>
          <p:cNvSpPr/>
          <p:nvPr/>
        </p:nvSpPr>
        <p:spPr>
          <a:xfrm>
            <a:off x="609600" y="152400"/>
            <a:ext cx="36576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Has a will, a </a:t>
            </a:r>
            <a:r>
              <a:rPr lang="en-US" sz="4400" b="1" i="1" dirty="0">
                <a:solidFill>
                  <a:schemeClr val="bg1"/>
                </a:solidFill>
              </a:rPr>
              <a:t>personal</a:t>
            </a:r>
            <a:r>
              <a:rPr lang="en-US" sz="4400" b="1" dirty="0">
                <a:solidFill>
                  <a:schemeClr val="bg1"/>
                </a:solidFill>
              </a:rPr>
              <a:t> God</a:t>
            </a:r>
            <a:endParaRPr lang="en-US" sz="4400" b="1" i="1" dirty="0">
              <a:solidFill>
                <a:schemeClr val="bg1"/>
              </a:solidFill>
            </a:endParaRP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381000" y="152400"/>
            <a:ext cx="42672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Not “Unknown” - </a:t>
            </a:r>
            <a:r>
              <a:rPr lang="en-US" sz="4200" b="1" i="1" dirty="0">
                <a:solidFill>
                  <a:schemeClr val="bg1"/>
                </a:solidFill>
              </a:rPr>
              <a:t>findable</a:t>
            </a:r>
          </a:p>
        </p:txBody>
      </p:sp>
      <p:sp>
        <p:nvSpPr>
          <p:cNvPr id="12" name="Rounded Rectangular Callout 17">
            <a:extLst>
              <a:ext uri="{FF2B5EF4-FFF2-40B4-BE49-F238E27FC236}">
                <a16:creationId xmlns:a16="http://schemas.microsoft.com/office/drawing/2014/main" xmlns="" id="{BFC0000D-55D6-4E03-91E5-3298A529CE25}"/>
              </a:ext>
            </a:extLst>
          </p:cNvPr>
          <p:cNvSpPr/>
          <p:nvPr/>
        </p:nvSpPr>
        <p:spPr>
          <a:xfrm>
            <a:off x="457200" y="1524000"/>
            <a:ext cx="8382000" cy="1143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bg1"/>
                </a:solidFill>
              </a:rPr>
              <a:t>Good News</a:t>
            </a:r>
            <a:r>
              <a:rPr lang="en-US" sz="3600" b="1" dirty="0">
                <a:solidFill>
                  <a:schemeClr val="bg1"/>
                </a:solidFill>
              </a:rPr>
              <a:t>: There is a supreme God, both transcendent and eminent</a:t>
            </a:r>
            <a:endParaRPr lang="en-US" sz="3600" b="1" i="1" dirty="0">
              <a:solidFill>
                <a:schemeClr val="bg1"/>
              </a:solidFill>
            </a:endParaRPr>
          </a:p>
        </p:txBody>
      </p:sp>
      <p:sp>
        <p:nvSpPr>
          <p:cNvPr id="15" name="Rounded Rectangular Callout 17">
            <a:extLst>
              <a:ext uri="{FF2B5EF4-FFF2-40B4-BE49-F238E27FC236}">
                <a16:creationId xmlns:a16="http://schemas.microsoft.com/office/drawing/2014/main" xmlns="" id="{3C135630-0BF0-4F23-A636-2CC2D258ADB4}"/>
              </a:ext>
            </a:extLst>
          </p:cNvPr>
          <p:cNvSpPr/>
          <p:nvPr/>
        </p:nvSpPr>
        <p:spPr>
          <a:xfrm>
            <a:off x="838200" y="2743200"/>
            <a:ext cx="7620000" cy="533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 </a:t>
            </a:r>
            <a:r>
              <a:rPr lang="en-US" sz="3200" b="1" i="1" dirty="0">
                <a:solidFill>
                  <a:schemeClr val="bg1"/>
                </a:solidFill>
              </a:rPr>
              <a:t>Better</a:t>
            </a:r>
            <a:r>
              <a:rPr lang="en-US" sz="3200" b="1" dirty="0">
                <a:solidFill>
                  <a:schemeClr val="bg1"/>
                </a:solidFill>
              </a:rPr>
              <a:t> than Epicurean impersonal chance</a:t>
            </a:r>
            <a:endParaRPr lang="en-US" sz="3200" b="1" i="1" dirty="0">
              <a:solidFill>
                <a:schemeClr val="bg1"/>
              </a:solidFill>
            </a:endParaRPr>
          </a:p>
        </p:txBody>
      </p:sp>
      <p:sp>
        <p:nvSpPr>
          <p:cNvPr id="16" name="Rounded Rectangular Callout 17">
            <a:extLst>
              <a:ext uri="{FF2B5EF4-FFF2-40B4-BE49-F238E27FC236}">
                <a16:creationId xmlns:a16="http://schemas.microsoft.com/office/drawing/2014/main" xmlns="" id="{70F0A236-BAED-4D88-BAC3-CCC40AFFF1A6}"/>
              </a:ext>
            </a:extLst>
          </p:cNvPr>
          <p:cNvSpPr/>
          <p:nvPr/>
        </p:nvSpPr>
        <p:spPr>
          <a:xfrm>
            <a:off x="1447800" y="3352800"/>
            <a:ext cx="6248400" cy="533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 </a:t>
            </a:r>
            <a:r>
              <a:rPr lang="en-US" sz="3200" b="1" i="1" dirty="0">
                <a:solidFill>
                  <a:schemeClr val="bg1"/>
                </a:solidFill>
              </a:rPr>
              <a:t>Better</a:t>
            </a:r>
            <a:r>
              <a:rPr lang="en-US" sz="3200" b="1" dirty="0">
                <a:solidFill>
                  <a:schemeClr val="bg1"/>
                </a:solidFill>
              </a:rPr>
              <a:t> than Stoic inexorable fate</a:t>
            </a:r>
            <a:endParaRPr lang="en-US" sz="3200" b="1" i="1" dirty="0">
              <a:solidFill>
                <a:schemeClr val="bg1"/>
              </a:solidFill>
            </a:endParaRPr>
          </a:p>
        </p:txBody>
      </p:sp>
      <p:sp>
        <p:nvSpPr>
          <p:cNvPr id="17" name="Rounded Rectangular Callout 17">
            <a:extLst>
              <a:ext uri="{FF2B5EF4-FFF2-40B4-BE49-F238E27FC236}">
                <a16:creationId xmlns:a16="http://schemas.microsoft.com/office/drawing/2014/main" xmlns="" id="{6BA5D65C-E872-4BBE-BB27-1B49FB08E90E}"/>
              </a:ext>
            </a:extLst>
          </p:cNvPr>
          <p:cNvSpPr/>
          <p:nvPr/>
        </p:nvSpPr>
        <p:spPr>
          <a:xfrm>
            <a:off x="381000" y="3962400"/>
            <a:ext cx="8382000" cy="533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 </a:t>
            </a:r>
            <a:r>
              <a:rPr lang="en-US" sz="3200" b="1" i="1" dirty="0">
                <a:solidFill>
                  <a:schemeClr val="bg1"/>
                </a:solidFill>
              </a:rPr>
              <a:t>Better</a:t>
            </a:r>
            <a:r>
              <a:rPr lang="en-US" sz="3200" b="1" dirty="0">
                <a:solidFill>
                  <a:schemeClr val="bg1"/>
                </a:solidFill>
              </a:rPr>
              <a:t> than fearsome idols that need placated</a:t>
            </a:r>
            <a:endParaRPr lang="en-US" sz="3200" b="1" i="1" dirty="0">
              <a:solidFill>
                <a:schemeClr val="bg1"/>
              </a:solidFill>
            </a:endParaRPr>
          </a:p>
        </p:txBody>
      </p:sp>
    </p:spTree>
    <p:extLst>
      <p:ext uri="{BB962C8B-B14F-4D97-AF65-F5344CB8AC3E}">
        <p14:creationId xmlns:p14="http://schemas.microsoft.com/office/powerpoint/2010/main" val="41993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2" grpId="0" animBg="1"/>
      <p:bldP spid="15" grpId="0" animBg="1"/>
      <p:bldP spid="16"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5308665-EDD8-4EB0-8313-23CCEA1E76DE}"/>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381000" y="152400"/>
            <a:ext cx="42672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Not “Unknown” - </a:t>
            </a:r>
            <a:r>
              <a:rPr lang="en-US" sz="4200" b="1" i="1" dirty="0">
                <a:solidFill>
                  <a:schemeClr val="bg1"/>
                </a:solidFill>
              </a:rPr>
              <a:t>findable</a:t>
            </a:r>
          </a:p>
        </p:txBody>
      </p:sp>
      <p:sp>
        <p:nvSpPr>
          <p:cNvPr id="12" name="Rounded Rectangular Callout 17">
            <a:extLst>
              <a:ext uri="{FF2B5EF4-FFF2-40B4-BE49-F238E27FC236}">
                <a16:creationId xmlns:a16="http://schemas.microsoft.com/office/drawing/2014/main" xmlns="" id="{BFC0000D-55D6-4E03-91E5-3298A529CE25}"/>
              </a:ext>
            </a:extLst>
          </p:cNvPr>
          <p:cNvSpPr/>
          <p:nvPr/>
        </p:nvSpPr>
        <p:spPr>
          <a:xfrm>
            <a:off x="457200" y="1524000"/>
            <a:ext cx="8382000" cy="1143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bg1"/>
                </a:solidFill>
              </a:rPr>
              <a:t>Good News</a:t>
            </a:r>
            <a:r>
              <a:rPr lang="en-US" sz="3600" b="1" dirty="0">
                <a:solidFill>
                  <a:schemeClr val="bg1"/>
                </a:solidFill>
              </a:rPr>
              <a:t>: There is a supreme God, both transcendent and eminent</a:t>
            </a:r>
            <a:endParaRPr lang="en-US" sz="3600" b="1" i="1" dirty="0">
              <a:solidFill>
                <a:schemeClr val="bg1"/>
              </a:solidFill>
            </a:endParaRPr>
          </a:p>
        </p:txBody>
      </p:sp>
      <p:sp>
        <p:nvSpPr>
          <p:cNvPr id="18" name="Rounded Rectangular Callout 17">
            <a:extLst>
              <a:ext uri="{FF2B5EF4-FFF2-40B4-BE49-F238E27FC236}">
                <a16:creationId xmlns:a16="http://schemas.microsoft.com/office/drawing/2014/main" xmlns="" id="{519A4BAF-05EB-4131-ADE2-33ED837514C0}"/>
              </a:ext>
            </a:extLst>
          </p:cNvPr>
          <p:cNvSpPr/>
          <p:nvPr/>
        </p:nvSpPr>
        <p:spPr>
          <a:xfrm>
            <a:off x="457200" y="2895600"/>
            <a:ext cx="8382000" cy="1143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And He graciously wants to be found by you, if you will but reach out for Him </a:t>
            </a:r>
            <a:endParaRPr lang="en-US" sz="3600" b="1" i="1" dirty="0">
              <a:solidFill>
                <a:schemeClr val="bg1"/>
              </a:solidFill>
            </a:endParaRP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seek after God and perhaps feel their way toward him and find him—</a:t>
            </a:r>
            <a:r>
              <a:rPr lang="en-US" sz="3200" b="1" u="sng" dirty="0">
                <a:solidFill>
                  <a:srgbClr val="002060"/>
                </a:solidFill>
              </a:rPr>
              <a:t>though he is not far from any one of us</a:t>
            </a:r>
            <a:r>
              <a:rPr lang="en-US" sz="3200" dirty="0"/>
              <a:t>.</a:t>
            </a:r>
          </a:p>
          <a:p>
            <a:endParaRPr lang="en-US" sz="3200" dirty="0">
              <a:solidFill>
                <a:srgbClr val="002060"/>
              </a:solidFill>
            </a:endParaRPr>
          </a:p>
        </p:txBody>
      </p:sp>
      <p:sp>
        <p:nvSpPr>
          <p:cNvPr id="20" name="Rounded Rectangular Callout 17">
            <a:extLst>
              <a:ext uri="{FF2B5EF4-FFF2-40B4-BE49-F238E27FC236}">
                <a16:creationId xmlns:a16="http://schemas.microsoft.com/office/drawing/2014/main" xmlns="" id="{6F51D5BF-9433-415D-BF85-874FD845CE1C}"/>
              </a:ext>
            </a:extLst>
          </p:cNvPr>
          <p:cNvSpPr/>
          <p:nvPr/>
        </p:nvSpPr>
        <p:spPr>
          <a:xfrm>
            <a:off x="381000" y="152400"/>
            <a:ext cx="42672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Accessible to every person</a:t>
            </a:r>
            <a:endParaRPr lang="en-US" sz="4200" b="1" i="1" dirty="0">
              <a:solidFill>
                <a:schemeClr val="bg1"/>
              </a:solidFill>
            </a:endParaRPr>
          </a:p>
        </p:txBody>
      </p:sp>
    </p:spTree>
    <p:extLst>
      <p:ext uri="{BB962C8B-B14F-4D97-AF65-F5344CB8AC3E}">
        <p14:creationId xmlns:p14="http://schemas.microsoft.com/office/powerpoint/2010/main" val="407339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8" grpId="1"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7A3DDA0F-18E8-4AFF-8306-CE4C0BD4F7A8}"/>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3" name="Rounded Rectangular Callout 17">
            <a:extLst>
              <a:ext uri="{FF2B5EF4-FFF2-40B4-BE49-F238E27FC236}">
                <a16:creationId xmlns:a16="http://schemas.microsoft.com/office/drawing/2014/main" xmlns="" id="{69AE8DA5-8E46-4DA0-B156-42E8061484B1}"/>
              </a:ext>
            </a:extLst>
          </p:cNvPr>
          <p:cNvSpPr/>
          <p:nvPr/>
        </p:nvSpPr>
        <p:spPr>
          <a:xfrm>
            <a:off x="381000" y="152400"/>
            <a:ext cx="42672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Not “Unknown” - </a:t>
            </a:r>
            <a:r>
              <a:rPr lang="en-US" sz="4200" b="1" i="1" dirty="0">
                <a:solidFill>
                  <a:schemeClr val="bg1"/>
                </a:solidFill>
              </a:rPr>
              <a:t>findable</a:t>
            </a:r>
          </a:p>
        </p:txBody>
      </p:sp>
      <p:sp>
        <p:nvSpPr>
          <p:cNvPr id="12" name="Rounded Rectangular Callout 17">
            <a:extLst>
              <a:ext uri="{FF2B5EF4-FFF2-40B4-BE49-F238E27FC236}">
                <a16:creationId xmlns:a16="http://schemas.microsoft.com/office/drawing/2014/main" xmlns="" id="{BFC0000D-55D6-4E03-91E5-3298A529CE25}"/>
              </a:ext>
            </a:extLst>
          </p:cNvPr>
          <p:cNvSpPr/>
          <p:nvPr/>
        </p:nvSpPr>
        <p:spPr>
          <a:xfrm>
            <a:off x="457200" y="1524000"/>
            <a:ext cx="8382000" cy="1143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bg1"/>
                </a:solidFill>
              </a:rPr>
              <a:t>Good News</a:t>
            </a:r>
            <a:r>
              <a:rPr lang="en-US" sz="3600" b="1" dirty="0">
                <a:solidFill>
                  <a:schemeClr val="bg1"/>
                </a:solidFill>
              </a:rPr>
              <a:t>: There is a supreme God, both transcendent and eminent</a:t>
            </a:r>
            <a:endParaRPr lang="en-US" sz="3600" b="1" i="1" dirty="0">
              <a:solidFill>
                <a:schemeClr val="bg1"/>
              </a:solidFill>
            </a:endParaRPr>
          </a:p>
        </p:txBody>
      </p:sp>
      <p:sp>
        <p:nvSpPr>
          <p:cNvPr id="18" name="Rounded Rectangular Callout 17">
            <a:extLst>
              <a:ext uri="{FF2B5EF4-FFF2-40B4-BE49-F238E27FC236}">
                <a16:creationId xmlns:a16="http://schemas.microsoft.com/office/drawing/2014/main" xmlns="" id="{519A4BAF-05EB-4131-ADE2-33ED837514C0}"/>
              </a:ext>
            </a:extLst>
          </p:cNvPr>
          <p:cNvSpPr/>
          <p:nvPr/>
        </p:nvSpPr>
        <p:spPr>
          <a:xfrm>
            <a:off x="457200" y="2895600"/>
            <a:ext cx="8382000" cy="1143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And He graciously wants to be found by you, if you will but reach out for Him </a:t>
            </a:r>
            <a:endParaRPr lang="en-US" sz="3600" b="1" i="1" dirty="0">
              <a:solidFill>
                <a:schemeClr val="bg1"/>
              </a:solidFill>
            </a:endParaRP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seek after God and perhaps feel their way toward him and find him—</a:t>
            </a:r>
            <a:r>
              <a:rPr lang="en-US" sz="3200" b="1" u="sng" dirty="0">
                <a:solidFill>
                  <a:srgbClr val="002060"/>
                </a:solidFill>
              </a:rPr>
              <a:t>though he is not far from any one of us</a:t>
            </a:r>
            <a:r>
              <a:rPr lang="en-US" sz="3200" dirty="0"/>
              <a:t>.</a:t>
            </a:r>
          </a:p>
          <a:p>
            <a:endParaRPr lang="en-US" sz="3200" dirty="0">
              <a:solidFill>
                <a:srgbClr val="002060"/>
              </a:solidFill>
            </a:endParaRPr>
          </a:p>
        </p:txBody>
      </p:sp>
      <p:sp>
        <p:nvSpPr>
          <p:cNvPr id="20" name="Rounded Rectangular Callout 17">
            <a:extLst>
              <a:ext uri="{FF2B5EF4-FFF2-40B4-BE49-F238E27FC236}">
                <a16:creationId xmlns:a16="http://schemas.microsoft.com/office/drawing/2014/main" xmlns="" id="{6F51D5BF-9433-415D-BF85-874FD845CE1C}"/>
              </a:ext>
            </a:extLst>
          </p:cNvPr>
          <p:cNvSpPr/>
          <p:nvPr/>
        </p:nvSpPr>
        <p:spPr>
          <a:xfrm>
            <a:off x="381000" y="152400"/>
            <a:ext cx="4267200" cy="12954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solidFill>
                  <a:schemeClr val="bg1"/>
                </a:solidFill>
              </a:rPr>
              <a:t>Accessible to every person</a:t>
            </a:r>
            <a:endParaRPr lang="en-US" sz="4200" b="1" i="1" dirty="0">
              <a:solidFill>
                <a:schemeClr val="bg1"/>
              </a:solidFill>
            </a:endParaRPr>
          </a:p>
        </p:txBody>
      </p:sp>
      <p:sp>
        <p:nvSpPr>
          <p:cNvPr id="21" name="TextBox 20">
            <a:extLst>
              <a:ext uri="{FF2B5EF4-FFF2-40B4-BE49-F238E27FC236}">
                <a16:creationId xmlns:a16="http://schemas.microsoft.com/office/drawing/2014/main" xmlns="" id="{E1E0C163-AA75-4E05-8770-384EB0433E33}"/>
              </a:ext>
            </a:extLst>
          </p:cNvPr>
          <p:cNvSpPr txBox="1"/>
          <p:nvPr/>
        </p:nvSpPr>
        <p:spPr>
          <a:xfrm>
            <a:off x="0" y="4114800"/>
            <a:ext cx="9144000" cy="2133600"/>
          </a:xfrm>
          <a:prstGeom prst="rect">
            <a:avLst/>
          </a:prstGeom>
          <a:solidFill>
            <a:srgbClr val="67431B"/>
          </a:solidFill>
          <a:ln>
            <a:solidFill>
              <a:schemeClr val="bg1"/>
            </a:solidFill>
          </a:ln>
        </p:spPr>
        <p:txBody>
          <a:bodyPr wrap="square">
            <a:noAutofit/>
          </a:bodyPr>
          <a:lstStyle/>
          <a:p>
            <a:r>
              <a:rPr lang="en-US" sz="3200" b="1" baseline="30000" dirty="0">
                <a:solidFill>
                  <a:schemeClr val="bg1"/>
                </a:solidFill>
              </a:rPr>
              <a:t>Matt 7:7 </a:t>
            </a:r>
            <a:r>
              <a:rPr lang="en-US" sz="3200" b="1" dirty="0">
                <a:solidFill>
                  <a:schemeClr val="bg1"/>
                </a:solidFill>
              </a:rPr>
              <a:t>“Ask, and it will be given to you; seek, and you will find; knock, and it will be opened to you. For everyone who asks receives, and he who seeks finds, and to him who knocks it will be opened.</a:t>
            </a:r>
            <a:endParaRPr lang="en-US" sz="3200" dirty="0">
              <a:solidFill>
                <a:srgbClr val="002060"/>
              </a:solidFill>
            </a:endParaRPr>
          </a:p>
        </p:txBody>
      </p:sp>
    </p:spTree>
    <p:extLst>
      <p:ext uri="{BB962C8B-B14F-4D97-AF65-F5344CB8AC3E}">
        <p14:creationId xmlns:p14="http://schemas.microsoft.com/office/powerpoint/2010/main" val="4076747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9D1121F-C96D-4301-8BDD-A0446C7E92B8}"/>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17:28 </a:t>
            </a:r>
            <a:r>
              <a:rPr lang="en-US" sz="3100" dirty="0"/>
              <a:t>For in him we live and move and exist. </a:t>
            </a:r>
            <a:r>
              <a:rPr lang="en-US" sz="3100" b="1" u="sng" dirty="0">
                <a:solidFill>
                  <a:srgbClr val="002060"/>
                </a:solidFill>
              </a:rPr>
              <a:t>As some of your own poets have said, ‘We are his offspring</a:t>
            </a:r>
            <a:r>
              <a:rPr lang="en-US" sz="3100" dirty="0"/>
              <a:t>.’  </a:t>
            </a:r>
            <a:r>
              <a:rPr lang="en-US" sz="3100" b="1" baseline="30000" dirty="0"/>
              <a:t>29 </a:t>
            </a:r>
            <a:r>
              <a:rPr lang="en-US" sz="3100" dirty="0"/>
              <a:t>And since this is true, we shouldn’t think of God as an idol designed by craftsmen from gold or silver or stone.</a:t>
            </a:r>
          </a:p>
          <a:p>
            <a:endParaRPr lang="en-US" sz="3200" dirty="0">
              <a:solidFill>
                <a:srgbClr val="002060"/>
              </a:solidFill>
            </a:endParaRPr>
          </a:p>
        </p:txBody>
      </p:sp>
    </p:spTree>
    <p:extLst>
      <p:ext uri="{BB962C8B-B14F-4D97-AF65-F5344CB8AC3E}">
        <p14:creationId xmlns:p14="http://schemas.microsoft.com/office/powerpoint/2010/main" val="2515661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36A752B-C194-446E-9D98-4859C97CFA60}"/>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17:28 </a:t>
            </a:r>
            <a:r>
              <a:rPr lang="en-US" sz="3100" dirty="0"/>
              <a:t>For in him we live and move and exist. As some of your own poets have said, ‘We are his offspring.’  </a:t>
            </a:r>
            <a:r>
              <a:rPr lang="en-US" sz="3100" b="1" baseline="30000" dirty="0"/>
              <a:t>29 </a:t>
            </a:r>
            <a:r>
              <a:rPr lang="en-US" sz="3100" b="1" u="sng" dirty="0">
                <a:solidFill>
                  <a:srgbClr val="002060"/>
                </a:solidFill>
              </a:rPr>
              <a:t>And since this is true, we shouldn’t think of God as </a:t>
            </a:r>
            <a:r>
              <a:rPr lang="en-US" sz="2900" b="1" u="sng" dirty="0">
                <a:solidFill>
                  <a:srgbClr val="002060"/>
                </a:solidFill>
              </a:rPr>
              <a:t>an idol designed by craftsmen from gold or silver or stone</a:t>
            </a:r>
            <a:r>
              <a:rPr lang="en-US" sz="2900" dirty="0"/>
              <a:t>.</a:t>
            </a:r>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28B64BE7-E8B7-4809-A7F7-287B80611E91}"/>
              </a:ext>
            </a:extLst>
          </p:cNvPr>
          <p:cNvSpPr/>
          <p:nvPr/>
        </p:nvSpPr>
        <p:spPr>
          <a:xfrm>
            <a:off x="76200" y="228600"/>
            <a:ext cx="5181600"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Pointing out a contradiction:</a:t>
            </a:r>
            <a:endParaRPr lang="en-US" sz="3200" b="1" i="1" dirty="0">
              <a:solidFill>
                <a:schemeClr val="bg1"/>
              </a:solidFill>
            </a:endParaRPr>
          </a:p>
        </p:txBody>
      </p:sp>
      <p:sp>
        <p:nvSpPr>
          <p:cNvPr id="11" name="Rounded Rectangular Callout 17">
            <a:extLst>
              <a:ext uri="{FF2B5EF4-FFF2-40B4-BE49-F238E27FC236}">
                <a16:creationId xmlns:a16="http://schemas.microsoft.com/office/drawing/2014/main" xmlns="" id="{67CB0C9A-6FBB-405D-B24B-A42670A72287}"/>
              </a:ext>
            </a:extLst>
          </p:cNvPr>
          <p:cNvSpPr/>
          <p:nvPr/>
        </p:nvSpPr>
        <p:spPr>
          <a:xfrm>
            <a:off x="457200" y="3200400"/>
            <a:ext cx="81534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rPr>
              <a:t>Surely the divine must be more than something made by humans!</a:t>
            </a:r>
          </a:p>
        </p:txBody>
      </p:sp>
      <p:sp>
        <p:nvSpPr>
          <p:cNvPr id="12" name="Rounded Rectangular Callout 17">
            <a:extLst>
              <a:ext uri="{FF2B5EF4-FFF2-40B4-BE49-F238E27FC236}">
                <a16:creationId xmlns:a16="http://schemas.microsoft.com/office/drawing/2014/main" xmlns="" id="{68B771E8-061B-4770-8F3F-68B7B90BCB03}"/>
              </a:ext>
            </a:extLst>
          </p:cNvPr>
          <p:cNvSpPr/>
          <p:nvPr/>
        </p:nvSpPr>
        <p:spPr>
          <a:xfrm>
            <a:off x="457200" y="2057400"/>
            <a:ext cx="81534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rPr>
              <a:t>If you believe we come from a common divine source, why do you worship these idols? </a:t>
            </a:r>
          </a:p>
        </p:txBody>
      </p:sp>
    </p:spTree>
    <p:extLst>
      <p:ext uri="{BB962C8B-B14F-4D97-AF65-F5344CB8AC3E}">
        <p14:creationId xmlns:p14="http://schemas.microsoft.com/office/powerpoint/2010/main" val="8757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F5505C30-D72B-49DC-B173-4B4952EADB90}"/>
              </a:ext>
            </a:extLst>
          </p:cNvPr>
          <p:cNvSpPr txBox="1"/>
          <p:nvPr/>
        </p:nvSpPr>
        <p:spPr>
          <a:xfrm>
            <a:off x="0" y="4038600"/>
            <a:ext cx="9144000" cy="2819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b="1" u="sng" dirty="0">
                <a:solidFill>
                  <a:srgbClr val="002060"/>
                </a:solidFill>
              </a:rPr>
              <a:t>As was Paul’s custom</a:t>
            </a:r>
            <a:r>
              <a:rPr lang="en-US" sz="3000" dirty="0"/>
              <a:t>, he went to the synagogue service, and for three Sabbaths in a row he used the Scriptures to reason with the people. </a:t>
            </a:r>
            <a:r>
              <a:rPr lang="en-US" sz="3000" b="1" baseline="30000" dirty="0"/>
              <a:t>3 </a:t>
            </a:r>
            <a:r>
              <a:rPr lang="en-US" sz="3000" dirty="0"/>
              <a:t>He explained the prophecies and proved that the Messiah must suffer and rise from the dead. He said, “This Jesus I’m telling you about is the Messiah.” </a:t>
            </a:r>
          </a:p>
          <a:p>
            <a:endParaRPr lang="en-US" sz="3100" dirty="0">
              <a:solidFill>
                <a:srgbClr val="002060"/>
              </a:solidFill>
            </a:endParaRPr>
          </a:p>
        </p:txBody>
      </p:sp>
      <p:pic>
        <p:nvPicPr>
          <p:cNvPr id="63" name="Picture 2" descr="http://www.ewallpapers.eu/sites/default/files/thessaloniki-69371-6215462.jpg%3F1388867228">
            <a:extLst>
              <a:ext uri="{FF2B5EF4-FFF2-40B4-BE49-F238E27FC236}">
                <a16:creationId xmlns:a16="http://schemas.microsoft.com/office/drawing/2014/main" xmlns="" id="{416D91FE-D927-48D4-B9C6-6091BFEBC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644E907-FCC0-4323-89DF-4D400BA94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9144000" cy="5597070"/>
          </a:xfrm>
          <a:prstGeom prst="rect">
            <a:avLst/>
          </a:prstGeom>
        </p:spPr>
      </p:pic>
      <p:sp>
        <p:nvSpPr>
          <p:cNvPr id="44" name="TextBox 43">
            <a:extLst>
              <a:ext uri="{FF2B5EF4-FFF2-40B4-BE49-F238E27FC236}">
                <a16:creationId xmlns:a16="http://schemas.microsoft.com/office/drawing/2014/main" xmlns="" id="{AA6F4252-E950-4885-80D0-C8C500C68729}"/>
              </a:ext>
            </a:extLst>
          </p:cNvPr>
          <p:cNvSpPr txBox="1"/>
          <p:nvPr/>
        </p:nvSpPr>
        <p:spPr>
          <a:xfrm>
            <a:off x="0"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dirty="0"/>
              <a:t>As was Paul’s custom, he went to the synagogue service, and for three Sabbaths in a row he used the Scriptures to </a:t>
            </a:r>
            <a:r>
              <a:rPr lang="en-US" sz="3000" b="1" u="sng" dirty="0">
                <a:solidFill>
                  <a:srgbClr val="002060"/>
                </a:solidFill>
              </a:rPr>
              <a:t>reason</a:t>
            </a:r>
            <a:r>
              <a:rPr lang="en-US" sz="3000" dirty="0"/>
              <a:t> with the people. </a:t>
            </a:r>
            <a:r>
              <a:rPr lang="en-US" sz="3000" b="1" baseline="30000" dirty="0"/>
              <a:t>3 </a:t>
            </a:r>
            <a:r>
              <a:rPr lang="en-US" sz="3000" dirty="0"/>
              <a:t>He </a:t>
            </a:r>
            <a:r>
              <a:rPr lang="en-US" sz="3000" b="1" u="sng" dirty="0">
                <a:solidFill>
                  <a:srgbClr val="002060"/>
                </a:solidFill>
              </a:rPr>
              <a:t>explained</a:t>
            </a:r>
            <a:r>
              <a:rPr lang="en-US" sz="3000" dirty="0"/>
              <a:t> the prophecies and </a:t>
            </a:r>
            <a:r>
              <a:rPr lang="en-US" sz="3000" b="1" u="sng" dirty="0">
                <a:solidFill>
                  <a:srgbClr val="002060"/>
                </a:solidFill>
              </a:rPr>
              <a:t>proved</a:t>
            </a:r>
            <a:r>
              <a:rPr lang="en-US" sz="3000" b="1" dirty="0">
                <a:solidFill>
                  <a:srgbClr val="002060"/>
                </a:solidFill>
              </a:rPr>
              <a:t> </a:t>
            </a:r>
            <a:r>
              <a:rPr lang="en-US" sz="3000" dirty="0"/>
              <a:t>that the Messiah must suffer and rise from the dead. He said, “This Jesus I’m telling you about is the Messiah.” </a:t>
            </a:r>
          </a:p>
          <a:p>
            <a:endParaRPr lang="en-US" sz="3100" dirty="0">
              <a:solidFill>
                <a:srgbClr val="002060"/>
              </a:solidFill>
            </a:endParaRPr>
          </a:p>
        </p:txBody>
      </p:sp>
      <p:sp>
        <p:nvSpPr>
          <p:cNvPr id="61" name="Rounded Rectangular Callout 17">
            <a:extLst>
              <a:ext uri="{FF2B5EF4-FFF2-40B4-BE49-F238E27FC236}">
                <a16:creationId xmlns:a16="http://schemas.microsoft.com/office/drawing/2014/main" xmlns="" id="{A5B6E34C-7FFF-4148-B9E1-FC2560887C3C}"/>
              </a:ext>
            </a:extLst>
          </p:cNvPr>
          <p:cNvSpPr/>
          <p:nvPr/>
        </p:nvSpPr>
        <p:spPr>
          <a:xfrm>
            <a:off x="304800" y="228600"/>
            <a:ext cx="35052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rational discourse</a:t>
            </a:r>
          </a:p>
        </p:txBody>
      </p:sp>
      <p:sp>
        <p:nvSpPr>
          <p:cNvPr id="62" name="TextBox 61">
            <a:extLst>
              <a:ext uri="{FF2B5EF4-FFF2-40B4-BE49-F238E27FC236}">
                <a16:creationId xmlns:a16="http://schemas.microsoft.com/office/drawing/2014/main" xmlns="" id="{B7AA14BA-92EB-41E9-81F9-F2899CA258AE}"/>
              </a:ext>
            </a:extLst>
          </p:cNvPr>
          <p:cNvSpPr txBox="1"/>
          <p:nvPr/>
        </p:nvSpPr>
        <p:spPr>
          <a:xfrm>
            <a:off x="0"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dirty="0"/>
              <a:t>As was Paul’s custom, he went to the synagogue service, and for three Sabbaths in a row he used the Scriptures to reason with the people. </a:t>
            </a:r>
            <a:r>
              <a:rPr lang="en-US" sz="3000" b="1" baseline="30000" dirty="0"/>
              <a:t>3 </a:t>
            </a:r>
            <a:r>
              <a:rPr lang="en-US" sz="3000" dirty="0"/>
              <a:t>He </a:t>
            </a:r>
            <a:r>
              <a:rPr lang="en-US" sz="3000" b="1" u="sng" dirty="0">
                <a:solidFill>
                  <a:srgbClr val="002060"/>
                </a:solidFill>
              </a:rPr>
              <a:t>explained the prophecies</a:t>
            </a:r>
            <a:r>
              <a:rPr lang="en-US" sz="3000" dirty="0"/>
              <a:t> and proved that the Messiah must suffer and rise from the dead. He said, “This Jesus I’m telling you about is the Messiah.” </a:t>
            </a:r>
          </a:p>
          <a:p>
            <a:endParaRPr lang="en-US" sz="3100" dirty="0">
              <a:solidFill>
                <a:srgbClr val="002060"/>
              </a:solidFill>
            </a:endParaRPr>
          </a:p>
        </p:txBody>
      </p:sp>
      <p:sp>
        <p:nvSpPr>
          <p:cNvPr id="56" name="Rounded Rectangular Callout 17">
            <a:extLst>
              <a:ext uri="{FF2B5EF4-FFF2-40B4-BE49-F238E27FC236}">
                <a16:creationId xmlns:a16="http://schemas.microsoft.com/office/drawing/2014/main" xmlns="" id="{6A1C122F-F29E-4B22-80C6-F4933A84581C}"/>
              </a:ext>
            </a:extLst>
          </p:cNvPr>
          <p:cNvSpPr/>
          <p:nvPr/>
        </p:nvSpPr>
        <p:spPr>
          <a:xfrm>
            <a:off x="762000" y="914400"/>
            <a:ext cx="4724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case from the scriptures</a:t>
            </a:r>
          </a:p>
        </p:txBody>
      </p:sp>
    </p:spTree>
    <p:extLst>
      <p:ext uri="{BB962C8B-B14F-4D97-AF65-F5344CB8AC3E}">
        <p14:creationId xmlns:p14="http://schemas.microsoft.com/office/powerpoint/2010/main" val="15607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5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729469D-27E0-482D-9395-30238820EFFC}"/>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17:30 </a:t>
            </a:r>
            <a:r>
              <a:rPr lang="en-US" sz="3200" dirty="0"/>
              <a:t>“God overlooked people’s ignorance about these things in earlier times, but now he commands </a:t>
            </a:r>
            <a:r>
              <a:rPr lang="en-US" sz="3200" b="1" u="sng" dirty="0">
                <a:solidFill>
                  <a:srgbClr val="002060"/>
                </a:solidFill>
              </a:rPr>
              <a:t>everyone everywhere to repent of their sins and turn to him.</a:t>
            </a:r>
            <a:r>
              <a:rPr lang="en-US" sz="3200" u="sng" dirty="0"/>
              <a:t> </a:t>
            </a:r>
            <a:endParaRPr lang="en-US" sz="3200" u="sng" dirty="0">
              <a:solidFill>
                <a:srgbClr val="002060"/>
              </a:solidFill>
            </a:endParaRPr>
          </a:p>
        </p:txBody>
      </p:sp>
      <p:sp>
        <p:nvSpPr>
          <p:cNvPr id="10" name="Rounded Rectangular Callout 17">
            <a:extLst>
              <a:ext uri="{FF2B5EF4-FFF2-40B4-BE49-F238E27FC236}">
                <a16:creationId xmlns:a16="http://schemas.microsoft.com/office/drawing/2014/main" xmlns="" id="{28B64BE7-E8B7-4809-A7F7-287B80611E91}"/>
              </a:ext>
            </a:extLst>
          </p:cNvPr>
          <p:cNvSpPr/>
          <p:nvPr/>
        </p:nvSpPr>
        <p:spPr>
          <a:xfrm>
            <a:off x="76200" y="228600"/>
            <a:ext cx="5181600"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Pointing out a contradiction:</a:t>
            </a:r>
            <a:endParaRPr lang="en-US" sz="3200" b="1" i="1" dirty="0">
              <a:solidFill>
                <a:schemeClr val="bg1"/>
              </a:solidFill>
            </a:endParaRPr>
          </a:p>
        </p:txBody>
      </p:sp>
      <p:sp>
        <p:nvSpPr>
          <p:cNvPr id="12" name="Rounded Rectangular Callout 17">
            <a:extLst>
              <a:ext uri="{FF2B5EF4-FFF2-40B4-BE49-F238E27FC236}">
                <a16:creationId xmlns:a16="http://schemas.microsoft.com/office/drawing/2014/main" xmlns="" id="{5C65DE73-025B-4DF7-B487-15D1BDBE1282}"/>
              </a:ext>
            </a:extLst>
          </p:cNvPr>
          <p:cNvSpPr/>
          <p:nvPr/>
        </p:nvSpPr>
        <p:spPr>
          <a:xfrm>
            <a:off x="609600" y="152400"/>
            <a:ext cx="411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An invitation to change your mind</a:t>
            </a:r>
            <a:endParaRPr lang="en-US" sz="3200" b="1" i="1" dirty="0">
              <a:solidFill>
                <a:schemeClr val="bg1"/>
              </a:solidFill>
            </a:endParaRPr>
          </a:p>
        </p:txBody>
      </p:sp>
    </p:spTree>
    <p:extLst>
      <p:ext uri="{BB962C8B-B14F-4D97-AF65-F5344CB8AC3E}">
        <p14:creationId xmlns:p14="http://schemas.microsoft.com/office/powerpoint/2010/main" val="25636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55EEC319-5337-4CD1-9BE9-2EAA7C918DD9}"/>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17:31 </a:t>
            </a:r>
            <a:r>
              <a:rPr lang="en-US" sz="3200" b="1" u="sng" dirty="0">
                <a:solidFill>
                  <a:srgbClr val="002060"/>
                </a:solidFill>
              </a:rPr>
              <a:t>For he has set a day for judging the world </a:t>
            </a:r>
            <a:r>
              <a:rPr lang="en-US" sz="3200" dirty="0"/>
              <a:t>with justice by the man he has appointed, and he proved to everyone who this is by raising him from the dead.”</a:t>
            </a:r>
          </a:p>
          <a:p>
            <a:endParaRPr lang="en-US" sz="3200" u="sng" dirty="0">
              <a:solidFill>
                <a:srgbClr val="002060"/>
              </a:solidFill>
            </a:endParaRPr>
          </a:p>
        </p:txBody>
      </p:sp>
      <p:sp>
        <p:nvSpPr>
          <p:cNvPr id="12" name="Rounded Rectangular Callout 17">
            <a:extLst>
              <a:ext uri="{FF2B5EF4-FFF2-40B4-BE49-F238E27FC236}">
                <a16:creationId xmlns:a16="http://schemas.microsoft.com/office/drawing/2014/main" xmlns="" id="{5C65DE73-025B-4DF7-B487-15D1BDBE1282}"/>
              </a:ext>
            </a:extLst>
          </p:cNvPr>
          <p:cNvSpPr/>
          <p:nvPr/>
        </p:nvSpPr>
        <p:spPr>
          <a:xfrm>
            <a:off x="609600" y="152400"/>
            <a:ext cx="411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An invitation to change your mind</a:t>
            </a:r>
            <a:endParaRPr lang="en-US" sz="3200" b="1" i="1" dirty="0">
              <a:solidFill>
                <a:schemeClr val="bg1"/>
              </a:solidFill>
            </a:endParaRPr>
          </a:p>
        </p:txBody>
      </p:sp>
      <p:sp>
        <p:nvSpPr>
          <p:cNvPr id="13" name="Rounded Rectangular Callout 17">
            <a:extLst>
              <a:ext uri="{FF2B5EF4-FFF2-40B4-BE49-F238E27FC236}">
                <a16:creationId xmlns:a16="http://schemas.microsoft.com/office/drawing/2014/main" xmlns="" id="{93095207-CA22-4242-9C37-E24055D22637}"/>
              </a:ext>
            </a:extLst>
          </p:cNvPr>
          <p:cNvSpPr/>
          <p:nvPr/>
        </p:nvSpPr>
        <p:spPr>
          <a:xfrm>
            <a:off x="381000" y="1295400"/>
            <a:ext cx="8305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Warning: denying the true God means the problem between you and Him is unresolved</a:t>
            </a:r>
            <a:endParaRPr lang="en-US" sz="3200" b="1" i="1" dirty="0">
              <a:solidFill>
                <a:schemeClr val="bg1"/>
              </a:solidFill>
            </a:endParaRPr>
          </a:p>
        </p:txBody>
      </p:sp>
    </p:spTree>
    <p:extLst>
      <p:ext uri="{BB962C8B-B14F-4D97-AF65-F5344CB8AC3E}">
        <p14:creationId xmlns:p14="http://schemas.microsoft.com/office/powerpoint/2010/main" val="20006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2A1542E-B8E7-42C4-B6CD-B123839CB242}"/>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8" name="TextBox 7">
            <a:extLst>
              <a:ext uri="{FF2B5EF4-FFF2-40B4-BE49-F238E27FC236}">
                <a16:creationId xmlns:a16="http://schemas.microsoft.com/office/drawing/2014/main" xmlns="" id="{E83D9794-4922-47BE-949B-D0AB9397BD1E}"/>
              </a:ext>
            </a:extLst>
          </p:cNvPr>
          <p:cNvSpPr txBox="1"/>
          <p:nvPr/>
        </p:nvSpPr>
        <p:spPr>
          <a:xfrm>
            <a:off x="0" y="4572000"/>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17:27 </a:t>
            </a:r>
            <a:r>
              <a:rPr lang="en-US" sz="3200" dirty="0"/>
              <a:t>“His purpose was for the nations to </a:t>
            </a:r>
            <a:r>
              <a:rPr lang="en-US" sz="3200" b="1" u="sng" dirty="0">
                <a:solidFill>
                  <a:srgbClr val="002060"/>
                </a:solidFill>
              </a:rPr>
              <a:t>seek after God and perhaps feel their way toward him and find him</a:t>
            </a:r>
            <a:r>
              <a:rPr lang="en-US" sz="3200" dirty="0"/>
              <a:t>—though he is not far from any one of us.</a:t>
            </a:r>
          </a:p>
          <a:p>
            <a:endParaRPr lang="en-US" sz="3200" dirty="0">
              <a:solidFill>
                <a:srgbClr val="002060"/>
              </a:solidFill>
            </a:endParaRPr>
          </a:p>
        </p:txBody>
      </p:sp>
      <p:sp>
        <p:nvSpPr>
          <p:cNvPr id="7" name="Rounded Rectangular Callout 17">
            <a:extLst>
              <a:ext uri="{FF2B5EF4-FFF2-40B4-BE49-F238E27FC236}">
                <a16:creationId xmlns:a16="http://schemas.microsoft.com/office/drawing/2014/main" xmlns="" id="{E8A397E9-781E-4B7A-8B41-4107FDBF936F}"/>
              </a:ext>
            </a:extLst>
          </p:cNvPr>
          <p:cNvSpPr/>
          <p:nvPr/>
        </p:nvSpPr>
        <p:spPr>
          <a:xfrm>
            <a:off x="5334000" y="76200"/>
            <a:ext cx="3439886"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“YHWH 101”</a:t>
            </a:r>
            <a:endParaRPr lang="en-US" sz="4400" b="1" i="1" dirty="0">
              <a:solidFill>
                <a:schemeClr val="tx1"/>
              </a:solidFill>
            </a:endParaRPr>
          </a:p>
        </p:txBody>
      </p:sp>
      <p:sp>
        <p:nvSpPr>
          <p:cNvPr id="9" name="Rounded Rectangular Callout 17">
            <a:extLst>
              <a:ext uri="{FF2B5EF4-FFF2-40B4-BE49-F238E27FC236}">
                <a16:creationId xmlns:a16="http://schemas.microsoft.com/office/drawing/2014/main" xmlns="" id="{7CD5F351-EC8F-40D5-97B8-A072C653B9DF}"/>
              </a:ext>
            </a:extLst>
          </p:cNvPr>
          <p:cNvSpPr/>
          <p:nvPr/>
        </p:nvSpPr>
        <p:spPr>
          <a:xfrm>
            <a:off x="6324600" y="685800"/>
            <a:ext cx="2743200" cy="533400"/>
          </a:xfrm>
          <a:prstGeom prst="wedgeRoundRectCallout">
            <a:avLst>
              <a:gd name="adj1" fmla="val -21927"/>
              <a:gd name="adj2" fmla="val 49596"/>
              <a:gd name="adj3" fmla="val 16667"/>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rPr>
              <a:t>…a </a:t>
            </a:r>
            <a:r>
              <a:rPr lang="en-US" sz="4000" b="1" i="1" dirty="0">
                <a:solidFill>
                  <a:schemeClr val="tx1"/>
                </a:solidFill>
              </a:rPr>
              <a:t>contrast</a:t>
            </a: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548909"/>
            <a:ext cx="9144000" cy="2286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17:31 </a:t>
            </a:r>
            <a:r>
              <a:rPr lang="en-US" sz="3200" dirty="0"/>
              <a:t>For he has set a day for judging the world  with justice by the man he has appointed, </a:t>
            </a:r>
            <a:r>
              <a:rPr lang="en-US" sz="3200" b="1" u="sng" dirty="0">
                <a:solidFill>
                  <a:srgbClr val="002060"/>
                </a:solidFill>
              </a:rPr>
              <a:t>and he proved to everyone who this is by raising him from the dead</a:t>
            </a:r>
            <a:r>
              <a:rPr lang="en-US" sz="3200" dirty="0"/>
              <a:t>.”</a:t>
            </a:r>
          </a:p>
          <a:p>
            <a:endParaRPr lang="en-US" sz="3200" u="sng" dirty="0">
              <a:solidFill>
                <a:srgbClr val="002060"/>
              </a:solidFill>
            </a:endParaRPr>
          </a:p>
        </p:txBody>
      </p:sp>
      <p:sp>
        <p:nvSpPr>
          <p:cNvPr id="12" name="Rounded Rectangular Callout 17">
            <a:extLst>
              <a:ext uri="{FF2B5EF4-FFF2-40B4-BE49-F238E27FC236}">
                <a16:creationId xmlns:a16="http://schemas.microsoft.com/office/drawing/2014/main" xmlns="" id="{5C65DE73-025B-4DF7-B487-15D1BDBE1282}"/>
              </a:ext>
            </a:extLst>
          </p:cNvPr>
          <p:cNvSpPr/>
          <p:nvPr/>
        </p:nvSpPr>
        <p:spPr>
          <a:xfrm>
            <a:off x="609600" y="152400"/>
            <a:ext cx="411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An invitation to change your mind</a:t>
            </a:r>
            <a:endParaRPr lang="en-US" sz="3200" b="1" i="1" dirty="0">
              <a:solidFill>
                <a:schemeClr val="bg1"/>
              </a:solidFill>
            </a:endParaRPr>
          </a:p>
        </p:txBody>
      </p:sp>
      <p:sp>
        <p:nvSpPr>
          <p:cNvPr id="13" name="Rounded Rectangular Callout 17">
            <a:extLst>
              <a:ext uri="{FF2B5EF4-FFF2-40B4-BE49-F238E27FC236}">
                <a16:creationId xmlns:a16="http://schemas.microsoft.com/office/drawing/2014/main" xmlns="" id="{93095207-CA22-4242-9C37-E24055D22637}"/>
              </a:ext>
            </a:extLst>
          </p:cNvPr>
          <p:cNvSpPr/>
          <p:nvPr/>
        </p:nvSpPr>
        <p:spPr>
          <a:xfrm>
            <a:off x="381000" y="1295400"/>
            <a:ext cx="8305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Warning: denying the true God means the problem between you and Him is unresolved</a:t>
            </a:r>
            <a:endParaRPr lang="en-US" sz="3200" b="1" i="1" dirty="0">
              <a:solidFill>
                <a:schemeClr val="bg1"/>
              </a:solidFill>
            </a:endParaRPr>
          </a:p>
        </p:txBody>
      </p:sp>
      <p:sp>
        <p:nvSpPr>
          <p:cNvPr id="15" name="Rounded Rectangular Callout 17">
            <a:extLst>
              <a:ext uri="{FF2B5EF4-FFF2-40B4-BE49-F238E27FC236}">
                <a16:creationId xmlns:a16="http://schemas.microsoft.com/office/drawing/2014/main" xmlns="" id="{D0F55491-BA45-40CE-BE76-CDD1A6BDBB4A}"/>
              </a:ext>
            </a:extLst>
          </p:cNvPr>
          <p:cNvSpPr/>
          <p:nvPr/>
        </p:nvSpPr>
        <p:spPr>
          <a:xfrm>
            <a:off x="228600" y="3200400"/>
            <a:ext cx="8686800"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So turn to Him today and be completely forgiven!</a:t>
            </a:r>
            <a:endParaRPr lang="en-US" sz="3200" b="1" i="1" dirty="0">
              <a:solidFill>
                <a:schemeClr val="bg1"/>
              </a:solidFill>
            </a:endParaRPr>
          </a:p>
        </p:txBody>
      </p:sp>
      <p:sp>
        <p:nvSpPr>
          <p:cNvPr id="16" name="Rounded Rectangular Callout 17">
            <a:extLst>
              <a:ext uri="{FF2B5EF4-FFF2-40B4-BE49-F238E27FC236}">
                <a16:creationId xmlns:a16="http://schemas.microsoft.com/office/drawing/2014/main" xmlns="" id="{B77696D8-FEB5-4C10-80D2-8583C883BC6A}"/>
              </a:ext>
            </a:extLst>
          </p:cNvPr>
          <p:cNvSpPr/>
          <p:nvPr/>
        </p:nvSpPr>
        <p:spPr>
          <a:xfrm>
            <a:off x="533400" y="2438400"/>
            <a:ext cx="8077200"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And Jesus will return as a righteous judge</a:t>
            </a:r>
            <a:endParaRPr lang="en-US" sz="3200" b="1" i="1" dirty="0">
              <a:solidFill>
                <a:schemeClr val="bg1"/>
              </a:solidFill>
            </a:endParaRPr>
          </a:p>
        </p:txBody>
      </p:sp>
    </p:spTree>
    <p:extLst>
      <p:ext uri="{BB962C8B-B14F-4D97-AF65-F5344CB8AC3E}">
        <p14:creationId xmlns:p14="http://schemas.microsoft.com/office/powerpoint/2010/main" val="7339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6EF98F3-A69D-4981-BB11-F0DB2B683FBC}"/>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648200"/>
            <a:ext cx="9144000" cy="22098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17:32 </a:t>
            </a:r>
            <a:r>
              <a:rPr lang="en-US" sz="3200" dirty="0"/>
              <a:t>When they heard Paul speak about the resurrection of the dead, some laughed in contempt, but others said, “We want to hear more about this later.” </a:t>
            </a:r>
            <a:r>
              <a:rPr lang="en-US" sz="3200" b="1" baseline="30000" dirty="0"/>
              <a:t>33 </a:t>
            </a:r>
            <a:r>
              <a:rPr lang="en-US" sz="3200" dirty="0"/>
              <a:t>That ended Paul’s discussion with them, </a:t>
            </a:r>
            <a:endParaRPr lang="en-US" sz="3200" u="sng" dirty="0">
              <a:solidFill>
                <a:srgbClr val="002060"/>
              </a:solidFill>
            </a:endParaRPr>
          </a:p>
        </p:txBody>
      </p:sp>
    </p:spTree>
    <p:extLst>
      <p:ext uri="{BB962C8B-B14F-4D97-AF65-F5344CB8AC3E}">
        <p14:creationId xmlns:p14="http://schemas.microsoft.com/office/powerpoint/2010/main" val="3205811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C942312-8722-4C40-B237-886750176D92}"/>
              </a:ext>
            </a:extLst>
          </p:cNvPr>
          <p:cNvPicPr>
            <a:picLocks noChangeAspect="1"/>
          </p:cNvPicPr>
          <p:nvPr/>
        </p:nvPicPr>
        <p:blipFill rotWithShape="1">
          <a:blip r:embed="rId2">
            <a:extLst>
              <a:ext uri="{28A0092B-C50C-407E-A947-70E740481C1C}">
                <a14:useLocalDpi xmlns:a14="http://schemas.microsoft.com/office/drawing/2010/main" val="0"/>
              </a:ext>
            </a:extLst>
          </a:blip>
          <a:srcRect r="10072"/>
          <a:stretch/>
        </p:blipFill>
        <p:spPr>
          <a:xfrm>
            <a:off x="-21772" y="-685800"/>
            <a:ext cx="9165772" cy="5334000"/>
          </a:xfrm>
          <a:prstGeom prst="rect">
            <a:avLst/>
          </a:prstGeom>
        </p:spPr>
      </p:pic>
      <p:sp>
        <p:nvSpPr>
          <p:cNvPr id="57" name="TextBox 56">
            <a:extLst>
              <a:ext uri="{FF2B5EF4-FFF2-40B4-BE49-F238E27FC236}">
                <a16:creationId xmlns:a16="http://schemas.microsoft.com/office/drawing/2014/main" xmlns="" id="{5F63FB04-4A53-4D5C-9A83-9CF23BEE2385}"/>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17:16 </a:t>
            </a:r>
            <a:r>
              <a:rPr lang="en-US" sz="3000" dirty="0"/>
              <a:t>While Paul was waiting for them in Athens, </a:t>
            </a:r>
            <a:r>
              <a:rPr lang="en-US" sz="3000" b="1" u="sng" dirty="0">
                <a:solidFill>
                  <a:srgbClr val="002060"/>
                </a:solidFill>
              </a:rPr>
              <a:t>he was deeply troubled</a:t>
            </a:r>
            <a:r>
              <a:rPr lang="en-US" sz="3000" dirty="0"/>
              <a:t> by all the idols he saw everywhere in the city. </a:t>
            </a:r>
          </a:p>
          <a:p>
            <a:endParaRPr lang="en-US" sz="3100" dirty="0">
              <a:solidFill>
                <a:srgbClr val="002060"/>
              </a:solidFill>
            </a:endParaRPr>
          </a:p>
        </p:txBody>
      </p:sp>
      <p:sp>
        <p:nvSpPr>
          <p:cNvPr id="64" name="TextBox 63">
            <a:extLst>
              <a:ext uri="{FF2B5EF4-FFF2-40B4-BE49-F238E27FC236}">
                <a16:creationId xmlns:a16="http://schemas.microsoft.com/office/drawing/2014/main" xmlns="" id="{7602D057-18FC-4AD5-B843-3D5713FA45A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17:18 </a:t>
            </a:r>
            <a:r>
              <a:rPr lang="en-US" sz="3200" dirty="0"/>
              <a:t>He also had a debate with some of the Epicurean and Stoic philosophers. </a:t>
            </a:r>
            <a:endParaRPr lang="en-US" sz="3200" dirty="0">
              <a:solidFill>
                <a:srgbClr val="002060"/>
              </a:solidFill>
            </a:endParaRPr>
          </a:p>
        </p:txBody>
      </p:sp>
      <p:sp>
        <p:nvSpPr>
          <p:cNvPr id="71" name="TextBox 70">
            <a:extLst>
              <a:ext uri="{FF2B5EF4-FFF2-40B4-BE49-F238E27FC236}">
                <a16:creationId xmlns:a16="http://schemas.microsoft.com/office/drawing/2014/main" xmlns="" id="{D0570B83-04D9-4790-BD78-3FF32F0DAA5C}"/>
              </a:ext>
            </a:extLst>
          </p:cNvPr>
          <p:cNvSpPr txBox="1"/>
          <p:nvPr/>
        </p:nvSpPr>
        <p:spPr>
          <a:xfrm>
            <a:off x="0" y="4953000"/>
            <a:ext cx="9144000" cy="1905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17:18 </a:t>
            </a:r>
            <a:r>
              <a:rPr lang="en-US" sz="3000" dirty="0"/>
              <a:t>When he told them about Jesus and his </a:t>
            </a:r>
            <a:r>
              <a:rPr lang="en-US" sz="3000" b="1" u="sng" dirty="0">
                <a:solidFill>
                  <a:srgbClr val="002060"/>
                </a:solidFill>
              </a:rPr>
              <a:t>resurrection</a:t>
            </a:r>
            <a:r>
              <a:rPr lang="en-US" sz="3000" dirty="0"/>
              <a:t>, they said, “What’s this babbler trying to say with these strange ideas he’s picked up?” Others said, “He seems to be preaching about some foreign gods.”</a:t>
            </a:r>
          </a:p>
          <a:p>
            <a:endParaRPr lang="en-US" sz="3200" dirty="0">
              <a:solidFill>
                <a:srgbClr val="002060"/>
              </a:solidFill>
            </a:endParaRPr>
          </a:p>
        </p:txBody>
      </p:sp>
      <p:sp>
        <p:nvSpPr>
          <p:cNvPr id="19" name="TextBox 18">
            <a:extLst>
              <a:ext uri="{FF2B5EF4-FFF2-40B4-BE49-F238E27FC236}">
                <a16:creationId xmlns:a16="http://schemas.microsoft.com/office/drawing/2014/main" xmlns="" id="{E91B45C2-E9A2-47BF-9EEE-49C23ECB288C}"/>
              </a:ext>
            </a:extLst>
          </p:cNvPr>
          <p:cNvSpPr txBox="1"/>
          <p:nvPr/>
        </p:nvSpPr>
        <p:spPr>
          <a:xfrm>
            <a:off x="0" y="4648200"/>
            <a:ext cx="9144000" cy="22098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17:34 </a:t>
            </a:r>
            <a:r>
              <a:rPr lang="en-US" sz="3200" dirty="0"/>
              <a:t>but some joined him and became believers. Among them were Dionysius, a member of the council,</a:t>
            </a:r>
            <a:r>
              <a:rPr lang="en-US" sz="3200" baseline="30000" dirty="0"/>
              <a:t> </a:t>
            </a:r>
            <a:r>
              <a:rPr lang="en-US" sz="3200" dirty="0"/>
              <a:t>a woman named Damaris, and others with them.</a:t>
            </a:r>
            <a:endParaRPr lang="en-US" sz="3200" u="sng" dirty="0">
              <a:solidFill>
                <a:srgbClr val="002060"/>
              </a:solidFill>
            </a:endParaRPr>
          </a:p>
        </p:txBody>
      </p:sp>
    </p:spTree>
    <p:extLst>
      <p:ext uri="{BB962C8B-B14F-4D97-AF65-F5344CB8AC3E}">
        <p14:creationId xmlns:p14="http://schemas.microsoft.com/office/powerpoint/2010/main" val="24417032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228600" y="838200"/>
            <a:ext cx="5638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NOT </a:t>
            </a:r>
            <a:r>
              <a:rPr lang="en-US" sz="3200" b="1" i="1" dirty="0">
                <a:solidFill>
                  <a:schemeClr val="bg1"/>
                </a:solidFill>
              </a:rPr>
              <a:t>changing the message </a:t>
            </a:r>
          </a:p>
          <a:p>
            <a:pPr algn="ctr" fontAlgn="auto">
              <a:spcBef>
                <a:spcPts val="0"/>
              </a:spcBef>
              <a:spcAft>
                <a:spcPts val="0"/>
              </a:spcAft>
              <a:defRPr/>
            </a:pPr>
            <a:r>
              <a:rPr lang="en-US" sz="3200" b="1" dirty="0">
                <a:solidFill>
                  <a:schemeClr val="bg1"/>
                </a:solidFill>
              </a:rPr>
              <a:t>to appeal to the audience</a:t>
            </a:r>
            <a:endParaRPr lang="en-US" sz="3200" b="1" i="1" dirty="0">
              <a:solidFill>
                <a:schemeClr val="bg1"/>
              </a:solidFill>
            </a:endParaRPr>
          </a:p>
        </p:txBody>
      </p:sp>
      <p:sp>
        <p:nvSpPr>
          <p:cNvPr id="21" name="Rounded Rectangular Callout 17">
            <a:extLst>
              <a:ext uri="{FF2B5EF4-FFF2-40B4-BE49-F238E27FC236}">
                <a16:creationId xmlns:a16="http://schemas.microsoft.com/office/drawing/2014/main" xmlns="" id="{688B2AC6-DFA5-46AB-A9B5-FF58D93BA940}"/>
              </a:ext>
            </a:extLst>
          </p:cNvPr>
          <p:cNvSpPr/>
          <p:nvPr/>
        </p:nvSpPr>
        <p:spPr>
          <a:xfrm>
            <a:off x="2286000" y="1905000"/>
            <a:ext cx="67056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But bridging the cultural gap: making the message </a:t>
            </a:r>
            <a:r>
              <a:rPr lang="en-US" sz="3200" b="1" i="1" dirty="0">
                <a:solidFill>
                  <a:schemeClr val="bg1"/>
                </a:solidFill>
              </a:rPr>
              <a:t>accessible</a:t>
            </a:r>
            <a:r>
              <a:rPr lang="en-US" sz="3200" b="1" dirty="0">
                <a:solidFill>
                  <a:schemeClr val="bg1"/>
                </a:solidFill>
              </a:rPr>
              <a:t> to them</a:t>
            </a:r>
            <a:endParaRPr lang="en-US" sz="3200" b="1" i="1" dirty="0">
              <a:solidFill>
                <a:schemeClr val="bg1"/>
              </a:solidFill>
            </a:endParaRPr>
          </a:p>
        </p:txBody>
      </p:sp>
      <p:sp>
        <p:nvSpPr>
          <p:cNvPr id="22" name="Rounded Rectangular Callout 17">
            <a:extLst>
              <a:ext uri="{FF2B5EF4-FFF2-40B4-BE49-F238E27FC236}">
                <a16:creationId xmlns:a16="http://schemas.microsoft.com/office/drawing/2014/main" xmlns="" id="{6F494FAB-0EDD-4EB6-9F8A-788EFC0C9F83}"/>
              </a:ext>
            </a:extLst>
          </p:cNvPr>
          <p:cNvSpPr/>
          <p:nvPr/>
        </p:nvSpPr>
        <p:spPr>
          <a:xfrm>
            <a:off x="76200" y="5257800"/>
            <a:ext cx="89154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This is important because our culture is pluralistic too: a lot of us are standing on different foundations</a:t>
            </a:r>
            <a:endParaRPr lang="en-US" sz="3000" b="1" i="1" dirty="0">
              <a:solidFill>
                <a:schemeClr val="bg1"/>
              </a:solidFill>
            </a:endParaRPr>
          </a:p>
        </p:txBody>
      </p:sp>
    </p:spTree>
    <p:extLst>
      <p:ext uri="{BB962C8B-B14F-4D97-AF65-F5344CB8AC3E}">
        <p14:creationId xmlns:p14="http://schemas.microsoft.com/office/powerpoint/2010/main" val="1088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P spid="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228600" y="762000"/>
            <a:ext cx="87630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was a student of their culture; he understood their foundation</a:t>
            </a:r>
          </a:p>
        </p:txBody>
      </p:sp>
      <p:sp>
        <p:nvSpPr>
          <p:cNvPr id="6" name="Rounded Rectangular Callout 17">
            <a:extLst>
              <a:ext uri="{FF2B5EF4-FFF2-40B4-BE49-F238E27FC236}">
                <a16:creationId xmlns:a16="http://schemas.microsoft.com/office/drawing/2014/main" xmlns="" id="{C9EFBDE0-05E5-4BB0-A5AA-5382C5B3C975}"/>
              </a:ext>
            </a:extLst>
          </p:cNvPr>
          <p:cNvSpPr/>
          <p:nvPr/>
        </p:nvSpPr>
        <p:spPr>
          <a:xfrm>
            <a:off x="1066800" y="5943600"/>
            <a:ext cx="80010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The first step is always asking good questions</a:t>
            </a:r>
          </a:p>
        </p:txBody>
      </p:sp>
    </p:spTree>
    <p:extLst>
      <p:ext uri="{BB962C8B-B14F-4D97-AF65-F5344CB8AC3E}">
        <p14:creationId xmlns:p14="http://schemas.microsoft.com/office/powerpoint/2010/main" val="18910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228600" y="762000"/>
            <a:ext cx="69342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discovered common ground</a:t>
            </a:r>
          </a:p>
        </p:txBody>
      </p:sp>
    </p:spTree>
    <p:extLst>
      <p:ext uri="{BB962C8B-B14F-4D97-AF65-F5344CB8AC3E}">
        <p14:creationId xmlns:p14="http://schemas.microsoft.com/office/powerpoint/2010/main" val="14926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228600" y="762000"/>
            <a:ext cx="86868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introduced them to the God of the bible in a way they could understand</a:t>
            </a:r>
          </a:p>
        </p:txBody>
      </p:sp>
    </p:spTree>
    <p:extLst>
      <p:ext uri="{BB962C8B-B14F-4D97-AF65-F5344CB8AC3E}">
        <p14:creationId xmlns:p14="http://schemas.microsoft.com/office/powerpoint/2010/main" val="27677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838200" y="762000"/>
            <a:ext cx="75438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corrected their misconceptions</a:t>
            </a:r>
          </a:p>
        </p:txBody>
      </p:sp>
    </p:spTree>
    <p:extLst>
      <p:ext uri="{BB962C8B-B14F-4D97-AF65-F5344CB8AC3E}">
        <p14:creationId xmlns:p14="http://schemas.microsoft.com/office/powerpoint/2010/main" val="9243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6195B2BD-5C7E-426C-A360-C320E0EB74F2}"/>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5" name="Straight Connector 14">
            <a:extLst>
              <a:ext uri="{FF2B5EF4-FFF2-40B4-BE49-F238E27FC236}">
                <a16:creationId xmlns:a16="http://schemas.microsoft.com/office/drawing/2014/main" xmlns="" id="{884DBC9B-6BB4-4923-9E3F-80D0DC312E0C}"/>
              </a:ext>
            </a:extLst>
          </p:cNvPr>
          <p:cNvCxnSpPr>
            <a:cxnSpLocks/>
          </p:cNvCxnSpPr>
          <p:nvPr/>
        </p:nvCxnSpPr>
        <p:spPr>
          <a:xfrm flipV="1">
            <a:off x="8001000" y="1600200"/>
            <a:ext cx="723900" cy="685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BD24F3E9-DD22-4388-89A8-C1ABC3ABFAC3}"/>
              </a:ext>
            </a:extLst>
          </p:cNvPr>
          <p:cNvSpPr/>
          <p:nvPr/>
        </p:nvSpPr>
        <p:spPr>
          <a:xfrm>
            <a:off x="797052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4" name="Oval 13">
            <a:extLst>
              <a:ext uri="{FF2B5EF4-FFF2-40B4-BE49-F238E27FC236}">
                <a16:creationId xmlns:a16="http://schemas.microsoft.com/office/drawing/2014/main" xmlns="" id="{8E99D38A-E1B0-41D7-B56E-6B284015D2E6}"/>
              </a:ext>
            </a:extLst>
          </p:cNvPr>
          <p:cNvSpPr/>
          <p:nvPr/>
        </p:nvSpPr>
        <p:spPr>
          <a:xfrm>
            <a:off x="7696200" y="2209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0048682-CCEC-4D5E-890B-45A4CF96BBE1}"/>
              </a:ext>
            </a:extLst>
          </p:cNvPr>
          <p:cNvCxnSpPr>
            <a:cxnSpLocks/>
          </p:cNvCxnSpPr>
          <p:nvPr/>
        </p:nvCxnSpPr>
        <p:spPr>
          <a:xfrm flipV="1">
            <a:off x="6705600" y="1600200"/>
            <a:ext cx="685800" cy="762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442D7BD-77D6-4E95-AEAE-CC7968E2BC5C}"/>
              </a:ext>
            </a:extLst>
          </p:cNvPr>
          <p:cNvCxnSpPr>
            <a:cxnSpLocks/>
          </p:cNvCxnSpPr>
          <p:nvPr/>
        </p:nvCxnSpPr>
        <p:spPr>
          <a:xfrm flipV="1">
            <a:off x="7391400" y="1219200"/>
            <a:ext cx="838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CC1824ED-D152-4B71-9DC6-FA99B7AABF00}"/>
              </a:ext>
            </a:extLst>
          </p:cNvPr>
          <p:cNvSpPr/>
          <p:nvPr/>
        </p:nvSpPr>
        <p:spPr>
          <a:xfrm>
            <a:off x="6781800" y="13716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Lystra</a:t>
            </a:r>
          </a:p>
        </p:txBody>
      </p:sp>
      <p:sp>
        <p:nvSpPr>
          <p:cNvPr id="23" name="Rectangle 22">
            <a:extLst>
              <a:ext uri="{FF2B5EF4-FFF2-40B4-BE49-F238E27FC236}">
                <a16:creationId xmlns:a16="http://schemas.microsoft.com/office/drawing/2014/main" xmlns="" id="{17CE22F2-366A-43E8-8627-5E6DC5632E9F}"/>
              </a:ext>
            </a:extLst>
          </p:cNvPr>
          <p:cNvSpPr/>
          <p:nvPr/>
        </p:nvSpPr>
        <p:spPr>
          <a:xfrm>
            <a:off x="7848600" y="9144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Derbe</a:t>
            </a:r>
            <a:endParaRPr lang="en-US" sz="2800" b="1" dirty="0">
              <a:solidFill>
                <a:schemeClr val="tx1"/>
              </a:solidFill>
            </a:endParaRPr>
          </a:p>
        </p:txBody>
      </p:sp>
      <p:sp>
        <p:nvSpPr>
          <p:cNvPr id="25" name="Oval 24">
            <a:extLst>
              <a:ext uri="{FF2B5EF4-FFF2-40B4-BE49-F238E27FC236}">
                <a16:creationId xmlns:a16="http://schemas.microsoft.com/office/drawing/2014/main" xmlns="" id="{2F46EB60-817D-4B8C-9872-3A2067C92EC4}"/>
              </a:ext>
            </a:extLst>
          </p:cNvPr>
          <p:cNvSpPr/>
          <p:nvPr/>
        </p:nvSpPr>
        <p:spPr>
          <a:xfrm>
            <a:off x="71628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47A7014-4F17-4283-A898-E8ED71494BF4}"/>
              </a:ext>
            </a:extLst>
          </p:cNvPr>
          <p:cNvSpPr/>
          <p:nvPr/>
        </p:nvSpPr>
        <p:spPr>
          <a:xfrm>
            <a:off x="6477000" y="2133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CA9B0E3B-0701-4A9F-959A-D2C888663DBD}"/>
              </a:ext>
            </a:extLst>
          </p:cNvPr>
          <p:cNvCxnSpPr>
            <a:cxnSpLocks/>
          </p:cNvCxnSpPr>
          <p:nvPr/>
        </p:nvCxnSpPr>
        <p:spPr>
          <a:xfrm flipH="1">
            <a:off x="7391400" y="2362200"/>
            <a:ext cx="4572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61FA65A-1039-42F4-A85F-FCE8D5AD332B}"/>
              </a:ext>
            </a:extLst>
          </p:cNvPr>
          <p:cNvCxnSpPr>
            <a:cxnSpLocks/>
          </p:cNvCxnSpPr>
          <p:nvPr/>
        </p:nvCxnSpPr>
        <p:spPr>
          <a:xfrm flipH="1">
            <a:off x="6629400" y="2362200"/>
            <a:ext cx="6858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68EB8AF-D2A2-4657-B5F2-6CE5B04A8493}"/>
              </a:ext>
            </a:extLst>
          </p:cNvPr>
          <p:cNvCxnSpPr>
            <a:cxnSpLocks/>
          </p:cNvCxnSpPr>
          <p:nvPr/>
        </p:nvCxnSpPr>
        <p:spPr>
          <a:xfrm flipH="1" flipV="1">
            <a:off x="7848600" y="2362200"/>
            <a:ext cx="8382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0D7EAFB-6A26-42A5-BC90-E232EAFBA60A}"/>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A4AA6466-9917-46A9-9101-C0D40BB5C70F}"/>
              </a:ext>
            </a:extLst>
          </p:cNvPr>
          <p:cNvCxnSpPr>
            <a:cxnSpLocks/>
          </p:cNvCxnSpPr>
          <p:nvPr/>
        </p:nvCxnSpPr>
        <p:spPr>
          <a:xfrm flipV="1">
            <a:off x="8610600" y="2590800"/>
            <a:ext cx="76200" cy="3810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AFB746A-28B0-475F-84A8-B642F9053755}"/>
              </a:ext>
            </a:extLst>
          </p:cNvPr>
          <p:cNvCxnSpPr>
            <a:cxnSpLocks/>
          </p:cNvCxnSpPr>
          <p:nvPr/>
        </p:nvCxnSpPr>
        <p:spPr>
          <a:xfrm flipV="1">
            <a:off x="6629400" y="1143000"/>
            <a:ext cx="762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4949E9C7-411A-4DD4-BB56-EDA9E10EF83F}"/>
              </a:ext>
            </a:extLst>
          </p:cNvPr>
          <p:cNvSpPr/>
          <p:nvPr/>
        </p:nvSpPr>
        <p:spPr>
          <a:xfrm>
            <a:off x="6477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7D50B12B-D520-4159-8019-21839FC5EA68}"/>
              </a:ext>
            </a:extLst>
          </p:cNvPr>
          <p:cNvCxnSpPr>
            <a:cxnSpLocks/>
          </p:cNvCxnSpPr>
          <p:nvPr/>
        </p:nvCxnSpPr>
        <p:spPr>
          <a:xfrm flipV="1">
            <a:off x="6705600" y="2057400"/>
            <a:ext cx="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B4DE1677-AE48-4B6B-9E09-633E58569BF0}"/>
              </a:ext>
            </a:extLst>
          </p:cNvPr>
          <p:cNvSpPr/>
          <p:nvPr/>
        </p:nvSpPr>
        <p:spPr>
          <a:xfrm>
            <a:off x="5791200" y="6096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 Antioch</a:t>
            </a:r>
          </a:p>
        </p:txBody>
      </p:sp>
      <p:sp>
        <p:nvSpPr>
          <p:cNvPr id="51" name="Rectangle 50">
            <a:extLst>
              <a:ext uri="{FF2B5EF4-FFF2-40B4-BE49-F238E27FC236}">
                <a16:creationId xmlns:a16="http://schemas.microsoft.com/office/drawing/2014/main" xmlns="" id="{726F559E-DB17-4AE1-A5EB-5A9A302121FC}"/>
              </a:ext>
            </a:extLst>
          </p:cNvPr>
          <p:cNvSpPr/>
          <p:nvPr/>
        </p:nvSpPr>
        <p:spPr>
          <a:xfrm>
            <a:off x="63246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Iconium</a:t>
            </a:r>
          </a:p>
        </p:txBody>
      </p:sp>
      <p:cxnSp>
        <p:nvCxnSpPr>
          <p:cNvPr id="54" name="Straight Connector 53">
            <a:extLst>
              <a:ext uri="{FF2B5EF4-FFF2-40B4-BE49-F238E27FC236}">
                <a16:creationId xmlns:a16="http://schemas.microsoft.com/office/drawing/2014/main" xmlns="" id="{25CADCA4-BF7A-4A14-B99A-C98827B32D34}"/>
              </a:ext>
            </a:extLst>
          </p:cNvPr>
          <p:cNvCxnSpPr>
            <a:cxnSpLocks/>
          </p:cNvCxnSpPr>
          <p:nvPr/>
        </p:nvCxnSpPr>
        <p:spPr>
          <a:xfrm flipV="1">
            <a:off x="5943600" y="914400"/>
            <a:ext cx="304800" cy="914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34E75DD-913F-499D-ABB8-02DF93CEE989}"/>
              </a:ext>
            </a:extLst>
          </p:cNvPr>
          <p:cNvSpPr/>
          <p:nvPr/>
        </p:nvSpPr>
        <p:spPr>
          <a:xfrm>
            <a:off x="5715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xmlns="" id="{5207F621-77E5-4000-ABA0-C9EA608A1A9A}"/>
              </a:ext>
            </a:extLst>
          </p:cNvPr>
          <p:cNvCxnSpPr>
            <a:cxnSpLocks/>
          </p:cNvCxnSpPr>
          <p:nvPr/>
        </p:nvCxnSpPr>
        <p:spPr>
          <a:xfrm flipH="1" flipV="1">
            <a:off x="5867400" y="1752600"/>
            <a:ext cx="838200" cy="3048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610B5C-444C-4619-BA13-3E73E9A3FC48}"/>
              </a:ext>
            </a:extLst>
          </p:cNvPr>
          <p:cNvCxnSpPr>
            <a:cxnSpLocks/>
          </p:cNvCxnSpPr>
          <p:nvPr/>
        </p:nvCxnSpPr>
        <p:spPr>
          <a:xfrm flipH="1" flipV="1">
            <a:off x="5257800" y="838200"/>
            <a:ext cx="609600" cy="914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3491952-B500-48ED-8DD7-46468E953A19}"/>
              </a:ext>
            </a:extLst>
          </p:cNvPr>
          <p:cNvCxnSpPr>
            <a:cxnSpLocks/>
          </p:cNvCxnSpPr>
          <p:nvPr/>
        </p:nvCxnSpPr>
        <p:spPr>
          <a:xfrm flipH="1">
            <a:off x="4495800" y="914400"/>
            <a:ext cx="762000" cy="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BAF1AFE-E8B4-4498-A1FF-8AA06956917A}"/>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78EAFD6-A549-4DE0-B6E1-CAE5D0283FE3}"/>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42" name="Straight Connector 41">
            <a:extLst>
              <a:ext uri="{FF2B5EF4-FFF2-40B4-BE49-F238E27FC236}">
                <a16:creationId xmlns:a16="http://schemas.microsoft.com/office/drawing/2014/main" xmlns="" id="{7B2D6D10-D0B9-41F0-A6B9-030697FE434D}"/>
              </a:ext>
            </a:extLst>
          </p:cNvPr>
          <p:cNvCxnSpPr>
            <a:cxnSpLocks/>
          </p:cNvCxnSpPr>
          <p:nvPr/>
        </p:nvCxnSpPr>
        <p:spPr>
          <a:xfrm flipH="1">
            <a:off x="3581400" y="914400"/>
            <a:ext cx="990600" cy="2286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6678937E-1F39-4073-859D-38DF839FFED8}"/>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xmlns="" id="{BB540906-C39C-479B-8501-354EC3CC6CB5}"/>
              </a:ext>
            </a:extLst>
          </p:cNvPr>
          <p:cNvCxnSpPr>
            <a:cxnSpLocks/>
          </p:cNvCxnSpPr>
          <p:nvPr/>
        </p:nvCxnSpPr>
        <p:spPr>
          <a:xfrm flipV="1">
            <a:off x="2514600" y="304800"/>
            <a:ext cx="4572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6681BCAE-ECE8-4E9D-98C0-1301CC78F554}"/>
              </a:ext>
            </a:extLst>
          </p:cNvPr>
          <p:cNvSpPr/>
          <p:nvPr/>
        </p:nvSpPr>
        <p:spPr>
          <a:xfrm>
            <a:off x="2181225" y="0"/>
            <a:ext cx="1323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Philippi</a:t>
            </a:r>
          </a:p>
        </p:txBody>
      </p:sp>
      <p:sp>
        <p:nvSpPr>
          <p:cNvPr id="57" name="Rounded Rectangular Callout 17">
            <a:extLst>
              <a:ext uri="{FF2B5EF4-FFF2-40B4-BE49-F238E27FC236}">
                <a16:creationId xmlns:a16="http://schemas.microsoft.com/office/drawing/2014/main" xmlns="" id="{F02DB19D-652B-43CA-895E-7399F8DDB640}"/>
              </a:ext>
            </a:extLst>
          </p:cNvPr>
          <p:cNvSpPr/>
          <p:nvPr/>
        </p:nvSpPr>
        <p:spPr>
          <a:xfrm>
            <a:off x="2667000" y="36576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Second Missionary Journey</a:t>
            </a:r>
          </a:p>
        </p:txBody>
      </p:sp>
      <p:cxnSp>
        <p:nvCxnSpPr>
          <p:cNvPr id="59" name="Straight Connector 58">
            <a:extLst>
              <a:ext uri="{FF2B5EF4-FFF2-40B4-BE49-F238E27FC236}">
                <a16:creationId xmlns:a16="http://schemas.microsoft.com/office/drawing/2014/main" xmlns="" id="{476E1B47-73E4-4639-8355-A8D988A79106}"/>
              </a:ext>
            </a:extLst>
          </p:cNvPr>
          <p:cNvCxnSpPr>
            <a:cxnSpLocks/>
          </p:cNvCxnSpPr>
          <p:nvPr/>
        </p:nvCxnSpPr>
        <p:spPr>
          <a:xfrm flipH="1" flipV="1">
            <a:off x="838200" y="381000"/>
            <a:ext cx="9144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6E2D595-FF36-402D-A8D1-E327BB806B74}"/>
              </a:ext>
            </a:extLst>
          </p:cNvPr>
          <p:cNvSpPr/>
          <p:nvPr/>
        </p:nvSpPr>
        <p:spPr>
          <a:xfrm>
            <a:off x="25400" y="76200"/>
            <a:ext cx="212436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Thessalonica</a:t>
            </a:r>
          </a:p>
        </p:txBody>
      </p:sp>
      <p:sp>
        <p:nvSpPr>
          <p:cNvPr id="55" name="Oval 54">
            <a:extLst>
              <a:ext uri="{FF2B5EF4-FFF2-40B4-BE49-F238E27FC236}">
                <a16:creationId xmlns:a16="http://schemas.microsoft.com/office/drawing/2014/main" xmlns="" id="{113E3EBA-0FB7-46CB-BBC6-69030CC08707}"/>
              </a:ext>
            </a:extLst>
          </p:cNvPr>
          <p:cNvSpPr/>
          <p:nvPr/>
        </p:nvSpPr>
        <p:spPr>
          <a:xfrm>
            <a:off x="1600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C32D4DC-F471-412F-A37E-3602A16F8E7D}"/>
              </a:ext>
            </a:extLst>
          </p:cNvPr>
          <p:cNvSpPr/>
          <p:nvPr/>
        </p:nvSpPr>
        <p:spPr>
          <a:xfrm>
            <a:off x="2362200" y="457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4EA599E-20B4-495F-91C0-511A7B82D684}"/>
              </a:ext>
            </a:extLst>
          </p:cNvPr>
          <p:cNvCxnSpPr>
            <a:cxnSpLocks/>
          </p:cNvCxnSpPr>
          <p:nvPr/>
        </p:nvCxnSpPr>
        <p:spPr>
          <a:xfrm flipH="1" flipV="1">
            <a:off x="2590800" y="685800"/>
            <a:ext cx="990600" cy="4572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136AB42-DE85-46EC-AC4A-5B81315972C9}"/>
              </a:ext>
            </a:extLst>
          </p:cNvPr>
          <p:cNvCxnSpPr>
            <a:cxnSpLocks/>
          </p:cNvCxnSpPr>
          <p:nvPr/>
        </p:nvCxnSpPr>
        <p:spPr>
          <a:xfrm flipV="1">
            <a:off x="1752600" y="685800"/>
            <a:ext cx="838200" cy="152400"/>
          </a:xfrm>
          <a:prstGeom prst="line">
            <a:avLst/>
          </a:prstGeom>
          <a:ln w="920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3" name="Picture 2" descr="A large body of water with a mountain in the background&#10;&#10;Description generated with very high confidence">
            <a:extLst>
              <a:ext uri="{FF2B5EF4-FFF2-40B4-BE49-F238E27FC236}">
                <a16:creationId xmlns:a16="http://schemas.microsoft.com/office/drawing/2014/main" xmlns="" id="{57C9C464-AA2F-4612-8E20-B6365A3176EB}"/>
              </a:ext>
            </a:extLst>
          </p:cNvPr>
          <p:cNvPicPr>
            <a:picLocks noChangeAspect="1"/>
          </p:cNvPicPr>
          <p:nvPr/>
        </p:nvPicPr>
        <p:blipFill rotWithShape="1">
          <a:blip r:embed="rId3">
            <a:extLst>
              <a:ext uri="{28A0092B-C50C-407E-A947-70E740481C1C}">
                <a14:useLocalDpi xmlns:a14="http://schemas.microsoft.com/office/drawing/2010/main" val="0"/>
              </a:ext>
            </a:extLst>
          </a:blip>
          <a:srcRect t="11111"/>
          <a:stretch/>
        </p:blipFill>
        <p:spPr>
          <a:xfrm>
            <a:off x="0" y="0"/>
            <a:ext cx="9144000" cy="6096000"/>
          </a:xfrm>
          <a:prstGeom prst="rect">
            <a:avLst/>
          </a:prstGeom>
        </p:spPr>
      </p:pic>
      <p:sp>
        <p:nvSpPr>
          <p:cNvPr id="49" name="TextBox 48">
            <a:extLst>
              <a:ext uri="{FF2B5EF4-FFF2-40B4-BE49-F238E27FC236}">
                <a16:creationId xmlns:a16="http://schemas.microsoft.com/office/drawing/2014/main" xmlns="" id="{F5505C30-D72B-49DC-B173-4B4952EADB90}"/>
              </a:ext>
            </a:extLst>
          </p:cNvPr>
          <p:cNvSpPr txBox="1"/>
          <p:nvPr/>
        </p:nvSpPr>
        <p:spPr>
          <a:xfrm>
            <a:off x="0" y="4038600"/>
            <a:ext cx="9144000" cy="2819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b="1" u="sng" dirty="0">
                <a:solidFill>
                  <a:srgbClr val="002060"/>
                </a:solidFill>
              </a:rPr>
              <a:t>As was Paul’s custom</a:t>
            </a:r>
            <a:r>
              <a:rPr lang="en-US" sz="3000" dirty="0"/>
              <a:t>, he went to the synagogue service, and for three Sabbaths in a row he used the Scriptures to reason with the people. </a:t>
            </a:r>
            <a:r>
              <a:rPr lang="en-US" sz="3000" b="1" baseline="30000" dirty="0"/>
              <a:t>3 </a:t>
            </a:r>
            <a:r>
              <a:rPr lang="en-US" sz="3000" dirty="0"/>
              <a:t>He explained the prophecies and proved that the Messiah must suffer and rise from the dead. He said, “This Jesus I’m telling you about is the Messiah.” </a:t>
            </a:r>
          </a:p>
          <a:p>
            <a:endParaRPr lang="en-US" sz="3100" dirty="0">
              <a:solidFill>
                <a:srgbClr val="002060"/>
              </a:solidFill>
            </a:endParaRPr>
          </a:p>
        </p:txBody>
      </p:sp>
      <p:sp>
        <p:nvSpPr>
          <p:cNvPr id="44" name="TextBox 43">
            <a:extLst>
              <a:ext uri="{FF2B5EF4-FFF2-40B4-BE49-F238E27FC236}">
                <a16:creationId xmlns:a16="http://schemas.microsoft.com/office/drawing/2014/main" xmlns="" id="{AA6F4252-E950-4885-80D0-C8C500C68729}"/>
              </a:ext>
            </a:extLst>
          </p:cNvPr>
          <p:cNvSpPr txBox="1"/>
          <p:nvPr/>
        </p:nvSpPr>
        <p:spPr>
          <a:xfrm>
            <a:off x="0"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dirty="0"/>
              <a:t>As was Paul’s custom, he went to the  synagogue service, and for three Sabbaths in a row he used the Scriptures to </a:t>
            </a:r>
            <a:r>
              <a:rPr lang="en-US" sz="3000" b="1" u="sng" dirty="0">
                <a:solidFill>
                  <a:srgbClr val="002060"/>
                </a:solidFill>
              </a:rPr>
              <a:t>reason</a:t>
            </a:r>
            <a:r>
              <a:rPr lang="en-US" sz="3000" dirty="0"/>
              <a:t> with the people. </a:t>
            </a:r>
            <a:r>
              <a:rPr lang="en-US" sz="3000" b="1" baseline="30000" dirty="0"/>
              <a:t>3 </a:t>
            </a:r>
            <a:r>
              <a:rPr lang="en-US" sz="3000" dirty="0"/>
              <a:t>He </a:t>
            </a:r>
            <a:r>
              <a:rPr lang="en-US" sz="3000" b="1" u="sng" dirty="0">
                <a:solidFill>
                  <a:srgbClr val="002060"/>
                </a:solidFill>
              </a:rPr>
              <a:t>explained</a:t>
            </a:r>
            <a:r>
              <a:rPr lang="en-US" sz="3000" dirty="0"/>
              <a:t> the prophecies and </a:t>
            </a:r>
            <a:r>
              <a:rPr lang="en-US" sz="3000" b="1" u="sng" dirty="0">
                <a:solidFill>
                  <a:srgbClr val="002060"/>
                </a:solidFill>
              </a:rPr>
              <a:t>proved</a:t>
            </a:r>
            <a:r>
              <a:rPr lang="en-US" sz="3000" b="1" dirty="0">
                <a:solidFill>
                  <a:srgbClr val="002060"/>
                </a:solidFill>
              </a:rPr>
              <a:t> </a:t>
            </a:r>
            <a:r>
              <a:rPr lang="en-US" sz="3000" dirty="0"/>
              <a:t>that the Messiah must suffer and rise from the dead. He said, “This Jesus I’m telling you about is the Messiah.” </a:t>
            </a:r>
          </a:p>
          <a:p>
            <a:endParaRPr lang="en-US" sz="3100" dirty="0">
              <a:solidFill>
                <a:srgbClr val="002060"/>
              </a:solidFill>
            </a:endParaRPr>
          </a:p>
        </p:txBody>
      </p:sp>
      <p:pic>
        <p:nvPicPr>
          <p:cNvPr id="67" name="Picture 66">
            <a:extLst>
              <a:ext uri="{FF2B5EF4-FFF2-40B4-BE49-F238E27FC236}">
                <a16:creationId xmlns:a16="http://schemas.microsoft.com/office/drawing/2014/main" xmlns="" id="{5FACC41B-9D74-4249-B339-D963835A3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9144000" cy="5597070"/>
          </a:xfrm>
          <a:prstGeom prst="rect">
            <a:avLst/>
          </a:prstGeom>
        </p:spPr>
      </p:pic>
      <p:sp>
        <p:nvSpPr>
          <p:cNvPr id="61" name="Rounded Rectangular Callout 17">
            <a:extLst>
              <a:ext uri="{FF2B5EF4-FFF2-40B4-BE49-F238E27FC236}">
                <a16:creationId xmlns:a16="http://schemas.microsoft.com/office/drawing/2014/main" xmlns="" id="{A5B6E34C-7FFF-4148-B9E1-FC2560887C3C}"/>
              </a:ext>
            </a:extLst>
          </p:cNvPr>
          <p:cNvSpPr/>
          <p:nvPr/>
        </p:nvSpPr>
        <p:spPr>
          <a:xfrm>
            <a:off x="304800" y="228600"/>
            <a:ext cx="35052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rational discourse</a:t>
            </a:r>
          </a:p>
        </p:txBody>
      </p:sp>
      <p:sp>
        <p:nvSpPr>
          <p:cNvPr id="62" name="TextBox 61">
            <a:extLst>
              <a:ext uri="{FF2B5EF4-FFF2-40B4-BE49-F238E27FC236}">
                <a16:creationId xmlns:a16="http://schemas.microsoft.com/office/drawing/2014/main" xmlns="" id="{B7AA14BA-92EB-41E9-81F9-F2899CA258AE}"/>
              </a:ext>
            </a:extLst>
          </p:cNvPr>
          <p:cNvSpPr txBox="1"/>
          <p:nvPr/>
        </p:nvSpPr>
        <p:spPr>
          <a:xfrm>
            <a:off x="0"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dirty="0"/>
              <a:t>As was Paul’s custom, he went to the synagogue service, and for three Sabbaths in a row he used the Scriptures to reason with the people. </a:t>
            </a:r>
            <a:r>
              <a:rPr lang="en-US" sz="3000" b="1" baseline="30000" dirty="0"/>
              <a:t>3 </a:t>
            </a:r>
            <a:r>
              <a:rPr lang="en-US" sz="3000" dirty="0"/>
              <a:t>He explained the prophecies and </a:t>
            </a:r>
            <a:r>
              <a:rPr lang="en-US" sz="3000" b="1" u="sng" dirty="0">
                <a:solidFill>
                  <a:srgbClr val="002060"/>
                </a:solidFill>
              </a:rPr>
              <a:t>proved that the Messiah must suffer and rise from the dead</a:t>
            </a:r>
            <a:r>
              <a:rPr lang="en-US" sz="3000" dirty="0"/>
              <a:t>. He said, “This Jesus I’m telling you about is the Messiah.” </a:t>
            </a:r>
          </a:p>
          <a:p>
            <a:endParaRPr lang="en-US" sz="3100" dirty="0">
              <a:solidFill>
                <a:srgbClr val="002060"/>
              </a:solidFill>
            </a:endParaRPr>
          </a:p>
        </p:txBody>
      </p:sp>
      <p:sp>
        <p:nvSpPr>
          <p:cNvPr id="56" name="Rounded Rectangular Callout 17">
            <a:extLst>
              <a:ext uri="{FF2B5EF4-FFF2-40B4-BE49-F238E27FC236}">
                <a16:creationId xmlns:a16="http://schemas.microsoft.com/office/drawing/2014/main" xmlns="" id="{6A1C122F-F29E-4B22-80C6-F4933A84581C}"/>
              </a:ext>
            </a:extLst>
          </p:cNvPr>
          <p:cNvSpPr/>
          <p:nvPr/>
        </p:nvSpPr>
        <p:spPr>
          <a:xfrm>
            <a:off x="762000" y="914400"/>
            <a:ext cx="4724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case from the scriptures</a:t>
            </a:r>
          </a:p>
        </p:txBody>
      </p:sp>
      <p:sp>
        <p:nvSpPr>
          <p:cNvPr id="63" name="Rounded Rectangular Callout 17">
            <a:extLst>
              <a:ext uri="{FF2B5EF4-FFF2-40B4-BE49-F238E27FC236}">
                <a16:creationId xmlns:a16="http://schemas.microsoft.com/office/drawing/2014/main" xmlns="" id="{D8ECD6B1-43A5-466D-AC27-965E5E78710E}"/>
              </a:ext>
            </a:extLst>
          </p:cNvPr>
          <p:cNvSpPr/>
          <p:nvPr/>
        </p:nvSpPr>
        <p:spPr>
          <a:xfrm>
            <a:off x="152400" y="1905000"/>
            <a:ext cx="8839200" cy="609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Premise: the Messiah is </a:t>
            </a:r>
            <a:r>
              <a:rPr lang="en-US" sz="3200" b="1" i="1" dirty="0"/>
              <a:t>ALSO</a:t>
            </a:r>
            <a:r>
              <a:rPr lang="en-US" sz="3200" b="1" dirty="0"/>
              <a:t> a suffering servant</a:t>
            </a:r>
          </a:p>
        </p:txBody>
      </p:sp>
      <p:sp>
        <p:nvSpPr>
          <p:cNvPr id="64" name="Rounded Rectangular Callout 17">
            <a:extLst>
              <a:ext uri="{FF2B5EF4-FFF2-40B4-BE49-F238E27FC236}">
                <a16:creationId xmlns:a16="http://schemas.microsoft.com/office/drawing/2014/main" xmlns="" id="{013C93F7-5102-42AA-8271-535B129E8EB2}"/>
              </a:ext>
            </a:extLst>
          </p:cNvPr>
          <p:cNvSpPr/>
          <p:nvPr/>
        </p:nvSpPr>
        <p:spPr>
          <a:xfrm>
            <a:off x="152400" y="2590800"/>
            <a:ext cx="8839200" cy="609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Premise: Jesus fits the OT description of Messiah</a:t>
            </a:r>
          </a:p>
        </p:txBody>
      </p:sp>
      <p:sp>
        <p:nvSpPr>
          <p:cNvPr id="65" name="TextBox 64">
            <a:extLst>
              <a:ext uri="{FF2B5EF4-FFF2-40B4-BE49-F238E27FC236}">
                <a16:creationId xmlns:a16="http://schemas.microsoft.com/office/drawing/2014/main" xmlns="" id="{53A1715D-BC5E-4A12-95F8-9081135485BB}"/>
              </a:ext>
            </a:extLst>
          </p:cNvPr>
          <p:cNvSpPr txBox="1"/>
          <p:nvPr/>
        </p:nvSpPr>
        <p:spPr>
          <a:xfrm>
            <a:off x="-6927" y="4036291"/>
            <a:ext cx="9144000" cy="28217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17:2 </a:t>
            </a:r>
            <a:r>
              <a:rPr lang="en-US" sz="3000" dirty="0"/>
              <a:t>As was Paul’s custom, he went to the synagogue service, and for three Sabbaths in a row he used the Scriptures to reason with the people. </a:t>
            </a:r>
            <a:r>
              <a:rPr lang="en-US" sz="3000" b="1" baseline="30000" dirty="0"/>
              <a:t>3 </a:t>
            </a:r>
            <a:r>
              <a:rPr lang="en-US" sz="3000" dirty="0"/>
              <a:t>He explained the prophecies and proved that the Messiah must suffer and rise from the dead. He said, “</a:t>
            </a:r>
            <a:r>
              <a:rPr lang="en-US" sz="3000" b="1" u="sng" dirty="0">
                <a:solidFill>
                  <a:srgbClr val="002060"/>
                </a:solidFill>
              </a:rPr>
              <a:t>This Jesus I’m telling you about is the Messiah</a:t>
            </a:r>
            <a:r>
              <a:rPr lang="en-US" sz="3000" dirty="0"/>
              <a:t>.” </a:t>
            </a:r>
          </a:p>
          <a:p>
            <a:endParaRPr lang="en-US" sz="3100" dirty="0">
              <a:solidFill>
                <a:srgbClr val="002060"/>
              </a:solidFill>
            </a:endParaRPr>
          </a:p>
        </p:txBody>
      </p:sp>
      <p:sp>
        <p:nvSpPr>
          <p:cNvPr id="66" name="Rounded Rectangular Callout 17">
            <a:extLst>
              <a:ext uri="{FF2B5EF4-FFF2-40B4-BE49-F238E27FC236}">
                <a16:creationId xmlns:a16="http://schemas.microsoft.com/office/drawing/2014/main" xmlns="" id="{07820CEE-007A-45A4-975B-F8AC2673B3DE}"/>
              </a:ext>
            </a:extLst>
          </p:cNvPr>
          <p:cNvSpPr/>
          <p:nvPr/>
        </p:nvSpPr>
        <p:spPr>
          <a:xfrm>
            <a:off x="3429000" y="3276600"/>
            <a:ext cx="5514109" cy="6257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This argument holds up today!</a:t>
            </a:r>
          </a:p>
        </p:txBody>
      </p:sp>
    </p:spTree>
    <p:extLst>
      <p:ext uri="{BB962C8B-B14F-4D97-AF65-F5344CB8AC3E}">
        <p14:creationId xmlns:p14="http://schemas.microsoft.com/office/powerpoint/2010/main" val="32535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76200" y="762000"/>
            <a:ext cx="8077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approached them with respect …</a:t>
            </a:r>
          </a:p>
        </p:txBody>
      </p:sp>
      <p:sp>
        <p:nvSpPr>
          <p:cNvPr id="6" name="Rounded Rectangular Callout 17">
            <a:extLst>
              <a:ext uri="{FF2B5EF4-FFF2-40B4-BE49-F238E27FC236}">
                <a16:creationId xmlns:a16="http://schemas.microsoft.com/office/drawing/2014/main" xmlns="" id="{9802351B-4CB8-493E-8F9B-47108083BAAD}"/>
              </a:ext>
            </a:extLst>
          </p:cNvPr>
          <p:cNvSpPr/>
          <p:nvPr/>
        </p:nvSpPr>
        <p:spPr>
          <a:xfrm>
            <a:off x="990600" y="1524000"/>
            <a:ext cx="813162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But he also critiqued their worldview</a:t>
            </a:r>
          </a:p>
        </p:txBody>
      </p:sp>
      <p:sp>
        <p:nvSpPr>
          <p:cNvPr id="2" name="Speech Bubble: Rectangle with Corners Rounded 1">
            <a:extLst>
              <a:ext uri="{FF2B5EF4-FFF2-40B4-BE49-F238E27FC236}">
                <a16:creationId xmlns:a16="http://schemas.microsoft.com/office/drawing/2014/main" xmlns="" id="{BAC1C3D4-C640-46DA-AF81-EF0A78153479}"/>
              </a:ext>
            </a:extLst>
          </p:cNvPr>
          <p:cNvSpPr/>
          <p:nvPr/>
        </p:nvSpPr>
        <p:spPr>
          <a:xfrm>
            <a:off x="457200" y="2362200"/>
            <a:ext cx="1752600" cy="838200"/>
          </a:xfrm>
          <a:prstGeom prst="wedgeRoundRectCallout">
            <a:avLst>
              <a:gd name="adj1" fmla="val -82620"/>
              <a:gd name="adj2" fmla="val 566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*gasp*</a:t>
            </a:r>
          </a:p>
        </p:txBody>
      </p:sp>
    </p:spTree>
    <p:extLst>
      <p:ext uri="{BB962C8B-B14F-4D97-AF65-F5344CB8AC3E}">
        <p14:creationId xmlns:p14="http://schemas.microsoft.com/office/powerpoint/2010/main" val="34127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76200" y="762000"/>
            <a:ext cx="8077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approached them with respect …</a:t>
            </a:r>
          </a:p>
        </p:txBody>
      </p:sp>
      <p:sp>
        <p:nvSpPr>
          <p:cNvPr id="6" name="Rounded Rectangular Callout 17">
            <a:extLst>
              <a:ext uri="{FF2B5EF4-FFF2-40B4-BE49-F238E27FC236}">
                <a16:creationId xmlns:a16="http://schemas.microsoft.com/office/drawing/2014/main" xmlns="" id="{9802351B-4CB8-493E-8F9B-47108083BAAD}"/>
              </a:ext>
            </a:extLst>
          </p:cNvPr>
          <p:cNvSpPr/>
          <p:nvPr/>
        </p:nvSpPr>
        <p:spPr>
          <a:xfrm>
            <a:off x="990600" y="1524000"/>
            <a:ext cx="813162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But he also critiqued their worldview</a:t>
            </a:r>
          </a:p>
        </p:txBody>
      </p:sp>
      <p:sp>
        <p:nvSpPr>
          <p:cNvPr id="10" name="Rounded Rectangular Callout 17">
            <a:extLst>
              <a:ext uri="{FF2B5EF4-FFF2-40B4-BE49-F238E27FC236}">
                <a16:creationId xmlns:a16="http://schemas.microsoft.com/office/drawing/2014/main" xmlns="" id="{BCCBD46C-F6C2-4383-B4D7-98347CAF4752}"/>
              </a:ext>
            </a:extLst>
          </p:cNvPr>
          <p:cNvSpPr/>
          <p:nvPr/>
        </p:nvSpPr>
        <p:spPr>
          <a:xfrm>
            <a:off x="152400" y="2895600"/>
            <a:ext cx="8763000"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It is not inherently evil to suggest someone’s sincerely-held belief might be wrong</a:t>
            </a:r>
          </a:p>
        </p:txBody>
      </p:sp>
      <p:sp>
        <p:nvSpPr>
          <p:cNvPr id="18" name="Rounded Rectangular Callout 17">
            <a:extLst>
              <a:ext uri="{FF2B5EF4-FFF2-40B4-BE49-F238E27FC236}">
                <a16:creationId xmlns:a16="http://schemas.microsoft.com/office/drawing/2014/main" xmlns="" id="{15C5E153-7360-4D25-A825-A05B781F6B41}"/>
              </a:ext>
            </a:extLst>
          </p:cNvPr>
          <p:cNvSpPr/>
          <p:nvPr/>
        </p:nvSpPr>
        <p:spPr>
          <a:xfrm>
            <a:off x="152400" y="45720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In fact, it is often the most </a:t>
            </a:r>
            <a:r>
              <a:rPr lang="en-US" sz="3600" b="1" i="1" dirty="0">
                <a:solidFill>
                  <a:schemeClr val="bg1"/>
                </a:solidFill>
              </a:rPr>
              <a:t>loving</a:t>
            </a:r>
            <a:r>
              <a:rPr lang="en-US" sz="3600" b="1" dirty="0">
                <a:solidFill>
                  <a:schemeClr val="bg1"/>
                </a:solidFill>
              </a:rPr>
              <a:t> thing!</a:t>
            </a:r>
          </a:p>
        </p:txBody>
      </p:sp>
    </p:spTree>
    <p:extLst>
      <p:ext uri="{BB962C8B-B14F-4D97-AF65-F5344CB8AC3E}">
        <p14:creationId xmlns:p14="http://schemas.microsoft.com/office/powerpoint/2010/main" val="317818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8"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76200" y="762000"/>
            <a:ext cx="8077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approached them with respect …</a:t>
            </a:r>
          </a:p>
        </p:txBody>
      </p:sp>
      <p:sp>
        <p:nvSpPr>
          <p:cNvPr id="6" name="Rounded Rectangular Callout 17">
            <a:extLst>
              <a:ext uri="{FF2B5EF4-FFF2-40B4-BE49-F238E27FC236}">
                <a16:creationId xmlns:a16="http://schemas.microsoft.com/office/drawing/2014/main" xmlns="" id="{9802351B-4CB8-493E-8F9B-47108083BAAD}"/>
              </a:ext>
            </a:extLst>
          </p:cNvPr>
          <p:cNvSpPr/>
          <p:nvPr/>
        </p:nvSpPr>
        <p:spPr>
          <a:xfrm>
            <a:off x="990600" y="1524000"/>
            <a:ext cx="813162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But he also critiqued their worldview</a:t>
            </a:r>
          </a:p>
        </p:txBody>
      </p:sp>
      <p:sp>
        <p:nvSpPr>
          <p:cNvPr id="10" name="Rounded Rectangular Callout 17">
            <a:extLst>
              <a:ext uri="{FF2B5EF4-FFF2-40B4-BE49-F238E27FC236}">
                <a16:creationId xmlns:a16="http://schemas.microsoft.com/office/drawing/2014/main" xmlns="" id="{BCCBD46C-F6C2-4383-B4D7-98347CAF4752}"/>
              </a:ext>
            </a:extLst>
          </p:cNvPr>
          <p:cNvSpPr/>
          <p:nvPr/>
        </p:nvSpPr>
        <p:spPr>
          <a:xfrm>
            <a:off x="152400" y="2438400"/>
            <a:ext cx="88392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exposed the </a:t>
            </a:r>
            <a:r>
              <a:rPr lang="en-US" sz="3200" b="1" i="1" dirty="0">
                <a:solidFill>
                  <a:schemeClr val="bg1"/>
                </a:solidFill>
              </a:rPr>
              <a:t>inadequacy</a:t>
            </a:r>
            <a:r>
              <a:rPr lang="en-US" sz="3200" b="1" dirty="0">
                <a:solidFill>
                  <a:schemeClr val="bg1"/>
                </a:solidFill>
              </a:rPr>
              <a:t> of their worldview</a:t>
            </a:r>
          </a:p>
        </p:txBody>
      </p:sp>
    </p:spTree>
    <p:extLst>
      <p:ext uri="{BB962C8B-B14F-4D97-AF65-F5344CB8AC3E}">
        <p14:creationId xmlns:p14="http://schemas.microsoft.com/office/powerpoint/2010/main" val="30985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FBE071A-B8D4-44A8-8CCA-210849E7137D}"/>
              </a:ext>
            </a:extLst>
          </p:cNvPr>
          <p:cNvPicPr>
            <a:picLocks noChangeAspect="1"/>
          </p:cNvPicPr>
          <p:nvPr/>
        </p:nvPicPr>
        <p:blipFill rotWithShape="1">
          <a:blip r:embed="rId2">
            <a:extLst>
              <a:ext uri="{28A0092B-C50C-407E-A947-70E740481C1C}">
                <a14:useLocalDpi xmlns:a14="http://schemas.microsoft.com/office/drawing/2010/main" val="0"/>
              </a:ext>
            </a:extLst>
          </a:blip>
          <a:srcRect l="3817" r="4790"/>
          <a:stretch/>
        </p:blipFill>
        <p:spPr>
          <a:xfrm>
            <a:off x="0" y="0"/>
            <a:ext cx="9144000" cy="6857999"/>
          </a:xfrm>
          <a:prstGeom prst="rect">
            <a:avLst/>
          </a:prstGeom>
        </p:spPr>
      </p:pic>
      <p:sp>
        <p:nvSpPr>
          <p:cNvPr id="11" name="Rounded Rectangular Callout 17">
            <a:extLst>
              <a:ext uri="{FF2B5EF4-FFF2-40B4-BE49-F238E27FC236}">
                <a16:creationId xmlns:a16="http://schemas.microsoft.com/office/drawing/2014/main" xmlns="" id="{67CB0C9A-6FBB-405D-B24B-A42670A72287}"/>
              </a:ext>
            </a:extLst>
          </p:cNvPr>
          <p:cNvSpPr/>
          <p:nvPr/>
        </p:nvSpPr>
        <p:spPr>
          <a:xfrm>
            <a:off x="152400" y="-76200"/>
            <a:ext cx="5465975"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Let’s evaluate Paul’s approach:</a:t>
            </a:r>
          </a:p>
        </p:txBody>
      </p:sp>
      <p:sp>
        <p:nvSpPr>
          <p:cNvPr id="12" name="Rounded Rectangular Callout 17">
            <a:extLst>
              <a:ext uri="{FF2B5EF4-FFF2-40B4-BE49-F238E27FC236}">
                <a16:creationId xmlns:a16="http://schemas.microsoft.com/office/drawing/2014/main" xmlns="" id="{42B69457-1707-4571-A8FA-0A155C887CCD}"/>
              </a:ext>
            </a:extLst>
          </p:cNvPr>
          <p:cNvSpPr/>
          <p:nvPr/>
        </p:nvSpPr>
        <p:spPr>
          <a:xfrm>
            <a:off x="5334000" y="-34565"/>
            <a:ext cx="4114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a:t>
            </a:r>
            <a:r>
              <a:rPr lang="en-US" sz="3200" b="1" i="1" dirty="0">
                <a:solidFill>
                  <a:schemeClr val="bg1"/>
                </a:solidFill>
              </a:rPr>
              <a:t>Contextualization</a:t>
            </a:r>
            <a:r>
              <a:rPr lang="en-US" sz="3200" b="1" dirty="0">
                <a:solidFill>
                  <a:schemeClr val="bg1"/>
                </a:solidFill>
              </a:rPr>
              <a:t>” </a:t>
            </a:r>
          </a:p>
        </p:txBody>
      </p:sp>
      <p:sp>
        <p:nvSpPr>
          <p:cNvPr id="20" name="Rounded Rectangular Callout 17">
            <a:extLst>
              <a:ext uri="{FF2B5EF4-FFF2-40B4-BE49-F238E27FC236}">
                <a16:creationId xmlns:a16="http://schemas.microsoft.com/office/drawing/2014/main" xmlns="" id="{29E3D12F-F1BC-41B2-B939-C22DB02FC863}"/>
              </a:ext>
            </a:extLst>
          </p:cNvPr>
          <p:cNvSpPr/>
          <p:nvPr/>
        </p:nvSpPr>
        <p:spPr>
          <a:xfrm>
            <a:off x="76200" y="762000"/>
            <a:ext cx="8077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approached them with respect …</a:t>
            </a:r>
          </a:p>
        </p:txBody>
      </p:sp>
      <p:sp>
        <p:nvSpPr>
          <p:cNvPr id="6" name="Rounded Rectangular Callout 17">
            <a:extLst>
              <a:ext uri="{FF2B5EF4-FFF2-40B4-BE49-F238E27FC236}">
                <a16:creationId xmlns:a16="http://schemas.microsoft.com/office/drawing/2014/main" xmlns="" id="{9802351B-4CB8-493E-8F9B-47108083BAAD}"/>
              </a:ext>
            </a:extLst>
          </p:cNvPr>
          <p:cNvSpPr/>
          <p:nvPr/>
        </p:nvSpPr>
        <p:spPr>
          <a:xfrm>
            <a:off x="990600" y="1524000"/>
            <a:ext cx="813162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But he also critiqued their worldview</a:t>
            </a:r>
          </a:p>
        </p:txBody>
      </p:sp>
      <p:sp>
        <p:nvSpPr>
          <p:cNvPr id="9" name="Rounded Rectangular Callout 17">
            <a:extLst>
              <a:ext uri="{FF2B5EF4-FFF2-40B4-BE49-F238E27FC236}">
                <a16:creationId xmlns:a16="http://schemas.microsoft.com/office/drawing/2014/main" xmlns="" id="{5A813C8F-3347-4C97-BF7E-896A355A319E}"/>
              </a:ext>
            </a:extLst>
          </p:cNvPr>
          <p:cNvSpPr/>
          <p:nvPr/>
        </p:nvSpPr>
        <p:spPr>
          <a:xfrm>
            <a:off x="152400" y="2438400"/>
            <a:ext cx="87630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pointed them toward a superior alternative</a:t>
            </a:r>
          </a:p>
        </p:txBody>
      </p:sp>
      <p:sp>
        <p:nvSpPr>
          <p:cNvPr id="13" name="Rounded Rectangular Callout 17">
            <a:extLst>
              <a:ext uri="{FF2B5EF4-FFF2-40B4-BE49-F238E27FC236}">
                <a16:creationId xmlns:a16="http://schemas.microsoft.com/office/drawing/2014/main" xmlns="" id="{5EECD698-1DA9-44D8-A716-60E4ADBE212F}"/>
              </a:ext>
            </a:extLst>
          </p:cNvPr>
          <p:cNvSpPr/>
          <p:nvPr/>
        </p:nvSpPr>
        <p:spPr>
          <a:xfrm>
            <a:off x="152401" y="3962400"/>
            <a:ext cx="87630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how to turn to the god they were searching for</a:t>
            </a:r>
          </a:p>
        </p:txBody>
      </p:sp>
      <p:sp>
        <p:nvSpPr>
          <p:cNvPr id="15" name="Rounded Rectangular Callout 17">
            <a:extLst>
              <a:ext uri="{FF2B5EF4-FFF2-40B4-BE49-F238E27FC236}">
                <a16:creationId xmlns:a16="http://schemas.microsoft.com/office/drawing/2014/main" xmlns="" id="{EC3311F9-EE13-409C-A985-1CFBB2416267}"/>
              </a:ext>
            </a:extLst>
          </p:cNvPr>
          <p:cNvSpPr/>
          <p:nvPr/>
        </p:nvSpPr>
        <p:spPr>
          <a:xfrm>
            <a:off x="152400" y="54864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He did it with boldness and confidence</a:t>
            </a:r>
          </a:p>
        </p:txBody>
      </p:sp>
    </p:spTree>
    <p:extLst>
      <p:ext uri="{BB962C8B-B14F-4D97-AF65-F5344CB8AC3E}">
        <p14:creationId xmlns:p14="http://schemas.microsoft.com/office/powerpoint/2010/main" val="38602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wallpapers.eu/sites/default/files/thessaloniki-69371-6215462.jpg%3F1388867228">
            <a:extLst>
              <a:ext uri="{FF2B5EF4-FFF2-40B4-BE49-F238E27FC236}">
                <a16:creationId xmlns:a16="http://schemas.microsoft.com/office/drawing/2014/main" xmlns="" id="{7051220F-E12C-4458-B846-ABFABDE5A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EF8343-3507-4F61-AC9A-71F477DB63DC}"/>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17:4 </a:t>
            </a:r>
            <a:r>
              <a:rPr lang="en-US" sz="3200" dirty="0"/>
              <a:t>Some of the Jews who listened were persuaded and joined Paul and Silas, along with many God-fearing Greek men and quite a few prominent women. </a:t>
            </a:r>
          </a:p>
          <a:p>
            <a:endParaRPr lang="en-US" sz="3100" dirty="0">
              <a:solidFill>
                <a:srgbClr val="002060"/>
              </a:solidFill>
            </a:endParaRPr>
          </a:p>
        </p:txBody>
      </p:sp>
    </p:spTree>
    <p:extLst>
      <p:ext uri="{BB962C8B-B14F-4D97-AF65-F5344CB8AC3E}">
        <p14:creationId xmlns:p14="http://schemas.microsoft.com/office/powerpoint/2010/main" val="34961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wallpapers.eu/sites/default/files/thessaloniki-69371-6215462.jpg%3F1388867228">
            <a:extLst>
              <a:ext uri="{FF2B5EF4-FFF2-40B4-BE49-F238E27FC236}">
                <a16:creationId xmlns:a16="http://schemas.microsoft.com/office/drawing/2014/main" xmlns="" id="{90FD6D9C-72E4-40FD-9E13-6FC245F9C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908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EF8343-3507-4F61-AC9A-71F477DB63D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b="1" u="sng" dirty="0">
                <a:solidFill>
                  <a:srgbClr val="002060"/>
                </a:solidFill>
              </a:rPr>
              <a:t>But</a:t>
            </a:r>
            <a:r>
              <a:rPr lang="en-US" sz="3100" dirty="0"/>
              <a:t> some of the Jews </a:t>
            </a:r>
            <a:r>
              <a:rPr lang="en-US" sz="3100" b="1" u="sng" dirty="0">
                <a:solidFill>
                  <a:srgbClr val="002060"/>
                </a:solidFill>
              </a:rPr>
              <a:t>were jealous</a:t>
            </a:r>
            <a:r>
              <a:rPr lang="en-US" sz="3100" dirty="0"/>
              <a:t>, so they gathered some troublemakers from the marketplace to form a mob and start a riot. They attacked the home of Jason, searching for Paul and Silas so they could drag them out to the crowd. </a:t>
            </a:r>
          </a:p>
          <a:p>
            <a:endParaRPr lang="en-US" sz="3100" dirty="0">
              <a:solidFill>
                <a:srgbClr val="002060"/>
              </a:solidFill>
            </a:endParaRPr>
          </a:p>
        </p:txBody>
      </p:sp>
      <p:sp>
        <p:nvSpPr>
          <p:cNvPr id="4" name="TextBox 3">
            <a:extLst>
              <a:ext uri="{FF2B5EF4-FFF2-40B4-BE49-F238E27FC236}">
                <a16:creationId xmlns:a16="http://schemas.microsoft.com/office/drawing/2014/main" xmlns="" id="{25DA3199-838F-4CEA-B578-D900D18E584C}"/>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were jealous, so they gathered some troublemakers from the marketplace to </a:t>
            </a:r>
            <a:r>
              <a:rPr lang="en-US" sz="3100" b="1" u="sng" dirty="0">
                <a:solidFill>
                  <a:srgbClr val="002060"/>
                </a:solidFill>
              </a:rPr>
              <a:t>form a mob and start a riot</a:t>
            </a:r>
            <a:r>
              <a:rPr lang="en-US" sz="3100" dirty="0"/>
              <a:t>. They attacked the home of Jason, searching for Paul and Silas so they could drag them out to the crowd. </a:t>
            </a:r>
          </a:p>
          <a:p>
            <a:endParaRPr lang="en-US" sz="3100" dirty="0">
              <a:solidFill>
                <a:srgbClr val="002060"/>
              </a:solidFill>
            </a:endParaRPr>
          </a:p>
        </p:txBody>
      </p:sp>
      <p:sp>
        <p:nvSpPr>
          <p:cNvPr id="5" name="TextBox 4">
            <a:extLst>
              <a:ext uri="{FF2B5EF4-FFF2-40B4-BE49-F238E27FC236}">
                <a16:creationId xmlns:a16="http://schemas.microsoft.com/office/drawing/2014/main" xmlns="" id="{C0CE29DF-2550-4F72-8F6F-E8C3E9F4F544}"/>
              </a:ext>
            </a:extLst>
          </p:cNvPr>
          <p:cNvSpPr txBox="1"/>
          <p:nvPr/>
        </p:nvSpPr>
        <p:spPr>
          <a:xfrm>
            <a:off x="0" y="4419600"/>
            <a:ext cx="9144000" cy="24384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17:5 </a:t>
            </a:r>
            <a:r>
              <a:rPr lang="en-US" sz="3100" dirty="0"/>
              <a:t>But some of the Jews were jealous, so they gathered some troublemakers from the marketplace to form a mob and start a riot. They </a:t>
            </a:r>
            <a:r>
              <a:rPr lang="en-US" sz="3100" b="1" u="sng" dirty="0">
                <a:solidFill>
                  <a:srgbClr val="002060"/>
                </a:solidFill>
              </a:rPr>
              <a:t>attacked the home of Jason, searching for Paul and Silas</a:t>
            </a:r>
            <a:r>
              <a:rPr lang="en-US" sz="3100" b="1" dirty="0">
                <a:solidFill>
                  <a:srgbClr val="002060"/>
                </a:solidFill>
              </a:rPr>
              <a:t> </a:t>
            </a:r>
            <a:r>
              <a:rPr lang="en-US" sz="3100" dirty="0"/>
              <a:t>so they could drag them out to the crowd. </a:t>
            </a:r>
          </a:p>
          <a:p>
            <a:endParaRPr lang="en-US" sz="3100" dirty="0">
              <a:solidFill>
                <a:srgbClr val="002060"/>
              </a:solidFill>
            </a:endParaRPr>
          </a:p>
        </p:txBody>
      </p:sp>
    </p:spTree>
    <p:extLst>
      <p:ext uri="{BB962C8B-B14F-4D97-AF65-F5344CB8AC3E}">
        <p14:creationId xmlns:p14="http://schemas.microsoft.com/office/powerpoint/2010/main" val="43418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29499</TotalTime>
  <Words>3170</Words>
  <Application>Microsoft Office PowerPoint</Application>
  <PresentationFormat>On-screen Show (4:3)</PresentationFormat>
  <Paragraphs>724</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4648</cp:revision>
  <dcterms:created xsi:type="dcterms:W3CDTF">2015-11-05T16:00:32Z</dcterms:created>
  <dcterms:modified xsi:type="dcterms:W3CDTF">2018-12-01T17:03:30Z</dcterms:modified>
</cp:coreProperties>
</file>