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6"/>
  </p:notesMasterIdLst>
  <p:sldIdLst>
    <p:sldId id="257" r:id="rId2"/>
    <p:sldId id="259" r:id="rId3"/>
    <p:sldId id="260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5" r:id="rId13"/>
    <p:sldId id="277" r:id="rId14"/>
    <p:sldId id="266" r:id="rId15"/>
    <p:sldId id="278" r:id="rId16"/>
    <p:sldId id="284" r:id="rId17"/>
    <p:sldId id="279" r:id="rId18"/>
    <p:sldId id="280" r:id="rId19"/>
    <p:sldId id="267" r:id="rId20"/>
    <p:sldId id="281" r:id="rId21"/>
    <p:sldId id="282" r:id="rId22"/>
    <p:sldId id="285" r:id="rId23"/>
    <p:sldId id="283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7DFCC-815B-44E0-A8B9-1B1FFF79C528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F6F4C-5D86-4499-AED4-94286D392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694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87139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384881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534876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476396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42249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700430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15294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76878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270102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050572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32923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69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85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WHO IS INVITED?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Everyone who desires to be included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293653"/>
            <a:ext cx="11875226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“Ho</a:t>
            </a:r>
            <a:r>
              <a:rPr lang="en-US" sz="3200" dirty="0"/>
              <a:t>! </a:t>
            </a:r>
            <a:r>
              <a:rPr lang="en-US" sz="3200" u="sng" dirty="0"/>
              <a:t>Every one who thirsts</a:t>
            </a:r>
            <a:r>
              <a:rPr lang="en-US" sz="3200" dirty="0"/>
              <a:t>, come to the waters;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u="sng" dirty="0">
                <a:solidFill>
                  <a:schemeClr val="bg1"/>
                </a:solidFill>
              </a:rPr>
              <a:t>you who have no money</a:t>
            </a:r>
            <a:r>
              <a:rPr lang="en-US" sz="3200" dirty="0">
                <a:solidFill>
                  <a:schemeClr val="bg1"/>
                </a:solidFill>
              </a:rPr>
              <a:t> come, buy and eat.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Come</a:t>
            </a:r>
            <a:r>
              <a:rPr lang="en-US" sz="3200" dirty="0">
                <a:solidFill>
                  <a:schemeClr val="bg1"/>
                </a:solidFill>
              </a:rPr>
              <a:t>, buy wine and milk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Without </a:t>
            </a:r>
            <a:r>
              <a:rPr lang="en-US" sz="3200" dirty="0">
                <a:solidFill>
                  <a:schemeClr val="bg1"/>
                </a:solidFill>
              </a:rPr>
              <a:t>money and without cost.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Why </a:t>
            </a:r>
            <a:r>
              <a:rPr lang="en-US" sz="3200" dirty="0">
                <a:solidFill>
                  <a:schemeClr val="bg1"/>
                </a:solidFill>
              </a:rPr>
              <a:t>do </a:t>
            </a:r>
            <a:r>
              <a:rPr lang="en-US" sz="3200" u="sng" dirty="0">
                <a:solidFill>
                  <a:schemeClr val="bg1"/>
                </a:solidFill>
              </a:rPr>
              <a:t>you spend money for what is not bread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your wages for what does not satisfy?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Listen </a:t>
            </a:r>
            <a:r>
              <a:rPr lang="en-US" sz="3200" dirty="0">
                <a:solidFill>
                  <a:schemeClr val="bg1"/>
                </a:solidFill>
              </a:rPr>
              <a:t>carefully to Me, and eat what is good,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delight yourself in abundance</a:t>
            </a:r>
            <a:r>
              <a:rPr lang="en-US" sz="3200" dirty="0" smtClean="0">
                <a:solidFill>
                  <a:schemeClr val="bg1"/>
                </a:solidFill>
              </a:rPr>
              <a:t>.”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494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WHO IS INVITED?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Everyone who </a:t>
            </a:r>
            <a:r>
              <a:rPr lang="en-US" sz="4400" b="0" i="1" dirty="0" smtClean="0">
                <a:effectLst/>
                <a:cs typeface="Times New Roman" pitchFamily="18" charset="0"/>
              </a:rPr>
              <a:t>can’t afford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the entrance fee</a:t>
            </a:r>
            <a:endParaRPr lang="en-US" sz="44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293653"/>
            <a:ext cx="11875226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“Ho</a:t>
            </a:r>
            <a:r>
              <a:rPr lang="en-US" sz="3200" dirty="0"/>
              <a:t>! Every one who thirsts, come to the waters;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u="sng" dirty="0"/>
              <a:t>you who have no money</a:t>
            </a:r>
            <a:r>
              <a:rPr lang="en-US" sz="3200" dirty="0"/>
              <a:t> come, buy and eat.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Come</a:t>
            </a:r>
            <a:r>
              <a:rPr lang="en-US" sz="3200" dirty="0"/>
              <a:t>, buy wine and milk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Without </a:t>
            </a:r>
            <a:r>
              <a:rPr lang="en-US" sz="3200" dirty="0"/>
              <a:t>money and without cost.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Why </a:t>
            </a:r>
            <a:r>
              <a:rPr lang="en-US" sz="3200" dirty="0">
                <a:solidFill>
                  <a:schemeClr val="bg1"/>
                </a:solidFill>
              </a:rPr>
              <a:t>do </a:t>
            </a:r>
            <a:r>
              <a:rPr lang="en-US" sz="3200" u="sng" dirty="0">
                <a:solidFill>
                  <a:schemeClr val="bg1"/>
                </a:solidFill>
              </a:rPr>
              <a:t>you spend money for what is not bread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your wages for what does not satisfy?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Listen </a:t>
            </a:r>
            <a:r>
              <a:rPr lang="en-US" sz="3200" dirty="0">
                <a:solidFill>
                  <a:schemeClr val="bg1"/>
                </a:solidFill>
              </a:rPr>
              <a:t>carefully to Me, and eat what is good,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delight yourself in abundance</a:t>
            </a:r>
            <a:r>
              <a:rPr lang="en-US" sz="3200" dirty="0" smtClean="0">
                <a:solidFill>
                  <a:schemeClr val="bg1"/>
                </a:solidFill>
              </a:rPr>
              <a:t>.”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5455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WHO IS INVITED?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000" b="0" i="1" dirty="0">
                <a:effectLst/>
                <a:cs typeface="Times New Roman" pitchFamily="18" charset="0"/>
              </a:rPr>
              <a:t>Everyone who </a:t>
            </a:r>
            <a:r>
              <a:rPr lang="en-US" sz="4000" b="0" i="1" dirty="0" smtClean="0">
                <a:effectLst/>
                <a:cs typeface="Times New Roman" pitchFamily="18" charset="0"/>
              </a:rPr>
              <a:t>has wasted their resources </a:t>
            </a:r>
            <a:br>
              <a:rPr lang="en-US" sz="4000" b="0" i="1" dirty="0" smtClean="0">
                <a:effectLst/>
                <a:cs typeface="Times New Roman" pitchFamily="18" charset="0"/>
              </a:rPr>
            </a:br>
            <a:r>
              <a:rPr lang="en-US" sz="4000" b="0" i="1" dirty="0" smtClean="0">
                <a:effectLst/>
                <a:cs typeface="Times New Roman" pitchFamily="18" charset="0"/>
              </a:rPr>
              <a:t>on pseudo-feasts</a:t>
            </a: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293653"/>
            <a:ext cx="11875226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“Ho</a:t>
            </a:r>
            <a:r>
              <a:rPr lang="en-US" sz="3200" dirty="0"/>
              <a:t>! Every one who thirsts, come to the waters;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 who have no money come, buy and eat.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Come</a:t>
            </a:r>
            <a:r>
              <a:rPr lang="en-US" sz="3200" dirty="0"/>
              <a:t>, buy wine and milk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Without </a:t>
            </a:r>
            <a:r>
              <a:rPr lang="en-US" sz="3200" dirty="0"/>
              <a:t>money and without cost.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u="sng" dirty="0" smtClean="0"/>
              <a:t>Why </a:t>
            </a:r>
            <a:r>
              <a:rPr lang="en-US" sz="3200" u="sng" dirty="0"/>
              <a:t>do you spend money for what is not bread, </a:t>
            </a:r>
            <a:endParaRPr lang="en-US" sz="3200" u="sng" dirty="0" smtClean="0"/>
          </a:p>
          <a:p>
            <a:pPr>
              <a:lnSpc>
                <a:spcPts val="3200"/>
              </a:lnSpc>
            </a:pPr>
            <a:r>
              <a:rPr lang="en-US" sz="3200" u="sng" dirty="0" smtClean="0"/>
              <a:t>And </a:t>
            </a:r>
            <a:r>
              <a:rPr lang="en-US" sz="3200" u="sng" dirty="0"/>
              <a:t>your wages for what does not satisfy? </a:t>
            </a:r>
            <a:endParaRPr lang="en-US" sz="3200" u="sng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Listen </a:t>
            </a:r>
            <a:r>
              <a:rPr lang="en-US" sz="3200" dirty="0"/>
              <a:t>carefully to Me, and eat what is good,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delight yourself in abundance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153967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WHO IS INVITED?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Everyone </a:t>
            </a:r>
            <a:r>
              <a:rPr lang="en-US" sz="4400" b="0" i="1" dirty="0">
                <a:effectLst/>
                <a:cs typeface="Times New Roman" pitchFamily="18" charset="0"/>
              </a:rPr>
              <a:t>who </a:t>
            </a:r>
            <a:r>
              <a:rPr lang="en-US" sz="4400" b="0" i="1" dirty="0" smtClean="0">
                <a:effectLst/>
                <a:cs typeface="Times New Roman" pitchFamily="18" charset="0"/>
              </a:rPr>
              <a:t>has been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wicked &amp; unrighteous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(vs. 7)</a:t>
            </a:r>
            <a:endParaRPr lang="en-US" sz="4400" dirty="0" smtClean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3180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RESPONSE IS REQUIRED?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306719"/>
            <a:ext cx="11875226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“Ho</a:t>
            </a:r>
            <a:r>
              <a:rPr lang="en-US" sz="3200" dirty="0"/>
              <a:t>! Every one who thirsts, </a:t>
            </a:r>
            <a:r>
              <a:rPr lang="en-US" sz="3200" u="sng" dirty="0"/>
              <a:t>come</a:t>
            </a:r>
            <a:r>
              <a:rPr lang="en-US" sz="3200" dirty="0"/>
              <a:t> to the </a:t>
            </a:r>
            <a:r>
              <a:rPr lang="en-US" sz="3200" dirty="0" smtClean="0"/>
              <a:t>waters; 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 who have no money </a:t>
            </a:r>
            <a:r>
              <a:rPr lang="en-US" sz="3200" u="sng" dirty="0"/>
              <a:t>come</a:t>
            </a:r>
            <a:r>
              <a:rPr lang="en-US" sz="3200" dirty="0"/>
              <a:t>, buy and eat.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u="sng" dirty="0" smtClean="0"/>
              <a:t>Come</a:t>
            </a:r>
            <a:r>
              <a:rPr lang="en-US" sz="3200" dirty="0"/>
              <a:t>, buy wine and milk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Without </a:t>
            </a:r>
            <a:r>
              <a:rPr lang="en-US" sz="3200" dirty="0"/>
              <a:t>money and without </a:t>
            </a:r>
            <a:r>
              <a:rPr lang="en-US" sz="3200" dirty="0" smtClean="0"/>
              <a:t>cost . . 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u="sng" dirty="0" smtClean="0"/>
              <a:t>Incline </a:t>
            </a:r>
            <a:r>
              <a:rPr lang="en-US" sz="3200" u="sng" dirty="0"/>
              <a:t>your ear</a:t>
            </a:r>
            <a:r>
              <a:rPr lang="en-US" sz="3200" dirty="0"/>
              <a:t> and </a:t>
            </a:r>
            <a:r>
              <a:rPr lang="en-US" sz="3200" u="sng" dirty="0"/>
              <a:t>come to Me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u="sng" dirty="0" smtClean="0"/>
              <a:t>Listen</a:t>
            </a:r>
            <a:r>
              <a:rPr lang="en-US" sz="3200" dirty="0"/>
              <a:t>, that </a:t>
            </a:r>
            <a:r>
              <a:rPr lang="en-US" sz="3200" dirty="0" smtClean="0"/>
              <a:t>your soul </a:t>
            </a:r>
            <a:r>
              <a:rPr lang="en-US" sz="3200" dirty="0"/>
              <a:t>may </a:t>
            </a:r>
            <a:r>
              <a:rPr lang="en-US" sz="3200" dirty="0" smtClean="0"/>
              <a:t>live . . .”</a:t>
            </a:r>
          </a:p>
        </p:txBody>
      </p:sp>
    </p:spTree>
    <p:extLst>
      <p:ext uri="{BB962C8B-B14F-4D97-AF65-F5344CB8AC3E}">
        <p14:creationId xmlns:p14="http://schemas.microsoft.com/office/powerpoint/2010/main" val="3460740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RESPONSE IS REQUIRED?   (REPENTANCE)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916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RESPONSE IS REQUIRED?   (REPENTANCE)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Call out to God &amp; tell Him that you want to know Him &amp; be in His kingdom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3325626"/>
            <a:ext cx="11875226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Seek the </a:t>
            </a:r>
            <a:r>
              <a:rPr lang="en-US" sz="3200" cap="small" dirty="0"/>
              <a:t>Lord</a:t>
            </a:r>
            <a:r>
              <a:rPr lang="en-US" sz="3200" dirty="0"/>
              <a:t> while He may be found;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Call </a:t>
            </a:r>
            <a:r>
              <a:rPr lang="en-US" sz="3200" dirty="0"/>
              <a:t>upon Him while He is near. </a:t>
            </a:r>
          </a:p>
        </p:txBody>
      </p:sp>
    </p:spTree>
    <p:extLst>
      <p:ext uri="{BB962C8B-B14F-4D97-AF65-F5344CB8AC3E}">
        <p14:creationId xmlns:p14="http://schemas.microsoft.com/office/powerpoint/2010/main" val="275941588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RESPONSE IS REQUIRED?   (REPENTANCE)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Call out to God &amp; tell Him that you want to know Him &amp; be in His kingdom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Forsake your path of alienation from Him – 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&amp; come home to Him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4449035"/>
            <a:ext cx="11875226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Let the wicked forsake his way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the unrighteous man his thoughts;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let him return to the </a:t>
            </a:r>
            <a:r>
              <a:rPr lang="en-US" sz="3200" cap="small" dirty="0"/>
              <a:t>Lord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He will have compassion on him,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to our God, </a:t>
            </a:r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dirty="0">
                <a:solidFill>
                  <a:schemeClr val="bg1"/>
                </a:solidFill>
              </a:rPr>
              <a:t>He will abundantly pardon. </a:t>
            </a:r>
          </a:p>
        </p:txBody>
      </p:sp>
    </p:spTree>
    <p:extLst>
      <p:ext uri="{BB962C8B-B14F-4D97-AF65-F5344CB8AC3E}">
        <p14:creationId xmlns:p14="http://schemas.microsoft.com/office/powerpoint/2010/main" val="326554343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RESPONSE IS REQUIRED?   (REPENTANCE)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Call </a:t>
            </a:r>
            <a:r>
              <a:rPr lang="en-US" sz="4000" dirty="0">
                <a:cs typeface="Times New Roman" pitchFamily="18" charset="0"/>
              </a:rPr>
              <a:t>out to God &amp; tell Him that you want to know Him &amp; be in His kingdom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Forsake </a:t>
            </a:r>
            <a:r>
              <a:rPr lang="en-US" sz="4000" dirty="0">
                <a:cs typeface="Times New Roman" pitchFamily="18" charset="0"/>
              </a:rPr>
              <a:t>your path of alienation from Him –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&amp; come home to Him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4449035"/>
            <a:ext cx="11875226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Let the wicked forsake his way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the unrighteous man his thoughts;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let him return to the </a:t>
            </a:r>
            <a:r>
              <a:rPr lang="en-US" sz="3200" cap="small" dirty="0"/>
              <a:t>Lord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He </a:t>
            </a:r>
            <a:r>
              <a:rPr lang="en-US" sz="3200" u="sng" dirty="0"/>
              <a:t>will</a:t>
            </a:r>
            <a:r>
              <a:rPr lang="en-US" sz="3200" dirty="0"/>
              <a:t> have compassion on him,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to our God, </a:t>
            </a:r>
            <a:r>
              <a:rPr lang="en-US" sz="3200" dirty="0" smtClean="0"/>
              <a:t>for </a:t>
            </a:r>
            <a:r>
              <a:rPr lang="en-US" sz="3200" dirty="0"/>
              <a:t>He </a:t>
            </a:r>
            <a:r>
              <a:rPr lang="en-US" sz="3200" u="sng" dirty="0"/>
              <a:t>will</a:t>
            </a:r>
            <a:r>
              <a:rPr lang="en-US" sz="3200" dirty="0"/>
              <a:t> abundantly pardon. </a:t>
            </a:r>
          </a:p>
        </p:txBody>
      </p:sp>
    </p:spTree>
    <p:extLst>
      <p:ext uri="{BB962C8B-B14F-4D97-AF65-F5344CB8AC3E}">
        <p14:creationId xmlns:p14="http://schemas.microsoft.com/office/powerpoint/2010/main" val="425379344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ON WHAT BASIS DOES GOD PARDON &amp; INVITE US?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306719"/>
            <a:ext cx="11875226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“For My thoughts are not your thoughts,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Nor </a:t>
            </a:r>
            <a:r>
              <a:rPr lang="en-US" sz="3200" dirty="0"/>
              <a:t>are your ways My ways,” declares the 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For </a:t>
            </a:r>
            <a:r>
              <a:rPr lang="en-US" sz="3200" dirty="0"/>
              <a:t>as the heavens are higher than the earth,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So </a:t>
            </a:r>
            <a:r>
              <a:rPr lang="en-US" sz="3200" dirty="0"/>
              <a:t>are My ways higher than your ways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My thoughts than your thoughts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6025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dirty="0" smtClean="0">
                <a:cs typeface="Times New Roman" pitchFamily="18" charset="0"/>
              </a:rPr>
              <a:t>To give us rest for our souls (Matt. 11:28-30)</a:t>
            </a:r>
          </a:p>
          <a:p>
            <a:pPr marL="571500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dirty="0" smtClean="0">
                <a:cs typeface="Times New Roman" pitchFamily="18" charset="0"/>
              </a:rPr>
              <a:t>To satisfy our spiritual hunger (Jn. 6:35)</a:t>
            </a:r>
          </a:p>
          <a:p>
            <a:pPr marL="571500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dirty="0" smtClean="0">
                <a:cs typeface="Times New Roman" pitchFamily="18" charset="0"/>
              </a:rPr>
              <a:t>To quench our spiritual thirst (Jn. 7:37-39)</a:t>
            </a:r>
          </a:p>
          <a:p>
            <a:pPr marL="571500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dirty="0" smtClean="0">
                <a:cs typeface="Times New Roman" pitchFamily="18" charset="0"/>
              </a:rPr>
              <a:t>To come into our hearts (Rev. 3:20)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80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ON WHAT BASIS DOES GOD PARDON &amp; INVITE US?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We think &amp; operate according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u="sng" dirty="0" smtClean="0">
                <a:effectLst/>
                <a:cs typeface="Times New Roman" pitchFamily="18" charset="0"/>
              </a:rPr>
              <a:t>our works</a:t>
            </a:r>
            <a:r>
              <a:rPr lang="en-US" sz="4400" b="0" i="1" dirty="0" smtClean="0">
                <a:effectLst/>
                <a:cs typeface="Times New Roman" pitchFamily="18" charset="0"/>
              </a:rPr>
              <a:t> - what we earn &amp; deserve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306719"/>
            <a:ext cx="11875226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“For My thoughts are not your thoughts,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Nor </a:t>
            </a:r>
            <a:r>
              <a:rPr lang="en-US" sz="3200" dirty="0"/>
              <a:t>are your ways My ways,” declares the 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For </a:t>
            </a:r>
            <a:r>
              <a:rPr lang="en-US" sz="3200" dirty="0"/>
              <a:t>as the heavens are higher than the earth,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So </a:t>
            </a:r>
            <a:r>
              <a:rPr lang="en-US" sz="3200" dirty="0"/>
              <a:t>are My ways higher than your ways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My thoughts than your thoughts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93118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ON WHAT BASIS DOES GOD PARDON &amp; INVITE US?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We think &amp; operate according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u="sng" dirty="0">
                <a:effectLst/>
                <a:cs typeface="Times New Roman" pitchFamily="18" charset="0"/>
              </a:rPr>
              <a:t>our works</a:t>
            </a:r>
            <a:r>
              <a:rPr lang="en-US" sz="4400" b="0" i="1" dirty="0">
                <a:effectLst/>
                <a:cs typeface="Times New Roman" pitchFamily="18" charset="0"/>
              </a:rPr>
              <a:t> - what we earn &amp; deserve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</a:t>
            </a:r>
            <a:r>
              <a:rPr lang="en-US" sz="4400" b="0" i="1" dirty="0">
                <a:effectLst/>
                <a:cs typeface="Times New Roman" pitchFamily="18" charset="0"/>
              </a:rPr>
              <a:t>. . But God thinks &amp; operates according to </a:t>
            </a:r>
            <a:r>
              <a:rPr lang="en-US" sz="4400" b="0" i="1" u="sng" dirty="0">
                <a:effectLst/>
                <a:cs typeface="Times New Roman" pitchFamily="18" charset="0"/>
              </a:rPr>
              <a:t>His grace</a:t>
            </a:r>
            <a:r>
              <a:rPr lang="en-US" sz="4400" b="0" i="1" dirty="0">
                <a:effectLst/>
                <a:cs typeface="Times New Roman" pitchFamily="18" charset="0"/>
              </a:rPr>
              <a:t> </a:t>
            </a:r>
            <a:r>
              <a:rPr lang="en-US" sz="4400" b="0" i="1" dirty="0" smtClean="0">
                <a:effectLst/>
                <a:cs typeface="Times New Roman" pitchFamily="18" charset="0"/>
              </a:rPr>
              <a:t>– based on Jesus’ death for </a:t>
            </a:r>
            <a:r>
              <a:rPr lang="en-US" sz="4400" b="0" i="1" dirty="0">
                <a:effectLst/>
                <a:cs typeface="Times New Roman" pitchFamily="18" charset="0"/>
              </a:rPr>
              <a:t>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306719"/>
            <a:ext cx="11875226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“For My thoughts are not your thoughts,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Nor </a:t>
            </a:r>
            <a:r>
              <a:rPr lang="en-US" sz="3200" dirty="0"/>
              <a:t>are your ways My ways,” declares the 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For </a:t>
            </a:r>
            <a:r>
              <a:rPr lang="en-US" sz="3200" dirty="0"/>
              <a:t>as the heavens are higher than the earth,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So </a:t>
            </a:r>
            <a:r>
              <a:rPr lang="en-US" sz="3200" dirty="0"/>
              <a:t>are My ways higher than your ways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My thoughts than your thoughts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461712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ON WHAT BASIS DOES GOD PARDON &amp; INVITE US?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We think &amp; operate according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u="sng" dirty="0">
                <a:effectLst/>
                <a:cs typeface="Times New Roman" pitchFamily="18" charset="0"/>
              </a:rPr>
              <a:t>our works</a:t>
            </a:r>
            <a:r>
              <a:rPr lang="en-US" sz="4400" b="0" i="1" dirty="0">
                <a:effectLst/>
                <a:cs typeface="Times New Roman" pitchFamily="18" charset="0"/>
              </a:rPr>
              <a:t> - what we earn &amp; deserve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God thinks &amp; operates according to </a:t>
            </a:r>
            <a:r>
              <a:rPr lang="en-US" sz="4400" b="0" i="1" u="sng" dirty="0">
                <a:effectLst/>
                <a:cs typeface="Times New Roman" pitchFamily="18" charset="0"/>
              </a:rPr>
              <a:t>His grace</a:t>
            </a:r>
            <a:r>
              <a:rPr lang="en-US" sz="4400" b="0" i="1" dirty="0">
                <a:effectLst/>
                <a:cs typeface="Times New Roman" pitchFamily="18" charset="0"/>
              </a:rPr>
              <a:t> – based on Jesus’ death for 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306719"/>
            <a:ext cx="11875226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Isaiah 53:5</a:t>
            </a:r>
            <a:r>
              <a:rPr lang="en-US" sz="3200" dirty="0" smtClean="0"/>
              <a:t> He </a:t>
            </a:r>
            <a:r>
              <a:rPr lang="en-US" sz="3200" dirty="0"/>
              <a:t>was pierced through for our transgressions,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was crushed for our </a:t>
            </a:r>
            <a:r>
              <a:rPr lang="en-US" sz="3200" dirty="0" smtClean="0"/>
              <a:t>iniquities . . .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by His scourging we are healed.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All of us like sheep have gone astray,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Each </a:t>
            </a:r>
            <a:r>
              <a:rPr lang="en-US" sz="3200" dirty="0"/>
              <a:t>of us has turned to his own way;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But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has caused the iniquity of us all </a:t>
            </a:r>
            <a:r>
              <a:rPr lang="en-US" sz="3200" dirty="0" smtClean="0"/>
              <a:t>to </a:t>
            </a:r>
            <a:r>
              <a:rPr lang="en-US" sz="3200" dirty="0"/>
              <a:t>fall on </a:t>
            </a:r>
            <a:r>
              <a:rPr lang="en-US" sz="3200" dirty="0" smtClean="0"/>
              <a:t>Him . . .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11</a:t>
            </a:r>
            <a:r>
              <a:rPr lang="en-US" sz="3200" dirty="0" smtClean="0"/>
              <a:t> . . . the Righteous </a:t>
            </a:r>
            <a:r>
              <a:rPr lang="en-US" sz="3200" dirty="0"/>
              <a:t>One, My Servant, will justify the many, </a:t>
            </a:r>
            <a:r>
              <a:rPr lang="en-US" sz="3200" dirty="0" smtClean="0"/>
              <a:t>Because He </a:t>
            </a:r>
            <a:r>
              <a:rPr lang="en-US" sz="3200" dirty="0"/>
              <a:t>will bear their iniquities. 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6711551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God’s invitation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will</a:t>
            </a:r>
            <a:r>
              <a:rPr lang="en-US" sz="4400" b="0" i="1" dirty="0" smtClean="0">
                <a:effectLst/>
                <a:cs typeface="Times New Roman" pitchFamily="18" charset="0"/>
              </a:rPr>
              <a:t> produce a harvest –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will you be part of it??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8387" y="2875350"/>
            <a:ext cx="11875226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10</a:t>
            </a:r>
            <a:r>
              <a:rPr lang="en-US" sz="3200" dirty="0" smtClean="0"/>
              <a:t> </a:t>
            </a:r>
            <a:r>
              <a:rPr lang="en-US" sz="3200" dirty="0"/>
              <a:t>“For as the rain and the snow come down from heaven,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do not return there without watering the earth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making it bear and sprout,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furnishing seed to the sower and bread to the eater;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11</a:t>
            </a:r>
            <a:r>
              <a:rPr lang="en-US" sz="3200" dirty="0" smtClean="0"/>
              <a:t> </a:t>
            </a:r>
            <a:r>
              <a:rPr lang="en-US" sz="3200" dirty="0"/>
              <a:t>So will My word </a:t>
            </a:r>
            <a:r>
              <a:rPr lang="en-US" sz="3200" dirty="0" smtClean="0"/>
              <a:t>(invitation) be </a:t>
            </a:r>
            <a:r>
              <a:rPr lang="en-US" sz="3200" dirty="0"/>
              <a:t>which goes forth from My mouth;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It </a:t>
            </a:r>
            <a:r>
              <a:rPr lang="en-US" sz="3200" dirty="0"/>
              <a:t>will not return to Me empty,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Without </a:t>
            </a:r>
            <a:r>
              <a:rPr lang="en-US" sz="3200" dirty="0"/>
              <a:t>accomplishing what I desire,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without succeeding in the matter for which I sent it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738739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 smtClean="0">
                <a:cs typeface="Times New Roman" pitchFamily="18" charset="0"/>
              </a:rPr>
              <a:t>NEXT </a:t>
            </a:r>
            <a:r>
              <a:rPr lang="en-US" sz="8800" dirty="0">
                <a:cs typeface="Times New Roman" pitchFamily="18" charset="0"/>
              </a:rPr>
              <a:t>WEEK</a:t>
            </a:r>
            <a:r>
              <a:rPr lang="en-US" sz="8800" dirty="0" smtClean="0">
                <a:cs typeface="Times New Roman" pitchFamily="18" charset="0"/>
              </a:rPr>
              <a:t>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 smtClean="0">
                <a:cs typeface="Times New Roman" pitchFamily="18" charset="0"/>
              </a:rPr>
              <a:t>Colossians 3:5-14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 smtClean="0">
                <a:cs typeface="Times New Roman" pitchFamily="18" charset="0"/>
              </a:rPr>
              <a:t>“The Path to Spiritual Maturity – Part 2”</a:t>
            </a:r>
            <a:endParaRPr lang="en-US" sz="6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57308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3248" y="1718886"/>
            <a:ext cx="11875226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“Ho</a:t>
            </a:r>
            <a:r>
              <a:rPr lang="en-US" sz="3200" dirty="0"/>
              <a:t>! Every one who thirsts, come to the waters;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 who have no money come, buy and eat.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Come</a:t>
            </a:r>
            <a:r>
              <a:rPr lang="en-US" sz="3200" dirty="0"/>
              <a:t>, buy wine and milk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Without </a:t>
            </a:r>
            <a:r>
              <a:rPr lang="en-US" sz="3200" dirty="0"/>
              <a:t>money and without cost.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Why </a:t>
            </a:r>
            <a:r>
              <a:rPr lang="en-US" sz="3200" dirty="0"/>
              <a:t>do you spend money for what is not bread,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your wages for what does not satisfy?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Listen </a:t>
            </a:r>
            <a:r>
              <a:rPr lang="en-US" sz="3200" dirty="0"/>
              <a:t>carefully to Me, and eat what is good,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delight yourself in abundance.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Incline </a:t>
            </a:r>
            <a:r>
              <a:rPr lang="en-US" sz="3200" dirty="0"/>
              <a:t>your ear and come to Me.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Listen</a:t>
            </a:r>
            <a:r>
              <a:rPr lang="en-US" sz="3200" dirty="0"/>
              <a:t>, that </a:t>
            </a:r>
            <a:r>
              <a:rPr lang="en-US" sz="3200" dirty="0" smtClean="0"/>
              <a:t>your soul </a:t>
            </a:r>
            <a:r>
              <a:rPr lang="en-US" sz="3200" dirty="0"/>
              <a:t>may live;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I will make an everlasting covenant with you,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According </a:t>
            </a:r>
            <a:r>
              <a:rPr lang="en-US" sz="3200" dirty="0"/>
              <a:t>to the faithful mercies shown to David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98072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INVITATION TO WHAT?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A lavish feast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3248" y="2907605"/>
            <a:ext cx="11875226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</a:t>
            </a:r>
            <a:r>
              <a:rPr lang="en-US" sz="3200" dirty="0" smtClean="0"/>
              <a:t> “Ho</a:t>
            </a:r>
            <a:r>
              <a:rPr lang="en-US" sz="3200" dirty="0"/>
              <a:t>! Every one who thirsts, come to the </a:t>
            </a:r>
            <a:r>
              <a:rPr lang="en-US" sz="3200" u="sng" dirty="0"/>
              <a:t>waters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 who have no money come, buy and </a:t>
            </a:r>
            <a:r>
              <a:rPr lang="en-US" sz="3200" u="sng" dirty="0"/>
              <a:t>eat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Come</a:t>
            </a:r>
            <a:r>
              <a:rPr lang="en-US" sz="3200" dirty="0"/>
              <a:t>, buy </a:t>
            </a:r>
            <a:r>
              <a:rPr lang="en-US" sz="3200" u="sng" dirty="0"/>
              <a:t>wine and milk </a:t>
            </a:r>
            <a:endParaRPr lang="en-US" sz="3200" u="sng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Without </a:t>
            </a:r>
            <a:r>
              <a:rPr lang="en-US" sz="3200" dirty="0"/>
              <a:t>money and without cost.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Why </a:t>
            </a:r>
            <a:r>
              <a:rPr lang="en-US" sz="3200" dirty="0"/>
              <a:t>do you spend money for what is not bread,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your wages for what does not satisfy?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Listen </a:t>
            </a:r>
            <a:r>
              <a:rPr lang="en-US" sz="3200" dirty="0"/>
              <a:t>carefully to Me, and </a:t>
            </a:r>
            <a:r>
              <a:rPr lang="en-US" sz="3200" u="sng" dirty="0"/>
              <a:t>eat what is good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u="sng" dirty="0"/>
              <a:t>delight yourself in abundance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806167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INVITATION TO WHAT?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Salvation in God’s kingdom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3248" y="2907605"/>
            <a:ext cx="11875226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3</a:t>
            </a:r>
            <a:r>
              <a:rPr lang="en-US" sz="3200" dirty="0"/>
              <a:t> </a:t>
            </a:r>
            <a:r>
              <a:rPr lang="en-US" sz="3200" dirty="0" smtClean="0"/>
              <a:t>. . . Listen</a:t>
            </a:r>
            <a:r>
              <a:rPr lang="en-US" sz="3200" dirty="0"/>
              <a:t>, that your soul may </a:t>
            </a:r>
            <a:r>
              <a:rPr lang="en-US" sz="3200" dirty="0" smtClean="0"/>
              <a:t>live . .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921199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INVITATION TO WHAT?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Salvation in God’s kingdom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3248" y="2907605"/>
            <a:ext cx="11875226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Isaiah 25:6</a:t>
            </a:r>
            <a:r>
              <a:rPr lang="en-US" sz="3200" dirty="0" smtClean="0"/>
              <a:t>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of hosts will prepare a lavish banquet </a:t>
            </a:r>
            <a:r>
              <a:rPr lang="en-US" sz="3200" dirty="0" smtClean="0"/>
              <a:t>. . . 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A </a:t>
            </a:r>
            <a:r>
              <a:rPr lang="en-US" sz="3200" dirty="0"/>
              <a:t>banquet of aged wine, choice pieces with marrow,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refined, aged wine.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And on this mountain He will swallow up the covering which is over all </a:t>
            </a:r>
            <a:r>
              <a:rPr lang="en-US" sz="3200" dirty="0" smtClean="0"/>
              <a:t>peoples . . 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He will swallow up death for all time,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the Lord </a:t>
            </a:r>
            <a:r>
              <a:rPr lang="en-US" sz="3200" cap="small" dirty="0"/>
              <a:t>God</a:t>
            </a:r>
            <a:r>
              <a:rPr lang="en-US" sz="3200" dirty="0"/>
              <a:t> will wipe tears away from all </a:t>
            </a:r>
            <a:r>
              <a:rPr lang="en-US" sz="3200" dirty="0" smtClean="0"/>
              <a:t>faces . . . </a:t>
            </a:r>
          </a:p>
        </p:txBody>
      </p:sp>
    </p:spTree>
    <p:extLst>
      <p:ext uri="{BB962C8B-B14F-4D97-AF65-F5344CB8AC3E}">
        <p14:creationId xmlns:p14="http://schemas.microsoft.com/office/powerpoint/2010/main" val="79579797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INVITATION TO WHAT?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Salvation in God’s kingdom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3248" y="2907605"/>
            <a:ext cx="11875226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And it will be said in that day, “Behold, this is our God for whom we have waited that He might save us.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This </a:t>
            </a:r>
            <a:r>
              <a:rPr lang="en-US" sz="3200" dirty="0"/>
              <a:t>is the </a:t>
            </a:r>
            <a:r>
              <a:rPr lang="en-US" sz="3200" cap="small" dirty="0"/>
              <a:t>Lord</a:t>
            </a:r>
            <a:r>
              <a:rPr lang="en-US" sz="3200" dirty="0"/>
              <a:t> for whom we have waited;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Let </a:t>
            </a:r>
            <a:r>
              <a:rPr lang="en-US" sz="3200" dirty="0"/>
              <a:t>us rejoice and be glad in His salvation.” </a:t>
            </a:r>
          </a:p>
        </p:txBody>
      </p:sp>
    </p:spTree>
    <p:extLst>
      <p:ext uri="{BB962C8B-B14F-4D97-AF65-F5344CB8AC3E}">
        <p14:creationId xmlns:p14="http://schemas.microsoft.com/office/powerpoint/2010/main" val="156686181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INVITATION TO WHAT?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Salvation in God’s kingdom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3248" y="2907605"/>
            <a:ext cx="11875226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3</a:t>
            </a:r>
            <a:r>
              <a:rPr lang="en-US" sz="3200" dirty="0"/>
              <a:t> Incline your ear and come to </a:t>
            </a:r>
            <a:r>
              <a:rPr lang="en-US" sz="3200" dirty="0" smtClean="0"/>
              <a:t>Me . . . </a:t>
            </a:r>
            <a:endParaRPr lang="en-US" sz="3200" dirty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I will make an everlasting covenant with you,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According to the faithful mercies shown to David.” </a:t>
            </a:r>
          </a:p>
        </p:txBody>
      </p:sp>
    </p:spTree>
    <p:extLst>
      <p:ext uri="{BB962C8B-B14F-4D97-AF65-F5344CB8AC3E}">
        <p14:creationId xmlns:p14="http://schemas.microsoft.com/office/powerpoint/2010/main" val="19204231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INVITATION TO WHAT?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Salvation in God’s kingdom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God’s Invitation in</a:t>
            </a:r>
            <a:br>
              <a:rPr lang="en-US" sz="4800" kern="0" dirty="0" smtClean="0"/>
            </a:br>
            <a:r>
              <a:rPr lang="en-US" sz="4800" kern="0" dirty="0" smtClean="0"/>
              <a:t>Isaiah 55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3248" y="2907605"/>
            <a:ext cx="11875226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“For you will go out with joy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be led forth with peace;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mountains and the hills will break forth into shouts of joy before you,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all the trees of the field will clap their hands.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13</a:t>
            </a:r>
            <a:r>
              <a:rPr lang="en-US" sz="3200" dirty="0" smtClean="0"/>
              <a:t> Instead </a:t>
            </a:r>
            <a:r>
              <a:rPr lang="en-US" sz="3200" dirty="0"/>
              <a:t>of the thorn bush the cypress will come up,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instead of the nettle the myrtle will come up,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it will be a memorial to the </a:t>
            </a:r>
            <a:r>
              <a:rPr lang="en-US" sz="3200" cap="small" dirty="0"/>
              <a:t>Lord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For </a:t>
            </a:r>
            <a:r>
              <a:rPr lang="en-US" sz="3200" dirty="0"/>
              <a:t>an everlasting sign which will not be cut off.” </a:t>
            </a:r>
          </a:p>
        </p:txBody>
      </p:sp>
    </p:spTree>
    <p:extLst>
      <p:ext uri="{BB962C8B-B14F-4D97-AF65-F5344CB8AC3E}">
        <p14:creationId xmlns:p14="http://schemas.microsoft.com/office/powerpoint/2010/main" val="2153564859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Office PowerPoint</Application>
  <PresentationFormat>Widescreen</PresentationFormat>
  <Paragraphs>214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2022-03-22T13:45:12Z</dcterms:created>
  <dcterms:modified xsi:type="dcterms:W3CDTF">2022-03-22T13:45:19Z</dcterms:modified>
</cp:coreProperties>
</file>