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8"/>
  </p:notesMasterIdLst>
  <p:sldIdLst>
    <p:sldId id="1273" r:id="rId2"/>
    <p:sldId id="5177" r:id="rId3"/>
    <p:sldId id="5210" r:id="rId4"/>
    <p:sldId id="5208" r:id="rId5"/>
    <p:sldId id="5211" r:id="rId6"/>
    <p:sldId id="7440" r:id="rId7"/>
    <p:sldId id="7441" r:id="rId8"/>
    <p:sldId id="7442" r:id="rId9"/>
    <p:sldId id="7445" r:id="rId10"/>
    <p:sldId id="7443" r:id="rId11"/>
    <p:sldId id="5209" r:id="rId12"/>
    <p:sldId id="5200" r:id="rId13"/>
    <p:sldId id="7444" r:id="rId14"/>
    <p:sldId id="5212" r:id="rId15"/>
    <p:sldId id="5213" r:id="rId16"/>
    <p:sldId id="5214" r:id="rId17"/>
    <p:sldId id="5216" r:id="rId18"/>
    <p:sldId id="5201" r:id="rId19"/>
    <p:sldId id="5215" r:id="rId20"/>
    <p:sldId id="5217" r:id="rId21"/>
    <p:sldId id="7432" r:id="rId22"/>
    <p:sldId id="7446" r:id="rId23"/>
    <p:sldId id="7447" r:id="rId24"/>
    <p:sldId id="7448" r:id="rId25"/>
    <p:sldId id="7449" r:id="rId26"/>
    <p:sldId id="5202" r:id="rId27"/>
    <p:sldId id="5220" r:id="rId28"/>
    <p:sldId id="5221" r:id="rId29"/>
    <p:sldId id="5222" r:id="rId30"/>
    <p:sldId id="5223" r:id="rId31"/>
    <p:sldId id="7450" r:id="rId32"/>
    <p:sldId id="5203" r:id="rId33"/>
    <p:sldId id="5224" r:id="rId34"/>
    <p:sldId id="5225" r:id="rId35"/>
    <p:sldId id="5226" r:id="rId36"/>
    <p:sldId id="5238" r:id="rId37"/>
    <p:sldId id="5204" r:id="rId38"/>
    <p:sldId id="7433" r:id="rId39"/>
    <p:sldId id="7434" r:id="rId40"/>
    <p:sldId id="7435" r:id="rId41"/>
    <p:sldId id="7436" r:id="rId42"/>
    <p:sldId id="7438" r:id="rId43"/>
    <p:sldId id="7439" r:id="rId44"/>
    <p:sldId id="5205" r:id="rId45"/>
    <p:sldId id="7398" r:id="rId46"/>
    <p:sldId id="6665" r:id="rId47"/>
  </p:sldIdLst>
  <p:sldSz cx="10160000" cy="5715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5400"/>
    <a:srgbClr val="B85C00"/>
    <a:srgbClr val="C06000"/>
    <a:srgbClr val="005AB4"/>
    <a:srgbClr val="4D4D4D"/>
    <a:srgbClr val="595959"/>
    <a:srgbClr val="000064"/>
    <a:srgbClr val="640000"/>
    <a:srgbClr val="006400"/>
    <a:srgbClr val="00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6497B-E25C-4191-894B-DCFA0E7D0347}" v="7" dt="2018-09-28T14:28:15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468" autoAdjust="0"/>
    <p:restoredTop sz="90476" autoAdjust="0"/>
  </p:normalViewPr>
  <p:slideViewPr>
    <p:cSldViewPr>
      <p:cViewPr varScale="1">
        <p:scale>
          <a:sx n="73" d="100"/>
          <a:sy n="73" d="100"/>
        </p:scale>
        <p:origin x="48" y="324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140" d="100"/>
        <a:sy n="140" d="100"/>
      </p:scale>
      <p:origin x="0" y="-2170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875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2209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507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="" xmlns:a16="http://schemas.microsoft.com/office/drawing/2014/main" id="{015B7358-D00C-4BC7-9DB0-4247E6FB55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>
            <a:extLst>
              <a:ext uri="{FF2B5EF4-FFF2-40B4-BE49-F238E27FC236}">
                <a16:creationId xmlns="" xmlns:a16="http://schemas.microsoft.com/office/drawing/2014/main" id="{3DD5427C-0DD5-498D-BB2D-0258C1AE7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4276" name="Slide Number Placeholder 3">
            <a:extLst>
              <a:ext uri="{FF2B5EF4-FFF2-40B4-BE49-F238E27FC236}">
                <a16:creationId xmlns="" xmlns:a16="http://schemas.microsoft.com/office/drawing/2014/main" id="{153C46D8-13FA-4E7F-AC49-4AC7B0DCE4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5F258C9-EA44-41DC-B871-CD8B9102E187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11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423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="" xmlns:a16="http://schemas.microsoft.com/office/drawing/2014/main" id="{64197E2C-C6B5-4AFD-88F9-B9B6C14B0B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>
            <a:extLst>
              <a:ext uri="{FF2B5EF4-FFF2-40B4-BE49-F238E27FC236}">
                <a16:creationId xmlns="" xmlns:a16="http://schemas.microsoft.com/office/drawing/2014/main" id="{23713218-E69E-4579-9936-23976C0C1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5300" name="Slide Number Placeholder 3">
            <a:extLst>
              <a:ext uri="{FF2B5EF4-FFF2-40B4-BE49-F238E27FC236}">
                <a16:creationId xmlns="" xmlns:a16="http://schemas.microsoft.com/office/drawing/2014/main" id="{906CA771-BD1F-40FC-961E-BCBA11CE99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A0199FF-950E-4BED-9DB1-1F5C80C7FDFA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12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029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137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="" xmlns:a16="http://schemas.microsoft.com/office/drawing/2014/main" id="{FC1B945F-AE98-49A2-BD1E-D765D214F4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>
            <a:extLst>
              <a:ext uri="{FF2B5EF4-FFF2-40B4-BE49-F238E27FC236}">
                <a16:creationId xmlns="" xmlns:a16="http://schemas.microsoft.com/office/drawing/2014/main" id="{171E5057-1655-481D-A8CE-D7B7CF458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6324" name="Slide Number Placeholder 3">
            <a:extLst>
              <a:ext uri="{FF2B5EF4-FFF2-40B4-BE49-F238E27FC236}">
                <a16:creationId xmlns="" xmlns:a16="http://schemas.microsoft.com/office/drawing/2014/main" id="{90D9EA35-69C7-4529-A610-36DDE195EE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70A75DB-2242-445C-A76A-76BBF317A727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14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769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="" xmlns:a16="http://schemas.microsoft.com/office/drawing/2014/main" id="{2A239D3F-6BF3-4440-883A-3301678CFD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>
            <a:extLst>
              <a:ext uri="{FF2B5EF4-FFF2-40B4-BE49-F238E27FC236}">
                <a16:creationId xmlns="" xmlns:a16="http://schemas.microsoft.com/office/drawing/2014/main" id="{C716413F-FC5C-40C7-AAB4-2C594DB55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7348" name="Slide Number Placeholder 3">
            <a:extLst>
              <a:ext uri="{FF2B5EF4-FFF2-40B4-BE49-F238E27FC236}">
                <a16:creationId xmlns="" xmlns:a16="http://schemas.microsoft.com/office/drawing/2014/main" id="{028AB1CB-B9F6-4FA5-BCAC-78BD6576F3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6BC52C6-F90E-4199-BF4B-DA75539EA4C3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15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4563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="" xmlns:a16="http://schemas.microsoft.com/office/drawing/2014/main" id="{B788BD78-97F2-4D39-B808-D30247A6D7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>
            <a:extLst>
              <a:ext uri="{FF2B5EF4-FFF2-40B4-BE49-F238E27FC236}">
                <a16:creationId xmlns="" xmlns:a16="http://schemas.microsoft.com/office/drawing/2014/main" id="{21092B0F-B5B7-4FF7-855C-4375582AD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8372" name="Slide Number Placeholder 3">
            <a:extLst>
              <a:ext uri="{FF2B5EF4-FFF2-40B4-BE49-F238E27FC236}">
                <a16:creationId xmlns="" xmlns:a16="http://schemas.microsoft.com/office/drawing/2014/main" id="{F6B5B20F-B5A2-481C-AA33-50023402CD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E714514-C278-4566-A06C-0FF0B74A515E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16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0240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="" xmlns:a16="http://schemas.microsoft.com/office/drawing/2014/main" id="{F4B26219-E955-409F-99B0-FFD14A46C4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>
            <a:extLst>
              <a:ext uri="{FF2B5EF4-FFF2-40B4-BE49-F238E27FC236}">
                <a16:creationId xmlns="" xmlns:a16="http://schemas.microsoft.com/office/drawing/2014/main" id="{3529FB46-CE61-41E3-8392-C81FE334A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9396" name="Slide Number Placeholder 3">
            <a:extLst>
              <a:ext uri="{FF2B5EF4-FFF2-40B4-BE49-F238E27FC236}">
                <a16:creationId xmlns="" xmlns:a16="http://schemas.microsoft.com/office/drawing/2014/main" id="{EB637AF4-9A6D-4ECF-BDE9-A620C88C5E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7BDB4F5-2D52-4940-A952-9A74B5CDF181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17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9886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="" xmlns:a16="http://schemas.microsoft.com/office/drawing/2014/main" id="{EDF7AC7B-4E6A-449D-98E4-94F6508B60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>
            <a:extLst>
              <a:ext uri="{FF2B5EF4-FFF2-40B4-BE49-F238E27FC236}">
                <a16:creationId xmlns="" xmlns:a16="http://schemas.microsoft.com/office/drawing/2014/main" id="{C8DDEE85-2BD9-4017-8614-4275B5893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60420" name="Slide Number Placeholder 3">
            <a:extLst>
              <a:ext uri="{FF2B5EF4-FFF2-40B4-BE49-F238E27FC236}">
                <a16:creationId xmlns="" xmlns:a16="http://schemas.microsoft.com/office/drawing/2014/main" id="{5601B7CE-6FDB-4624-82E0-25AB41774B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5D6FE26-DDD4-4C7C-9E06-F904C0770102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18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061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="" xmlns:a16="http://schemas.microsoft.com/office/drawing/2014/main" id="{22434E6D-F14C-487D-A7DC-68C84E709F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>
            <a:extLst>
              <a:ext uri="{FF2B5EF4-FFF2-40B4-BE49-F238E27FC236}">
                <a16:creationId xmlns="" xmlns:a16="http://schemas.microsoft.com/office/drawing/2014/main" id="{FB4D3D53-BEBE-458F-9CBC-95E7FF26F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1444" name="Slide Number Placeholder 3">
            <a:extLst>
              <a:ext uri="{FF2B5EF4-FFF2-40B4-BE49-F238E27FC236}">
                <a16:creationId xmlns="" xmlns:a16="http://schemas.microsoft.com/office/drawing/2014/main" id="{DD12782C-A716-4897-9A8D-CBAC208E99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A66B9C2-B224-4F6E-835B-89BADB30ED37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19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394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="" xmlns:a16="http://schemas.microsoft.com/office/drawing/2014/main" id="{EFC4C34F-D1B3-45AF-B27F-C14D7E1328E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>
            <a:extLst>
              <a:ext uri="{FF2B5EF4-FFF2-40B4-BE49-F238E27FC236}">
                <a16:creationId xmlns="" xmlns:a16="http://schemas.microsoft.com/office/drawing/2014/main" id="{435C3D6B-D4B4-4B26-8BA1-E2FCA7B6C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0180" name="Slide Number Placeholder 3">
            <a:extLst>
              <a:ext uri="{FF2B5EF4-FFF2-40B4-BE49-F238E27FC236}">
                <a16:creationId xmlns="" xmlns:a16="http://schemas.microsoft.com/office/drawing/2014/main" id="{F7141773-5961-49EA-8CB4-387FC90F09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66CD626-6723-4A89-B458-A951B600453C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4306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="" xmlns:a16="http://schemas.microsoft.com/office/drawing/2014/main" id="{ECBBF2B1-0D01-47A0-BDB6-D9841090D3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>
            <a:extLst>
              <a:ext uri="{FF2B5EF4-FFF2-40B4-BE49-F238E27FC236}">
                <a16:creationId xmlns="" xmlns:a16="http://schemas.microsoft.com/office/drawing/2014/main" id="{1F3054A9-5673-4584-86DA-BF1F398AF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2468" name="Slide Number Placeholder 3">
            <a:extLst>
              <a:ext uri="{FF2B5EF4-FFF2-40B4-BE49-F238E27FC236}">
                <a16:creationId xmlns="" xmlns:a16="http://schemas.microsoft.com/office/drawing/2014/main" id="{48B943AB-DDB0-47FA-B474-F6AA0BA730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38FC4A4-A62B-453C-B78E-F08E70F792EB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20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0818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="" xmlns:a16="http://schemas.microsoft.com/office/drawing/2014/main" id="{ECBBF2B1-0D01-47A0-BDB6-D9841090D3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>
            <a:extLst>
              <a:ext uri="{FF2B5EF4-FFF2-40B4-BE49-F238E27FC236}">
                <a16:creationId xmlns="" xmlns:a16="http://schemas.microsoft.com/office/drawing/2014/main" id="{1F3054A9-5673-4584-86DA-BF1F398AF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2468" name="Slide Number Placeholder 3">
            <a:extLst>
              <a:ext uri="{FF2B5EF4-FFF2-40B4-BE49-F238E27FC236}">
                <a16:creationId xmlns="" xmlns:a16="http://schemas.microsoft.com/office/drawing/2014/main" id="{48B943AB-DDB0-47FA-B474-F6AA0BA730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38FC4A4-A62B-453C-B78E-F08E70F792EB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21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9208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3589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7510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3310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2513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="" xmlns:a16="http://schemas.microsoft.com/office/drawing/2014/main" id="{39C69499-EE0D-48A8-AF49-A5F9632508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>
            <a:extLst>
              <a:ext uri="{FF2B5EF4-FFF2-40B4-BE49-F238E27FC236}">
                <a16:creationId xmlns="" xmlns:a16="http://schemas.microsoft.com/office/drawing/2014/main" id="{8CA899BA-4092-49D5-87B6-5D1B0254F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4516" name="Slide Number Placeholder 3">
            <a:extLst>
              <a:ext uri="{FF2B5EF4-FFF2-40B4-BE49-F238E27FC236}">
                <a16:creationId xmlns="" xmlns:a16="http://schemas.microsoft.com/office/drawing/2014/main" id="{0981CB4B-DE7A-4F55-BADA-95D1E3F82E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8987696-2933-4193-9424-E9C324802AB0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26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4389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>
            <a:extLst>
              <a:ext uri="{FF2B5EF4-FFF2-40B4-BE49-F238E27FC236}">
                <a16:creationId xmlns="" xmlns:a16="http://schemas.microsoft.com/office/drawing/2014/main" id="{EBDF0751-2B76-4699-883C-5B0DAFEA2F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>
            <a:extLst>
              <a:ext uri="{FF2B5EF4-FFF2-40B4-BE49-F238E27FC236}">
                <a16:creationId xmlns="" xmlns:a16="http://schemas.microsoft.com/office/drawing/2014/main" id="{99D06F45-3A7B-42C1-951C-151047C4A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65540" name="Slide Number Placeholder 3">
            <a:extLst>
              <a:ext uri="{FF2B5EF4-FFF2-40B4-BE49-F238E27FC236}">
                <a16:creationId xmlns="" xmlns:a16="http://schemas.microsoft.com/office/drawing/2014/main" id="{D892DB8A-09A0-420B-98C7-018A3438E2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CE2A609-0A56-42A0-BDF6-3EC1DB5F8409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27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1349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="" xmlns:a16="http://schemas.microsoft.com/office/drawing/2014/main" id="{8F2FE1EF-931F-454C-9C94-878CFF4E2E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>
            <a:extLst>
              <a:ext uri="{FF2B5EF4-FFF2-40B4-BE49-F238E27FC236}">
                <a16:creationId xmlns="" xmlns:a16="http://schemas.microsoft.com/office/drawing/2014/main" id="{A7ED71B2-BFA6-4CE5-BD46-18C3D5C1D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66564" name="Slide Number Placeholder 3">
            <a:extLst>
              <a:ext uri="{FF2B5EF4-FFF2-40B4-BE49-F238E27FC236}">
                <a16:creationId xmlns="" xmlns:a16="http://schemas.microsoft.com/office/drawing/2014/main" id="{A0CAFBDB-B369-4C5A-9F2F-B18D8BD924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4028561-A3D5-43D4-B063-5664F2ED66CF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28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725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>
            <a:extLst>
              <a:ext uri="{FF2B5EF4-FFF2-40B4-BE49-F238E27FC236}">
                <a16:creationId xmlns="" xmlns:a16="http://schemas.microsoft.com/office/drawing/2014/main" id="{55CC6F59-E6D0-4148-9CA1-D653F188E6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>
            <a:extLst>
              <a:ext uri="{FF2B5EF4-FFF2-40B4-BE49-F238E27FC236}">
                <a16:creationId xmlns="" xmlns:a16="http://schemas.microsoft.com/office/drawing/2014/main" id="{55857DCB-4F30-4936-89E1-4C2E7E299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en-US" altLang="en-US" dirty="0"/>
          </a:p>
        </p:txBody>
      </p:sp>
      <p:sp>
        <p:nvSpPr>
          <p:cNvPr id="67588" name="Slide Number Placeholder 3">
            <a:extLst>
              <a:ext uri="{FF2B5EF4-FFF2-40B4-BE49-F238E27FC236}">
                <a16:creationId xmlns="" xmlns:a16="http://schemas.microsoft.com/office/drawing/2014/main" id="{0C378464-9104-4446-900A-4CB19EFF9C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6FE3191-395C-4782-9A15-4368EAC6FDC5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29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053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="" xmlns:a16="http://schemas.microsoft.com/office/drawing/2014/main" id="{82C12927-BBA7-4803-B59B-EAAC15739D3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>
            <a:extLst>
              <a:ext uri="{FF2B5EF4-FFF2-40B4-BE49-F238E27FC236}">
                <a16:creationId xmlns="" xmlns:a16="http://schemas.microsoft.com/office/drawing/2014/main" id="{75BEBAB7-C97D-4B20-9997-1864C0DB0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1204" name="Slide Number Placeholder 3">
            <a:extLst>
              <a:ext uri="{FF2B5EF4-FFF2-40B4-BE49-F238E27FC236}">
                <a16:creationId xmlns="" xmlns:a16="http://schemas.microsoft.com/office/drawing/2014/main" id="{18F33400-0C59-43C7-B3B6-CE3C0891CF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C374067-A8E3-4DCB-A7A5-7D07D5B23D82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5847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="" xmlns:a16="http://schemas.microsoft.com/office/drawing/2014/main" id="{E53F4526-61CF-40AD-B94F-14552FC84D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>
            <a:extLst>
              <a:ext uri="{FF2B5EF4-FFF2-40B4-BE49-F238E27FC236}">
                <a16:creationId xmlns="" xmlns:a16="http://schemas.microsoft.com/office/drawing/2014/main" id="{BB0D4199-8021-4955-A748-DC2EDCDAE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68612" name="Slide Number Placeholder 3">
            <a:extLst>
              <a:ext uri="{FF2B5EF4-FFF2-40B4-BE49-F238E27FC236}">
                <a16:creationId xmlns="" xmlns:a16="http://schemas.microsoft.com/office/drawing/2014/main" id="{3D8AD956-4E99-40CE-B56A-E5279D39B9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FB0A357-8ACE-4931-970B-4A660BF0BF37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30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4642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="" xmlns:a16="http://schemas.microsoft.com/office/drawing/2014/main" id="{E53F4526-61CF-40AD-B94F-14552FC84D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>
            <a:extLst>
              <a:ext uri="{FF2B5EF4-FFF2-40B4-BE49-F238E27FC236}">
                <a16:creationId xmlns="" xmlns:a16="http://schemas.microsoft.com/office/drawing/2014/main" id="{BB0D4199-8021-4955-A748-DC2EDCDAE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68612" name="Slide Number Placeholder 3">
            <a:extLst>
              <a:ext uri="{FF2B5EF4-FFF2-40B4-BE49-F238E27FC236}">
                <a16:creationId xmlns="" xmlns:a16="http://schemas.microsoft.com/office/drawing/2014/main" id="{3D8AD956-4E99-40CE-B56A-E5279D39B9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FB0A357-8ACE-4931-970B-4A660BF0BF37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31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7639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>
            <a:extLst>
              <a:ext uri="{FF2B5EF4-FFF2-40B4-BE49-F238E27FC236}">
                <a16:creationId xmlns="" xmlns:a16="http://schemas.microsoft.com/office/drawing/2014/main" id="{D17D2701-E6CB-41A7-B376-FA44C96D200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>
            <a:extLst>
              <a:ext uri="{FF2B5EF4-FFF2-40B4-BE49-F238E27FC236}">
                <a16:creationId xmlns="" xmlns:a16="http://schemas.microsoft.com/office/drawing/2014/main" id="{396F4BE7-5B0B-45DD-9085-1A83A6C75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9636" name="Slide Number Placeholder 3">
            <a:extLst>
              <a:ext uri="{FF2B5EF4-FFF2-40B4-BE49-F238E27FC236}">
                <a16:creationId xmlns="" xmlns:a16="http://schemas.microsoft.com/office/drawing/2014/main" id="{14E0A193-0580-4E96-9058-3DAF70DD11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E9ED72A-558F-484E-8EAD-E1A9C6A8E95F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32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719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>
            <a:extLst>
              <a:ext uri="{FF2B5EF4-FFF2-40B4-BE49-F238E27FC236}">
                <a16:creationId xmlns="" xmlns:a16="http://schemas.microsoft.com/office/drawing/2014/main" id="{1EE26431-363D-4B78-960D-39DC144455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>
            <a:extLst>
              <a:ext uri="{FF2B5EF4-FFF2-40B4-BE49-F238E27FC236}">
                <a16:creationId xmlns="" xmlns:a16="http://schemas.microsoft.com/office/drawing/2014/main" id="{0588078D-C053-4087-85D3-8859B6BD0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0660" name="Slide Number Placeholder 3">
            <a:extLst>
              <a:ext uri="{FF2B5EF4-FFF2-40B4-BE49-F238E27FC236}">
                <a16:creationId xmlns="" xmlns:a16="http://schemas.microsoft.com/office/drawing/2014/main" id="{7A73BDB5-FB24-45C4-8949-34B071AD4A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15E52EC-9B72-4782-BE09-CD2414EF7077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33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3633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>
            <a:extLst>
              <a:ext uri="{FF2B5EF4-FFF2-40B4-BE49-F238E27FC236}">
                <a16:creationId xmlns="" xmlns:a16="http://schemas.microsoft.com/office/drawing/2014/main" id="{CB878CF2-6113-4520-BD37-F212077ABD5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>
            <a:extLst>
              <a:ext uri="{FF2B5EF4-FFF2-40B4-BE49-F238E27FC236}">
                <a16:creationId xmlns="" xmlns:a16="http://schemas.microsoft.com/office/drawing/2014/main" id="{29AD3CDA-6AFC-4782-916F-154AEB99E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1684" name="Slide Number Placeholder 3">
            <a:extLst>
              <a:ext uri="{FF2B5EF4-FFF2-40B4-BE49-F238E27FC236}">
                <a16:creationId xmlns="" xmlns:a16="http://schemas.microsoft.com/office/drawing/2014/main" id="{8E7599D8-09C1-40A4-B8C8-B762AA062D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471968A-F806-4650-B23B-602AD9BAA701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34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355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>
            <a:extLst>
              <a:ext uri="{FF2B5EF4-FFF2-40B4-BE49-F238E27FC236}">
                <a16:creationId xmlns="" xmlns:a16="http://schemas.microsoft.com/office/drawing/2014/main" id="{9AE9A254-44CB-40CC-90ED-645C0758CE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>
            <a:extLst>
              <a:ext uri="{FF2B5EF4-FFF2-40B4-BE49-F238E27FC236}">
                <a16:creationId xmlns="" xmlns:a16="http://schemas.microsoft.com/office/drawing/2014/main" id="{E152CC70-5E88-426C-97B3-5407ACAB7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2708" name="Slide Number Placeholder 3">
            <a:extLst>
              <a:ext uri="{FF2B5EF4-FFF2-40B4-BE49-F238E27FC236}">
                <a16:creationId xmlns="" xmlns:a16="http://schemas.microsoft.com/office/drawing/2014/main" id="{A362DD45-0008-41AA-9090-2DE14C4E75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1FAAF8B-9E2D-4461-8F8A-34E0A2A1D926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35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4296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>
            <a:extLst>
              <a:ext uri="{FF2B5EF4-FFF2-40B4-BE49-F238E27FC236}">
                <a16:creationId xmlns="" xmlns:a16="http://schemas.microsoft.com/office/drawing/2014/main" id="{9387426E-B762-4633-81A3-E830EF9972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>
            <a:extLst>
              <a:ext uri="{FF2B5EF4-FFF2-40B4-BE49-F238E27FC236}">
                <a16:creationId xmlns="" xmlns:a16="http://schemas.microsoft.com/office/drawing/2014/main" id="{787965E1-8EC1-43A8-99F1-CE70F4569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3732" name="Slide Number Placeholder 3">
            <a:extLst>
              <a:ext uri="{FF2B5EF4-FFF2-40B4-BE49-F238E27FC236}">
                <a16:creationId xmlns="" xmlns:a16="http://schemas.microsoft.com/office/drawing/2014/main" id="{D94D4C4D-B43F-407A-B81E-59AD04694A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4F63C64-CC16-411D-96F8-AE85B05E46AC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36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563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="" xmlns:a16="http://schemas.microsoft.com/office/drawing/2014/main" id="{78DD6DB6-2239-481F-AACD-E6FCED63B5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>
            <a:extLst>
              <a:ext uri="{FF2B5EF4-FFF2-40B4-BE49-F238E27FC236}">
                <a16:creationId xmlns="" xmlns:a16="http://schemas.microsoft.com/office/drawing/2014/main" id="{38AD910C-4D33-4A7A-B7C5-92FEBCDAF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4756" name="Slide Number Placeholder 3">
            <a:extLst>
              <a:ext uri="{FF2B5EF4-FFF2-40B4-BE49-F238E27FC236}">
                <a16:creationId xmlns="" xmlns:a16="http://schemas.microsoft.com/office/drawing/2014/main" id="{266FFCD8-5B49-4813-BAB2-6A6CB047FB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518D119-7DBD-4B24-90F7-C66A2F0D380F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37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8045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0733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1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="" xmlns:a16="http://schemas.microsoft.com/office/drawing/2014/main" id="{C6B40446-C081-408A-8DEB-6A4F6F5E23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>
            <a:extLst>
              <a:ext uri="{FF2B5EF4-FFF2-40B4-BE49-F238E27FC236}">
                <a16:creationId xmlns="" xmlns:a16="http://schemas.microsoft.com/office/drawing/2014/main" id="{B94E1918-0B9F-45D1-82C3-F2F3B7435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2228" name="Slide Number Placeholder 3">
            <a:extLst>
              <a:ext uri="{FF2B5EF4-FFF2-40B4-BE49-F238E27FC236}">
                <a16:creationId xmlns="" xmlns:a16="http://schemas.microsoft.com/office/drawing/2014/main" id="{CBB7D8E0-B6B4-48FD-BA48-50D1DE3A2E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457FF9D-648A-4C88-A613-70587FBE5356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3989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9653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87684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16769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08648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>
            <a:extLst>
              <a:ext uri="{FF2B5EF4-FFF2-40B4-BE49-F238E27FC236}">
                <a16:creationId xmlns="" xmlns:a16="http://schemas.microsoft.com/office/drawing/2014/main" id="{165FA8DF-12E6-422E-B988-539E335732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>
            <a:extLst>
              <a:ext uri="{FF2B5EF4-FFF2-40B4-BE49-F238E27FC236}">
                <a16:creationId xmlns="" xmlns:a16="http://schemas.microsoft.com/office/drawing/2014/main" id="{17A7F2B6-88E2-4CA1-AA16-8DCBA1469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87044" name="Slide Number Placeholder 3">
            <a:extLst>
              <a:ext uri="{FF2B5EF4-FFF2-40B4-BE49-F238E27FC236}">
                <a16:creationId xmlns="" xmlns:a16="http://schemas.microsoft.com/office/drawing/2014/main" id="{6FA621CA-CC71-44FD-8F0B-E56E348C62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02773EC-40DB-40A5-9F3E-E8F2F014409A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44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36710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835987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B6113-3CB8-4FE6-8F99-971F181A6A2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7177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="" xmlns:a16="http://schemas.microsoft.com/office/drawing/2014/main" id="{C7936D5D-B76E-4FCB-B119-B34B88BAB5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>
            <a:extLst>
              <a:ext uri="{FF2B5EF4-FFF2-40B4-BE49-F238E27FC236}">
                <a16:creationId xmlns="" xmlns:a16="http://schemas.microsoft.com/office/drawing/2014/main" id="{045B697A-FA0E-445D-A957-9F02492A2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3252" name="Slide Number Placeholder 3">
            <a:extLst>
              <a:ext uri="{FF2B5EF4-FFF2-40B4-BE49-F238E27FC236}">
                <a16:creationId xmlns="" xmlns:a16="http://schemas.microsoft.com/office/drawing/2014/main" id="{43E24DD8-05EE-4501-A0A8-5C368F31BB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BD65C07-64D0-4608-8901-FE8E60BF7379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011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="" xmlns:a16="http://schemas.microsoft.com/office/drawing/2014/main" id="{C7936D5D-B76E-4FCB-B119-B34B88BAB5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>
            <a:extLst>
              <a:ext uri="{FF2B5EF4-FFF2-40B4-BE49-F238E27FC236}">
                <a16:creationId xmlns="" xmlns:a16="http://schemas.microsoft.com/office/drawing/2014/main" id="{045B697A-FA0E-445D-A957-9F02492A2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3252" name="Slide Number Placeholder 3">
            <a:extLst>
              <a:ext uri="{FF2B5EF4-FFF2-40B4-BE49-F238E27FC236}">
                <a16:creationId xmlns="" xmlns:a16="http://schemas.microsoft.com/office/drawing/2014/main" id="{43E24DD8-05EE-4501-A0A8-5C368F31BB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7066" indent="-291179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4717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604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6491" indent="-232943" eaLnBrk="0" hangingPunct="0"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BD65C07-64D0-4608-8901-FE8E60BF7379}" type="slidenum">
              <a:rPr lang="en-US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</a:t>
            </a:fld>
            <a:endParaRPr lang="en-US" altLang="en-US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9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394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650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120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67" y="1775356"/>
            <a:ext cx="8465457" cy="12250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335" y="3238500"/>
            <a:ext cx="8297333" cy="14605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635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270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2"/>
          </a:xfrm>
        </p:spPr>
        <p:txBody>
          <a:bodyPr anchor="t"/>
          <a:lstStyle>
            <a:lvl1pPr algn="l">
              <a:defRPr sz="4000" b="1" cap="all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889000"/>
            <a:ext cx="4834467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1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1" y="1812396"/>
            <a:ext cx="488284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227541"/>
            <a:ext cx="3342570" cy="968376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3" y="1195919"/>
            <a:ext cx="3342570" cy="39092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3"/>
            <a:ext cx="6096000" cy="6707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803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95167" y="127000"/>
            <a:ext cx="2095500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667" y="127000"/>
            <a:ext cx="6117167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0002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5" y="5080002"/>
            <a:ext cx="7425265" cy="544286"/>
          </a:xfrm>
        </p:spPr>
        <p:txBody>
          <a:bodyPr anchor="b" anchorCtr="0"/>
          <a:lstStyle>
            <a:lvl1pPr algn="l"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799" y="5143500"/>
            <a:ext cx="3865034" cy="482314"/>
          </a:xfrm>
        </p:spPr>
        <p:txBody>
          <a:bodyPr anchor="t"/>
          <a:lstStyle>
            <a:lvl1pPr algn="ctr"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 (if necessary), Bibliographic Info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46800" y="79376"/>
            <a:ext cx="3865033" cy="5064124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79377"/>
            <a:ext cx="5901265" cy="5521324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anose="02040502050405020303" pitchFamily="18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7787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3600" b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0640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4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4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4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1" r:id="rId13"/>
    <p:sldLayoutId id="2147484852" r:id="rId14"/>
    <p:sldLayoutId id="2147484853" r:id="rId15"/>
    <p:sldLayoutId id="2147484854" r:id="rId16"/>
    <p:sldLayoutId id="2147484855" r:id="rId17"/>
    <p:sldLayoutId id="2147484856" r:id="rId18"/>
    <p:sldLayoutId id="2147484857" r:id="rId19"/>
    <p:sldLayoutId id="2147484858" r:id="rId20"/>
    <p:sldLayoutId id="2147484859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>
                <a:ea typeface="ＭＳ Ｐゴシック" pitchFamily="34" charset="-128"/>
              </a:rPr>
              <a:t>1 Peter 1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5400" dirty="0">
                <a:ea typeface="ＭＳ Ｐゴシック" pitchFamily="34" charset="-128"/>
              </a:rPr>
              <a:t>Revealing God’s</a:t>
            </a:r>
            <a:br>
              <a:rPr lang="en-US" sz="5400" dirty="0">
                <a:ea typeface="ＭＳ Ｐゴシック" pitchFamily="34" charset="-128"/>
              </a:rPr>
            </a:br>
            <a:r>
              <a:rPr lang="en-US" sz="5400" dirty="0">
                <a:ea typeface="ＭＳ Ｐゴシック" pitchFamily="34" charset="-128"/>
              </a:rPr>
              <a:t>Rescue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DA76823-9F10-4A19-8DE2-9354A21E8B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3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="" xmlns:a16="http://schemas.microsoft.com/office/drawing/2014/main" id="{4C1BD60F-D7C6-4EC1-BC34-6A5E76903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1 Peter 1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="" xmlns:a16="http://schemas.microsoft.com/office/drawing/2014/main" id="{C4CAA504-19FC-4316-84D9-C2C308E15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97107" indent="-197107">
              <a:lnSpc>
                <a:spcPct val="90000"/>
              </a:lnSpc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1 Peter, an apostle of Jesus Christ, </a:t>
            </a:r>
          </a:p>
          <a:p>
            <a:pPr marL="197107" indent="-197107">
              <a:lnSpc>
                <a:spcPct val="90000"/>
              </a:lnSpc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to those who reside as </a:t>
            </a:r>
            <a:r>
              <a:rPr lang="en-US" dirty="0">
                <a:ea typeface="ＭＳ Ｐゴシック" pitchFamily="34" charset="-128"/>
              </a:rPr>
              <a:t>aliens, scattered throughout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Pontus, Galatia, Cappadocia, Asia, and Bithynia,</a:t>
            </a:r>
          </a:p>
          <a:p>
            <a:pPr marL="197107" indent="-197107">
              <a:lnSpc>
                <a:spcPct val="90000"/>
              </a:lnSpc>
              <a:defRPr/>
            </a:pPr>
            <a:r>
              <a:rPr lang="en-US" dirty="0">
                <a:ea typeface="ＭＳ Ｐゴシック" pitchFamily="34" charset="-128"/>
              </a:rPr>
              <a:t>who are chosen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="" xmlns:a16="http://schemas.microsoft.com/office/drawing/2014/main" id="{A623B6F7-E73E-4BCE-B813-E77305CBC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1 Peter 1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="" xmlns:a16="http://schemas.microsoft.com/office/drawing/2014/main" id="{BA52BC67-6E74-4DF3-A780-E4518956B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97107" indent="-197107">
              <a:lnSpc>
                <a:spcPct val="90000"/>
              </a:lnSpc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1 who are </a:t>
            </a:r>
            <a:r>
              <a:rPr lang="en-US" u="sng" dirty="0">
                <a:ea typeface="ＭＳ Ｐゴシック" pitchFamily="34" charset="-128"/>
              </a:rPr>
              <a:t>chosen</a:t>
            </a:r>
          </a:p>
          <a:p>
            <a:pPr marL="197107" indent="-197107">
              <a:lnSpc>
                <a:spcPct val="90000"/>
              </a:lnSpc>
              <a:defRPr/>
            </a:pPr>
            <a:r>
              <a:rPr lang="en-US" dirty="0">
                <a:ea typeface="ＭＳ Ｐゴシック" pitchFamily="34" charset="-128"/>
              </a:rPr>
              <a:t>2 according to the foreknowledge of God the Father,</a:t>
            </a:r>
          </a:p>
        </p:txBody>
      </p:sp>
      <p:sp>
        <p:nvSpPr>
          <p:cNvPr id="5" name="Rounded Rectangle 3">
            <a:extLst>
              <a:ext uri="{FF2B5EF4-FFF2-40B4-BE49-F238E27FC236}">
                <a16:creationId xmlns="" xmlns:a16="http://schemas.microsoft.com/office/drawing/2014/main" id="{9F1022E6-31A4-4229-8850-6E294A5C3AD9}"/>
              </a:ext>
            </a:extLst>
          </p:cNvPr>
          <p:cNvSpPr/>
          <p:nvPr/>
        </p:nvSpPr>
        <p:spPr bwMode="auto">
          <a:xfrm>
            <a:off x="595086" y="3314700"/>
            <a:ext cx="8991600" cy="108952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Those God foreknew he also predestined to be conformed to the image of his Son </a:t>
            </a: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(Romans 8:29</a:t>
            </a:r>
            <a:r>
              <a:rPr lang="el-GR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rowning in Details? 6 Ways to Cope | Guideposts">
            <a:extLst>
              <a:ext uri="{FF2B5EF4-FFF2-40B4-BE49-F238E27FC236}">
                <a16:creationId xmlns="" xmlns:a16="http://schemas.microsoft.com/office/drawing/2014/main" id="{5C951374-94A9-404E-AF59-DA9DF3380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571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25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="" xmlns:a16="http://schemas.microsoft.com/office/drawing/2014/main" id="{B10463E1-166E-4423-9449-8ED03FF43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1 Peter 1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="" xmlns:a16="http://schemas.microsoft.com/office/drawing/2014/main" id="{99AF4BB9-BA5D-48BD-9837-A3339D564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97107" indent="-197107">
              <a:lnSpc>
                <a:spcPct val="90000"/>
              </a:lnSpc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1 who are </a:t>
            </a:r>
            <a:r>
              <a:rPr lang="en-US" u="sng" dirty="0">
                <a:ea typeface="ＭＳ Ｐゴシック" pitchFamily="34" charset="-128"/>
              </a:rPr>
              <a:t>chosen</a:t>
            </a:r>
          </a:p>
          <a:p>
            <a:pPr marL="197107" indent="-197107">
              <a:lnSpc>
                <a:spcPct val="90000"/>
              </a:lnSpc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2 according to the foreknowledge of God the Father,</a:t>
            </a:r>
          </a:p>
          <a:p>
            <a:pPr marL="197107" indent="-197107">
              <a:lnSpc>
                <a:spcPct val="90000"/>
              </a:lnSpc>
              <a:defRPr/>
            </a:pPr>
            <a:r>
              <a:rPr lang="en-US" dirty="0">
                <a:ea typeface="ＭＳ Ｐゴシック" pitchFamily="34" charset="-128"/>
              </a:rPr>
              <a:t>by the </a:t>
            </a:r>
            <a:r>
              <a:rPr lang="en-US" u="sng" dirty="0">
                <a:ea typeface="ＭＳ Ｐゴシック" pitchFamily="34" charset="-128"/>
              </a:rPr>
              <a:t>sanctifying</a:t>
            </a:r>
            <a:r>
              <a:rPr lang="en-US" dirty="0">
                <a:ea typeface="ＭＳ Ｐゴシック" pitchFamily="34" charset="-128"/>
              </a:rPr>
              <a:t> work of the Spirit,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="" xmlns:a16="http://schemas.microsoft.com/office/drawing/2014/main" id="{16125D25-8941-4783-90EF-E9602BC440C6}"/>
              </a:ext>
            </a:extLst>
          </p:cNvPr>
          <p:cNvSpPr/>
          <p:nvPr/>
        </p:nvSpPr>
        <p:spPr bwMode="auto">
          <a:xfrm>
            <a:off x="3632200" y="3314700"/>
            <a:ext cx="48768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= to set apart as different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="" xmlns:a16="http://schemas.microsoft.com/office/drawing/2014/main" id="{B01D3656-C7F4-495C-81AC-4924076E4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1 Peter 1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="" xmlns:a16="http://schemas.microsoft.com/office/drawing/2014/main" id="{9139283E-5BD9-4A73-A0F0-CFC00C3DF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97107" indent="-197107">
              <a:lnSpc>
                <a:spcPct val="90000"/>
              </a:lnSpc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1 who are </a:t>
            </a:r>
            <a:r>
              <a:rPr lang="en-US" u="sng" dirty="0">
                <a:ea typeface="ＭＳ Ｐゴシック" pitchFamily="34" charset="-128"/>
              </a:rPr>
              <a:t>chosen</a:t>
            </a:r>
          </a:p>
          <a:p>
            <a:pPr marL="197107" indent="-197107">
              <a:lnSpc>
                <a:spcPct val="90000"/>
              </a:lnSpc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2 according to the foreknowledge of God the Father,</a:t>
            </a:r>
          </a:p>
          <a:p>
            <a:pPr marL="197107" indent="-197107">
              <a:lnSpc>
                <a:spcPct val="90000"/>
              </a:lnSpc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by the sanctifying work of the Spirit, </a:t>
            </a:r>
          </a:p>
          <a:p>
            <a:pPr marL="197107" indent="-197107">
              <a:lnSpc>
                <a:spcPct val="90000"/>
              </a:lnSpc>
              <a:defRPr/>
            </a:pPr>
            <a:r>
              <a:rPr lang="en-US" dirty="0">
                <a:ea typeface="ＭＳ Ｐゴシック" pitchFamily="34" charset="-128"/>
              </a:rPr>
              <a:t>to </a:t>
            </a:r>
            <a:r>
              <a:rPr lang="en-US" u="sng" dirty="0">
                <a:ea typeface="ＭＳ Ｐゴシック" pitchFamily="34" charset="-128"/>
              </a:rPr>
              <a:t>obey</a:t>
            </a:r>
            <a:r>
              <a:rPr lang="en-US" dirty="0">
                <a:ea typeface="ＭＳ Ｐゴシック" pitchFamily="34" charset="-128"/>
              </a:rPr>
              <a:t> Jesus Christ and </a:t>
            </a:r>
            <a:r>
              <a:rPr lang="en-US" u="sng" dirty="0">
                <a:ea typeface="ＭＳ Ｐゴシック" pitchFamily="34" charset="-128"/>
              </a:rPr>
              <a:t>be sprinkled</a:t>
            </a:r>
            <a:r>
              <a:rPr lang="en-US" dirty="0">
                <a:ea typeface="ＭＳ Ｐゴシック" pitchFamily="34" charset="-128"/>
              </a:rPr>
              <a:t> with His blood:</a:t>
            </a:r>
          </a:p>
        </p:txBody>
      </p:sp>
      <p:sp>
        <p:nvSpPr>
          <p:cNvPr id="6" name="Rounded Rectangle 3">
            <a:extLst>
              <a:ext uri="{FF2B5EF4-FFF2-40B4-BE49-F238E27FC236}">
                <a16:creationId xmlns="" xmlns:a16="http://schemas.microsoft.com/office/drawing/2014/main" id="{A78C7762-0A99-489E-8976-8F541799F782}"/>
              </a:ext>
            </a:extLst>
          </p:cNvPr>
          <p:cNvSpPr/>
          <p:nvPr/>
        </p:nvSpPr>
        <p:spPr bwMode="auto">
          <a:xfrm>
            <a:off x="431800" y="4053971"/>
            <a:ext cx="9296400" cy="108952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Jesus: “This is the only work God wants from you: Believe in the one he has sent.” </a:t>
            </a: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6:29</a:t>
            </a:r>
            <a:r>
              <a:rPr lang="el-GR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="" xmlns:a16="http://schemas.microsoft.com/office/drawing/2014/main" id="{7278FA91-5704-4B14-BED9-BDA8A66EE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1 Peter 1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="" xmlns:a16="http://schemas.microsoft.com/office/drawing/2014/main" id="{E6396704-2CAF-4002-AD8F-0EA9E2C17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97107" indent="-197107">
              <a:lnSpc>
                <a:spcPct val="90000"/>
              </a:lnSpc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1 who are </a:t>
            </a:r>
            <a:r>
              <a:rPr lang="en-US" u="sng" dirty="0">
                <a:ea typeface="ＭＳ Ｐゴシック" pitchFamily="34" charset="-128"/>
              </a:rPr>
              <a:t>chosen</a:t>
            </a:r>
          </a:p>
          <a:p>
            <a:pPr marL="197107" indent="-197107">
              <a:lnSpc>
                <a:spcPct val="90000"/>
              </a:lnSpc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2 according to the foreknowledge of God the Father,</a:t>
            </a:r>
          </a:p>
          <a:p>
            <a:pPr marL="197107" indent="-197107">
              <a:lnSpc>
                <a:spcPct val="90000"/>
              </a:lnSpc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by the sanctifying work of the Spirit, </a:t>
            </a:r>
          </a:p>
          <a:p>
            <a:pPr marL="197107" indent="-197107">
              <a:lnSpc>
                <a:spcPct val="90000"/>
              </a:lnSpc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to obey Jesus Christ and be sprinkled with His blood:</a:t>
            </a:r>
          </a:p>
          <a:p>
            <a:pPr marL="197107" indent="-197107">
              <a:lnSpc>
                <a:spcPct val="90000"/>
              </a:lnSpc>
              <a:defRPr/>
            </a:pPr>
            <a:r>
              <a:rPr lang="en-US" dirty="0">
                <a:ea typeface="ＭＳ Ｐゴシック" pitchFamily="34" charset="-128"/>
              </a:rPr>
              <a:t>May grace and peace be yours in the fullest measure.</a:t>
            </a:r>
          </a:p>
        </p:txBody>
      </p:sp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="" xmlns:a16="http://schemas.microsoft.com/office/drawing/2014/main" id="{C0EA74CD-FAB5-4F6F-898C-1423B1C21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1 Peter 1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="" xmlns:a16="http://schemas.microsoft.com/office/drawing/2014/main" id="{2BFFECCC-A62B-45CC-88A9-CD5D32DC2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97107" indent="-197107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3 Blessed be the God and Father of our Lord Jesus Christ,</a:t>
            </a:r>
          </a:p>
          <a:p>
            <a:pPr marL="197107" indent="-197107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who according to His great mercy has caused us to be born again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="" xmlns:a16="http://schemas.microsoft.com/office/drawing/2014/main" id="{80437CF4-664C-484E-AF6F-6187D75C2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1 Peter 1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="" xmlns:a16="http://schemas.microsoft.com/office/drawing/2014/main" id="{65ED7A24-378A-4137-8EF5-1FAE5AD8F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97107" indent="-197107">
              <a:lnSpc>
                <a:spcPct val="90000"/>
              </a:lnSpc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3 Blessed be the God and Father of our Lord Jesus Christ,</a:t>
            </a:r>
          </a:p>
          <a:p>
            <a:pPr marL="197107" indent="-197107">
              <a:lnSpc>
                <a:spcPct val="90000"/>
              </a:lnSpc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who according to </a:t>
            </a:r>
            <a:r>
              <a:rPr lang="en-US" dirty="0">
                <a:ea typeface="ＭＳ Ｐゴシック" pitchFamily="34" charset="-128"/>
              </a:rPr>
              <a:t>His great mercy has caused us to be </a:t>
            </a:r>
            <a:r>
              <a:rPr lang="en-US" u="sng" dirty="0">
                <a:ea typeface="ＭＳ Ｐゴシック" pitchFamily="34" charset="-128"/>
              </a:rPr>
              <a:t>born again</a:t>
            </a:r>
            <a:endParaRPr lang="en-US" sz="1800" i="1" dirty="0">
              <a:ea typeface="ＭＳ Ｐゴシック" pitchFamily="34" charset="-128"/>
            </a:endParaRPr>
          </a:p>
        </p:txBody>
      </p:sp>
      <p:sp>
        <p:nvSpPr>
          <p:cNvPr id="5" name="Rounded Rectangle 3">
            <a:extLst>
              <a:ext uri="{FF2B5EF4-FFF2-40B4-BE49-F238E27FC236}">
                <a16:creationId xmlns="" xmlns:a16="http://schemas.microsoft.com/office/drawing/2014/main" id="{8639EB7F-06D3-43EA-A5ED-A5CF2BF445C5}"/>
              </a:ext>
            </a:extLst>
          </p:cNvPr>
          <p:cNvSpPr/>
          <p:nvPr/>
        </p:nvSpPr>
        <p:spPr bwMode="auto">
          <a:xfrm>
            <a:off x="169333" y="3206750"/>
            <a:ext cx="5291667" cy="2086725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Therefore, if anyone is in Christ, he is a new creation; the old has gone, the new has come! </a:t>
            </a: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(2 Cor. 5:17)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="" xmlns:a16="http://schemas.microsoft.com/office/drawing/2014/main" id="{75F265EE-C235-43AC-9CA8-FD03B25DC553}"/>
              </a:ext>
            </a:extLst>
          </p:cNvPr>
          <p:cNvSpPr/>
          <p:nvPr/>
        </p:nvSpPr>
        <p:spPr bwMode="auto">
          <a:xfrm>
            <a:off x="5904441" y="3199030"/>
            <a:ext cx="4079875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“Born again”</a:t>
            </a:r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3:3)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Begins a new life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Requires outside intervention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="" xmlns:a16="http://schemas.microsoft.com/office/drawing/2014/main" id="{728D7160-F696-40E6-B4AF-0E7FC01A1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1 Peter 1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="" xmlns:a16="http://schemas.microsoft.com/office/drawing/2014/main" id="{D3005DD6-DAF6-47DE-BD86-AE2AB867F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97107" indent="-197107">
              <a:lnSpc>
                <a:spcPct val="90000"/>
              </a:lnSpc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3 Blessed be the God and Father of our Lord Jesus Christ,</a:t>
            </a:r>
          </a:p>
          <a:p>
            <a:pPr marL="197107" indent="-197107">
              <a:lnSpc>
                <a:spcPct val="90000"/>
              </a:lnSpc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who according to His great mercy has caused us to be born again</a:t>
            </a:r>
          </a:p>
          <a:p>
            <a:pPr marL="197107" indent="-197107">
              <a:lnSpc>
                <a:spcPct val="90000"/>
              </a:lnSpc>
              <a:defRPr/>
            </a:pPr>
            <a:r>
              <a:rPr lang="en-US" dirty="0">
                <a:ea typeface="ＭＳ Ｐゴシック" pitchFamily="34" charset="-128"/>
              </a:rPr>
              <a:t>to a living hope through the resurrection of Jesus Christ from the dead,</a:t>
            </a: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="" xmlns:a16="http://schemas.microsoft.com/office/drawing/2014/main" id="{33300E30-714A-4D31-9D5E-A92F21A12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1 Peter 1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="" xmlns:a16="http://schemas.microsoft.com/office/drawing/2014/main" id="{BECC46DC-490E-4AA0-8A3E-057656CFD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97107" indent="-197107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1 Peter, an apostle of Jesus Christ,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="" xmlns:a16="http://schemas.microsoft.com/office/drawing/2014/main" id="{4075893D-9C4D-4802-A5EE-BB2F55AE4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1 Peter 1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="" xmlns:a16="http://schemas.microsoft.com/office/drawing/2014/main" id="{B65AF8FD-4CB2-482D-8DA4-3EC67DD8F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97107" indent="-197107">
              <a:lnSpc>
                <a:spcPct val="90000"/>
              </a:lnSpc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3 Blessed be the God and Father of our Lord Jesus Christ,</a:t>
            </a:r>
          </a:p>
          <a:p>
            <a:pPr marL="197107" indent="-197107">
              <a:lnSpc>
                <a:spcPct val="90000"/>
              </a:lnSpc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who according to His great mercy has caused us to be born again</a:t>
            </a:r>
          </a:p>
          <a:p>
            <a:pPr marL="197107" indent="-197107">
              <a:lnSpc>
                <a:spcPct val="90000"/>
              </a:lnSpc>
              <a:defRPr/>
            </a:pPr>
            <a:r>
              <a:rPr lang="en-US" dirty="0">
                <a:ea typeface="ＭＳ Ｐゴシック" pitchFamily="34" charset="-128"/>
              </a:rPr>
              <a:t>to a living hope through the resurrection of Jesus Christ from the dead,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="" xmlns:a16="http://schemas.microsoft.com/office/drawing/2014/main" id="{B24C9349-77D7-46E0-A0B7-B8D55F30C622}"/>
              </a:ext>
            </a:extLst>
          </p:cNvPr>
          <p:cNvSpPr/>
          <p:nvPr/>
        </p:nvSpPr>
        <p:spPr bwMode="auto">
          <a:xfrm>
            <a:off x="1270000" y="825500"/>
            <a:ext cx="85344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Contrast with dead hope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“It is best not to be born at all and the second best is to die at birth.” </a:t>
            </a:r>
            <a:r>
              <a:rPr lang="el-G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Sophocles</a:t>
            </a:r>
            <a:r>
              <a:rPr lang="el-G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="" xmlns:a16="http://schemas.microsoft.com/office/drawing/2014/main" id="{4075893D-9C4D-4802-A5EE-BB2F55AE4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1 Peter 1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="" xmlns:a16="http://schemas.microsoft.com/office/drawing/2014/main" id="{B65AF8FD-4CB2-482D-8DA4-3EC67DD8F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97107" indent="-197107">
              <a:lnSpc>
                <a:spcPct val="90000"/>
              </a:lnSpc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3 Blessed be the God and Father of our Lord Jesus Christ,</a:t>
            </a:r>
          </a:p>
          <a:p>
            <a:pPr marL="197107" indent="-197107">
              <a:lnSpc>
                <a:spcPct val="90000"/>
              </a:lnSpc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who according to His great mercy has caused us to be born again</a:t>
            </a:r>
          </a:p>
          <a:p>
            <a:pPr marL="197107" indent="-197107">
              <a:lnSpc>
                <a:spcPct val="90000"/>
              </a:lnSpc>
              <a:defRPr/>
            </a:pPr>
            <a:r>
              <a:rPr lang="en-US" dirty="0">
                <a:ea typeface="ＭＳ Ｐゴシック" pitchFamily="34" charset="-128"/>
              </a:rPr>
              <a:t>to a living hope through the resurrection of Jesus Christ from the dead,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="" xmlns:a16="http://schemas.microsoft.com/office/drawing/2014/main" id="{B24C9349-77D7-46E0-A0B7-B8D55F30C622}"/>
              </a:ext>
            </a:extLst>
          </p:cNvPr>
          <p:cNvSpPr/>
          <p:nvPr/>
        </p:nvSpPr>
        <p:spPr bwMode="auto">
          <a:xfrm>
            <a:off x="1270000" y="825500"/>
            <a:ext cx="85344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Contrast with dead hope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“Though the sun can set and rise again, </a:t>
            </a:r>
            <a:r>
              <a:rPr lang="el-GR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l-GR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once our brief light sets, there is but one unending night to be slept through.” </a:t>
            </a:r>
            <a:r>
              <a:rPr lang="el-G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Catullus</a:t>
            </a:r>
            <a:r>
              <a:rPr lang="el-G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en-US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947972"/>
      </p:ext>
    </p:extLst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39178807-85C4-463A-9E40-2F03BAB63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4649" y="5143500"/>
            <a:ext cx="3287183" cy="482314"/>
          </a:xfrm>
        </p:spPr>
        <p:txBody>
          <a:bodyPr/>
          <a:lstStyle/>
          <a:p>
            <a:r>
              <a:rPr lang="en-US" sz="1400" dirty="0"/>
              <a:t>Ernest Becker, </a:t>
            </a:r>
            <a:r>
              <a:rPr lang="en-US" sz="1400" i="1" dirty="0"/>
              <a:t>The Denial of Death </a:t>
            </a:r>
            <a:br>
              <a:rPr lang="en-US" sz="1400" i="1" dirty="0"/>
            </a:br>
            <a:r>
              <a:rPr lang="en-US" sz="1400" dirty="0"/>
              <a:t>(New York: Free Press, 1973), xvii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A5CDE257-0FCF-41AD-9E9C-2080EE0479F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 idea of death, the fear of it, haunts the human animal like nothing else:</a:t>
            </a:r>
          </a:p>
          <a:p>
            <a:r>
              <a:rPr lang="en-US" dirty="0"/>
              <a:t>it is the mainspring of human activity—activity designed largely to avoid the fatality of death,</a:t>
            </a:r>
          </a:p>
          <a:p>
            <a:r>
              <a:rPr lang="en-US" dirty="0"/>
              <a:t>to overcome it by denying in some way that it is the final destiny of man…</a:t>
            </a:r>
          </a:p>
        </p:txBody>
      </p:sp>
      <p:pic>
        <p:nvPicPr>
          <p:cNvPr id="5122" name="Picture 2" descr="The Denial of Death: Ernest Becker: 9780684832401: Amazon.com: Books">
            <a:extLst>
              <a:ext uri="{FF2B5EF4-FFF2-40B4-BE49-F238E27FC236}">
                <a16:creationId xmlns="" xmlns:a16="http://schemas.microsoft.com/office/drawing/2014/main" id="{FEDF1558-0CAA-48BA-B82D-AE11DAFDF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89186"/>
            <a:ext cx="3287183" cy="501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64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39178807-85C4-463A-9E40-2F03BAB63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4649" y="5143500"/>
            <a:ext cx="3287183" cy="482314"/>
          </a:xfrm>
        </p:spPr>
        <p:txBody>
          <a:bodyPr/>
          <a:lstStyle/>
          <a:p>
            <a:r>
              <a:rPr lang="en-US" sz="1400" dirty="0"/>
              <a:t>Ernest Becker, </a:t>
            </a:r>
            <a:r>
              <a:rPr lang="en-US" sz="1400" i="1" dirty="0"/>
              <a:t>The Denial of Death </a:t>
            </a:r>
            <a:br>
              <a:rPr lang="en-US" sz="1400" i="1" dirty="0"/>
            </a:br>
            <a:r>
              <a:rPr lang="en-US" sz="1400" dirty="0"/>
              <a:t>(New York: Free Press, 1973), 32-33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A5CDE257-0FCF-41AD-9E9C-2080EE0479F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All culture, all man’s creative life-ways, are in some basic part of them a fabricated protest against natural reality,</a:t>
            </a:r>
          </a:p>
          <a:p>
            <a:r>
              <a:rPr lang="en-US" dirty="0"/>
              <a:t>a denial of the truth of the human condition,</a:t>
            </a:r>
          </a:p>
          <a:p>
            <a:r>
              <a:rPr lang="en-US" dirty="0"/>
              <a:t>and an attempt to forget the pathetic creature that man is.</a:t>
            </a:r>
          </a:p>
        </p:txBody>
      </p:sp>
      <p:pic>
        <p:nvPicPr>
          <p:cNvPr id="5122" name="Picture 2" descr="The Denial of Death: Ernest Becker: 9780684832401: Amazon.com: Books">
            <a:extLst>
              <a:ext uri="{FF2B5EF4-FFF2-40B4-BE49-F238E27FC236}">
                <a16:creationId xmlns="" xmlns:a16="http://schemas.microsoft.com/office/drawing/2014/main" id="{FEDF1558-0CAA-48BA-B82D-AE11DAFDF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89186"/>
            <a:ext cx="3287183" cy="501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9527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39178807-85C4-463A-9E40-2F03BAB63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0" y="5194586"/>
            <a:ext cx="3788833" cy="482314"/>
          </a:xfrm>
        </p:spPr>
        <p:txBody>
          <a:bodyPr/>
          <a:lstStyle/>
          <a:p>
            <a:r>
              <a:rPr lang="en-US" sz="1100" dirty="0"/>
              <a:t>Solomon, Greenberg, and </a:t>
            </a:r>
            <a:r>
              <a:rPr lang="en-US" sz="1100" dirty="0" err="1"/>
              <a:t>Pyszczynski</a:t>
            </a:r>
            <a:r>
              <a:rPr lang="en-US" sz="1100" dirty="0"/>
              <a:t>, The Worm at the Core: On the Role of Death in Life(New York: Random House, 2015), x.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A5CDE257-0FCF-41AD-9E9C-2080EE0479F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 awareness that we humans will die has a profound and pervasive effect on our thoughts, feelings, and behaviors in almost every domain of life—</a:t>
            </a:r>
          </a:p>
          <a:p>
            <a:r>
              <a:rPr lang="en-US" dirty="0"/>
              <a:t>whether we are conscious of it or not…</a:t>
            </a:r>
          </a:p>
        </p:txBody>
      </p:sp>
      <p:pic>
        <p:nvPicPr>
          <p:cNvPr id="6146" name="Picture 2" descr="The Worm at the Core (Audiobook) - Walmart.com - Walmart.com">
            <a:extLst>
              <a:ext uri="{FF2B5EF4-FFF2-40B4-BE49-F238E27FC236}">
                <a16:creationId xmlns="" xmlns:a16="http://schemas.microsoft.com/office/drawing/2014/main" id="{C91652FE-3EF0-417E-8CD3-DA1823C46A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23000" y="89186"/>
            <a:ext cx="3811057" cy="510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59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39178807-85C4-463A-9E40-2F03BAB63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800" y="5194586"/>
            <a:ext cx="3941234" cy="482314"/>
          </a:xfrm>
        </p:spPr>
        <p:txBody>
          <a:bodyPr/>
          <a:lstStyle/>
          <a:p>
            <a:r>
              <a:rPr lang="en-US" sz="1100" dirty="0"/>
              <a:t>Solomon, Greenberg, and </a:t>
            </a:r>
            <a:r>
              <a:rPr lang="en-US" sz="1100" dirty="0" err="1"/>
              <a:t>Pyszczynski</a:t>
            </a:r>
            <a:r>
              <a:rPr lang="en-US" sz="1100" dirty="0"/>
              <a:t>, The Worm at the Core: On the Role of Death in Life(New York: Random House, 2015), 14.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A5CDE257-0FCF-41AD-9E9C-2080EE0479F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[The authors report that] “more than five hundred studies and counting” reveal how people are affected by the “terror” of “the knowledge of the inevitability of death.”</a:t>
            </a:r>
          </a:p>
        </p:txBody>
      </p:sp>
      <p:pic>
        <p:nvPicPr>
          <p:cNvPr id="6146" name="Picture 2" descr="The Worm at the Core (Audiobook) - Walmart.com - Walmart.com">
            <a:extLst>
              <a:ext uri="{FF2B5EF4-FFF2-40B4-BE49-F238E27FC236}">
                <a16:creationId xmlns="" xmlns:a16="http://schemas.microsoft.com/office/drawing/2014/main" id="{C91652FE-3EF0-417E-8CD3-DA1823C46A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23000" y="89186"/>
            <a:ext cx="3811057" cy="510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6">
            <a:extLst>
              <a:ext uri="{FF2B5EF4-FFF2-40B4-BE49-F238E27FC236}">
                <a16:creationId xmlns="" xmlns:a16="http://schemas.microsoft.com/office/drawing/2014/main" id="{E823AE29-9294-48BA-85BF-05492F21EE7D}"/>
              </a:ext>
            </a:extLst>
          </p:cNvPr>
          <p:cNvSpPr/>
          <p:nvPr/>
        </p:nvSpPr>
        <p:spPr bwMode="auto">
          <a:xfrm>
            <a:off x="508000" y="3590175"/>
            <a:ext cx="4783667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we can have “a living hope through the resurrection of Jesus Christ from the dead”</a:t>
            </a:r>
            <a:endParaRPr lang="en-US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3540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="" xmlns:a16="http://schemas.microsoft.com/office/drawing/2014/main" id="{FA622A35-FCC4-4E69-A09F-4D95CEFD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1 Peter 1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="" xmlns:a16="http://schemas.microsoft.com/office/drawing/2014/main" id="{5C3E33D1-CE33-41BC-9CA8-1B0AEE226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97107" indent="-197107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4 to obtain an inheritance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="" xmlns:a16="http://schemas.microsoft.com/office/drawing/2014/main" id="{0FDFA083-8E0E-4A5C-AF77-5A7E827B0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1 Peter 1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="" xmlns:a16="http://schemas.microsoft.com/office/drawing/2014/main" id="{4EE67566-925B-4467-AC64-AE5ADE1A3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97107" indent="-197107">
              <a:lnSpc>
                <a:spcPct val="90000"/>
              </a:lnSpc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4 to obtain </a:t>
            </a:r>
            <a:r>
              <a:rPr lang="en-US" dirty="0">
                <a:ea typeface="ＭＳ Ｐゴシック" pitchFamily="34" charset="-128"/>
              </a:rPr>
              <a:t>an inheritance</a:t>
            </a:r>
          </a:p>
          <a:p>
            <a:pPr marL="197107" indent="-197107">
              <a:lnSpc>
                <a:spcPct val="90000"/>
              </a:lnSpc>
              <a:defRPr/>
            </a:pPr>
            <a:r>
              <a:rPr lang="en-US" dirty="0">
                <a:ea typeface="ＭＳ Ｐゴシック" pitchFamily="34" charset="-128"/>
              </a:rPr>
              <a:t>	which is imperishable </a:t>
            </a:r>
          </a:p>
          <a:p>
            <a:pPr marL="197107" indent="-197107">
              <a:lnSpc>
                <a:spcPct val="90000"/>
              </a:lnSpc>
              <a:defRPr/>
            </a:pPr>
            <a:r>
              <a:rPr lang="en-US" dirty="0">
                <a:ea typeface="ＭＳ Ｐゴシック" pitchFamily="34" charset="-128"/>
              </a:rPr>
              <a:t>	and undefiled</a:t>
            </a:r>
          </a:p>
          <a:p>
            <a:pPr marL="197107" indent="-197107">
              <a:lnSpc>
                <a:spcPct val="90000"/>
              </a:lnSpc>
              <a:defRPr/>
            </a:pPr>
            <a:r>
              <a:rPr lang="en-US" dirty="0">
                <a:ea typeface="ＭＳ Ｐゴシック" pitchFamily="34" charset="-128"/>
              </a:rPr>
              <a:t>	and will not fade away,</a:t>
            </a:r>
          </a:p>
          <a:p>
            <a:pPr marL="197107" indent="-197107">
              <a:lnSpc>
                <a:spcPct val="90000"/>
              </a:lnSpc>
              <a:defRPr/>
            </a:pPr>
            <a:r>
              <a:rPr lang="en-US" dirty="0">
                <a:ea typeface="ＭＳ Ｐゴシック" pitchFamily="34" charset="-128"/>
              </a:rPr>
              <a:t>	reserved in heaven for you,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="" xmlns:a16="http://schemas.microsoft.com/office/drawing/2014/main" id="{20E17731-BCD6-4B4D-954E-DD88937C0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1 Peter 1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="" xmlns:a16="http://schemas.microsoft.com/office/drawing/2014/main" id="{8669067D-96B5-49DC-8612-A65F410AD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97107" indent="-197107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5 who are protected by the power of God through faith for a salvation ready to be revealed in the last time.</a:t>
            </a:r>
          </a:p>
        </p:txBody>
      </p:sp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="" xmlns:a16="http://schemas.microsoft.com/office/drawing/2014/main" id="{D0DFDAFF-094B-4443-9278-529FD6111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1 Peter 1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="" xmlns:a16="http://schemas.microsoft.com/office/drawing/2014/main" id="{1A6B5CF3-C15C-49EE-A600-E3B743020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97107" indent="-197107">
              <a:lnSpc>
                <a:spcPct val="90000"/>
              </a:lnSpc>
              <a:defRPr/>
            </a:pPr>
            <a:r>
              <a:rPr lang="en-US" dirty="0">
                <a:ea typeface="ＭＳ Ｐゴシック" pitchFamily="34" charset="-128"/>
              </a:rPr>
              <a:t>5 who are protected by the power of God through faith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for a salvation ready to be revealed in the last time.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="" xmlns:a16="http://schemas.microsoft.com/office/drawing/2014/main" id="{8C73BE16-A0DA-418A-9457-C41E82C3B97F}"/>
              </a:ext>
            </a:extLst>
          </p:cNvPr>
          <p:cNvSpPr/>
          <p:nvPr/>
        </p:nvSpPr>
        <p:spPr bwMode="auto">
          <a:xfrm>
            <a:off x="2184400" y="3619500"/>
            <a:ext cx="57912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It’s crucial to understand the security of your salvation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="" xmlns:a16="http://schemas.microsoft.com/office/drawing/2014/main" id="{88DDF1E4-6D4B-4658-8160-92F0D9FD8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1 Peter 1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="" xmlns:a16="http://schemas.microsoft.com/office/drawing/2014/main" id="{D4FE5E93-397A-43F1-BD69-5BA6129F0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97107" indent="-197107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1 Peter, an apostle of Jesus Christ,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="" xmlns:a16="http://schemas.microsoft.com/office/drawing/2014/main" id="{7528C876-37B5-40D7-B1DE-941DF0E48D4F}"/>
              </a:ext>
            </a:extLst>
          </p:cNvPr>
          <p:cNvSpPr/>
          <p:nvPr/>
        </p:nvSpPr>
        <p:spPr bwMode="auto">
          <a:xfrm>
            <a:off x="584200" y="2247900"/>
            <a:ext cx="8991600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Peter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Knew Jesus better than almost anyone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Chosen by Jesus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surprising choice!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Writing from Rome, early 60’s AD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suffering Christians in present-day Turkey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="" xmlns:a16="http://schemas.microsoft.com/office/drawing/2014/main" id="{D257C47A-7246-4FD4-9425-3F6C7B86F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1 Peter 1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="" xmlns:a16="http://schemas.microsoft.com/office/drawing/2014/main" id="{24DD3221-1D3F-4820-9BB7-0EF559F77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97107" indent="-197107">
              <a:lnSpc>
                <a:spcPct val="90000"/>
              </a:lnSpc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5 who are protected by the power of God through faith </a:t>
            </a:r>
            <a:r>
              <a:rPr lang="en-US" dirty="0">
                <a:ea typeface="ＭＳ Ｐゴシック" pitchFamily="34" charset="-128"/>
              </a:rPr>
              <a:t>for a salvation </a:t>
            </a:r>
            <a:r>
              <a:rPr lang="en-US" u="sng" dirty="0">
                <a:ea typeface="ＭＳ Ｐゴシック" pitchFamily="34" charset="-128"/>
              </a:rPr>
              <a:t>ready to be revealed</a:t>
            </a:r>
            <a:r>
              <a:rPr lang="en-US" dirty="0">
                <a:ea typeface="ＭＳ Ｐゴシック" pitchFamily="34" charset="-128"/>
              </a:rPr>
              <a:t> in the last time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.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="" xmlns:a16="http://schemas.microsoft.com/office/drawing/2014/main" id="{44D80CDF-F0C0-4DCA-8767-DAA054AB8741}"/>
              </a:ext>
            </a:extLst>
          </p:cNvPr>
          <p:cNvSpPr/>
          <p:nvPr/>
        </p:nvSpPr>
        <p:spPr bwMode="auto">
          <a:xfrm>
            <a:off x="2641600" y="2661985"/>
            <a:ext cx="59436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If you knew Christ were coming back tomorrow…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would you do today?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="" xmlns:a16="http://schemas.microsoft.com/office/drawing/2014/main" id="{D257C47A-7246-4FD4-9425-3F6C7B86F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1 Peter 1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="" xmlns:a16="http://schemas.microsoft.com/office/drawing/2014/main" id="{24DD3221-1D3F-4820-9BB7-0EF559F77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97107" indent="-197107">
              <a:lnSpc>
                <a:spcPct val="90000"/>
              </a:lnSpc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5 who are protected by the power of God through faith </a:t>
            </a:r>
            <a:r>
              <a:rPr lang="en-US" dirty="0">
                <a:ea typeface="ＭＳ Ｐゴシック" pitchFamily="34" charset="-128"/>
              </a:rPr>
              <a:t>for a salvation ready to be revealed in the last time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.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="" xmlns:a16="http://schemas.microsoft.com/office/drawing/2014/main" id="{44D80CDF-F0C0-4DCA-8767-DAA054AB8741}"/>
              </a:ext>
            </a:extLst>
          </p:cNvPr>
          <p:cNvSpPr/>
          <p:nvPr/>
        </p:nvSpPr>
        <p:spPr bwMode="auto">
          <a:xfrm>
            <a:off x="2641600" y="2661985"/>
            <a:ext cx="59436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“But I don’t want to wait for this salvation.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want to experience it now!”</a:t>
            </a:r>
          </a:p>
        </p:txBody>
      </p:sp>
    </p:spTree>
    <p:extLst>
      <p:ext uri="{BB962C8B-B14F-4D97-AF65-F5344CB8AC3E}">
        <p14:creationId xmlns:p14="http://schemas.microsoft.com/office/powerpoint/2010/main" val="619250896"/>
      </p:ext>
    </p:extLst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="" xmlns:a16="http://schemas.microsoft.com/office/drawing/2014/main" id="{8E44BACD-CDDB-4812-AB3E-178102265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1 Peter 1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="" xmlns:a16="http://schemas.microsoft.com/office/drawing/2014/main" id="{7E719F4E-D28E-4AEC-B5A8-298D1ECFC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97107" indent="-197107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6 In this you greatly rejoice, even though now for a little while, if necessary, you have been distressed by various trials,</a:t>
            </a:r>
          </a:p>
        </p:txBody>
      </p:sp>
    </p:spTree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="" xmlns:a16="http://schemas.microsoft.com/office/drawing/2014/main" id="{956F7E1B-5D73-4B94-9065-9F850841C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1 Peter 1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="" xmlns:a16="http://schemas.microsoft.com/office/drawing/2014/main" id="{CC685CE4-C2E8-449B-A99C-CD8605DF0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97107" indent="-197107">
              <a:lnSpc>
                <a:spcPct val="90000"/>
              </a:lnSpc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6 In this you greatly rejoice, even though now for a little while, if necessary, you have been distressed by </a:t>
            </a:r>
            <a:r>
              <a:rPr lang="en-US" dirty="0">
                <a:ea typeface="ＭＳ Ｐゴシック" pitchFamily="34" charset="-128"/>
              </a:rPr>
              <a:t>various trials,</a:t>
            </a:r>
          </a:p>
        </p:txBody>
      </p:sp>
    </p:spTree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="" xmlns:a16="http://schemas.microsoft.com/office/drawing/2014/main" id="{B3AE3496-C54C-406C-B2E5-0BE588335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1 Peter 1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="" xmlns:a16="http://schemas.microsoft.com/office/drawing/2014/main" id="{0F732030-3AF1-4E2F-A8F2-0864BD1FA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97107" indent="-197107">
              <a:lnSpc>
                <a:spcPct val="90000"/>
              </a:lnSpc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6 In this you greatly rejoice, even though now for a little while, if necessary, you have been distressed by </a:t>
            </a:r>
            <a:r>
              <a:rPr lang="en-US" dirty="0">
                <a:ea typeface="ＭＳ Ｐゴシック" pitchFamily="34" charset="-128"/>
              </a:rPr>
              <a:t>various trials,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="" xmlns:a16="http://schemas.microsoft.com/office/drawing/2014/main" id="{74B26269-71F0-4EDC-B9B3-976C1FE4AE0A}"/>
              </a:ext>
            </a:extLst>
          </p:cNvPr>
          <p:cNvSpPr/>
          <p:nvPr/>
        </p:nvSpPr>
        <p:spPr bwMode="auto">
          <a:xfrm>
            <a:off x="3644959" y="1983480"/>
            <a:ext cx="6324600" cy="358251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experience various trials too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Physical ailments</a:t>
            </a:r>
            <a:endParaRPr lang="el-GR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Financial struggles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Painful situations with family or friends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Weariness and busyness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Waiting on God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="" xmlns:a16="http://schemas.microsoft.com/office/drawing/2014/main" id="{169F7CC4-BC1C-42DC-AAE4-9A23C3641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1 Peter 1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="" xmlns:a16="http://schemas.microsoft.com/office/drawing/2014/main" id="{95B352DB-66C3-4731-A24F-3B249AD89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97107" indent="-197107">
              <a:lnSpc>
                <a:spcPct val="90000"/>
              </a:lnSpc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6 In this </a:t>
            </a:r>
            <a:r>
              <a:rPr lang="en-US" dirty="0">
                <a:ea typeface="ＭＳ Ｐゴシック" pitchFamily="34" charset="-128"/>
              </a:rPr>
              <a:t>you greatly rejoice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, even though now for a little while, if necessary, you have been distressed by </a:t>
            </a:r>
            <a:r>
              <a:rPr lang="en-US" dirty="0">
                <a:ea typeface="ＭＳ Ｐゴシック" pitchFamily="34" charset="-128"/>
              </a:rPr>
              <a:t>various trials,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="" xmlns:a16="http://schemas.microsoft.com/office/drawing/2014/main" id="{D4786827-A405-4438-B227-9783C32D4633}"/>
              </a:ext>
            </a:extLst>
          </p:cNvPr>
          <p:cNvSpPr/>
          <p:nvPr/>
        </p:nvSpPr>
        <p:spPr bwMode="auto">
          <a:xfrm>
            <a:off x="3644959" y="1983480"/>
            <a:ext cx="6324600" cy="358251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experience various trials too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Physical ailments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Financial struggles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Painful situations with family or friends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Weariness and busyness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Waiting on God</a:t>
            </a:r>
          </a:p>
        </p:txBody>
      </p:sp>
    </p:spTree>
  </p:cSld>
  <p:clrMapOvr>
    <a:masterClrMapping/>
  </p:clrMapOvr>
  <p:transition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="" xmlns:a16="http://schemas.microsoft.com/office/drawing/2014/main" id="{5860CCEB-9354-4178-BEE7-AD5E0FD7A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1 Peter 1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="" xmlns:a16="http://schemas.microsoft.com/office/drawing/2014/main" id="{B5F465B9-C0F5-4E2B-B081-C364E8D69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97107" indent="-197107">
              <a:lnSpc>
                <a:spcPct val="90000"/>
              </a:lnSpc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6 In this </a:t>
            </a:r>
            <a:r>
              <a:rPr lang="en-US" dirty="0">
                <a:ea typeface="ＭＳ Ｐゴシック" pitchFamily="34" charset="-128"/>
              </a:rPr>
              <a:t>you greatly rejoice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, even though </a:t>
            </a:r>
            <a:r>
              <a:rPr lang="en-US" dirty="0">
                <a:ea typeface="ＭＳ Ｐゴシック" pitchFamily="34" charset="-128"/>
              </a:rPr>
              <a:t>now for a little while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, if necessary, you have been distressed by </a:t>
            </a:r>
            <a:r>
              <a:rPr lang="en-US" dirty="0">
                <a:ea typeface="ＭＳ Ｐゴシック" pitchFamily="34" charset="-128"/>
              </a:rPr>
              <a:t>various trials,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="" xmlns:a16="http://schemas.microsoft.com/office/drawing/2014/main" id="{9042664E-5247-4195-9C48-CED2645EF978}"/>
              </a:ext>
            </a:extLst>
          </p:cNvPr>
          <p:cNvSpPr/>
          <p:nvPr/>
        </p:nvSpPr>
        <p:spPr bwMode="auto">
          <a:xfrm>
            <a:off x="3644959" y="1983480"/>
            <a:ext cx="6324600" cy="358251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experience various trials too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Physical ailments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Financial struggles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Painful situations with family or friends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Weariness and busyness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Waiting on God</a:t>
            </a:r>
          </a:p>
        </p:txBody>
      </p:sp>
    </p:spTree>
  </p:cSld>
  <p:clrMapOvr>
    <a:masterClrMapping/>
  </p:clrMapOvr>
  <p:transition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="" xmlns:a16="http://schemas.microsoft.com/office/drawing/2014/main" id="{D31DC67E-9045-4FEA-A640-B9A02EF72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1 Peter 1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="" xmlns:a16="http://schemas.microsoft.com/office/drawing/2014/main" id="{C53EA37D-24D0-4D22-AC28-F911BDDB9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97107" indent="-197107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7 so that the </a:t>
            </a:r>
            <a:r>
              <a:rPr lang="en-US" altLang="en-US" u="sng" dirty="0">
                <a:ea typeface="ＭＳ Ｐゴシック" panose="020B0600070205080204" pitchFamily="34" charset="-128"/>
              </a:rPr>
              <a:t>proof</a:t>
            </a:r>
            <a:r>
              <a:rPr lang="en-US" altLang="en-US" dirty="0">
                <a:ea typeface="ＭＳ Ｐゴシック" panose="020B0600070205080204" pitchFamily="34" charset="-128"/>
              </a:rPr>
              <a:t> [or “genuineness”] of your faith, being more precious than gold which is perishable, even though tested by fire,</a:t>
            </a:r>
          </a:p>
          <a:p>
            <a:pPr marL="197107" indent="-197107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may be found to result in praise and glory and honor at the revelation of Jesus Christ;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ohnson Matthey sells gold and silver refineries | Financial Times">
            <a:extLst>
              <a:ext uri="{FF2B5EF4-FFF2-40B4-BE49-F238E27FC236}">
                <a16:creationId xmlns="" xmlns:a16="http://schemas.microsoft.com/office/drawing/2014/main" id="{B848856D-2303-4FDA-B754-B3C19B8B9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32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ohnson Matthey sells gold and silver refineries | Financial Times">
            <a:extLst>
              <a:ext uri="{FF2B5EF4-FFF2-40B4-BE49-F238E27FC236}">
                <a16:creationId xmlns="" xmlns:a16="http://schemas.microsoft.com/office/drawing/2014/main" id="{B848856D-2303-4FDA-B754-B3C19B8B9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6">
            <a:extLst>
              <a:ext uri="{FF2B5EF4-FFF2-40B4-BE49-F238E27FC236}">
                <a16:creationId xmlns="" xmlns:a16="http://schemas.microsoft.com/office/drawing/2014/main" id="{BC2FBC19-3E15-411F-8B7A-E48D2F96BCF7}"/>
              </a:ext>
            </a:extLst>
          </p:cNvPr>
          <p:cNvSpPr/>
          <p:nvPr/>
        </p:nvSpPr>
        <p:spPr bwMode="auto">
          <a:xfrm>
            <a:off x="127000" y="114300"/>
            <a:ext cx="4953000" cy="2585323"/>
          </a:xfrm>
          <a:prstGeom prst="roundRect">
            <a:avLst>
              <a:gd name="adj" fmla="val 0"/>
            </a:avLst>
          </a:prstGeom>
          <a:solidFill>
            <a:schemeClr val="tx1">
              <a:alpha val="5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Refining gold: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 metric ton (2200 </a:t>
            </a:r>
            <a:r>
              <a:rPr lang="en-US" sz="3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lbs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 of ore yields…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1.5 grams of gold</a:t>
            </a:r>
          </a:p>
        </p:txBody>
      </p:sp>
    </p:spTree>
    <p:extLst>
      <p:ext uri="{BB962C8B-B14F-4D97-AF65-F5344CB8AC3E}">
        <p14:creationId xmlns:p14="http://schemas.microsoft.com/office/powerpoint/2010/main" val="9023466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="" xmlns:a16="http://schemas.microsoft.com/office/drawing/2014/main" id="{89C9BAF3-5D27-41BF-8518-6536F1E55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1 Peter 1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="" xmlns:a16="http://schemas.microsoft.com/office/drawing/2014/main" id="{50FFE079-74D8-49C1-A799-CCD60BEC4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97107" indent="-197107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1 Peter, an apostle of Jesus Christ, </a:t>
            </a:r>
          </a:p>
          <a:p>
            <a:pPr marL="197107" indent="-197107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to those who reside as aliens, scattered throughout Pontus, Galatia, Cappadocia, Asia, and Bithynia,</a:t>
            </a:r>
          </a:p>
        </p:txBody>
      </p:sp>
    </p:spTree>
  </p:cSld>
  <p:clrMapOvr>
    <a:masterClrMapping/>
  </p:clrMapOvr>
  <p:transition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ohnson Matthey sells gold and silver refineries | Financial Times">
            <a:extLst>
              <a:ext uri="{FF2B5EF4-FFF2-40B4-BE49-F238E27FC236}">
                <a16:creationId xmlns="" xmlns:a16="http://schemas.microsoft.com/office/drawing/2014/main" id="{B848856D-2303-4FDA-B754-B3C19B8B9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6">
            <a:extLst>
              <a:ext uri="{FF2B5EF4-FFF2-40B4-BE49-F238E27FC236}">
                <a16:creationId xmlns="" xmlns:a16="http://schemas.microsoft.com/office/drawing/2014/main" id="{BC2FBC19-3E15-411F-8B7A-E48D2F96BCF7}"/>
              </a:ext>
            </a:extLst>
          </p:cNvPr>
          <p:cNvSpPr/>
          <p:nvPr/>
        </p:nvSpPr>
        <p:spPr bwMode="auto">
          <a:xfrm>
            <a:off x="127000" y="114300"/>
            <a:ext cx="4953000" cy="2585323"/>
          </a:xfrm>
          <a:prstGeom prst="roundRect">
            <a:avLst>
              <a:gd name="adj" fmla="val 0"/>
            </a:avLst>
          </a:prstGeom>
          <a:solidFill>
            <a:schemeClr val="tx1">
              <a:alpha val="5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Refining gold: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Ground to powder, then heated to ~2000 F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fire reveals impurities and purifies</a:t>
            </a:r>
          </a:p>
        </p:txBody>
      </p:sp>
    </p:spTree>
    <p:extLst>
      <p:ext uri="{BB962C8B-B14F-4D97-AF65-F5344CB8AC3E}">
        <p14:creationId xmlns:p14="http://schemas.microsoft.com/office/powerpoint/2010/main" val="8243816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ohnson Matthey sells gold and silver refineries | Financial Times">
            <a:extLst>
              <a:ext uri="{FF2B5EF4-FFF2-40B4-BE49-F238E27FC236}">
                <a16:creationId xmlns="" xmlns:a16="http://schemas.microsoft.com/office/drawing/2014/main" id="{B848856D-2303-4FDA-B754-B3C19B8B9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6">
            <a:extLst>
              <a:ext uri="{FF2B5EF4-FFF2-40B4-BE49-F238E27FC236}">
                <a16:creationId xmlns="" xmlns:a16="http://schemas.microsoft.com/office/drawing/2014/main" id="{BC2FBC19-3E15-411F-8B7A-E48D2F96BCF7}"/>
              </a:ext>
            </a:extLst>
          </p:cNvPr>
          <p:cNvSpPr/>
          <p:nvPr/>
        </p:nvSpPr>
        <p:spPr bwMode="auto">
          <a:xfrm>
            <a:off x="127000" y="114300"/>
            <a:ext cx="4953000" cy="3083921"/>
          </a:xfrm>
          <a:prstGeom prst="roundRect">
            <a:avLst>
              <a:gd name="adj" fmla="val 0"/>
            </a:avLst>
          </a:prstGeom>
          <a:solidFill>
            <a:schemeClr val="tx1">
              <a:alpha val="5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Christians who don’t suffer: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May be “at peace” with the </a:t>
            </a:r>
            <a:r>
              <a:rPr lang="en-US" sz="36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kosmos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Cannot really learn to depend on God</a:t>
            </a:r>
          </a:p>
        </p:txBody>
      </p:sp>
    </p:spTree>
    <p:extLst>
      <p:ext uri="{BB962C8B-B14F-4D97-AF65-F5344CB8AC3E}">
        <p14:creationId xmlns:p14="http://schemas.microsoft.com/office/powerpoint/2010/main" val="9280361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ohnson Matthey sells gold and silver refineries | Financial Times">
            <a:extLst>
              <a:ext uri="{FF2B5EF4-FFF2-40B4-BE49-F238E27FC236}">
                <a16:creationId xmlns="" xmlns:a16="http://schemas.microsoft.com/office/drawing/2014/main" id="{B848856D-2303-4FDA-B754-B3C19B8B9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6">
            <a:extLst>
              <a:ext uri="{FF2B5EF4-FFF2-40B4-BE49-F238E27FC236}">
                <a16:creationId xmlns="" xmlns:a16="http://schemas.microsoft.com/office/drawing/2014/main" id="{BC2FBC19-3E15-411F-8B7A-E48D2F96BCF7}"/>
              </a:ext>
            </a:extLst>
          </p:cNvPr>
          <p:cNvSpPr/>
          <p:nvPr/>
        </p:nvSpPr>
        <p:spPr bwMode="auto">
          <a:xfrm>
            <a:off x="127000" y="114300"/>
            <a:ext cx="4953000" cy="3083921"/>
          </a:xfrm>
          <a:prstGeom prst="roundRect">
            <a:avLst>
              <a:gd name="adj" fmla="val 0"/>
            </a:avLst>
          </a:prstGeom>
          <a:solidFill>
            <a:schemeClr val="tx1">
              <a:alpha val="5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Christians who don’t suffer: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Tend to be shallow, with easy answers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Have low empathy &amp; weak ministry skills</a:t>
            </a:r>
          </a:p>
        </p:txBody>
      </p:sp>
    </p:spTree>
    <p:extLst>
      <p:ext uri="{BB962C8B-B14F-4D97-AF65-F5344CB8AC3E}">
        <p14:creationId xmlns:p14="http://schemas.microsoft.com/office/powerpoint/2010/main" val="41579329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ohnson Matthey sells gold and silver refineries | Financial Times">
            <a:extLst>
              <a:ext uri="{FF2B5EF4-FFF2-40B4-BE49-F238E27FC236}">
                <a16:creationId xmlns="" xmlns:a16="http://schemas.microsoft.com/office/drawing/2014/main" id="{B848856D-2303-4FDA-B754-B3C19B8B9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6">
            <a:extLst>
              <a:ext uri="{FF2B5EF4-FFF2-40B4-BE49-F238E27FC236}">
                <a16:creationId xmlns="" xmlns:a16="http://schemas.microsoft.com/office/drawing/2014/main" id="{BC2FBC19-3E15-411F-8B7A-E48D2F96BCF7}"/>
              </a:ext>
            </a:extLst>
          </p:cNvPr>
          <p:cNvSpPr/>
          <p:nvPr/>
        </p:nvSpPr>
        <p:spPr bwMode="auto">
          <a:xfrm>
            <a:off x="127000" y="114300"/>
            <a:ext cx="4953000" cy="3083921"/>
          </a:xfrm>
          <a:prstGeom prst="roundRect">
            <a:avLst>
              <a:gd name="adj" fmla="val 0"/>
            </a:avLst>
          </a:prstGeom>
          <a:solidFill>
            <a:schemeClr val="tx1">
              <a:alpha val="5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Christians who don’t suffer: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Can’t handle suffering when it does come their way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518498"/>
      </p:ext>
    </p:extLst>
  </p:cSld>
  <p:clrMapOvr>
    <a:masterClrMapping/>
  </p:clrMapOvr>
  <p:transition spd="slow"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="" xmlns:a16="http://schemas.microsoft.com/office/drawing/2014/main" id="{AE9CBF66-AB7B-4C0A-92BF-0E26D91F2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1 Peter 1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="" xmlns:a16="http://schemas.microsoft.com/office/drawing/2014/main" id="{427A20A8-C4B4-40BA-B3A8-E9C69CB4C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97107" indent="-197107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8 and though you have not seen Him, </a:t>
            </a:r>
            <a:r>
              <a:rPr lang="en-US" altLang="en-US" u="sng" dirty="0">
                <a:ea typeface="ＭＳ Ｐゴシック" panose="020B0600070205080204" pitchFamily="34" charset="-128"/>
              </a:rPr>
              <a:t>you love Him</a:t>
            </a:r>
            <a:r>
              <a:rPr lang="en-US" altLang="en-US" dirty="0">
                <a:ea typeface="ＭＳ Ｐゴシック" panose="020B0600070205080204" pitchFamily="34" charset="-128"/>
              </a:rPr>
              <a:t>,</a:t>
            </a:r>
          </a:p>
          <a:p>
            <a:pPr marL="197107" indent="-197107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and though you do not see Him now, but believe in Him, you greatly rejoice with joy inexpressible and full of glory,</a:t>
            </a:r>
          </a:p>
          <a:p>
            <a:pPr marL="197107" indent="-197107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9 </a:t>
            </a:r>
            <a:r>
              <a:rPr lang="en-US" altLang="en-US" u="sng" dirty="0">
                <a:ea typeface="ＭＳ Ｐゴシック" panose="020B0600070205080204" pitchFamily="34" charset="-128"/>
              </a:rPr>
              <a:t>obtaining</a:t>
            </a:r>
            <a:r>
              <a:rPr lang="en-US" altLang="en-US" dirty="0">
                <a:ea typeface="ＭＳ Ｐゴシック" panose="020B0600070205080204" pitchFamily="34" charset="-128"/>
              </a:rPr>
              <a:t> as the outcome of your faith the salvation of your souls.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="" xmlns:a16="http://schemas.microsoft.com/office/drawing/2014/main" id="{AC3B0ADD-BA6F-477D-BD03-61588033F64C}"/>
              </a:ext>
            </a:extLst>
          </p:cNvPr>
          <p:cNvSpPr/>
          <p:nvPr/>
        </p:nvSpPr>
        <p:spPr bwMode="auto">
          <a:xfrm>
            <a:off x="584200" y="4281235"/>
            <a:ext cx="89916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“You don’t know that Jesus is all you need until Jesus is all you have” </a:t>
            </a:r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(Corrie Ten Boom)</a:t>
            </a: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Conclusions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1175" indent="-511175">
              <a:buAutoNum type="arabicPeriod"/>
            </a:pPr>
            <a:r>
              <a:rPr lang="en-US" dirty="0"/>
              <a:t>This world is passing away</a:t>
            </a:r>
          </a:p>
          <a:p>
            <a:pPr marL="511175" indent="-511175">
              <a:buAutoNum type="arabicPeriod"/>
            </a:pPr>
            <a:r>
              <a:rPr lang="en-US" dirty="0"/>
              <a:t>The return of Christ could come at any minute</a:t>
            </a:r>
          </a:p>
          <a:p>
            <a:pPr marL="511175" indent="-511175">
              <a:buAutoNum type="arabicPeriod"/>
            </a:pPr>
            <a:r>
              <a:rPr lang="en-US" dirty="0"/>
              <a:t>God promises to work through suffering in your life to reveal himself to you and through you</a:t>
            </a:r>
          </a:p>
          <a:p>
            <a:pPr marL="511175" indent="-511175">
              <a:buAutoNum type="arabicPeriod"/>
            </a:pPr>
            <a:r>
              <a:rPr lang="en-US" dirty="0"/>
              <a:t>It feels good to finally be chosen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r>
              <a:rPr lang="en-US" dirty="0">
                <a:ea typeface="ＭＳ Ｐゴシック" pitchFamily="34" charset="-128"/>
              </a:rPr>
              <a:t>Questions?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Comments?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Experiences?</a:t>
            </a:r>
          </a:p>
          <a:p>
            <a:pPr eaLnBrk="1" hangingPunct="1"/>
            <a:endParaRPr lang="en-US" sz="2800" dirty="0">
              <a:ea typeface="ＭＳ Ｐゴシック" pitchFamily="34" charset="-128"/>
            </a:endParaRPr>
          </a:p>
          <a:p>
            <a:pPr eaLnBrk="1" hangingPunct="1"/>
            <a:endParaRPr lang="en-US" sz="34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risleys@dwellcc.org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See the Dwell App OR </a:t>
            </a:r>
            <a:r>
              <a:rPr lang="en-US" sz="2400" u="sng" dirty="0">
                <a:ea typeface="ＭＳ Ｐゴシック" pitchFamily="34" charset="-128"/>
              </a:rPr>
              <a:t>xenos.org/teachings</a:t>
            </a:r>
          </a:p>
        </p:txBody>
      </p:sp>
      <p:sp>
        <p:nvSpPr>
          <p:cNvPr id="6349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1 Peter 1:1-9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74414" y="3009900"/>
            <a:ext cx="7115386" cy="108952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Next time: 1 Peter 1:10-22 –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Different Way to Live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="" xmlns:a16="http://schemas.microsoft.com/office/drawing/2014/main" id="{3053C751-F2FE-4567-B1DA-715AE029A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1 Peter 1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="" xmlns:a16="http://schemas.microsoft.com/office/drawing/2014/main" id="{9F8FA968-5A41-4C94-A03D-53EFA520F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97107" indent="-197107">
              <a:lnSpc>
                <a:spcPct val="90000"/>
              </a:lnSpc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1 Peter, an apostle of Jesus Christ, </a:t>
            </a:r>
          </a:p>
          <a:p>
            <a:pPr marL="197107" indent="-197107">
              <a:lnSpc>
                <a:spcPct val="90000"/>
              </a:lnSpc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to those who reside as </a:t>
            </a:r>
            <a:r>
              <a:rPr lang="en-US" dirty="0">
                <a:ea typeface="ＭＳ Ｐゴシック" pitchFamily="34" charset="-128"/>
              </a:rPr>
              <a:t>aliens, scattered throughout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Pontus, Galatia, Cappadocia, Asia, and Bithynia,</a:t>
            </a:r>
          </a:p>
        </p:txBody>
      </p:sp>
      <p:pic>
        <p:nvPicPr>
          <p:cNvPr id="1030" name="Picture 6" descr="Alien (1979) - Rotten Tomatoes">
            <a:extLst>
              <a:ext uri="{FF2B5EF4-FFF2-40B4-BE49-F238E27FC236}">
                <a16:creationId xmlns="" xmlns:a16="http://schemas.microsoft.com/office/drawing/2014/main" id="{65381B83-515A-4B18-BC9E-D5CBB08BF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54" y="107950"/>
            <a:ext cx="4124325" cy="549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onald Trump knows that aliens exist, says former Israeli space chief -  SCIENCE News">
            <a:extLst>
              <a:ext uri="{FF2B5EF4-FFF2-40B4-BE49-F238E27FC236}">
                <a16:creationId xmlns="" xmlns:a16="http://schemas.microsoft.com/office/drawing/2014/main" id="{23FE571B-65E7-4D2C-BE82-875ABD38C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499" y="2444750"/>
            <a:ext cx="5621867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="" xmlns:a16="http://schemas.microsoft.com/office/drawing/2014/main" id="{3053C751-F2FE-4567-B1DA-715AE029A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1 Peter 1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="" xmlns:a16="http://schemas.microsoft.com/office/drawing/2014/main" id="{9F8FA968-5A41-4C94-A03D-53EFA520F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97107" indent="-197107">
              <a:lnSpc>
                <a:spcPct val="90000"/>
              </a:lnSpc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1 Peter, an apostle of Jesus Christ, </a:t>
            </a:r>
          </a:p>
          <a:p>
            <a:pPr marL="197107" indent="-197107">
              <a:lnSpc>
                <a:spcPct val="90000"/>
              </a:lnSpc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to those who reside as </a:t>
            </a:r>
            <a:r>
              <a:rPr lang="en-US" dirty="0">
                <a:ea typeface="ＭＳ Ｐゴシック" pitchFamily="34" charset="-128"/>
              </a:rPr>
              <a:t>aliens, scattered throughout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ＭＳ Ｐゴシック" pitchFamily="34" charset="-128"/>
              </a:rPr>
              <a:t>Pontus, Galatia, Cappadocia, Asia, and Bithynia,</a:t>
            </a:r>
          </a:p>
        </p:txBody>
      </p:sp>
      <p:pic>
        <p:nvPicPr>
          <p:cNvPr id="2052" name="Picture 4" descr="Backpacking in Asia: 9 Things to Know">
            <a:extLst>
              <a:ext uri="{FF2B5EF4-FFF2-40B4-BE49-F238E27FC236}">
                <a16:creationId xmlns="" xmlns:a16="http://schemas.microsoft.com/office/drawing/2014/main" id="{4B8765F5-AAAE-498B-A229-A32E87F28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948972"/>
            <a:ext cx="7006166" cy="467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ackpacker Magazine - YouTube">
            <a:extLst>
              <a:ext uri="{FF2B5EF4-FFF2-40B4-BE49-F238E27FC236}">
                <a16:creationId xmlns="" xmlns:a16="http://schemas.microsoft.com/office/drawing/2014/main" id="{96494A0E-6512-4FCE-B0B2-6FBBD1C7BE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425" y="66674"/>
            <a:ext cx="5867400" cy="555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6">
            <a:extLst>
              <a:ext uri="{FF2B5EF4-FFF2-40B4-BE49-F238E27FC236}">
                <a16:creationId xmlns="" xmlns:a16="http://schemas.microsoft.com/office/drawing/2014/main" id="{EC5A0039-D709-4B1F-A192-55B677F175A1}"/>
              </a:ext>
            </a:extLst>
          </p:cNvPr>
          <p:cNvSpPr/>
          <p:nvPr/>
        </p:nvSpPr>
        <p:spPr bwMode="auto">
          <a:xfrm>
            <a:off x="4927600" y="336122"/>
            <a:ext cx="27432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Pilgrims, backpackers</a:t>
            </a:r>
          </a:p>
        </p:txBody>
      </p:sp>
    </p:spTree>
    <p:extLst>
      <p:ext uri="{BB962C8B-B14F-4D97-AF65-F5344CB8AC3E}">
        <p14:creationId xmlns:p14="http://schemas.microsoft.com/office/powerpoint/2010/main" val="411633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DA76823-9F10-4A19-8DE2-9354A21E8B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D6B5B95-A48D-4037-B653-B2A9EBE1DC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3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view: Big Frig Denali Pro Cooler | RECOIL OFFGRID">
            <a:extLst>
              <a:ext uri="{FF2B5EF4-FFF2-40B4-BE49-F238E27FC236}">
                <a16:creationId xmlns="" xmlns:a16="http://schemas.microsoft.com/office/drawing/2014/main" id="{3FA99088-79D6-4EF5-8C49-074B595721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75" y="0"/>
            <a:ext cx="1016704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83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1592</Words>
  <Application>Microsoft Office PowerPoint</Application>
  <PresentationFormat>Custom</PresentationFormat>
  <Paragraphs>221</Paragraphs>
  <Slides>46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ＭＳ Ｐゴシック</vt:lpstr>
      <vt:lpstr>ＭＳ Ｐゴシック</vt:lpstr>
      <vt:lpstr>Arial</vt:lpstr>
      <vt:lpstr>Calibri Light</vt:lpstr>
      <vt:lpstr>Georgia</vt:lpstr>
      <vt:lpstr>Papyrus</vt:lpstr>
      <vt:lpstr>Times New Roman</vt:lpstr>
      <vt:lpstr>Default Design</vt:lpstr>
      <vt:lpstr>1 Peter 1</vt:lpstr>
      <vt:lpstr>1 Peter 1</vt:lpstr>
      <vt:lpstr>1 Peter 1</vt:lpstr>
      <vt:lpstr>1 Peter 1</vt:lpstr>
      <vt:lpstr>1 Peter 1</vt:lpstr>
      <vt:lpstr>1 Peter 1</vt:lpstr>
      <vt:lpstr>PowerPoint Presentation</vt:lpstr>
      <vt:lpstr>PowerPoint Presentation</vt:lpstr>
      <vt:lpstr>PowerPoint Presentation</vt:lpstr>
      <vt:lpstr>PowerPoint Presentation</vt:lpstr>
      <vt:lpstr>1 Peter 1</vt:lpstr>
      <vt:lpstr>1 Peter 1</vt:lpstr>
      <vt:lpstr>PowerPoint Presentation</vt:lpstr>
      <vt:lpstr>1 Peter 1</vt:lpstr>
      <vt:lpstr>1 Peter 1</vt:lpstr>
      <vt:lpstr>1 Peter 1</vt:lpstr>
      <vt:lpstr>1 Peter 1</vt:lpstr>
      <vt:lpstr>1 Peter 1</vt:lpstr>
      <vt:lpstr>1 Peter 1</vt:lpstr>
      <vt:lpstr>1 Peter 1</vt:lpstr>
      <vt:lpstr>1 Peter 1</vt:lpstr>
      <vt:lpstr>Ernest Becker, The Denial of Death  (New York: Free Press, 1973), xvii</vt:lpstr>
      <vt:lpstr>Ernest Becker, The Denial of Death  (New York: Free Press, 1973), 32-33</vt:lpstr>
      <vt:lpstr>Solomon, Greenberg, and Pyszczynski, The Worm at the Core: On the Role of Death in Life(New York: Random House, 2015), x.</vt:lpstr>
      <vt:lpstr>Solomon, Greenberg, and Pyszczynski, The Worm at the Core: On the Role of Death in Life(New York: Random House, 2015), 14.</vt:lpstr>
      <vt:lpstr>1 Peter 1</vt:lpstr>
      <vt:lpstr>1 Peter 1</vt:lpstr>
      <vt:lpstr>1 Peter 1</vt:lpstr>
      <vt:lpstr>1 Peter 1</vt:lpstr>
      <vt:lpstr>1 Peter 1</vt:lpstr>
      <vt:lpstr>1 Peter 1</vt:lpstr>
      <vt:lpstr>1 Peter 1</vt:lpstr>
      <vt:lpstr>1 Peter 1</vt:lpstr>
      <vt:lpstr>1 Peter 1</vt:lpstr>
      <vt:lpstr>1 Peter 1</vt:lpstr>
      <vt:lpstr>1 Peter 1</vt:lpstr>
      <vt:lpstr>1 Peter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 Peter 1</vt:lpstr>
      <vt:lpstr>Conclusions</vt:lpstr>
      <vt:lpstr>1 Peter 1:1-9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2014-02-04T14:15:57Z</dcterms:created>
  <dcterms:modified xsi:type="dcterms:W3CDTF">2021-07-25T19:24:42Z</dcterms:modified>
</cp:coreProperties>
</file>