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7" r:id="rId3"/>
    <p:sldId id="258" r:id="rId4"/>
    <p:sldId id="259" r:id="rId5"/>
    <p:sldId id="264" r:id="rId6"/>
    <p:sldId id="263" r:id="rId7"/>
    <p:sldId id="269" r:id="rId8"/>
    <p:sldId id="270" r:id="rId9"/>
    <p:sldId id="272" r:id="rId10"/>
    <p:sldId id="287" r:id="rId11"/>
    <p:sldId id="288" r:id="rId12"/>
    <p:sldId id="289" r:id="rId13"/>
    <p:sldId id="274" r:id="rId14"/>
    <p:sldId id="266" r:id="rId15"/>
    <p:sldId id="276" r:id="rId16"/>
    <p:sldId id="277" r:id="rId17"/>
    <p:sldId id="278" r:id="rId18"/>
    <p:sldId id="279" r:id="rId19"/>
    <p:sldId id="280" r:id="rId20"/>
    <p:sldId id="281" r:id="rId21"/>
    <p:sldId id="267" r:id="rId22"/>
    <p:sldId id="282" r:id="rId23"/>
    <p:sldId id="283" r:id="rId24"/>
    <p:sldId id="284" r:id="rId25"/>
    <p:sldId id="285" r:id="rId26"/>
    <p:sldId id="268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22" autoAdjust="0"/>
    <p:restoredTop sz="92371" autoAdjust="0"/>
  </p:normalViewPr>
  <p:slideViewPr>
    <p:cSldViewPr snapToGrid="0">
      <p:cViewPr>
        <p:scale>
          <a:sx n="36" d="100"/>
          <a:sy n="36" d="100"/>
        </p:scale>
        <p:origin x="52" y="348"/>
      </p:cViewPr>
      <p:guideLst/>
    </p:cSldViewPr>
  </p:slideViewPr>
  <p:outlineViewPr>
    <p:cViewPr>
      <p:scale>
        <a:sx n="33" d="100"/>
        <a:sy n="33" d="100"/>
      </p:scale>
      <p:origin x="0" y="-4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EC05-87E6-4408-A542-9E57840B416E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8ECF3-2B66-4CF3-91B7-F2C2816BF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7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57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8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9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31D0AA2-F4FA-499F-A738-F085413165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50291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B410D6E-DEE6-434E-8A5C-36AF544EB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304487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616A811-ED26-457D-8223-6EBA10C6E2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23618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8F3ED38-B590-4FE0-AD16-75B8BB9483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31114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38A72CC-0545-493C-A18E-8B6DAA6570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673137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2E0CC90-5724-4D22-8245-F2C1A36EE2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05170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CE3E13C-1E37-4BE7-831B-68A49B62E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94180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AA9D254-92B9-46D3-88F6-D0BE456B0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4291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00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0585815C-196A-4621-A778-E68AA8E65C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33601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18A37CC-6666-4508-A466-006D4401CB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7495638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98BB40-330C-4DD4-83BF-D7E7DD1994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88481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0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7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8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39B3B-227A-4E1D-9DAC-D8A3C6F475A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8200" name="Rectangle 8"/>
            <p:cNvSpPr>
              <a:spLocks noChangeArrowheads="1"/>
            </p:cNvSpPr>
            <p:nvPr userDrawn="1"/>
          </p:nvSpPr>
          <p:spPr bwMode="auto"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auto"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auto"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8204" name="Rectangle 12"/>
            <p:cNvSpPr>
              <a:spLocks noChangeArrowheads="1"/>
            </p:cNvSpPr>
            <p:nvPr userDrawn="1"/>
          </p:nvSpPr>
          <p:spPr bwMode="auto"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auto"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auto"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2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3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algn="ctr" eaLnBrk="1" hangingPunct="1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. . . when </a:t>
            </a:r>
            <a:r>
              <a:rPr lang="en-US" sz="4400" b="0" i="1" dirty="0">
                <a:effectLst/>
                <a:cs typeface="Times New Roman" pitchFamily="18" charset="0"/>
              </a:rPr>
              <a:t>He makes believing Gentiles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His people &amp; indwells them with His Spirit</a:t>
            </a:r>
            <a:endParaRPr lang="en-US" sz="4400" b="0" i="1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1:26</a:t>
            </a:r>
            <a:r>
              <a:rPr lang="en-US" sz="3200" dirty="0" smtClean="0"/>
              <a:t> . . . that </a:t>
            </a:r>
            <a:r>
              <a:rPr lang="en-US" sz="3200" dirty="0"/>
              <a:t>is, </a:t>
            </a:r>
            <a:r>
              <a:rPr lang="en-US" sz="3200" u="sng" dirty="0"/>
              <a:t>the mystery</a:t>
            </a:r>
            <a:r>
              <a:rPr lang="en-US" sz="3200" dirty="0"/>
              <a:t> which has been hidden from the past ages and generations, but has now been manifested to His saints, </a:t>
            </a:r>
            <a:r>
              <a:rPr lang="en-US" sz="3200" baseline="30000" dirty="0"/>
              <a:t>27</a:t>
            </a:r>
            <a:r>
              <a:rPr lang="en-US" sz="3200" dirty="0"/>
              <a:t> to whom God willed to make known what is the riches of the glory of </a:t>
            </a:r>
            <a:r>
              <a:rPr lang="en-US" sz="3200" u="sng" dirty="0"/>
              <a:t>this mystery</a:t>
            </a:r>
            <a:r>
              <a:rPr lang="en-US" sz="3200" dirty="0"/>
              <a:t> among the Gentiles, which is Christ in you, the hope of glory.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" y="6479176"/>
            <a:ext cx="82818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56617" y="6479176"/>
            <a:ext cx="3109605" cy="26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647613" y="5826033"/>
            <a:ext cx="143691" cy="574766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4903" y="5826033"/>
            <a:ext cx="5251269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91840" y="5826033"/>
            <a:ext cx="13063" cy="679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08960" y="6061164"/>
            <a:ext cx="3918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92731" y="5904410"/>
            <a:ext cx="44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“MYSTERY” PERIOD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349" y="6439988"/>
            <a:ext cx="62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THIS PRESENT EVIL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6172" y="6448695"/>
            <a:ext cx="369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GOD’S KINGDOM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9570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algn="ctr" eaLnBrk="1" hangingPunct="1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. . . </a:t>
            </a:r>
            <a:r>
              <a:rPr lang="en-US" sz="4400" b="0" i="1" dirty="0">
                <a:effectLst/>
                <a:cs typeface="Times New Roman" pitchFamily="18" charset="0"/>
              </a:rPr>
              <a:t>to spread His gospel to all people-groups </a:t>
            </a:r>
            <a:r>
              <a:rPr lang="en-US" sz="4400" b="0" i="1" dirty="0" smtClean="0">
                <a:effectLst/>
                <a:cs typeface="Times New Roman" pitchFamily="18" charset="0"/>
              </a:rPr>
              <a:t>(Matt. 24:14; 28:19)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1:26</a:t>
            </a:r>
            <a:r>
              <a:rPr lang="en-US" sz="3200" dirty="0" smtClean="0"/>
              <a:t> . . . that </a:t>
            </a:r>
            <a:r>
              <a:rPr lang="en-US" sz="3200" dirty="0"/>
              <a:t>is, </a:t>
            </a:r>
            <a:r>
              <a:rPr lang="en-US" sz="3200" u="sng" dirty="0"/>
              <a:t>the mystery</a:t>
            </a:r>
            <a:r>
              <a:rPr lang="en-US" sz="3200" dirty="0"/>
              <a:t> which has been hidden from the past ages and generations, but has now been manifested to His saints, </a:t>
            </a:r>
            <a:r>
              <a:rPr lang="en-US" sz="3200" baseline="30000" dirty="0"/>
              <a:t>27</a:t>
            </a:r>
            <a:r>
              <a:rPr lang="en-US" sz="3200" dirty="0"/>
              <a:t> to whom God willed to make known what is the riches of the glory of </a:t>
            </a:r>
            <a:r>
              <a:rPr lang="en-US" sz="3200" u="sng" dirty="0"/>
              <a:t>this mystery</a:t>
            </a:r>
            <a:r>
              <a:rPr lang="en-US" sz="3200" dirty="0"/>
              <a:t> among the Gentiles, which is Christ in you, the hope of glory.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" y="6479176"/>
            <a:ext cx="82818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56617" y="6479176"/>
            <a:ext cx="3109605" cy="26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647613" y="5826033"/>
            <a:ext cx="143691" cy="574766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4903" y="5826033"/>
            <a:ext cx="5251269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91840" y="5826033"/>
            <a:ext cx="13063" cy="679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08960" y="6061164"/>
            <a:ext cx="3918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92731" y="5904410"/>
            <a:ext cx="44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“MYSTERY” PERIOD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349" y="6439988"/>
            <a:ext cx="62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THIS PRESENT EVIL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6172" y="6448695"/>
            <a:ext cx="369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GOD’S KINGDOM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5379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Familiarize yourself with the Bible’s redemptive plan - &amp; embrace it as the truth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62" y="3411528"/>
            <a:ext cx="2300424" cy="3443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14" y="3447496"/>
            <a:ext cx="2082060" cy="33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95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40677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dirty="0"/>
              <a:t>“People have enough to live </a:t>
            </a:r>
            <a:r>
              <a:rPr lang="en-US" altLang="en-US" sz="3200" i="1" dirty="0"/>
              <a:t>by</a:t>
            </a:r>
            <a:r>
              <a:rPr lang="en-US" altLang="en-US" sz="3200" dirty="0"/>
              <a:t> but nothing to live </a:t>
            </a:r>
            <a:r>
              <a:rPr lang="en-US" altLang="en-US" sz="3200" i="1" dirty="0"/>
              <a:t>for</a:t>
            </a:r>
            <a:r>
              <a:rPr lang="en-US" altLang="en-US" sz="3200" dirty="0"/>
              <a:t>; they have the </a:t>
            </a:r>
            <a:r>
              <a:rPr lang="en-US" altLang="en-US" sz="3200" i="1" dirty="0"/>
              <a:t>means</a:t>
            </a:r>
            <a:r>
              <a:rPr lang="en-US" altLang="en-US" sz="3200" dirty="0"/>
              <a:t> but no </a:t>
            </a:r>
            <a:r>
              <a:rPr lang="en-US" altLang="en-US" sz="3200" i="1" dirty="0"/>
              <a:t>meaning</a:t>
            </a:r>
            <a:r>
              <a:rPr lang="en-US" altLang="en-US" sz="3200" dirty="0"/>
              <a:t> . . . One of the central tenets of logotherapy (is) that man’s main concern is not to gain pleasure or avoid pain but rather to see a meaning in his life.  That is why man is even ready to suffer, on the condition . . . that his suffering has a meaning . . . Once an individual’s search for . . . meaning is successful, it not only renders him happy but also gives him the capability to cope with suffering.”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altLang="en-US" sz="2400" dirty="0"/>
              <a:t>Viktor E. Frankl, </a:t>
            </a:r>
            <a:r>
              <a:rPr lang="en-US" altLang="en-US" sz="2400" i="1" dirty="0"/>
              <a:t>Man’s Search for Meaning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(Washington </a:t>
            </a:r>
            <a:r>
              <a:rPr lang="en-US" altLang="en-US" sz="2400" dirty="0"/>
              <a:t>Square Press, 1985),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pp</a:t>
            </a:r>
            <a:r>
              <a:rPr lang="en-US" altLang="en-US" sz="2400" dirty="0"/>
              <a:t>. 135,136,163,165.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chemeClr val="bg1"/>
                </a:solidFill>
              </a:rPr>
              <a:t>1:24</a:t>
            </a:r>
            <a:r>
              <a:rPr lang="en-US" altLang="en-US" sz="3200" dirty="0">
                <a:solidFill>
                  <a:schemeClr val="bg1"/>
                </a:solidFill>
              </a:rPr>
              <a:t> Now </a:t>
            </a:r>
            <a:r>
              <a:rPr lang="en-US" altLang="en-US" sz="3200" u="sng" dirty="0">
                <a:solidFill>
                  <a:schemeClr val="bg1"/>
                </a:solidFill>
              </a:rPr>
              <a:t>I rejoice in my sufferings</a:t>
            </a:r>
            <a:r>
              <a:rPr lang="en-US" altLang="en-US" sz="3200" dirty="0">
                <a:solidFill>
                  <a:schemeClr val="bg1"/>
                </a:solidFill>
              </a:rPr>
              <a:t> for your sake, and in my flesh I do my share on behalf of His body, which is the church, in filling up what is lacking in Christ’s afflictions. </a:t>
            </a:r>
            <a:r>
              <a:rPr lang="en-US" altLang="en-US" sz="3200" baseline="30000" dirty="0" smtClean="0"/>
              <a:t>25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Of this church </a:t>
            </a:r>
            <a:r>
              <a:rPr lang="en-US" altLang="en-US" sz="3200" u="sng" dirty="0"/>
              <a:t>I was made a </a:t>
            </a:r>
            <a:r>
              <a:rPr lang="en-US" altLang="en-US" sz="3200" u="sng" dirty="0" smtClean="0"/>
              <a:t>servant </a:t>
            </a:r>
            <a:r>
              <a:rPr lang="en-US" altLang="en-US" sz="3200" u="sng" dirty="0"/>
              <a:t>according to the stewardship from God bestowed on me</a:t>
            </a:r>
            <a:r>
              <a:rPr lang="en-US" altLang="en-US" sz="3200" dirty="0"/>
              <a:t> for your benefit, so that I might fully carry out the preaching of the word of God . . . </a:t>
            </a:r>
            <a:r>
              <a:rPr lang="en-US" altLang="en-US" sz="3200" baseline="30000" dirty="0" smtClean="0"/>
              <a:t>28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We proclaim Him, admonishing every </a:t>
            </a:r>
            <a:r>
              <a:rPr lang="en-US" altLang="en-US" sz="3200" dirty="0" smtClean="0"/>
              <a:t>person </a:t>
            </a:r>
            <a:r>
              <a:rPr lang="en-US" altLang="en-US" sz="3200" dirty="0"/>
              <a:t>and teaching every </a:t>
            </a:r>
            <a:r>
              <a:rPr lang="en-US" altLang="en-US" sz="3200" dirty="0" smtClean="0"/>
              <a:t>person </a:t>
            </a:r>
            <a:r>
              <a:rPr lang="en-US" altLang="en-US" sz="3200" dirty="0"/>
              <a:t>with all wisdom, so that we may present every </a:t>
            </a:r>
            <a:r>
              <a:rPr lang="en-US" altLang="en-US" sz="3200" dirty="0" smtClean="0"/>
              <a:t>person complete </a:t>
            </a:r>
            <a:r>
              <a:rPr lang="en-US" altLang="en-US" sz="3200" dirty="0"/>
              <a:t>in Christ. </a:t>
            </a:r>
            <a:r>
              <a:rPr lang="en-US" altLang="en-US" sz="3200" baseline="30000" dirty="0">
                <a:solidFill>
                  <a:schemeClr val="bg1"/>
                </a:solidFill>
              </a:rPr>
              <a:t>29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>
                <a:solidFill>
                  <a:schemeClr val="bg1"/>
                </a:solidFill>
              </a:rPr>
              <a:t>For this purpose</a:t>
            </a:r>
            <a:r>
              <a:rPr lang="en-US" altLang="en-US" sz="3200" dirty="0">
                <a:solidFill>
                  <a:schemeClr val="bg1"/>
                </a:solidFill>
              </a:rPr>
              <a:t> also I labor, striving . . .</a:t>
            </a:r>
          </a:p>
        </p:txBody>
      </p:sp>
    </p:spTree>
    <p:extLst>
      <p:ext uri="{BB962C8B-B14F-4D97-AF65-F5344CB8AC3E}">
        <p14:creationId xmlns:p14="http://schemas.microsoft.com/office/powerpoint/2010/main" val="137219797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/>
              <a:t>1:24</a:t>
            </a:r>
            <a:r>
              <a:rPr lang="en-US" altLang="en-US" sz="3200" dirty="0"/>
              <a:t> Now </a:t>
            </a:r>
            <a:r>
              <a:rPr lang="en-US" altLang="en-US" sz="3200" u="sng" dirty="0"/>
              <a:t>I rejoice in my sufferings</a:t>
            </a:r>
            <a:r>
              <a:rPr lang="en-US" altLang="en-US" sz="3200" dirty="0"/>
              <a:t> for your sake, and in my flesh I do my share on behalf of His body, which is the church, in filling up what is lacking in Christ’s afflictions. </a:t>
            </a:r>
            <a:r>
              <a:rPr lang="en-US" altLang="en-US" sz="3200" baseline="30000" dirty="0" smtClean="0">
                <a:solidFill>
                  <a:schemeClr val="bg2"/>
                </a:solidFill>
              </a:rPr>
              <a:t>25</a:t>
            </a:r>
            <a:r>
              <a:rPr lang="en-US" altLang="en-US" sz="3200" dirty="0" smtClean="0">
                <a:solidFill>
                  <a:schemeClr val="bg2"/>
                </a:solidFill>
              </a:rPr>
              <a:t> </a:t>
            </a:r>
            <a:r>
              <a:rPr lang="en-US" altLang="en-US" sz="3200" dirty="0">
                <a:solidFill>
                  <a:schemeClr val="bg2"/>
                </a:solidFill>
              </a:rPr>
              <a:t>Of this church I was made a </a:t>
            </a:r>
            <a:r>
              <a:rPr lang="en-US" altLang="en-US" sz="3200" dirty="0" smtClean="0">
                <a:solidFill>
                  <a:schemeClr val="bg2"/>
                </a:solidFill>
              </a:rPr>
              <a:t>servant </a:t>
            </a:r>
            <a:r>
              <a:rPr lang="en-US" altLang="en-US" sz="3200" dirty="0">
                <a:solidFill>
                  <a:schemeClr val="bg2"/>
                </a:solidFill>
              </a:rPr>
              <a:t>according to the stewardship from God bestowed on me for your benefit, so that I might fully carry out the preaching of the word of God . . . </a:t>
            </a:r>
            <a:r>
              <a:rPr lang="en-US" altLang="en-US" sz="3200" baseline="30000" dirty="0" smtClean="0">
                <a:solidFill>
                  <a:schemeClr val="bg2"/>
                </a:solidFill>
              </a:rPr>
              <a:t>28</a:t>
            </a:r>
            <a:r>
              <a:rPr lang="en-US" altLang="en-US" sz="3200" dirty="0" smtClean="0">
                <a:solidFill>
                  <a:schemeClr val="bg2"/>
                </a:solidFill>
              </a:rPr>
              <a:t> </a:t>
            </a:r>
            <a:r>
              <a:rPr lang="en-US" altLang="en-US" sz="3200" dirty="0">
                <a:solidFill>
                  <a:schemeClr val="bg2"/>
                </a:solidFill>
              </a:rPr>
              <a:t>We proclaim Him, admonishing every </a:t>
            </a:r>
            <a:r>
              <a:rPr lang="en-US" altLang="en-US" sz="3200" dirty="0" smtClean="0">
                <a:solidFill>
                  <a:schemeClr val="bg2"/>
                </a:solidFill>
              </a:rPr>
              <a:t>person </a:t>
            </a:r>
            <a:r>
              <a:rPr lang="en-US" altLang="en-US" sz="3200" dirty="0">
                <a:solidFill>
                  <a:schemeClr val="bg2"/>
                </a:solidFill>
              </a:rPr>
              <a:t>and teaching every </a:t>
            </a:r>
            <a:r>
              <a:rPr lang="en-US" altLang="en-US" sz="3200" dirty="0" smtClean="0">
                <a:solidFill>
                  <a:schemeClr val="bg2"/>
                </a:solidFill>
              </a:rPr>
              <a:t>person </a:t>
            </a:r>
            <a:r>
              <a:rPr lang="en-US" altLang="en-US" sz="3200" dirty="0">
                <a:solidFill>
                  <a:schemeClr val="bg2"/>
                </a:solidFill>
              </a:rPr>
              <a:t>with all wisdom, so that we may present every </a:t>
            </a:r>
            <a:r>
              <a:rPr lang="en-US" altLang="en-US" sz="3200" dirty="0" smtClean="0">
                <a:solidFill>
                  <a:schemeClr val="bg2"/>
                </a:solidFill>
              </a:rPr>
              <a:t>person complete </a:t>
            </a:r>
            <a:r>
              <a:rPr lang="en-US" altLang="en-US" sz="3200" dirty="0">
                <a:solidFill>
                  <a:schemeClr val="bg2"/>
                </a:solidFill>
              </a:rPr>
              <a:t>in Christ. </a:t>
            </a:r>
            <a:r>
              <a:rPr lang="en-US" altLang="en-US" sz="3200" baseline="30000" dirty="0"/>
              <a:t>29</a:t>
            </a:r>
            <a:r>
              <a:rPr lang="en-US" altLang="en-US" sz="3200" dirty="0"/>
              <a:t> </a:t>
            </a:r>
            <a:r>
              <a:rPr lang="en-US" altLang="en-US" sz="3200" u="sng" dirty="0"/>
              <a:t>For this purpose</a:t>
            </a:r>
            <a:r>
              <a:rPr lang="en-US" altLang="en-US" sz="3200" dirty="0"/>
              <a:t> also I labor, striving . . 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7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Ephesians 2:10</a:t>
            </a:r>
            <a:r>
              <a:rPr lang="en-US" sz="3200" dirty="0" smtClean="0"/>
              <a:t> </a:t>
            </a:r>
            <a:r>
              <a:rPr lang="en-US" sz="3200" dirty="0"/>
              <a:t>For we are His </a:t>
            </a:r>
            <a:r>
              <a:rPr lang="en-US" sz="3200" dirty="0" smtClean="0"/>
              <a:t>workmanship </a:t>
            </a:r>
            <a:r>
              <a:rPr lang="en-US" sz="3200" i="1" dirty="0" smtClean="0"/>
              <a:t>(poiema</a:t>
            </a:r>
            <a:r>
              <a:rPr lang="en-US" sz="3200" dirty="0" smtClean="0"/>
              <a:t>)</a:t>
            </a:r>
            <a:r>
              <a:rPr lang="en-US" sz="3200" i="1" dirty="0" smtClean="0"/>
              <a:t>,</a:t>
            </a:r>
            <a:r>
              <a:rPr lang="en-US" sz="3200" dirty="0" smtClean="0"/>
              <a:t> </a:t>
            </a:r>
            <a:r>
              <a:rPr lang="en-US" sz="3200" dirty="0"/>
              <a:t>created in Christ Jesus for good works, which God prepared beforehand so that we would walk in them. </a:t>
            </a:r>
          </a:p>
        </p:txBody>
      </p:sp>
    </p:spTree>
    <p:extLst>
      <p:ext uri="{BB962C8B-B14F-4D97-AF65-F5344CB8AC3E}">
        <p14:creationId xmlns:p14="http://schemas.microsoft.com/office/powerpoint/2010/main" val="1200691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24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Sharing Christ with those who don’t know Him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Ephesians 2:10</a:t>
            </a:r>
            <a:r>
              <a:rPr lang="en-US" sz="3200" dirty="0" smtClean="0"/>
              <a:t> </a:t>
            </a:r>
            <a:r>
              <a:rPr lang="en-US" sz="3200" dirty="0"/>
              <a:t>For we are His </a:t>
            </a:r>
            <a:r>
              <a:rPr lang="en-US" sz="3200" dirty="0" smtClean="0"/>
              <a:t>workmanship </a:t>
            </a:r>
            <a:r>
              <a:rPr lang="en-US" sz="3200" i="1" dirty="0" smtClean="0"/>
              <a:t>(poiema</a:t>
            </a:r>
            <a:r>
              <a:rPr lang="en-US" sz="3200" dirty="0" smtClean="0"/>
              <a:t>)</a:t>
            </a:r>
            <a:r>
              <a:rPr lang="en-US" sz="3200" i="1" dirty="0" smtClean="0"/>
              <a:t>,</a:t>
            </a:r>
            <a:r>
              <a:rPr lang="en-US" sz="3200" dirty="0" smtClean="0"/>
              <a:t> </a:t>
            </a:r>
            <a:r>
              <a:rPr lang="en-US" sz="3200" dirty="0"/>
              <a:t>created in Christ Jesus for good works, which God prepared beforehand so that we would walk in them.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4205936"/>
            <a:ext cx="11884378" cy="26968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2900"/>
              </a:lnSpc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“There are hands out there that only you can hold. There are people out there that only you can reach.  There are hearts breaking that only you can heal.  Your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. . gender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, your sorrows, your experiences, your age, your everything . . . God made you like a fingerprint, and there are certain people out there that God wants to touch through you, and they’re not going to be touched without you.  So go . . .”</a:t>
            </a:r>
            <a:r>
              <a:rPr lang="en-US" altLang="en-US" sz="3200" dirty="0">
                <a:solidFill>
                  <a:srgbClr val="000000"/>
                </a:solidFill>
              </a:rPr>
              <a:t> (Tim Keller)</a:t>
            </a:r>
          </a:p>
        </p:txBody>
      </p:sp>
    </p:spTree>
    <p:extLst>
      <p:ext uri="{BB962C8B-B14F-4D97-AF65-F5344CB8AC3E}">
        <p14:creationId xmlns:p14="http://schemas.microsoft.com/office/powerpoint/2010/main" val="18532158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24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Sharing Christ with those who don’t know Him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Discovering &amp; using your spiritual gift(s) to serve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Ephesians 2:10</a:t>
            </a:r>
            <a:r>
              <a:rPr lang="en-US" sz="3200" dirty="0" smtClean="0"/>
              <a:t> </a:t>
            </a:r>
            <a:r>
              <a:rPr lang="en-US" sz="3200" dirty="0"/>
              <a:t>For we are His </a:t>
            </a:r>
            <a:r>
              <a:rPr lang="en-US" sz="3200" dirty="0" smtClean="0"/>
              <a:t>workmanship </a:t>
            </a:r>
            <a:r>
              <a:rPr lang="en-US" sz="3200" i="1" dirty="0" smtClean="0"/>
              <a:t>(poiema</a:t>
            </a:r>
            <a:r>
              <a:rPr lang="en-US" sz="3200" dirty="0" smtClean="0"/>
              <a:t>)</a:t>
            </a:r>
            <a:r>
              <a:rPr lang="en-US" sz="3200" i="1" dirty="0" smtClean="0"/>
              <a:t>,</a:t>
            </a:r>
            <a:r>
              <a:rPr lang="en-US" sz="3200" dirty="0" smtClean="0"/>
              <a:t> </a:t>
            </a:r>
            <a:r>
              <a:rPr lang="en-US" sz="3200" dirty="0"/>
              <a:t>created in Christ Jesus for good works, which God prepared beforehand so that we would walk in them. </a:t>
            </a:r>
          </a:p>
        </p:txBody>
      </p:sp>
    </p:spTree>
    <p:extLst>
      <p:ext uri="{BB962C8B-B14F-4D97-AF65-F5344CB8AC3E}">
        <p14:creationId xmlns:p14="http://schemas.microsoft.com/office/powerpoint/2010/main" val="37959172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24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Sharing Christ with those who don’t know Him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Discovering &amp; using your spiritual gift(s) to serve others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Helping other Christians toward spiritual maturity</a:t>
            </a:r>
            <a:endParaRPr lang="en-US" sz="4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Ephesians 2:10</a:t>
            </a:r>
            <a:r>
              <a:rPr lang="en-US" sz="3200" dirty="0" smtClean="0"/>
              <a:t> </a:t>
            </a:r>
            <a:r>
              <a:rPr lang="en-US" sz="3200" dirty="0"/>
              <a:t>For we are His </a:t>
            </a:r>
            <a:r>
              <a:rPr lang="en-US" sz="3200" dirty="0" smtClean="0"/>
              <a:t>workmanship </a:t>
            </a:r>
            <a:r>
              <a:rPr lang="en-US" sz="3200" i="1" dirty="0" smtClean="0"/>
              <a:t>(poiema</a:t>
            </a:r>
            <a:r>
              <a:rPr lang="en-US" sz="3200" dirty="0" smtClean="0"/>
              <a:t>)</a:t>
            </a:r>
            <a:r>
              <a:rPr lang="en-US" sz="3200" i="1" dirty="0" smtClean="0"/>
              <a:t>,</a:t>
            </a:r>
            <a:r>
              <a:rPr lang="en-US" sz="3200" dirty="0" smtClean="0"/>
              <a:t> </a:t>
            </a:r>
            <a:r>
              <a:rPr lang="en-US" sz="3200" dirty="0"/>
              <a:t>created in Christ Jesus for good works, which God prepared beforehand so that we would walk in them. </a:t>
            </a:r>
          </a:p>
        </p:txBody>
      </p:sp>
    </p:spTree>
    <p:extLst>
      <p:ext uri="{BB962C8B-B14F-4D97-AF65-F5344CB8AC3E}">
        <p14:creationId xmlns:p14="http://schemas.microsoft.com/office/powerpoint/2010/main" val="20019529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pic>
        <p:nvPicPr>
          <p:cNvPr id="9" name="Picture 5" descr="Coloss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576062" y="3847011"/>
            <a:ext cx="2057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09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1:29</a:t>
            </a:r>
            <a:r>
              <a:rPr lang="en-US" sz="3200" dirty="0" smtClean="0"/>
              <a:t> </a:t>
            </a:r>
            <a:r>
              <a:rPr lang="en-US" sz="3200" dirty="0"/>
              <a:t>For this purpose also I labor, striving according to His power, which mightily works within me. </a:t>
            </a:r>
            <a:endParaRPr lang="en-US" sz="3200" dirty="0" smtClean="0"/>
          </a:p>
          <a:p>
            <a:pPr>
              <a:lnSpc>
                <a:spcPts val="3200"/>
              </a:lnSpc>
            </a:pPr>
            <a:endParaRPr lang="en-US" sz="3200" dirty="0"/>
          </a:p>
          <a:p>
            <a:pPr>
              <a:lnSpc>
                <a:spcPts val="3200"/>
              </a:lnSpc>
            </a:pPr>
            <a:r>
              <a:rPr lang="en-US" sz="3200" baseline="30000" dirty="0" smtClean="0">
                <a:solidFill>
                  <a:schemeClr val="bg1"/>
                </a:solidFill>
              </a:rPr>
              <a:t>1:11</a:t>
            </a:r>
            <a:r>
              <a:rPr lang="en-US" sz="3200" dirty="0" smtClean="0">
                <a:solidFill>
                  <a:schemeClr val="bg1"/>
                </a:solidFill>
              </a:rPr>
              <a:t> . . . strengthened </a:t>
            </a:r>
            <a:r>
              <a:rPr lang="en-US" sz="3200" dirty="0">
                <a:solidFill>
                  <a:schemeClr val="bg1"/>
                </a:solidFill>
              </a:rPr>
              <a:t>with all power, according to His glorious might, for the attaining of all steadfastness and </a:t>
            </a:r>
            <a:r>
              <a:rPr lang="en-US" sz="3200" dirty="0" smtClean="0">
                <a:solidFill>
                  <a:schemeClr val="bg1"/>
                </a:solidFill>
              </a:rPr>
              <a:t>patience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. . 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386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1:29</a:t>
            </a:r>
            <a:r>
              <a:rPr lang="en-US" sz="3200" dirty="0" smtClean="0"/>
              <a:t> </a:t>
            </a:r>
            <a:r>
              <a:rPr lang="en-US" sz="3200" dirty="0"/>
              <a:t>For this purpose also I labor, striving according to His power, which mightily works within me. </a:t>
            </a:r>
            <a:endParaRPr lang="en-US" sz="3200" dirty="0" smtClean="0"/>
          </a:p>
          <a:p>
            <a:pPr>
              <a:lnSpc>
                <a:spcPts val="3200"/>
              </a:lnSpc>
            </a:pPr>
            <a:endParaRPr lang="en-US" sz="3200" dirty="0"/>
          </a:p>
          <a:p>
            <a:pPr>
              <a:lnSpc>
                <a:spcPts val="3200"/>
              </a:lnSpc>
            </a:pPr>
            <a:r>
              <a:rPr lang="en-US" sz="3200" baseline="30000" dirty="0" smtClean="0"/>
              <a:t>1:11</a:t>
            </a:r>
            <a:r>
              <a:rPr lang="en-US" sz="3200" dirty="0" smtClean="0"/>
              <a:t> . . . strengthened </a:t>
            </a:r>
            <a:r>
              <a:rPr lang="en-US" sz="3200" dirty="0"/>
              <a:t>with all power, according to His glorious might, for the attaining of all steadfastness and </a:t>
            </a:r>
            <a:r>
              <a:rPr lang="en-US" sz="3200" dirty="0" smtClean="0"/>
              <a:t>patience</a:t>
            </a:r>
            <a:r>
              <a:rPr lang="en-US" sz="3200" dirty="0"/>
              <a:t> </a:t>
            </a:r>
            <a:r>
              <a:rPr lang="en-US" sz="3200" dirty="0" smtClean="0"/>
              <a:t>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0010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Receive God’s Spirit by entrusting yourself to Jesus as your Savior-Messiah (Acts 2:38)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948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Receive God’s Spirit by entrusting yourself to Jesus as your Savior-Messiah (Acts 2:38)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Align yourself with God’s purpose for your life (Rom. 6:13)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674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Receive God’s Spirit by entrusting yourself to Jesus as your Savior-Messiah (Acts 2:38)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Align yourself with God’s purpose for your life (Rom. 6:13)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Ask God to fill you with His Spirit in each situation (Eph. 5:18)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65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7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BEING GIVEN A UNIQUE ROLE IN GOD’S PLAN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HAVING ACCESS TO GOD’S POWER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This is a big part of the “abundant life”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that Jesus came to give us (Jn. 10:10)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37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1710925"/>
            <a:ext cx="11884378" cy="29649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 smtClean="0">
                <a:solidFill>
                  <a:srgbClr val="000000"/>
                </a:solidFill>
              </a:rPr>
              <a:t>1:24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Now I rejoice in my </a:t>
            </a:r>
            <a:r>
              <a:rPr lang="en-US" altLang="en-US" sz="3200" u="sng" dirty="0"/>
              <a:t>sufferings</a:t>
            </a:r>
            <a:r>
              <a:rPr lang="en-US" altLang="en-US" sz="3200" dirty="0"/>
              <a:t> for your sake, and in my flesh I do my share on behalf of His body, which is the church, in filling up what is lacking in Christ’s </a:t>
            </a:r>
            <a:r>
              <a:rPr lang="en-US" altLang="en-US" sz="3200" u="sng" dirty="0"/>
              <a:t>afflictions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</a:t>
            </a:r>
            <a:r>
              <a:rPr lang="en-US" altLang="en-US" sz="3200" dirty="0"/>
              <a:t>. . </a:t>
            </a:r>
            <a:r>
              <a:rPr lang="en-US" altLang="en-US" sz="3200" baseline="30000" dirty="0"/>
              <a:t>29</a:t>
            </a:r>
            <a:r>
              <a:rPr lang="en-US" altLang="en-US" sz="3200" dirty="0"/>
              <a:t> For this purpose also I </a:t>
            </a:r>
            <a:r>
              <a:rPr lang="en-US" altLang="en-US" sz="3200" u="sng" dirty="0"/>
              <a:t>labor</a:t>
            </a:r>
            <a:r>
              <a:rPr lang="en-US" altLang="en-US" sz="3200" dirty="0"/>
              <a:t>, </a:t>
            </a:r>
            <a:r>
              <a:rPr lang="en-US" altLang="en-US" sz="3200" u="sng" dirty="0"/>
              <a:t>striving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</a:t>
            </a:r>
            <a:r>
              <a:rPr lang="en-US" altLang="en-US" sz="3200" dirty="0"/>
              <a:t>. . </a:t>
            </a:r>
            <a:r>
              <a:rPr lang="en-US" altLang="en-US" sz="3200" baseline="30000" dirty="0"/>
              <a:t>2:1</a:t>
            </a:r>
            <a:r>
              <a:rPr lang="en-US" altLang="en-US" sz="3200" dirty="0"/>
              <a:t> For I want you to know how great a </a:t>
            </a:r>
            <a:r>
              <a:rPr lang="en-US" altLang="en-US" sz="3200" u="sng" dirty="0"/>
              <a:t>struggle</a:t>
            </a:r>
            <a:r>
              <a:rPr lang="en-US" altLang="en-US" sz="3200" dirty="0"/>
              <a:t> I have on your behalf and for those who are at Laodicea, and for all those who have not personally seen my face . . .</a:t>
            </a:r>
          </a:p>
        </p:txBody>
      </p:sp>
    </p:spTree>
    <p:extLst>
      <p:ext uri="{BB962C8B-B14F-4D97-AF65-F5344CB8AC3E}">
        <p14:creationId xmlns:p14="http://schemas.microsoft.com/office/powerpoint/2010/main" val="15699801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Not to solicit their pity,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but to alleviate their distress (Eph. 3:13)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1710925"/>
            <a:ext cx="11884378" cy="29649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 smtClean="0">
                <a:solidFill>
                  <a:srgbClr val="000000"/>
                </a:solidFill>
              </a:rPr>
              <a:t>1:24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Now I rejoice in my </a:t>
            </a:r>
            <a:r>
              <a:rPr lang="en-US" altLang="en-US" sz="3200" u="sng" dirty="0"/>
              <a:t>sufferings</a:t>
            </a:r>
            <a:r>
              <a:rPr lang="en-US" altLang="en-US" sz="3200" dirty="0"/>
              <a:t> for your sake, and in my flesh I do my share on behalf of His body, which is the church, in filling up what is lacking in Christ’s </a:t>
            </a:r>
            <a:r>
              <a:rPr lang="en-US" altLang="en-US" sz="3200" u="sng" dirty="0"/>
              <a:t>afflictions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</a:t>
            </a:r>
            <a:r>
              <a:rPr lang="en-US" altLang="en-US" sz="3200" dirty="0"/>
              <a:t>. . </a:t>
            </a:r>
            <a:r>
              <a:rPr lang="en-US" altLang="en-US" sz="3200" baseline="30000" dirty="0"/>
              <a:t>29</a:t>
            </a:r>
            <a:r>
              <a:rPr lang="en-US" altLang="en-US" sz="3200" dirty="0"/>
              <a:t> For this purpose also I </a:t>
            </a:r>
            <a:r>
              <a:rPr lang="en-US" altLang="en-US" sz="3200" u="sng" dirty="0"/>
              <a:t>labor</a:t>
            </a:r>
            <a:r>
              <a:rPr lang="en-US" altLang="en-US" sz="3200" dirty="0"/>
              <a:t>, </a:t>
            </a:r>
            <a:r>
              <a:rPr lang="en-US" altLang="en-US" sz="3200" u="sng" dirty="0"/>
              <a:t>striving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</a:t>
            </a:r>
            <a:r>
              <a:rPr lang="en-US" altLang="en-US" sz="3200" dirty="0"/>
              <a:t>. . </a:t>
            </a:r>
            <a:r>
              <a:rPr lang="en-US" altLang="en-US" sz="3200" baseline="30000" dirty="0"/>
              <a:t>2:1</a:t>
            </a:r>
            <a:r>
              <a:rPr lang="en-US" altLang="en-US" sz="3200" dirty="0"/>
              <a:t> For I want you to know how great a </a:t>
            </a:r>
            <a:r>
              <a:rPr lang="en-US" altLang="en-US" sz="3200" u="sng" dirty="0"/>
              <a:t>struggle</a:t>
            </a:r>
            <a:r>
              <a:rPr lang="en-US" altLang="en-US" sz="3200" dirty="0"/>
              <a:t> I have on your behalf and for those who are at Laodicea, and for all those who have not personally seen my face . . .</a:t>
            </a:r>
          </a:p>
        </p:txBody>
      </p:sp>
    </p:spTree>
    <p:extLst>
      <p:ext uri="{BB962C8B-B14F-4D97-AF65-F5344CB8AC3E}">
        <p14:creationId xmlns:p14="http://schemas.microsoft.com/office/powerpoint/2010/main" val="12007621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8366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  <a:spcBef>
                <a:spcPct val="30000"/>
              </a:spcBef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“(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Communists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believed that) </a:t>
            </a:r>
            <a:r>
              <a:rPr lang="en-US" altLang="en-US" sz="3200" dirty="0"/>
              <a:t>there is a great battle going on all over the world which, in the final analysis is a struggle for men’s hearts and minds and souls . . . (and that) although we may not see the end of the battle, its outcome will most probably be decided in this period in which we are living.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”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altLang="en-US" sz="2400" dirty="0"/>
              <a:t>Douglas Hyde, </a:t>
            </a:r>
            <a:r>
              <a:rPr lang="en-US" altLang="en-US" sz="2400" i="1" dirty="0"/>
              <a:t>Dedication and Leadership</a:t>
            </a:r>
            <a:r>
              <a:rPr lang="en-US" altLang="en-US" sz="2400" dirty="0"/>
              <a:t> (University of Notre Dame Press, 1966), p. 10.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0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1:26</a:t>
            </a:r>
            <a:r>
              <a:rPr lang="en-US" sz="3200" dirty="0" smtClean="0"/>
              <a:t> . . . that </a:t>
            </a:r>
            <a:r>
              <a:rPr lang="en-US" sz="3200" dirty="0"/>
              <a:t>is, </a:t>
            </a:r>
            <a:r>
              <a:rPr lang="en-US" sz="3200" u="sng" dirty="0"/>
              <a:t>the mystery </a:t>
            </a:r>
            <a:r>
              <a:rPr lang="en-US" sz="3200" dirty="0"/>
              <a:t>which has been hidden from the past ages and generations, but has now been manifested to His saints, </a:t>
            </a:r>
            <a:r>
              <a:rPr lang="en-US" sz="3200" baseline="30000" dirty="0"/>
              <a:t>27</a:t>
            </a:r>
            <a:r>
              <a:rPr lang="en-US" sz="3200" dirty="0"/>
              <a:t> to whom God willed to make known what is the riches of the glory of </a:t>
            </a:r>
            <a:r>
              <a:rPr lang="en-US" sz="3200" u="sng" dirty="0"/>
              <a:t>this </a:t>
            </a:r>
            <a:r>
              <a:rPr lang="en-US" sz="3200" u="sng" dirty="0" smtClean="0"/>
              <a:t>mystery</a:t>
            </a:r>
            <a:r>
              <a:rPr lang="en-US" sz="3200" dirty="0" smtClean="0"/>
              <a:t> among </a:t>
            </a:r>
            <a:r>
              <a:rPr lang="en-US" sz="3200" dirty="0"/>
              <a:t>the Gentiles, which is Christ in you, the hope of glory. </a:t>
            </a:r>
          </a:p>
        </p:txBody>
      </p:sp>
    </p:spTree>
    <p:extLst>
      <p:ext uri="{BB962C8B-B14F-4D97-AF65-F5344CB8AC3E}">
        <p14:creationId xmlns:p14="http://schemas.microsoft.com/office/powerpoint/2010/main" val="9970527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1:26</a:t>
            </a:r>
            <a:r>
              <a:rPr lang="en-US" sz="3200" dirty="0" smtClean="0"/>
              <a:t> . . . that </a:t>
            </a:r>
            <a:r>
              <a:rPr lang="en-US" sz="3200" dirty="0"/>
              <a:t>is, </a:t>
            </a:r>
            <a:r>
              <a:rPr lang="en-US" sz="3200" u="sng" dirty="0"/>
              <a:t>the mystery</a:t>
            </a:r>
            <a:r>
              <a:rPr lang="en-US" sz="3200" dirty="0"/>
              <a:t> which has been hidden from the past ages and generations, but has now been manifested to His saints, </a:t>
            </a:r>
            <a:r>
              <a:rPr lang="en-US" sz="3200" baseline="30000" dirty="0"/>
              <a:t>27</a:t>
            </a:r>
            <a:r>
              <a:rPr lang="en-US" sz="3200" dirty="0"/>
              <a:t> to whom God willed to make known what is the riches of the glory of </a:t>
            </a:r>
            <a:r>
              <a:rPr lang="en-US" sz="3200" u="sng" dirty="0"/>
              <a:t>this mystery</a:t>
            </a:r>
            <a:r>
              <a:rPr lang="en-US" sz="3200" dirty="0"/>
              <a:t> among the Gentiles, which is Christ in you, the hope of glory.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" y="6479176"/>
            <a:ext cx="82818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56617" y="6479176"/>
            <a:ext cx="3109605" cy="26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647613" y="5826033"/>
            <a:ext cx="143691" cy="574766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19349" y="6439988"/>
            <a:ext cx="62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THIS PRESENT EVIL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56172" y="6448695"/>
            <a:ext cx="369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GOD’S KINGDOM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610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1:26</a:t>
            </a:r>
            <a:r>
              <a:rPr lang="en-US" sz="3200" dirty="0" smtClean="0"/>
              <a:t> . . . that </a:t>
            </a:r>
            <a:r>
              <a:rPr lang="en-US" sz="3200" dirty="0"/>
              <a:t>is, </a:t>
            </a:r>
            <a:r>
              <a:rPr lang="en-US" sz="3200" u="sng" dirty="0"/>
              <a:t>the mystery</a:t>
            </a:r>
            <a:r>
              <a:rPr lang="en-US" sz="3200" dirty="0"/>
              <a:t> which has been hidden from the past ages and generations, but has now been manifested to His saints, </a:t>
            </a:r>
            <a:r>
              <a:rPr lang="en-US" sz="3200" baseline="30000" dirty="0"/>
              <a:t>27</a:t>
            </a:r>
            <a:r>
              <a:rPr lang="en-US" sz="3200" dirty="0"/>
              <a:t> to whom God willed to make known what is the riches of the glory of </a:t>
            </a:r>
            <a:r>
              <a:rPr lang="en-US" sz="3200" u="sng" dirty="0"/>
              <a:t>this mystery</a:t>
            </a:r>
            <a:r>
              <a:rPr lang="en-US" sz="3200" dirty="0"/>
              <a:t> among the Gentiles, which is Christ in you, the hope of glory.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" y="6479176"/>
            <a:ext cx="82818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56617" y="6479176"/>
            <a:ext cx="3109605" cy="26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647613" y="5826033"/>
            <a:ext cx="143691" cy="574766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4903" y="5826033"/>
            <a:ext cx="5251269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91840" y="5826033"/>
            <a:ext cx="13063" cy="679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08960" y="6061164"/>
            <a:ext cx="3918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92731" y="5904410"/>
            <a:ext cx="44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“MYSTERY” PERIOD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349" y="6439988"/>
            <a:ext cx="62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THIS PRESENT EVIL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6172" y="6448695"/>
            <a:ext cx="369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GOD’S KINGDOM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UNDERSTANDING WHERE HISTORY IS HEADED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algn="ctr" eaLnBrk="1" hangingPunct="1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We live between the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two comings of Jesus the Messiah . .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1:24 – 2:1</a:t>
            </a:r>
            <a:br>
              <a:rPr lang="en-US" sz="4800" kern="0" dirty="0" smtClean="0"/>
            </a:br>
            <a:r>
              <a:rPr lang="en-US" sz="4800" kern="0" dirty="0" smtClean="0"/>
              <a:t>Keys to Victorious Suffering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7"/>
            <a:ext cx="11884378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1:26</a:t>
            </a:r>
            <a:r>
              <a:rPr lang="en-US" sz="3200" dirty="0" smtClean="0"/>
              <a:t> . . . that </a:t>
            </a:r>
            <a:r>
              <a:rPr lang="en-US" sz="3200" dirty="0"/>
              <a:t>is, </a:t>
            </a:r>
            <a:r>
              <a:rPr lang="en-US" sz="3200" u="sng" dirty="0"/>
              <a:t>the mystery</a:t>
            </a:r>
            <a:r>
              <a:rPr lang="en-US" sz="3200" dirty="0"/>
              <a:t> which has been hidden from the past ages and generations, but has now been manifested to His saints, </a:t>
            </a:r>
            <a:r>
              <a:rPr lang="en-US" sz="3200" baseline="30000" dirty="0"/>
              <a:t>27</a:t>
            </a:r>
            <a:r>
              <a:rPr lang="en-US" sz="3200" dirty="0"/>
              <a:t> to whom God willed to make known what is the riches of the glory of </a:t>
            </a:r>
            <a:r>
              <a:rPr lang="en-US" sz="3200" u="sng" dirty="0"/>
              <a:t>this mystery</a:t>
            </a:r>
            <a:r>
              <a:rPr lang="en-US" sz="3200" dirty="0"/>
              <a:t> among the Gentiles, which is Christ in you, the hope of glory.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" y="6479176"/>
            <a:ext cx="82818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56617" y="6479176"/>
            <a:ext cx="3109605" cy="26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647613" y="5826033"/>
            <a:ext cx="143691" cy="574766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4903" y="5826033"/>
            <a:ext cx="5251269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91840" y="5826033"/>
            <a:ext cx="13063" cy="679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08960" y="6061164"/>
            <a:ext cx="3918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92731" y="5904410"/>
            <a:ext cx="44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“MYSTERY” PERIOD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349" y="6439988"/>
            <a:ext cx="62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THIS PRESENT EVIL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6172" y="6448695"/>
            <a:ext cx="369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GOD’S KINGDOM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9924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Widescreen</PresentationFormat>
  <Paragraphs>134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Trebuchet MS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2022-03-01T20:03:10Z</dcterms:created>
  <dcterms:modified xsi:type="dcterms:W3CDTF">2022-03-01T20:03:16Z</dcterms:modified>
</cp:coreProperties>
</file>