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1"/>
  </p:notesMasterIdLst>
  <p:sldIdLst>
    <p:sldId id="9659" r:id="rId2"/>
    <p:sldId id="9658" r:id="rId3"/>
    <p:sldId id="8660" r:id="rId4"/>
    <p:sldId id="9632" r:id="rId5"/>
    <p:sldId id="9609" r:id="rId6"/>
    <p:sldId id="9633" r:id="rId7"/>
    <p:sldId id="9660" r:id="rId8"/>
    <p:sldId id="9615" r:id="rId9"/>
    <p:sldId id="9626" r:id="rId10"/>
    <p:sldId id="9628" r:id="rId11"/>
    <p:sldId id="9631" r:id="rId12"/>
    <p:sldId id="9630" r:id="rId13"/>
    <p:sldId id="9629" r:id="rId14"/>
    <p:sldId id="9634" r:id="rId15"/>
    <p:sldId id="9635" r:id="rId16"/>
    <p:sldId id="9636" r:id="rId17"/>
    <p:sldId id="9637" r:id="rId18"/>
    <p:sldId id="9638" r:id="rId19"/>
    <p:sldId id="9639" r:id="rId20"/>
    <p:sldId id="9640" r:id="rId21"/>
    <p:sldId id="9641" r:id="rId22"/>
    <p:sldId id="9642" r:id="rId23"/>
    <p:sldId id="9643" r:id="rId24"/>
    <p:sldId id="9644" r:id="rId25"/>
    <p:sldId id="9645" r:id="rId26"/>
    <p:sldId id="9646" r:id="rId27"/>
    <p:sldId id="9647" r:id="rId28"/>
    <p:sldId id="9648" r:id="rId29"/>
    <p:sldId id="9649" r:id="rId30"/>
    <p:sldId id="9650" r:id="rId31"/>
    <p:sldId id="9661" r:id="rId32"/>
    <p:sldId id="9651" r:id="rId33"/>
    <p:sldId id="9652" r:id="rId34"/>
    <p:sldId id="9653" r:id="rId35"/>
    <p:sldId id="9654" r:id="rId36"/>
    <p:sldId id="9656" r:id="rId37"/>
    <p:sldId id="8872" r:id="rId38"/>
    <p:sldId id="9657" r:id="rId39"/>
    <p:sldId id="9662" r:id="rId4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3939"/>
    <a:srgbClr val="5286C4"/>
    <a:srgbClr val="254061"/>
    <a:srgbClr val="D3E6FF"/>
    <a:srgbClr val="B0E4CD"/>
    <a:srgbClr val="35A5C2"/>
    <a:srgbClr val="385D8A"/>
    <a:srgbClr val="386294"/>
    <a:srgbClr val="586676"/>
    <a:srgbClr val="204C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F213F6-14EF-0345-B2F4-C91C8FC2EFC9}" v="570" dt="2024-04-19T22:59:32.83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49"/>
    <p:restoredTop sz="58457"/>
  </p:normalViewPr>
  <p:slideViewPr>
    <p:cSldViewPr snapToGrid="0" snapToObjects="1">
      <p:cViewPr varScale="1">
        <p:scale>
          <a:sx n="52" d="100"/>
          <a:sy n="52" d="100"/>
        </p:scale>
        <p:origin x="75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dirty="0"/>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dirty="0"/>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dirty="0"/>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SzPts val="1200"/>
              <a:buFontTx/>
              <a:buNone/>
              <a:tabLst>
                <a:tab pos="685800" algn="l"/>
              </a:tabLst>
            </a:pPr>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dirty="0"/>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16344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15123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37719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50327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41146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sz="1200" b="1" dirty="0">
              <a:solidFill>
                <a:schemeClr val="bg1"/>
              </a:solidFill>
              <a:effectLst/>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721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315130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b="0"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244491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11963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70422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2</a:t>
            </a:fld>
            <a:endParaRPr lang="en-US" dirty="0"/>
          </a:p>
        </p:txBody>
      </p:sp>
    </p:spTree>
    <p:extLst>
      <p:ext uri="{BB962C8B-B14F-4D97-AF65-F5344CB8AC3E}">
        <p14:creationId xmlns:p14="http://schemas.microsoft.com/office/powerpoint/2010/main" val="26975357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771645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425115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b="1"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71786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539424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010184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sz="1800" b="1" dirty="0">
              <a:solidFill>
                <a:srgbClr val="000000"/>
              </a:solidFill>
              <a:effectLst/>
              <a:latin typeface="Times New Roman" panose="02020603050405020304" pitchFamily="18" charset="0"/>
              <a:ea typeface="Aptos" panose="020B0004020202020204" pitchFamily="34" charset="0"/>
            </a:endParaRPr>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293702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031939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230444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sz="1800" b="0" dirty="0">
              <a:solidFill>
                <a:srgbClr val="000000"/>
              </a:solidFill>
              <a:effectLst/>
              <a:latin typeface="Times New Roman" panose="02020603050405020304" pitchFamily="18" charset="0"/>
              <a:ea typeface="Aptos" panose="020B0004020202020204" pitchFamily="34" charset="0"/>
            </a:endParaRPr>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150529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95091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98885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154295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731278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sz="1800" b="1" dirty="0">
              <a:effectLst/>
              <a:latin typeface="Times New Roman" panose="02020603050405020304" pitchFamily="18" charset="0"/>
              <a:ea typeface="Aptos" panose="020B0004020202020204" pitchFamily="34" charset="0"/>
              <a:cs typeface="Times New Roman (Body CS)"/>
            </a:endParaRPr>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591787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sz="1800" b="1" dirty="0">
              <a:effectLst/>
              <a:latin typeface="Times New Roman" panose="02020603050405020304" pitchFamily="18" charset="0"/>
              <a:ea typeface="Aptos" panose="020B0004020202020204" pitchFamily="34" charset="0"/>
              <a:cs typeface="Times New Roman (Body CS)"/>
            </a:endParaRPr>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741390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sz="1800" b="1" dirty="0">
              <a:effectLst/>
              <a:latin typeface="Times New Roman" panose="02020603050405020304" pitchFamily="18" charset="0"/>
              <a:ea typeface="Aptos" panose="020B0004020202020204" pitchFamily="34" charset="0"/>
              <a:cs typeface="Times New Roman (Body CS)"/>
            </a:endParaRPr>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106200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sz="1800" b="1" dirty="0">
              <a:effectLst/>
              <a:latin typeface="Times New Roman" panose="02020603050405020304" pitchFamily="18" charset="0"/>
              <a:ea typeface="Aptos" panose="020B0004020202020204" pitchFamily="34" charset="0"/>
              <a:cs typeface="Times New Roman (Body CS)"/>
            </a:endParaRPr>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299461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268131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34683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40152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82800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7438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457200" lvl="1"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43601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87554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82114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4C2520-C86C-E023-C3A4-0B34D7F708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77132F-7E5B-A210-C97F-9F22C8E4BF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E071A93-67DE-7C8E-013B-B7C387017307}"/>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xmlns="" id="{CBABE40A-4A96-123C-F7D8-9F8FCF992A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47560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5/1/2024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5/1/2024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5/1/2024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5/1/2024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5/1/2024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5/1/2024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5/1/2024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5/1/2024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5/1/2024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5/1/2024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5/1/2024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5/1/2024</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2024</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SERVANT TEAM RETREAT</a:t>
            </a:r>
          </a:p>
        </p:txBody>
      </p:sp>
    </p:spTree>
    <p:extLst>
      <p:ext uri="{BB962C8B-B14F-4D97-AF65-F5344CB8AC3E}">
        <p14:creationId xmlns:p14="http://schemas.microsoft.com/office/powerpoint/2010/main" val="275178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pic>
        <p:nvPicPr>
          <p:cNvPr id="5" name="Picture 4" descr="A graph of a bar chart&#10;&#10;Description automatically generated with medium confidence">
            <a:extLst>
              <a:ext uri="{FF2B5EF4-FFF2-40B4-BE49-F238E27FC236}">
                <a16:creationId xmlns:a16="http://schemas.microsoft.com/office/drawing/2014/main" xmlns="" id="{8CAAE832-6ADD-6C68-BBBB-EEE9BC2005BA}"/>
              </a:ext>
            </a:extLst>
          </p:cNvPr>
          <p:cNvPicPr>
            <a:picLocks noChangeAspect="1"/>
          </p:cNvPicPr>
          <p:nvPr/>
        </p:nvPicPr>
        <p:blipFill rotWithShape="1">
          <a:blip r:embed="rId3"/>
          <a:srcRect l="4445"/>
          <a:stretch/>
        </p:blipFill>
        <p:spPr>
          <a:xfrm>
            <a:off x="544658" y="1426464"/>
            <a:ext cx="5654974" cy="5146106"/>
          </a:xfrm>
          <a:prstGeom prst="rect">
            <a:avLst/>
          </a:prstGeom>
        </p:spPr>
      </p:pic>
      <p:sp>
        <p:nvSpPr>
          <p:cNvPr id="21" name="TextBox 20">
            <a:extLst>
              <a:ext uri="{FF2B5EF4-FFF2-40B4-BE49-F238E27FC236}">
                <a16:creationId xmlns:a16="http://schemas.microsoft.com/office/drawing/2014/main" xmlns="" id="{C882582D-9FFA-AC75-A8E3-A6ACC9F8D76F}"/>
              </a:ext>
            </a:extLst>
          </p:cNvPr>
          <p:cNvSpPr txBox="1"/>
          <p:nvPr/>
        </p:nvSpPr>
        <p:spPr>
          <a:xfrm>
            <a:off x="54864" y="50581"/>
            <a:ext cx="2029968" cy="1200329"/>
          </a:xfrm>
          <a:prstGeom prst="rect">
            <a:avLst/>
          </a:prstGeom>
          <a:noFill/>
        </p:spPr>
        <p:txBody>
          <a:bodyPr wrap="square" rtlCol="0">
            <a:spAutoFit/>
          </a:bodyPr>
          <a:lstStyle/>
          <a:p>
            <a:pPr algn="ctr"/>
            <a:r>
              <a:rPr lang="en-US" sz="3600" dirty="0">
                <a:solidFill>
                  <a:schemeClr val="bg1"/>
                </a:solidFill>
              </a:rPr>
              <a:t>Adult </a:t>
            </a:r>
          </a:p>
          <a:p>
            <a:pPr algn="ctr"/>
            <a:r>
              <a:rPr lang="en-US" sz="3600" dirty="0">
                <a:solidFill>
                  <a:schemeClr val="bg1"/>
                </a:solidFill>
              </a:rPr>
              <a:t>Ministry</a:t>
            </a:r>
          </a:p>
        </p:txBody>
      </p:sp>
      <p:sp>
        <p:nvSpPr>
          <p:cNvPr id="22" name="TextBox 21">
            <a:extLst>
              <a:ext uri="{FF2B5EF4-FFF2-40B4-BE49-F238E27FC236}">
                <a16:creationId xmlns:a16="http://schemas.microsoft.com/office/drawing/2014/main" xmlns="" id="{A63B1A58-810E-69B3-F363-0DA9B88C9D31}"/>
              </a:ext>
            </a:extLst>
          </p:cNvPr>
          <p:cNvSpPr txBox="1"/>
          <p:nvPr/>
        </p:nvSpPr>
        <p:spPr>
          <a:xfrm>
            <a:off x="5858256" y="25614"/>
            <a:ext cx="2029968" cy="1200329"/>
          </a:xfrm>
          <a:prstGeom prst="rect">
            <a:avLst/>
          </a:prstGeom>
          <a:noFill/>
        </p:spPr>
        <p:txBody>
          <a:bodyPr wrap="square" rtlCol="0">
            <a:spAutoFit/>
          </a:bodyPr>
          <a:lstStyle/>
          <a:p>
            <a:pPr algn="ctr"/>
            <a:r>
              <a:rPr lang="en-US" sz="3600" dirty="0">
                <a:solidFill>
                  <a:schemeClr val="bg1"/>
                </a:solidFill>
              </a:rPr>
              <a:t>College </a:t>
            </a:r>
          </a:p>
          <a:p>
            <a:pPr algn="ctr"/>
            <a:r>
              <a:rPr lang="en-US" sz="3600" dirty="0">
                <a:solidFill>
                  <a:schemeClr val="bg1"/>
                </a:solidFill>
              </a:rPr>
              <a:t>Ministry</a:t>
            </a:r>
          </a:p>
        </p:txBody>
      </p:sp>
      <p:pic>
        <p:nvPicPr>
          <p:cNvPr id="25" name="Picture 24" descr="A graph of numbers and a bar chart&#10;&#10;Description automatically generated with medium confidence">
            <a:extLst>
              <a:ext uri="{FF2B5EF4-FFF2-40B4-BE49-F238E27FC236}">
                <a16:creationId xmlns:a16="http://schemas.microsoft.com/office/drawing/2014/main" xmlns="" id="{50C2B09E-0B96-02AB-2295-70D1E6B406A4}"/>
              </a:ext>
            </a:extLst>
          </p:cNvPr>
          <p:cNvPicPr>
            <a:picLocks noChangeAspect="1"/>
          </p:cNvPicPr>
          <p:nvPr/>
        </p:nvPicPr>
        <p:blipFill>
          <a:blip r:embed="rId4"/>
          <a:stretch>
            <a:fillRect/>
          </a:stretch>
        </p:blipFill>
        <p:spPr>
          <a:xfrm>
            <a:off x="7906512" y="400370"/>
            <a:ext cx="3822700" cy="6172200"/>
          </a:xfrm>
          <a:prstGeom prst="rect">
            <a:avLst/>
          </a:prstGeom>
        </p:spPr>
      </p:pic>
      <p:sp>
        <p:nvSpPr>
          <p:cNvPr id="4" name="Content Placeholder 2">
            <a:extLst>
              <a:ext uri="{FF2B5EF4-FFF2-40B4-BE49-F238E27FC236}">
                <a16:creationId xmlns:a16="http://schemas.microsoft.com/office/drawing/2014/main" xmlns="" id="{0E64F9AB-7C9F-0466-1CC5-B716880AF8B1}"/>
              </a:ext>
            </a:extLst>
          </p:cNvPr>
          <p:cNvSpPr txBox="1">
            <a:spLocks/>
          </p:cNvSpPr>
          <p:nvPr/>
        </p:nvSpPr>
        <p:spPr>
          <a:xfrm>
            <a:off x="1069848" y="1764791"/>
            <a:ext cx="2047873" cy="761999"/>
          </a:xfrm>
          <a:prstGeom prst="rect">
            <a:avLst/>
          </a:prstGeom>
          <a:solidFill>
            <a:srgbClr val="ADC59E"/>
          </a:solidFill>
          <a:ln w="12700">
            <a:solidFill>
              <a:schemeClr val="tx1"/>
            </a:solidFill>
          </a:ln>
        </p:spPr>
        <p:txBody>
          <a:bodyPr vert="horz" anchor="ctr">
            <a:noAutofit/>
          </a:bodyPr>
          <a:lstStyle/>
          <a:p>
            <a:pPr lvl="0" algn="ctr">
              <a:spcBef>
                <a:spcPct val="0"/>
              </a:spcBef>
              <a:defRPr/>
            </a:pPr>
            <a:r>
              <a:rPr lang="en-US" sz="4200" dirty="0">
                <a:latin typeface="Perpetua" panose="02020502060401020303" pitchFamily="18" charset="77"/>
                <a:cs typeface="Calibri Light" panose="020F0302020204030204" pitchFamily="34" charset="0"/>
              </a:rPr>
              <a:t>9.2%</a:t>
            </a:r>
          </a:p>
        </p:txBody>
      </p:sp>
      <p:cxnSp>
        <p:nvCxnSpPr>
          <p:cNvPr id="3" name="Straight Arrow Connector 2">
            <a:extLst>
              <a:ext uri="{FF2B5EF4-FFF2-40B4-BE49-F238E27FC236}">
                <a16:creationId xmlns:a16="http://schemas.microsoft.com/office/drawing/2014/main" xmlns="" id="{4036812E-7E14-3A65-272F-F00A855EB08F}"/>
              </a:ext>
            </a:extLst>
          </p:cNvPr>
          <p:cNvCxnSpPr>
            <a:cxnSpLocks/>
          </p:cNvCxnSpPr>
          <p:nvPr/>
        </p:nvCxnSpPr>
        <p:spPr>
          <a:xfrm flipH="1">
            <a:off x="8961120" y="2334767"/>
            <a:ext cx="244087" cy="1028971"/>
          </a:xfrm>
          <a:prstGeom prst="straightConnector1">
            <a:avLst/>
          </a:prstGeom>
          <a:ln w="508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xmlns="" id="{F1A9C822-D61B-57AC-B16B-28F99FF0F98A}"/>
              </a:ext>
            </a:extLst>
          </p:cNvPr>
          <p:cNvSpPr/>
          <p:nvPr/>
        </p:nvSpPr>
        <p:spPr>
          <a:xfrm>
            <a:off x="8738886" y="300942"/>
            <a:ext cx="3136739" cy="6389225"/>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808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pic>
        <p:nvPicPr>
          <p:cNvPr id="5" name="Picture 4" descr="A graph of a bar chart&#10;&#10;Description automatically generated with medium confidence">
            <a:extLst>
              <a:ext uri="{FF2B5EF4-FFF2-40B4-BE49-F238E27FC236}">
                <a16:creationId xmlns:a16="http://schemas.microsoft.com/office/drawing/2014/main" xmlns="" id="{8CAAE832-6ADD-6C68-BBBB-EEE9BC2005BA}"/>
              </a:ext>
            </a:extLst>
          </p:cNvPr>
          <p:cNvPicPr>
            <a:picLocks noChangeAspect="1"/>
          </p:cNvPicPr>
          <p:nvPr/>
        </p:nvPicPr>
        <p:blipFill rotWithShape="1">
          <a:blip r:embed="rId3"/>
          <a:srcRect l="4445"/>
          <a:stretch/>
        </p:blipFill>
        <p:spPr>
          <a:xfrm>
            <a:off x="544658" y="1426464"/>
            <a:ext cx="5654974" cy="5146106"/>
          </a:xfrm>
          <a:prstGeom prst="rect">
            <a:avLst/>
          </a:prstGeom>
        </p:spPr>
      </p:pic>
      <p:sp>
        <p:nvSpPr>
          <p:cNvPr id="21" name="TextBox 20">
            <a:extLst>
              <a:ext uri="{FF2B5EF4-FFF2-40B4-BE49-F238E27FC236}">
                <a16:creationId xmlns:a16="http://schemas.microsoft.com/office/drawing/2014/main" xmlns="" id="{C882582D-9FFA-AC75-A8E3-A6ACC9F8D76F}"/>
              </a:ext>
            </a:extLst>
          </p:cNvPr>
          <p:cNvSpPr txBox="1"/>
          <p:nvPr/>
        </p:nvSpPr>
        <p:spPr>
          <a:xfrm>
            <a:off x="54864" y="50581"/>
            <a:ext cx="2029968" cy="1200329"/>
          </a:xfrm>
          <a:prstGeom prst="rect">
            <a:avLst/>
          </a:prstGeom>
          <a:noFill/>
        </p:spPr>
        <p:txBody>
          <a:bodyPr wrap="square" rtlCol="0">
            <a:spAutoFit/>
          </a:bodyPr>
          <a:lstStyle/>
          <a:p>
            <a:pPr algn="ctr"/>
            <a:r>
              <a:rPr lang="en-US" sz="3600" dirty="0">
                <a:solidFill>
                  <a:schemeClr val="bg1"/>
                </a:solidFill>
              </a:rPr>
              <a:t>Adult </a:t>
            </a:r>
          </a:p>
          <a:p>
            <a:pPr algn="ctr"/>
            <a:r>
              <a:rPr lang="en-US" sz="3600" dirty="0">
                <a:solidFill>
                  <a:schemeClr val="bg1"/>
                </a:solidFill>
              </a:rPr>
              <a:t>Ministry</a:t>
            </a:r>
          </a:p>
        </p:txBody>
      </p:sp>
      <p:sp>
        <p:nvSpPr>
          <p:cNvPr id="22" name="TextBox 21">
            <a:extLst>
              <a:ext uri="{FF2B5EF4-FFF2-40B4-BE49-F238E27FC236}">
                <a16:creationId xmlns:a16="http://schemas.microsoft.com/office/drawing/2014/main" xmlns="" id="{A63B1A58-810E-69B3-F363-0DA9B88C9D31}"/>
              </a:ext>
            </a:extLst>
          </p:cNvPr>
          <p:cNvSpPr txBox="1"/>
          <p:nvPr/>
        </p:nvSpPr>
        <p:spPr>
          <a:xfrm>
            <a:off x="5858256" y="25614"/>
            <a:ext cx="2029968" cy="1200329"/>
          </a:xfrm>
          <a:prstGeom prst="rect">
            <a:avLst/>
          </a:prstGeom>
          <a:noFill/>
        </p:spPr>
        <p:txBody>
          <a:bodyPr wrap="square" rtlCol="0">
            <a:spAutoFit/>
          </a:bodyPr>
          <a:lstStyle/>
          <a:p>
            <a:pPr algn="ctr"/>
            <a:r>
              <a:rPr lang="en-US" sz="3600" dirty="0">
                <a:solidFill>
                  <a:schemeClr val="bg1"/>
                </a:solidFill>
              </a:rPr>
              <a:t>College </a:t>
            </a:r>
          </a:p>
          <a:p>
            <a:pPr algn="ctr"/>
            <a:r>
              <a:rPr lang="en-US" sz="3600" dirty="0">
                <a:solidFill>
                  <a:schemeClr val="bg1"/>
                </a:solidFill>
              </a:rPr>
              <a:t>Ministry</a:t>
            </a:r>
          </a:p>
        </p:txBody>
      </p:sp>
      <p:pic>
        <p:nvPicPr>
          <p:cNvPr id="25" name="Picture 24" descr="A graph of numbers and a bar chart&#10;&#10;Description automatically generated with medium confidence">
            <a:extLst>
              <a:ext uri="{FF2B5EF4-FFF2-40B4-BE49-F238E27FC236}">
                <a16:creationId xmlns:a16="http://schemas.microsoft.com/office/drawing/2014/main" xmlns="" id="{50C2B09E-0B96-02AB-2295-70D1E6B406A4}"/>
              </a:ext>
            </a:extLst>
          </p:cNvPr>
          <p:cNvPicPr>
            <a:picLocks noChangeAspect="1"/>
          </p:cNvPicPr>
          <p:nvPr/>
        </p:nvPicPr>
        <p:blipFill>
          <a:blip r:embed="rId4"/>
          <a:stretch>
            <a:fillRect/>
          </a:stretch>
        </p:blipFill>
        <p:spPr>
          <a:xfrm>
            <a:off x="7906512" y="400370"/>
            <a:ext cx="3822700" cy="6172200"/>
          </a:xfrm>
          <a:prstGeom prst="rect">
            <a:avLst/>
          </a:prstGeom>
        </p:spPr>
      </p:pic>
      <p:sp>
        <p:nvSpPr>
          <p:cNvPr id="4" name="Content Placeholder 2">
            <a:extLst>
              <a:ext uri="{FF2B5EF4-FFF2-40B4-BE49-F238E27FC236}">
                <a16:creationId xmlns:a16="http://schemas.microsoft.com/office/drawing/2014/main" xmlns="" id="{0E64F9AB-7C9F-0466-1CC5-B716880AF8B1}"/>
              </a:ext>
            </a:extLst>
          </p:cNvPr>
          <p:cNvSpPr txBox="1">
            <a:spLocks/>
          </p:cNvSpPr>
          <p:nvPr/>
        </p:nvSpPr>
        <p:spPr>
          <a:xfrm>
            <a:off x="1069848" y="1764791"/>
            <a:ext cx="2047873" cy="761999"/>
          </a:xfrm>
          <a:prstGeom prst="rect">
            <a:avLst/>
          </a:prstGeom>
          <a:solidFill>
            <a:srgbClr val="ADC59E"/>
          </a:solidFill>
          <a:ln w="12700">
            <a:solidFill>
              <a:schemeClr val="tx1"/>
            </a:solidFill>
          </a:ln>
        </p:spPr>
        <p:txBody>
          <a:bodyPr vert="horz" anchor="ctr">
            <a:noAutofit/>
          </a:bodyPr>
          <a:lstStyle/>
          <a:p>
            <a:pPr lvl="0" algn="ctr">
              <a:spcBef>
                <a:spcPct val="0"/>
              </a:spcBef>
              <a:defRPr/>
            </a:pPr>
            <a:r>
              <a:rPr lang="en-US" sz="4200" dirty="0">
                <a:latin typeface="Perpetua" panose="02020502060401020303" pitchFamily="18" charset="77"/>
                <a:cs typeface="Calibri Light" panose="020F0302020204030204" pitchFamily="34" charset="0"/>
              </a:rPr>
              <a:t>9.2%</a:t>
            </a:r>
          </a:p>
        </p:txBody>
      </p:sp>
      <p:sp>
        <p:nvSpPr>
          <p:cNvPr id="2" name="Content Placeholder 2">
            <a:extLst>
              <a:ext uri="{FF2B5EF4-FFF2-40B4-BE49-F238E27FC236}">
                <a16:creationId xmlns:a16="http://schemas.microsoft.com/office/drawing/2014/main" xmlns="" id="{C0DEE138-1578-B7DA-DE58-99ABF6240AB2}"/>
              </a:ext>
            </a:extLst>
          </p:cNvPr>
          <p:cNvSpPr txBox="1">
            <a:spLocks/>
          </p:cNvSpPr>
          <p:nvPr/>
        </p:nvSpPr>
        <p:spPr>
          <a:xfrm>
            <a:off x="8181271" y="1572768"/>
            <a:ext cx="2047873" cy="761999"/>
          </a:xfrm>
          <a:prstGeom prst="rect">
            <a:avLst/>
          </a:prstGeom>
          <a:solidFill>
            <a:srgbClr val="ADC59E"/>
          </a:solidFill>
          <a:ln w="12700">
            <a:solidFill>
              <a:schemeClr val="tx1"/>
            </a:solidFill>
          </a:ln>
        </p:spPr>
        <p:txBody>
          <a:bodyPr vert="horz" anchor="ctr">
            <a:noAutofit/>
          </a:bodyPr>
          <a:lstStyle/>
          <a:p>
            <a:pPr lvl="0" algn="ctr">
              <a:spcBef>
                <a:spcPct val="0"/>
              </a:spcBef>
              <a:defRPr/>
            </a:pPr>
            <a:r>
              <a:rPr lang="en-US" sz="4200" dirty="0">
                <a:latin typeface="Perpetua" panose="02020502060401020303" pitchFamily="18" charset="77"/>
                <a:cs typeface="Calibri Light" panose="020F0302020204030204" pitchFamily="34" charset="0"/>
              </a:rPr>
              <a:t>28.3%</a:t>
            </a:r>
          </a:p>
        </p:txBody>
      </p:sp>
      <p:cxnSp>
        <p:nvCxnSpPr>
          <p:cNvPr id="3" name="Straight Arrow Connector 2">
            <a:extLst>
              <a:ext uri="{FF2B5EF4-FFF2-40B4-BE49-F238E27FC236}">
                <a16:creationId xmlns:a16="http://schemas.microsoft.com/office/drawing/2014/main" xmlns="" id="{4036812E-7E14-3A65-272F-F00A855EB08F}"/>
              </a:ext>
            </a:extLst>
          </p:cNvPr>
          <p:cNvCxnSpPr>
            <a:cxnSpLocks/>
          </p:cNvCxnSpPr>
          <p:nvPr/>
        </p:nvCxnSpPr>
        <p:spPr>
          <a:xfrm flipH="1">
            <a:off x="8961120" y="2334767"/>
            <a:ext cx="244087" cy="1028971"/>
          </a:xfrm>
          <a:prstGeom prst="straightConnector1">
            <a:avLst/>
          </a:prstGeom>
          <a:ln w="508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673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pic>
        <p:nvPicPr>
          <p:cNvPr id="5" name="Picture 4" descr="A graph of a bar chart&#10;&#10;Description automatically generated with medium confidence">
            <a:extLst>
              <a:ext uri="{FF2B5EF4-FFF2-40B4-BE49-F238E27FC236}">
                <a16:creationId xmlns:a16="http://schemas.microsoft.com/office/drawing/2014/main" xmlns="" id="{8CAAE832-6ADD-6C68-BBBB-EEE9BC2005BA}"/>
              </a:ext>
            </a:extLst>
          </p:cNvPr>
          <p:cNvPicPr>
            <a:picLocks noChangeAspect="1"/>
          </p:cNvPicPr>
          <p:nvPr/>
        </p:nvPicPr>
        <p:blipFill rotWithShape="1">
          <a:blip r:embed="rId3"/>
          <a:srcRect l="4445"/>
          <a:stretch/>
        </p:blipFill>
        <p:spPr>
          <a:xfrm>
            <a:off x="544658" y="1426464"/>
            <a:ext cx="5654974" cy="5146106"/>
          </a:xfrm>
          <a:prstGeom prst="rect">
            <a:avLst/>
          </a:prstGeom>
        </p:spPr>
      </p:pic>
      <p:sp>
        <p:nvSpPr>
          <p:cNvPr id="21" name="TextBox 20">
            <a:extLst>
              <a:ext uri="{FF2B5EF4-FFF2-40B4-BE49-F238E27FC236}">
                <a16:creationId xmlns:a16="http://schemas.microsoft.com/office/drawing/2014/main" xmlns="" id="{C882582D-9FFA-AC75-A8E3-A6ACC9F8D76F}"/>
              </a:ext>
            </a:extLst>
          </p:cNvPr>
          <p:cNvSpPr txBox="1"/>
          <p:nvPr/>
        </p:nvSpPr>
        <p:spPr>
          <a:xfrm>
            <a:off x="54864" y="50581"/>
            <a:ext cx="2029968" cy="1200329"/>
          </a:xfrm>
          <a:prstGeom prst="rect">
            <a:avLst/>
          </a:prstGeom>
          <a:noFill/>
        </p:spPr>
        <p:txBody>
          <a:bodyPr wrap="square" rtlCol="0">
            <a:spAutoFit/>
          </a:bodyPr>
          <a:lstStyle/>
          <a:p>
            <a:pPr algn="ctr"/>
            <a:r>
              <a:rPr lang="en-US" sz="3600" dirty="0">
                <a:solidFill>
                  <a:schemeClr val="bg1"/>
                </a:solidFill>
              </a:rPr>
              <a:t>Adult </a:t>
            </a:r>
          </a:p>
          <a:p>
            <a:pPr algn="ctr"/>
            <a:r>
              <a:rPr lang="en-US" sz="3600" dirty="0">
                <a:solidFill>
                  <a:schemeClr val="bg1"/>
                </a:solidFill>
              </a:rPr>
              <a:t>Ministry</a:t>
            </a:r>
          </a:p>
        </p:txBody>
      </p:sp>
      <p:sp>
        <p:nvSpPr>
          <p:cNvPr id="22" name="TextBox 21">
            <a:extLst>
              <a:ext uri="{FF2B5EF4-FFF2-40B4-BE49-F238E27FC236}">
                <a16:creationId xmlns:a16="http://schemas.microsoft.com/office/drawing/2014/main" xmlns="" id="{A63B1A58-810E-69B3-F363-0DA9B88C9D31}"/>
              </a:ext>
            </a:extLst>
          </p:cNvPr>
          <p:cNvSpPr txBox="1"/>
          <p:nvPr/>
        </p:nvSpPr>
        <p:spPr>
          <a:xfrm>
            <a:off x="5858256" y="25614"/>
            <a:ext cx="2029968" cy="1200329"/>
          </a:xfrm>
          <a:prstGeom prst="rect">
            <a:avLst/>
          </a:prstGeom>
          <a:noFill/>
        </p:spPr>
        <p:txBody>
          <a:bodyPr wrap="square" rtlCol="0">
            <a:spAutoFit/>
          </a:bodyPr>
          <a:lstStyle/>
          <a:p>
            <a:pPr algn="ctr"/>
            <a:r>
              <a:rPr lang="en-US" sz="3600" dirty="0">
                <a:solidFill>
                  <a:schemeClr val="bg1"/>
                </a:solidFill>
              </a:rPr>
              <a:t>College </a:t>
            </a:r>
          </a:p>
          <a:p>
            <a:pPr algn="ctr"/>
            <a:r>
              <a:rPr lang="en-US" sz="3600" dirty="0">
                <a:solidFill>
                  <a:schemeClr val="bg1"/>
                </a:solidFill>
              </a:rPr>
              <a:t>Ministry</a:t>
            </a:r>
          </a:p>
        </p:txBody>
      </p:sp>
      <p:pic>
        <p:nvPicPr>
          <p:cNvPr id="25" name="Picture 24" descr="A graph of numbers and a bar chart&#10;&#10;Description automatically generated with medium confidence">
            <a:extLst>
              <a:ext uri="{FF2B5EF4-FFF2-40B4-BE49-F238E27FC236}">
                <a16:creationId xmlns:a16="http://schemas.microsoft.com/office/drawing/2014/main" xmlns="" id="{50C2B09E-0B96-02AB-2295-70D1E6B406A4}"/>
              </a:ext>
            </a:extLst>
          </p:cNvPr>
          <p:cNvPicPr>
            <a:picLocks noChangeAspect="1"/>
          </p:cNvPicPr>
          <p:nvPr/>
        </p:nvPicPr>
        <p:blipFill>
          <a:blip r:embed="rId4"/>
          <a:stretch>
            <a:fillRect/>
          </a:stretch>
        </p:blipFill>
        <p:spPr>
          <a:xfrm>
            <a:off x="7906512" y="400370"/>
            <a:ext cx="3822700" cy="6172200"/>
          </a:xfrm>
          <a:prstGeom prst="rect">
            <a:avLst/>
          </a:prstGeom>
        </p:spPr>
      </p:pic>
      <p:sp>
        <p:nvSpPr>
          <p:cNvPr id="4" name="Content Placeholder 2">
            <a:extLst>
              <a:ext uri="{FF2B5EF4-FFF2-40B4-BE49-F238E27FC236}">
                <a16:creationId xmlns:a16="http://schemas.microsoft.com/office/drawing/2014/main" xmlns="" id="{0E64F9AB-7C9F-0466-1CC5-B716880AF8B1}"/>
              </a:ext>
            </a:extLst>
          </p:cNvPr>
          <p:cNvSpPr txBox="1">
            <a:spLocks/>
          </p:cNvSpPr>
          <p:nvPr/>
        </p:nvSpPr>
        <p:spPr>
          <a:xfrm>
            <a:off x="1069848" y="1764791"/>
            <a:ext cx="2047873" cy="761999"/>
          </a:xfrm>
          <a:prstGeom prst="rect">
            <a:avLst/>
          </a:prstGeom>
          <a:solidFill>
            <a:srgbClr val="ADC59E"/>
          </a:solidFill>
          <a:ln w="12700">
            <a:solidFill>
              <a:schemeClr val="tx1"/>
            </a:solidFill>
          </a:ln>
        </p:spPr>
        <p:txBody>
          <a:bodyPr vert="horz" anchor="ctr">
            <a:noAutofit/>
          </a:bodyPr>
          <a:lstStyle/>
          <a:p>
            <a:pPr lvl="0" algn="ctr">
              <a:spcBef>
                <a:spcPct val="0"/>
              </a:spcBef>
              <a:defRPr/>
            </a:pPr>
            <a:r>
              <a:rPr lang="en-US" sz="4200" dirty="0">
                <a:latin typeface="Perpetua" panose="02020502060401020303" pitchFamily="18" charset="77"/>
                <a:cs typeface="Calibri Light" panose="020F0302020204030204" pitchFamily="34" charset="0"/>
              </a:rPr>
              <a:t>9.2%</a:t>
            </a:r>
          </a:p>
        </p:txBody>
      </p:sp>
      <p:sp>
        <p:nvSpPr>
          <p:cNvPr id="2" name="Content Placeholder 2">
            <a:extLst>
              <a:ext uri="{FF2B5EF4-FFF2-40B4-BE49-F238E27FC236}">
                <a16:creationId xmlns:a16="http://schemas.microsoft.com/office/drawing/2014/main" xmlns="" id="{C0DEE138-1578-B7DA-DE58-99ABF6240AB2}"/>
              </a:ext>
            </a:extLst>
          </p:cNvPr>
          <p:cNvSpPr txBox="1">
            <a:spLocks/>
          </p:cNvSpPr>
          <p:nvPr/>
        </p:nvSpPr>
        <p:spPr>
          <a:xfrm>
            <a:off x="7963686" y="463944"/>
            <a:ext cx="2047873" cy="761999"/>
          </a:xfrm>
          <a:prstGeom prst="rect">
            <a:avLst/>
          </a:prstGeom>
          <a:solidFill>
            <a:srgbClr val="ADC59E"/>
          </a:solidFill>
          <a:ln w="12700">
            <a:solidFill>
              <a:schemeClr val="tx1"/>
            </a:solidFill>
          </a:ln>
        </p:spPr>
        <p:txBody>
          <a:bodyPr vert="horz" anchor="ctr">
            <a:noAutofit/>
          </a:bodyPr>
          <a:lstStyle/>
          <a:p>
            <a:pPr lvl="0" algn="ctr">
              <a:spcBef>
                <a:spcPct val="0"/>
              </a:spcBef>
              <a:defRPr/>
            </a:pPr>
            <a:r>
              <a:rPr lang="en-US" sz="4200" dirty="0">
                <a:latin typeface="Perpetua" panose="02020502060401020303" pitchFamily="18" charset="77"/>
                <a:cs typeface="Calibri Light" panose="020F0302020204030204" pitchFamily="34" charset="0"/>
              </a:rPr>
              <a:t>13.9%</a:t>
            </a:r>
          </a:p>
        </p:txBody>
      </p:sp>
    </p:spTree>
    <p:extLst>
      <p:ext uri="{BB962C8B-B14F-4D97-AF65-F5344CB8AC3E}">
        <p14:creationId xmlns:p14="http://schemas.microsoft.com/office/powerpoint/2010/main" val="2143860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pic>
        <p:nvPicPr>
          <p:cNvPr id="5" name="Picture 4" descr="A graph of a bar chart&#10;&#10;Description automatically generated with medium confidence">
            <a:extLst>
              <a:ext uri="{FF2B5EF4-FFF2-40B4-BE49-F238E27FC236}">
                <a16:creationId xmlns:a16="http://schemas.microsoft.com/office/drawing/2014/main" xmlns="" id="{8CAAE832-6ADD-6C68-BBBB-EEE9BC2005BA}"/>
              </a:ext>
            </a:extLst>
          </p:cNvPr>
          <p:cNvPicPr>
            <a:picLocks noChangeAspect="1"/>
          </p:cNvPicPr>
          <p:nvPr/>
        </p:nvPicPr>
        <p:blipFill rotWithShape="1">
          <a:blip r:embed="rId3"/>
          <a:srcRect l="4445"/>
          <a:stretch/>
        </p:blipFill>
        <p:spPr>
          <a:xfrm>
            <a:off x="544658" y="1426464"/>
            <a:ext cx="5654974" cy="5146106"/>
          </a:xfrm>
          <a:prstGeom prst="rect">
            <a:avLst/>
          </a:prstGeom>
        </p:spPr>
      </p:pic>
      <p:sp>
        <p:nvSpPr>
          <p:cNvPr id="21" name="TextBox 20">
            <a:extLst>
              <a:ext uri="{FF2B5EF4-FFF2-40B4-BE49-F238E27FC236}">
                <a16:creationId xmlns:a16="http://schemas.microsoft.com/office/drawing/2014/main" xmlns="" id="{C882582D-9FFA-AC75-A8E3-A6ACC9F8D76F}"/>
              </a:ext>
            </a:extLst>
          </p:cNvPr>
          <p:cNvSpPr txBox="1"/>
          <p:nvPr/>
        </p:nvSpPr>
        <p:spPr>
          <a:xfrm>
            <a:off x="54864" y="50581"/>
            <a:ext cx="2029968" cy="1200329"/>
          </a:xfrm>
          <a:prstGeom prst="rect">
            <a:avLst/>
          </a:prstGeom>
          <a:noFill/>
        </p:spPr>
        <p:txBody>
          <a:bodyPr wrap="square" rtlCol="0">
            <a:spAutoFit/>
          </a:bodyPr>
          <a:lstStyle/>
          <a:p>
            <a:pPr algn="ctr"/>
            <a:r>
              <a:rPr lang="en-US" sz="3600" dirty="0">
                <a:solidFill>
                  <a:schemeClr val="bg1"/>
                </a:solidFill>
              </a:rPr>
              <a:t>Adult </a:t>
            </a:r>
          </a:p>
          <a:p>
            <a:pPr algn="ctr"/>
            <a:r>
              <a:rPr lang="en-US" sz="3600" dirty="0">
                <a:solidFill>
                  <a:schemeClr val="bg1"/>
                </a:solidFill>
              </a:rPr>
              <a:t>Ministry</a:t>
            </a:r>
          </a:p>
        </p:txBody>
      </p:sp>
      <p:sp>
        <p:nvSpPr>
          <p:cNvPr id="22" name="TextBox 21">
            <a:extLst>
              <a:ext uri="{FF2B5EF4-FFF2-40B4-BE49-F238E27FC236}">
                <a16:creationId xmlns:a16="http://schemas.microsoft.com/office/drawing/2014/main" xmlns="" id="{A63B1A58-810E-69B3-F363-0DA9B88C9D31}"/>
              </a:ext>
            </a:extLst>
          </p:cNvPr>
          <p:cNvSpPr txBox="1"/>
          <p:nvPr/>
        </p:nvSpPr>
        <p:spPr>
          <a:xfrm>
            <a:off x="5858256" y="25614"/>
            <a:ext cx="2029968" cy="1200329"/>
          </a:xfrm>
          <a:prstGeom prst="rect">
            <a:avLst/>
          </a:prstGeom>
          <a:noFill/>
        </p:spPr>
        <p:txBody>
          <a:bodyPr wrap="square" rtlCol="0">
            <a:spAutoFit/>
          </a:bodyPr>
          <a:lstStyle/>
          <a:p>
            <a:pPr algn="ctr"/>
            <a:r>
              <a:rPr lang="en-US" sz="3600" dirty="0">
                <a:solidFill>
                  <a:schemeClr val="bg1"/>
                </a:solidFill>
              </a:rPr>
              <a:t>College </a:t>
            </a:r>
          </a:p>
          <a:p>
            <a:pPr algn="ctr"/>
            <a:r>
              <a:rPr lang="en-US" sz="3600" dirty="0">
                <a:solidFill>
                  <a:schemeClr val="bg1"/>
                </a:solidFill>
              </a:rPr>
              <a:t>Ministry</a:t>
            </a:r>
          </a:p>
        </p:txBody>
      </p:sp>
      <p:pic>
        <p:nvPicPr>
          <p:cNvPr id="25" name="Picture 24" descr="A graph of numbers and a bar chart&#10;&#10;Description automatically generated with medium confidence">
            <a:extLst>
              <a:ext uri="{FF2B5EF4-FFF2-40B4-BE49-F238E27FC236}">
                <a16:creationId xmlns:a16="http://schemas.microsoft.com/office/drawing/2014/main" xmlns="" id="{50C2B09E-0B96-02AB-2295-70D1E6B406A4}"/>
              </a:ext>
            </a:extLst>
          </p:cNvPr>
          <p:cNvPicPr>
            <a:picLocks noChangeAspect="1"/>
          </p:cNvPicPr>
          <p:nvPr/>
        </p:nvPicPr>
        <p:blipFill>
          <a:blip r:embed="rId4"/>
          <a:stretch>
            <a:fillRect/>
          </a:stretch>
        </p:blipFill>
        <p:spPr>
          <a:xfrm>
            <a:off x="7906512" y="400370"/>
            <a:ext cx="3822700" cy="6172200"/>
          </a:xfrm>
          <a:prstGeom prst="rect">
            <a:avLst/>
          </a:prstGeom>
        </p:spPr>
      </p:pic>
      <p:sp>
        <p:nvSpPr>
          <p:cNvPr id="4" name="Content Placeholder 2">
            <a:extLst>
              <a:ext uri="{FF2B5EF4-FFF2-40B4-BE49-F238E27FC236}">
                <a16:creationId xmlns:a16="http://schemas.microsoft.com/office/drawing/2014/main" xmlns="" id="{0E64F9AB-7C9F-0466-1CC5-B716880AF8B1}"/>
              </a:ext>
            </a:extLst>
          </p:cNvPr>
          <p:cNvSpPr txBox="1">
            <a:spLocks/>
          </p:cNvSpPr>
          <p:nvPr/>
        </p:nvSpPr>
        <p:spPr>
          <a:xfrm>
            <a:off x="1069848" y="1764791"/>
            <a:ext cx="2047873" cy="761999"/>
          </a:xfrm>
          <a:prstGeom prst="rect">
            <a:avLst/>
          </a:prstGeom>
          <a:solidFill>
            <a:srgbClr val="ADC59E"/>
          </a:solidFill>
          <a:ln w="12700">
            <a:solidFill>
              <a:schemeClr val="tx1"/>
            </a:solidFill>
          </a:ln>
        </p:spPr>
        <p:txBody>
          <a:bodyPr vert="horz" anchor="ctr">
            <a:noAutofit/>
          </a:bodyPr>
          <a:lstStyle/>
          <a:p>
            <a:pPr lvl="0" algn="ctr">
              <a:spcBef>
                <a:spcPct val="0"/>
              </a:spcBef>
              <a:defRPr/>
            </a:pPr>
            <a:r>
              <a:rPr lang="en-US" sz="4200" dirty="0">
                <a:latin typeface="Perpetua" panose="02020502060401020303" pitchFamily="18" charset="77"/>
                <a:cs typeface="Calibri Light" panose="020F0302020204030204" pitchFamily="34" charset="0"/>
              </a:rPr>
              <a:t>9.2%</a:t>
            </a:r>
          </a:p>
        </p:txBody>
      </p:sp>
      <p:sp>
        <p:nvSpPr>
          <p:cNvPr id="2" name="Content Placeholder 2">
            <a:extLst>
              <a:ext uri="{FF2B5EF4-FFF2-40B4-BE49-F238E27FC236}">
                <a16:creationId xmlns:a16="http://schemas.microsoft.com/office/drawing/2014/main" xmlns="" id="{C0DEE138-1578-B7DA-DE58-99ABF6240AB2}"/>
              </a:ext>
            </a:extLst>
          </p:cNvPr>
          <p:cNvSpPr txBox="1">
            <a:spLocks/>
          </p:cNvSpPr>
          <p:nvPr/>
        </p:nvSpPr>
        <p:spPr>
          <a:xfrm>
            <a:off x="8598568" y="320161"/>
            <a:ext cx="3422744" cy="1438992"/>
          </a:xfrm>
          <a:prstGeom prst="rect">
            <a:avLst/>
          </a:prstGeom>
          <a:solidFill>
            <a:schemeClr val="bg1">
              <a:lumMod val="75000"/>
            </a:schemeClr>
          </a:solidFill>
          <a:ln w="12700">
            <a:solidFill>
              <a:schemeClr val="tx1"/>
            </a:solidFill>
          </a:ln>
        </p:spPr>
        <p:txBody>
          <a:bodyPr vert="horz" anchor="ctr">
            <a:noAutofit/>
          </a:bodyPr>
          <a:lstStyle/>
          <a:p>
            <a:pPr lvl="0" algn="ctr">
              <a:spcBef>
                <a:spcPct val="0"/>
              </a:spcBef>
              <a:defRPr/>
            </a:pPr>
            <a:r>
              <a:rPr lang="en-US" sz="4200" dirty="0">
                <a:latin typeface="Perpetua" panose="02020502060401020303" pitchFamily="18" charset="77"/>
                <a:cs typeface="Calibri Light" panose="020F0302020204030204" pitchFamily="34" charset="0"/>
              </a:rPr>
              <a:t>Interesting year for me.</a:t>
            </a:r>
          </a:p>
        </p:txBody>
      </p:sp>
      <p:cxnSp>
        <p:nvCxnSpPr>
          <p:cNvPr id="3" name="Straight Arrow Connector 2">
            <a:extLst>
              <a:ext uri="{FF2B5EF4-FFF2-40B4-BE49-F238E27FC236}">
                <a16:creationId xmlns:a16="http://schemas.microsoft.com/office/drawing/2014/main" xmlns="" id="{4036812E-7E14-3A65-272F-F00A855EB08F}"/>
              </a:ext>
            </a:extLst>
          </p:cNvPr>
          <p:cNvCxnSpPr>
            <a:cxnSpLocks/>
          </p:cNvCxnSpPr>
          <p:nvPr/>
        </p:nvCxnSpPr>
        <p:spPr>
          <a:xfrm flipH="1">
            <a:off x="10202779" y="1759152"/>
            <a:ext cx="246438" cy="1160511"/>
          </a:xfrm>
          <a:prstGeom prst="straightConnector1">
            <a:avLst/>
          </a:prstGeom>
          <a:ln w="508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descr="A screenshot of a black and white text&#10;&#10;Description automatically generated">
            <a:extLst>
              <a:ext uri="{FF2B5EF4-FFF2-40B4-BE49-F238E27FC236}">
                <a16:creationId xmlns:a16="http://schemas.microsoft.com/office/drawing/2014/main" xmlns="" id="{9ABCBA37-B70B-300B-A3C1-0EEA6E1CBD4C}"/>
              </a:ext>
            </a:extLst>
          </p:cNvPr>
          <p:cNvPicPr>
            <a:picLocks noChangeAspect="1"/>
          </p:cNvPicPr>
          <p:nvPr/>
        </p:nvPicPr>
        <p:blipFill>
          <a:blip r:embed="rId5"/>
          <a:stretch>
            <a:fillRect/>
          </a:stretch>
        </p:blipFill>
        <p:spPr>
          <a:xfrm>
            <a:off x="1527788" y="2500664"/>
            <a:ext cx="7772400" cy="4272427"/>
          </a:xfrm>
          <a:prstGeom prst="rect">
            <a:avLst/>
          </a:prstGeom>
          <a:ln>
            <a:solidFill>
              <a:schemeClr val="tx1"/>
            </a:solidFill>
          </a:ln>
          <a:effectLst>
            <a:outerShdw blurRad="50800" dist="152400" dir="18900000" algn="bl" rotWithShape="0">
              <a:prstClr val="black">
                <a:alpha val="40000"/>
              </a:prstClr>
            </a:outerShdw>
          </a:effectLst>
        </p:spPr>
      </p:pic>
    </p:spTree>
    <p:extLst>
      <p:ext uri="{BB962C8B-B14F-4D97-AF65-F5344CB8AC3E}">
        <p14:creationId xmlns:p14="http://schemas.microsoft.com/office/powerpoint/2010/main" val="27655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1.	Gives us joy, independent of our ministry success. </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2.	Gives us a heart for the lost. </a:t>
            </a:r>
          </a:p>
        </p:txBody>
      </p:sp>
      <p:sp>
        <p:nvSpPr>
          <p:cNvPr id="4" name="Rectangle 3">
            <a:extLst>
              <a:ext uri="{FF2B5EF4-FFF2-40B4-BE49-F238E27FC236}">
                <a16:creationId xmlns:a16="http://schemas.microsoft.com/office/drawing/2014/main" xmlns="" id="{838479A4-5AF0-CA00-CD75-617379A229C9}"/>
              </a:ext>
            </a:extLst>
          </p:cNvPr>
          <p:cNvSpPr>
            <a:spLocks noChangeArrowheads="1"/>
          </p:cNvSpPr>
          <p:nvPr/>
        </p:nvSpPr>
        <p:spPr bwMode="auto">
          <a:xfrm>
            <a:off x="381000" y="2626819"/>
            <a:ext cx="11537430" cy="400658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BE02699-67EC-222D-EEC7-0FFAE434BC67}"/>
              </a:ext>
            </a:extLst>
          </p:cNvPr>
          <p:cNvSpPr txBox="1">
            <a:spLocks noChangeArrowheads="1"/>
          </p:cNvSpPr>
          <p:nvPr/>
        </p:nvSpPr>
        <p:spPr bwMode="auto">
          <a:xfrm>
            <a:off x="423034" y="2779856"/>
            <a:ext cx="11438715" cy="1166473"/>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800" dirty="0">
                <a:solidFill>
                  <a:prstClr val="white"/>
                </a:solidFill>
                <a:latin typeface="Calibri Light" panose="020F0302020204030204" pitchFamily="34" charset="0"/>
                <a:cs typeface="Calibri Light" panose="020F0302020204030204" pitchFamily="34" charset="0"/>
              </a:rPr>
              <a:t>Romans 5-8</a:t>
            </a: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	Romans 5</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90915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1.	Gives us joy, independent of our ministry success. </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2.	Gives us a heart for the lost. </a:t>
            </a:r>
          </a:p>
        </p:txBody>
      </p:sp>
      <p:sp>
        <p:nvSpPr>
          <p:cNvPr id="4" name="Rectangle 3">
            <a:extLst>
              <a:ext uri="{FF2B5EF4-FFF2-40B4-BE49-F238E27FC236}">
                <a16:creationId xmlns:a16="http://schemas.microsoft.com/office/drawing/2014/main" xmlns="" id="{838479A4-5AF0-CA00-CD75-617379A229C9}"/>
              </a:ext>
            </a:extLst>
          </p:cNvPr>
          <p:cNvSpPr>
            <a:spLocks noChangeArrowheads="1"/>
          </p:cNvSpPr>
          <p:nvPr/>
        </p:nvSpPr>
        <p:spPr bwMode="auto">
          <a:xfrm>
            <a:off x="381000" y="2626819"/>
            <a:ext cx="11537430" cy="400658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BE02699-67EC-222D-EEC7-0FFAE434BC67}"/>
              </a:ext>
            </a:extLst>
          </p:cNvPr>
          <p:cNvSpPr txBox="1">
            <a:spLocks noChangeArrowheads="1"/>
          </p:cNvSpPr>
          <p:nvPr/>
        </p:nvSpPr>
        <p:spPr bwMode="auto">
          <a:xfrm>
            <a:off x="423034" y="2779856"/>
            <a:ext cx="11438715" cy="1637371"/>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800" dirty="0">
                <a:solidFill>
                  <a:prstClr val="white"/>
                </a:solidFill>
                <a:latin typeface="Calibri Light" panose="020F0302020204030204" pitchFamily="34" charset="0"/>
                <a:cs typeface="Calibri Light" panose="020F0302020204030204" pitchFamily="34" charset="0"/>
              </a:rPr>
              <a:t>Romans 5-8</a:t>
            </a: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	Romans 5: “But God demonstrates his own love for us in this: While we were still sinners, Christ died for us” (v9). </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467643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1.	Gives us joy, independent of our ministry success. </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2.	Gives us a heart for the lost. </a:t>
            </a:r>
          </a:p>
        </p:txBody>
      </p:sp>
      <p:sp>
        <p:nvSpPr>
          <p:cNvPr id="4" name="Rectangle 3">
            <a:extLst>
              <a:ext uri="{FF2B5EF4-FFF2-40B4-BE49-F238E27FC236}">
                <a16:creationId xmlns:a16="http://schemas.microsoft.com/office/drawing/2014/main" xmlns="" id="{838479A4-5AF0-CA00-CD75-617379A229C9}"/>
              </a:ext>
            </a:extLst>
          </p:cNvPr>
          <p:cNvSpPr>
            <a:spLocks noChangeArrowheads="1"/>
          </p:cNvSpPr>
          <p:nvPr/>
        </p:nvSpPr>
        <p:spPr bwMode="auto">
          <a:xfrm>
            <a:off x="381000" y="2626819"/>
            <a:ext cx="11537430" cy="400658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BE02699-67EC-222D-EEC7-0FFAE434BC67}"/>
              </a:ext>
            </a:extLst>
          </p:cNvPr>
          <p:cNvSpPr txBox="1">
            <a:spLocks noChangeArrowheads="1"/>
          </p:cNvSpPr>
          <p:nvPr/>
        </p:nvSpPr>
        <p:spPr bwMode="auto">
          <a:xfrm>
            <a:off x="423034" y="2779856"/>
            <a:ext cx="11438715" cy="2185214"/>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800" dirty="0">
                <a:solidFill>
                  <a:prstClr val="white"/>
                </a:solidFill>
                <a:latin typeface="Calibri Light" panose="020F0302020204030204" pitchFamily="34" charset="0"/>
                <a:cs typeface="Calibri Light" panose="020F0302020204030204" pitchFamily="34" charset="0"/>
              </a:rPr>
              <a:t>Romans 5-8</a:t>
            </a: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	Romans 5: “But God demonstrates his own love for us in this: While we were still sinners, Christ died for us” (v9). </a:t>
            </a: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	Romans 6</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618896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1.	Gives us joy, independent of our ministry success. </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2.	Gives us a heart for the lost. </a:t>
            </a:r>
          </a:p>
        </p:txBody>
      </p:sp>
      <p:sp>
        <p:nvSpPr>
          <p:cNvPr id="4" name="Rectangle 3">
            <a:extLst>
              <a:ext uri="{FF2B5EF4-FFF2-40B4-BE49-F238E27FC236}">
                <a16:creationId xmlns:a16="http://schemas.microsoft.com/office/drawing/2014/main" xmlns="" id="{838479A4-5AF0-CA00-CD75-617379A229C9}"/>
              </a:ext>
            </a:extLst>
          </p:cNvPr>
          <p:cNvSpPr>
            <a:spLocks noChangeArrowheads="1"/>
          </p:cNvSpPr>
          <p:nvPr/>
        </p:nvSpPr>
        <p:spPr bwMode="auto">
          <a:xfrm>
            <a:off x="381000" y="2626819"/>
            <a:ext cx="11537430" cy="400658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BE02699-67EC-222D-EEC7-0FFAE434BC67}"/>
              </a:ext>
            </a:extLst>
          </p:cNvPr>
          <p:cNvSpPr txBox="1">
            <a:spLocks noChangeArrowheads="1"/>
          </p:cNvSpPr>
          <p:nvPr/>
        </p:nvSpPr>
        <p:spPr bwMode="auto">
          <a:xfrm>
            <a:off x="423034" y="2779856"/>
            <a:ext cx="11438715" cy="3127010"/>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800" dirty="0">
                <a:solidFill>
                  <a:prstClr val="white"/>
                </a:solidFill>
                <a:latin typeface="Calibri Light" panose="020F0302020204030204" pitchFamily="34" charset="0"/>
                <a:cs typeface="Calibri Light" panose="020F0302020204030204" pitchFamily="34" charset="0"/>
              </a:rPr>
              <a:t>Romans 5-8</a:t>
            </a: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	Romans 5: “But God demonstrates his own love for us in this: While we were still sinners, Christ died for us” (v9). </a:t>
            </a: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	Romans 6: “Knowing this, that our old self was crucified with Him, in order that our body of sin might be done away with, so that we would no longer be slaves to sin” (v6). </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113551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1.	Gives us joy, independent of our ministry success. </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2.	Gives us a heart for the lost. </a:t>
            </a:r>
          </a:p>
        </p:txBody>
      </p:sp>
      <p:sp>
        <p:nvSpPr>
          <p:cNvPr id="4" name="Rectangle 3">
            <a:extLst>
              <a:ext uri="{FF2B5EF4-FFF2-40B4-BE49-F238E27FC236}">
                <a16:creationId xmlns:a16="http://schemas.microsoft.com/office/drawing/2014/main" xmlns="" id="{838479A4-5AF0-CA00-CD75-617379A229C9}"/>
              </a:ext>
            </a:extLst>
          </p:cNvPr>
          <p:cNvSpPr>
            <a:spLocks noChangeArrowheads="1"/>
          </p:cNvSpPr>
          <p:nvPr/>
        </p:nvSpPr>
        <p:spPr bwMode="auto">
          <a:xfrm>
            <a:off x="381000" y="2626819"/>
            <a:ext cx="11537430" cy="400658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BE02699-67EC-222D-EEC7-0FFAE434BC67}"/>
              </a:ext>
            </a:extLst>
          </p:cNvPr>
          <p:cNvSpPr txBox="1">
            <a:spLocks noChangeArrowheads="1"/>
          </p:cNvSpPr>
          <p:nvPr/>
        </p:nvSpPr>
        <p:spPr bwMode="auto">
          <a:xfrm>
            <a:off x="423034" y="2779856"/>
            <a:ext cx="11438715" cy="1166473"/>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800" dirty="0">
                <a:solidFill>
                  <a:prstClr val="white"/>
                </a:solidFill>
                <a:latin typeface="Calibri Light" panose="020F0302020204030204" pitchFamily="34" charset="0"/>
                <a:cs typeface="Calibri Light" panose="020F0302020204030204" pitchFamily="34" charset="0"/>
              </a:rPr>
              <a:t>Romans 5-8</a:t>
            </a: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	Romans 7</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130970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1.	Gives us joy, independent of our ministry success. </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2.	Gives us a heart for the lost. </a:t>
            </a:r>
          </a:p>
        </p:txBody>
      </p:sp>
      <p:sp>
        <p:nvSpPr>
          <p:cNvPr id="4" name="Rectangle 3">
            <a:extLst>
              <a:ext uri="{FF2B5EF4-FFF2-40B4-BE49-F238E27FC236}">
                <a16:creationId xmlns:a16="http://schemas.microsoft.com/office/drawing/2014/main" xmlns="" id="{838479A4-5AF0-CA00-CD75-617379A229C9}"/>
              </a:ext>
            </a:extLst>
          </p:cNvPr>
          <p:cNvSpPr>
            <a:spLocks noChangeArrowheads="1"/>
          </p:cNvSpPr>
          <p:nvPr/>
        </p:nvSpPr>
        <p:spPr bwMode="auto">
          <a:xfrm>
            <a:off x="381000" y="2626819"/>
            <a:ext cx="11537430" cy="400658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BE02699-67EC-222D-EEC7-0FFAE434BC67}"/>
              </a:ext>
            </a:extLst>
          </p:cNvPr>
          <p:cNvSpPr txBox="1">
            <a:spLocks noChangeArrowheads="1"/>
          </p:cNvSpPr>
          <p:nvPr/>
        </p:nvSpPr>
        <p:spPr bwMode="auto">
          <a:xfrm>
            <a:off x="423034" y="2779856"/>
            <a:ext cx="11438715" cy="1637371"/>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800" dirty="0">
                <a:solidFill>
                  <a:prstClr val="white"/>
                </a:solidFill>
                <a:latin typeface="Calibri Light" panose="020F0302020204030204" pitchFamily="34" charset="0"/>
                <a:cs typeface="Calibri Light" panose="020F0302020204030204" pitchFamily="34" charset="0"/>
              </a:rPr>
              <a:t>Romans 5-8</a:t>
            </a: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	Romans 7: “Thanks be to God who delivers me through Jesus Christ our Lord” (v25). </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670370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473242" y="316831"/>
            <a:ext cx="11245516" cy="6224337"/>
          </a:xfrm>
        </p:spPr>
        <p:txBody>
          <a:bodyPr>
            <a:noAutofit/>
          </a:bodyPr>
          <a:lstStyle/>
          <a:p>
            <a:r>
              <a:rPr lang="en-US" sz="8000" dirty="0">
                <a:solidFill>
                  <a:schemeClr val="bg1"/>
                </a:solidFill>
                <a:latin typeface="Century Gothic" panose="020B0502020202020204" pitchFamily="34" charset="0"/>
              </a:rPr>
              <a:t>“I came that they may have life, and have it abundantly.”</a:t>
            </a:r>
          </a:p>
        </p:txBody>
      </p:sp>
    </p:spTree>
    <p:extLst>
      <p:ext uri="{BB962C8B-B14F-4D97-AF65-F5344CB8AC3E}">
        <p14:creationId xmlns:p14="http://schemas.microsoft.com/office/powerpoint/2010/main" val="190407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1.	Gives us joy, independent of our ministry success. </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2.	Gives us a heart for the lost. </a:t>
            </a:r>
          </a:p>
        </p:txBody>
      </p:sp>
      <p:sp>
        <p:nvSpPr>
          <p:cNvPr id="4" name="Rectangle 3">
            <a:extLst>
              <a:ext uri="{FF2B5EF4-FFF2-40B4-BE49-F238E27FC236}">
                <a16:creationId xmlns:a16="http://schemas.microsoft.com/office/drawing/2014/main" xmlns="" id="{838479A4-5AF0-CA00-CD75-617379A229C9}"/>
              </a:ext>
            </a:extLst>
          </p:cNvPr>
          <p:cNvSpPr>
            <a:spLocks noChangeArrowheads="1"/>
          </p:cNvSpPr>
          <p:nvPr/>
        </p:nvSpPr>
        <p:spPr bwMode="auto">
          <a:xfrm>
            <a:off x="381000" y="2626819"/>
            <a:ext cx="11537430" cy="400658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BE02699-67EC-222D-EEC7-0FFAE434BC67}"/>
              </a:ext>
            </a:extLst>
          </p:cNvPr>
          <p:cNvSpPr txBox="1">
            <a:spLocks noChangeArrowheads="1"/>
          </p:cNvSpPr>
          <p:nvPr/>
        </p:nvSpPr>
        <p:spPr bwMode="auto">
          <a:xfrm>
            <a:off x="423034" y="2779856"/>
            <a:ext cx="11438715" cy="2185214"/>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800" dirty="0">
                <a:solidFill>
                  <a:prstClr val="white"/>
                </a:solidFill>
                <a:latin typeface="Calibri Light" panose="020F0302020204030204" pitchFamily="34" charset="0"/>
                <a:cs typeface="Calibri Light" panose="020F0302020204030204" pitchFamily="34" charset="0"/>
              </a:rPr>
              <a:t>Romans 5-8</a:t>
            </a: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	Romans 7: “Thanks be to God who delivers me through Jesus Christ our Lord” (v25). </a:t>
            </a: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	Romans 8</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121681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1.	Gives us joy, independent of our ministry success. </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2.	Gives us a heart for the lost. </a:t>
            </a:r>
          </a:p>
        </p:txBody>
      </p:sp>
      <p:sp>
        <p:nvSpPr>
          <p:cNvPr id="4" name="Rectangle 3">
            <a:extLst>
              <a:ext uri="{FF2B5EF4-FFF2-40B4-BE49-F238E27FC236}">
                <a16:creationId xmlns:a16="http://schemas.microsoft.com/office/drawing/2014/main" xmlns="" id="{838479A4-5AF0-CA00-CD75-617379A229C9}"/>
              </a:ext>
            </a:extLst>
          </p:cNvPr>
          <p:cNvSpPr>
            <a:spLocks noChangeArrowheads="1"/>
          </p:cNvSpPr>
          <p:nvPr/>
        </p:nvSpPr>
        <p:spPr bwMode="auto">
          <a:xfrm>
            <a:off x="381000" y="2626819"/>
            <a:ext cx="11537430" cy="400658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BE02699-67EC-222D-EEC7-0FFAE434BC67}"/>
              </a:ext>
            </a:extLst>
          </p:cNvPr>
          <p:cNvSpPr txBox="1">
            <a:spLocks noChangeArrowheads="1"/>
          </p:cNvSpPr>
          <p:nvPr/>
        </p:nvSpPr>
        <p:spPr bwMode="auto">
          <a:xfrm>
            <a:off x="423034" y="2779856"/>
            <a:ext cx="11438715" cy="2656112"/>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800" dirty="0">
                <a:solidFill>
                  <a:prstClr val="white"/>
                </a:solidFill>
                <a:latin typeface="Calibri Light" panose="020F0302020204030204" pitchFamily="34" charset="0"/>
                <a:cs typeface="Calibri Light" panose="020F0302020204030204" pitchFamily="34" charset="0"/>
              </a:rPr>
              <a:t>Romans 5-8</a:t>
            </a: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	Romans 7: “Thanks be to God who delivers me through Jesus Christ our Lord” (v25). </a:t>
            </a: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	Romans 8: “There is now no condemnation for those who are in Christ Jesus” (v1).</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598718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1.	Gives us joy, independent of our ministry success. </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2.	Gives us a heart for the lost. </a:t>
            </a:r>
          </a:p>
        </p:txBody>
      </p:sp>
      <p:sp>
        <p:nvSpPr>
          <p:cNvPr id="4" name="Rectangle 3">
            <a:extLst>
              <a:ext uri="{FF2B5EF4-FFF2-40B4-BE49-F238E27FC236}">
                <a16:creationId xmlns:a16="http://schemas.microsoft.com/office/drawing/2014/main" xmlns="" id="{838479A4-5AF0-CA00-CD75-617379A229C9}"/>
              </a:ext>
            </a:extLst>
          </p:cNvPr>
          <p:cNvSpPr>
            <a:spLocks noChangeArrowheads="1"/>
          </p:cNvSpPr>
          <p:nvPr/>
        </p:nvSpPr>
        <p:spPr bwMode="auto">
          <a:xfrm>
            <a:off x="381000" y="2626819"/>
            <a:ext cx="11537430" cy="400658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BE02699-67EC-222D-EEC7-0FFAE434BC67}"/>
              </a:ext>
            </a:extLst>
          </p:cNvPr>
          <p:cNvSpPr txBox="1">
            <a:spLocks noChangeArrowheads="1"/>
          </p:cNvSpPr>
          <p:nvPr/>
        </p:nvSpPr>
        <p:spPr bwMode="auto">
          <a:xfrm>
            <a:off x="423034" y="2779856"/>
            <a:ext cx="11438715" cy="3597908"/>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800" dirty="0">
                <a:solidFill>
                  <a:prstClr val="white"/>
                </a:solidFill>
                <a:latin typeface="Calibri Light" panose="020F0302020204030204" pitchFamily="34" charset="0"/>
                <a:cs typeface="Calibri Light" panose="020F0302020204030204" pitchFamily="34" charset="0"/>
              </a:rPr>
              <a:t>Romans 5-8</a:t>
            </a: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	Romans 7: “Thanks be to God who delivers me through Jesus Christ our Lord” (v25). </a:t>
            </a: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	Romans 8: “Neither death nor life, neither angels nor principalities, neither things present nor the future…nor anything else in all creation can separate him from the love of God that is in Christ Jesus our Lord” (v38-39) </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283868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1.	Gives us joy, independent of our ministry success. </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2.	Gives us a heart for the lost. </a:t>
            </a:r>
          </a:p>
        </p:txBody>
      </p:sp>
      <p:sp>
        <p:nvSpPr>
          <p:cNvPr id="4" name="Rectangle 3">
            <a:extLst>
              <a:ext uri="{FF2B5EF4-FFF2-40B4-BE49-F238E27FC236}">
                <a16:creationId xmlns:a16="http://schemas.microsoft.com/office/drawing/2014/main" xmlns="" id="{838479A4-5AF0-CA00-CD75-617379A229C9}"/>
              </a:ext>
            </a:extLst>
          </p:cNvPr>
          <p:cNvSpPr>
            <a:spLocks noChangeArrowheads="1"/>
          </p:cNvSpPr>
          <p:nvPr/>
        </p:nvSpPr>
        <p:spPr bwMode="auto">
          <a:xfrm>
            <a:off x="381000" y="2626819"/>
            <a:ext cx="11537430" cy="400658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BE02699-67EC-222D-EEC7-0FFAE434BC67}"/>
              </a:ext>
            </a:extLst>
          </p:cNvPr>
          <p:cNvSpPr txBox="1">
            <a:spLocks noChangeArrowheads="1"/>
          </p:cNvSpPr>
          <p:nvPr/>
        </p:nvSpPr>
        <p:spPr bwMode="auto">
          <a:xfrm>
            <a:off x="423034" y="2779856"/>
            <a:ext cx="11438715" cy="2634567"/>
          </a:xfrm>
          <a:prstGeom prst="rect">
            <a:avLst/>
          </a:prstGeom>
          <a:noFill/>
          <a:ln w="38100">
            <a:noFill/>
            <a:miter lim="800000"/>
            <a:headEnd/>
            <a:tailEnd/>
          </a:ln>
        </p:spPr>
        <p:txBody>
          <a:bodyPr wrap="square">
            <a:spAutoFit/>
          </a:bodyPr>
          <a:lstStyle/>
          <a:p>
            <a:pPr marL="15875" lvl="3" indent="-3175">
              <a:lnSpc>
                <a:spcPct val="90000"/>
              </a:lnSpc>
              <a:spcBef>
                <a:spcPts val="0"/>
              </a:spcBef>
              <a:spcAft>
                <a:spcPts val="600"/>
              </a:spcAft>
              <a:buSzPct val="100000"/>
            </a:pPr>
            <a:r>
              <a:rPr lang="en-US" sz="3800" dirty="0">
                <a:solidFill>
                  <a:prstClr val="white"/>
                </a:solidFill>
                <a:latin typeface="Calibri Light" panose="020F0302020204030204" pitchFamily="34" charset="0"/>
                <a:cs typeface="Calibri Light" panose="020F0302020204030204" pitchFamily="34" charset="0"/>
              </a:rPr>
              <a:t>What effect did Jesus’ promise of eternity and an abundant life produce in Paul?  </a:t>
            </a: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	Romans 9:3-4: “I have great sorrow and unceasing anguish in my heart… for the sake of my people, those of my own race, the people of Israel.”</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12565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3.	Enables us to enjoy unparalleled unity with other believers. </a:t>
            </a:r>
          </a:p>
        </p:txBody>
      </p:sp>
      <p:sp>
        <p:nvSpPr>
          <p:cNvPr id="2" name="Rectangle 1">
            <a:extLst>
              <a:ext uri="{FF2B5EF4-FFF2-40B4-BE49-F238E27FC236}">
                <a16:creationId xmlns:a16="http://schemas.microsoft.com/office/drawing/2014/main" xmlns="" id="{37675FB3-29CD-5360-6375-EFC5FAC283FC}"/>
              </a:ext>
            </a:extLst>
          </p:cNvPr>
          <p:cNvSpPr>
            <a:spLocks noChangeArrowheads="1"/>
          </p:cNvSpPr>
          <p:nvPr/>
        </p:nvSpPr>
        <p:spPr bwMode="auto">
          <a:xfrm>
            <a:off x="349973" y="2482514"/>
            <a:ext cx="11568457" cy="346910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ED787A9-81E7-FE3B-B62F-64E92A5C7DFE}"/>
              </a:ext>
            </a:extLst>
          </p:cNvPr>
          <p:cNvSpPr txBox="1">
            <a:spLocks noChangeArrowheads="1"/>
          </p:cNvSpPr>
          <p:nvPr/>
        </p:nvSpPr>
        <p:spPr bwMode="auto">
          <a:xfrm>
            <a:off x="387245" y="2569555"/>
            <a:ext cx="11469476" cy="332706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Ephesians 1:13,14,18: “Once you were far away from God, but now you have been brought near to him through the blood of Christ…He united us into one people when, in his own body on the cross…Now all of us can come to the Father through the same Holy Spirit because of what Christ has done for us.”</a:t>
            </a:r>
          </a:p>
        </p:txBody>
      </p:sp>
      <p:sp>
        <p:nvSpPr>
          <p:cNvPr id="6" name="Rectangle 5">
            <a:extLst>
              <a:ext uri="{FF2B5EF4-FFF2-40B4-BE49-F238E27FC236}">
                <a16:creationId xmlns:a16="http://schemas.microsoft.com/office/drawing/2014/main" xmlns="" id="{9ED85EAD-B702-4E8D-0C83-11CD7AF39024}"/>
              </a:ext>
            </a:extLst>
          </p:cNvPr>
          <p:cNvSpPr>
            <a:spLocks noChangeArrowheads="1"/>
          </p:cNvSpPr>
          <p:nvPr/>
        </p:nvSpPr>
        <p:spPr bwMode="auto">
          <a:xfrm>
            <a:off x="1727870" y="5253230"/>
            <a:ext cx="10335176" cy="134178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9" name="TextBox 8">
            <a:extLst>
              <a:ext uri="{FF2B5EF4-FFF2-40B4-BE49-F238E27FC236}">
                <a16:creationId xmlns:a16="http://schemas.microsoft.com/office/drawing/2014/main" xmlns="" id="{8E78EB0A-B4C0-A85B-11EE-FBEF0FC4B171}"/>
              </a:ext>
            </a:extLst>
          </p:cNvPr>
          <p:cNvSpPr txBox="1">
            <a:spLocks noChangeArrowheads="1"/>
          </p:cNvSpPr>
          <p:nvPr/>
        </p:nvSpPr>
        <p:spPr bwMode="auto">
          <a:xfrm>
            <a:off x="1765142" y="5369666"/>
            <a:ext cx="10246748" cy="11449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And yet what once felt like a privilege, can at times feels like an obligation. </a:t>
            </a:r>
          </a:p>
        </p:txBody>
      </p:sp>
    </p:spTree>
    <p:extLst>
      <p:ext uri="{BB962C8B-B14F-4D97-AF65-F5344CB8AC3E}">
        <p14:creationId xmlns:p14="http://schemas.microsoft.com/office/powerpoint/2010/main" val="80706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3.	Enables us to enjoy unparalleled unity with other believers. </a:t>
            </a:r>
          </a:p>
        </p:txBody>
      </p:sp>
      <p:sp>
        <p:nvSpPr>
          <p:cNvPr id="2" name="Rectangle 1">
            <a:extLst>
              <a:ext uri="{FF2B5EF4-FFF2-40B4-BE49-F238E27FC236}">
                <a16:creationId xmlns:a16="http://schemas.microsoft.com/office/drawing/2014/main" xmlns="" id="{37675FB3-29CD-5360-6375-EFC5FAC283FC}"/>
              </a:ext>
            </a:extLst>
          </p:cNvPr>
          <p:cNvSpPr>
            <a:spLocks noChangeArrowheads="1"/>
          </p:cNvSpPr>
          <p:nvPr/>
        </p:nvSpPr>
        <p:spPr bwMode="auto">
          <a:xfrm>
            <a:off x="349973" y="2482514"/>
            <a:ext cx="11568457" cy="144780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ED787A9-81E7-FE3B-B62F-64E92A5C7DFE}"/>
              </a:ext>
            </a:extLst>
          </p:cNvPr>
          <p:cNvSpPr txBox="1">
            <a:spLocks noChangeArrowheads="1"/>
          </p:cNvSpPr>
          <p:nvPr/>
        </p:nvSpPr>
        <p:spPr bwMode="auto">
          <a:xfrm>
            <a:off x="387245" y="2569555"/>
            <a:ext cx="11469476" cy="11449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Psalm 133:1, “How good and pleasant it is when God’s people live together in unity!” </a:t>
            </a:r>
          </a:p>
        </p:txBody>
      </p:sp>
    </p:spTree>
    <p:extLst>
      <p:ext uri="{BB962C8B-B14F-4D97-AF65-F5344CB8AC3E}">
        <p14:creationId xmlns:p14="http://schemas.microsoft.com/office/powerpoint/2010/main" val="2295291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2308324"/>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3.	Enables us to enjoy unparalleled unity with other believers. </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4.	Ensures our suffering will prepare us for our future glory.</a:t>
            </a:r>
          </a:p>
        </p:txBody>
      </p:sp>
      <p:sp>
        <p:nvSpPr>
          <p:cNvPr id="4" name="Rectangle 3">
            <a:extLst>
              <a:ext uri="{FF2B5EF4-FFF2-40B4-BE49-F238E27FC236}">
                <a16:creationId xmlns:a16="http://schemas.microsoft.com/office/drawing/2014/main" xmlns="" id="{8432A24F-711F-8307-8A8B-29C8B8EFB3EB}"/>
              </a:ext>
            </a:extLst>
          </p:cNvPr>
          <p:cNvSpPr>
            <a:spLocks noChangeArrowheads="1"/>
          </p:cNvSpPr>
          <p:nvPr/>
        </p:nvSpPr>
        <p:spPr bwMode="auto">
          <a:xfrm>
            <a:off x="381000" y="3011827"/>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B920D096-0834-369C-E84E-B01388C343B4}"/>
              </a:ext>
            </a:extLst>
          </p:cNvPr>
          <p:cNvSpPr txBox="1">
            <a:spLocks noChangeArrowheads="1"/>
          </p:cNvSpPr>
          <p:nvPr/>
        </p:nvSpPr>
        <p:spPr bwMode="auto">
          <a:xfrm>
            <a:off x="423034" y="3164864"/>
            <a:ext cx="11438715" cy="3071610"/>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	</a:t>
            </a:r>
            <a:r>
              <a:rPr lang="en-US" sz="3400" dirty="0">
                <a:solidFill>
                  <a:schemeClr val="bg1"/>
                </a:solidFill>
                <a:latin typeface="Calibri Light" panose="020F0302020204030204" pitchFamily="34" charset="0"/>
                <a:cs typeface="Calibri Light" panose="020F0302020204030204" pitchFamily="34" charset="0"/>
              </a:rPr>
              <a:t>The experience of suffering puts Scripture’s claims to the test.</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	</a:t>
            </a: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And it puts our faith to the test.</a:t>
            </a:r>
          </a:p>
          <a:p>
            <a:pPr marL="465138" lvl="3" indent="-452438">
              <a:lnSpc>
                <a:spcPct val="90000"/>
              </a:lnSpc>
              <a:spcBef>
                <a:spcPts val="0"/>
              </a:spcBef>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Matthew 11:2-3: ‘John the Baptist, who was in prison, heard about all the things the Messiah was doing. So he sent his disciples to ask Jesus, “Are you the Messiah we’ve been expecting, or should we keep looking for someone else?”’ </a:t>
            </a:r>
          </a:p>
        </p:txBody>
      </p:sp>
    </p:spTree>
    <p:extLst>
      <p:ext uri="{BB962C8B-B14F-4D97-AF65-F5344CB8AC3E}">
        <p14:creationId xmlns:p14="http://schemas.microsoft.com/office/powerpoint/2010/main" val="275356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2308324"/>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3.	Enables us to enjoy unparalleled unity with other believers. </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4.	Ensures our suffering will prepare us for our future glory.</a:t>
            </a:r>
          </a:p>
        </p:txBody>
      </p:sp>
      <p:sp>
        <p:nvSpPr>
          <p:cNvPr id="4" name="Rectangle 3">
            <a:extLst>
              <a:ext uri="{FF2B5EF4-FFF2-40B4-BE49-F238E27FC236}">
                <a16:creationId xmlns:a16="http://schemas.microsoft.com/office/drawing/2014/main" xmlns="" id="{8432A24F-711F-8307-8A8B-29C8B8EFB3EB}"/>
              </a:ext>
            </a:extLst>
          </p:cNvPr>
          <p:cNvSpPr>
            <a:spLocks noChangeArrowheads="1"/>
          </p:cNvSpPr>
          <p:nvPr/>
        </p:nvSpPr>
        <p:spPr bwMode="auto">
          <a:xfrm>
            <a:off x="381000" y="3011827"/>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B920D096-0834-369C-E84E-B01388C343B4}"/>
              </a:ext>
            </a:extLst>
          </p:cNvPr>
          <p:cNvSpPr txBox="1">
            <a:spLocks noChangeArrowheads="1"/>
          </p:cNvSpPr>
          <p:nvPr/>
        </p:nvSpPr>
        <p:spPr bwMode="auto">
          <a:xfrm>
            <a:off x="423034" y="3164864"/>
            <a:ext cx="11438715" cy="3071610"/>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	</a:t>
            </a:r>
            <a:r>
              <a:rPr lang="en-US" sz="3400" dirty="0">
                <a:solidFill>
                  <a:schemeClr val="bg1"/>
                </a:solidFill>
                <a:latin typeface="Calibri Light" panose="020F0302020204030204" pitchFamily="34" charset="0"/>
                <a:cs typeface="Calibri Light" panose="020F0302020204030204" pitchFamily="34" charset="0"/>
              </a:rPr>
              <a:t>We simultaneously experienced God’s comfort in profound ways.</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	</a:t>
            </a: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Those who persevered in suffering have been changed by it. </a:t>
            </a:r>
          </a:p>
          <a:p>
            <a:pPr marL="465138" lvl="3" indent="-452438">
              <a:lnSpc>
                <a:spcPct val="90000"/>
              </a:lnSpc>
              <a:spcBef>
                <a:spcPts val="0"/>
              </a:spcBef>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2 Corinthians 4:11, 17: “We who are alive are always being given over to death for Jesus’ sake, so that his life may also be revealed in our mortal body…</a:t>
            </a:r>
          </a:p>
        </p:txBody>
      </p:sp>
    </p:spTree>
    <p:extLst>
      <p:ext uri="{BB962C8B-B14F-4D97-AF65-F5344CB8AC3E}">
        <p14:creationId xmlns:p14="http://schemas.microsoft.com/office/powerpoint/2010/main" val="228887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2308324"/>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3.	Enables us to enjoy unparalleled unity with other believers. </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4.	Ensures our suffering will prepare us for our future glory.</a:t>
            </a:r>
          </a:p>
        </p:txBody>
      </p:sp>
      <p:sp>
        <p:nvSpPr>
          <p:cNvPr id="4" name="Rectangle 3">
            <a:extLst>
              <a:ext uri="{FF2B5EF4-FFF2-40B4-BE49-F238E27FC236}">
                <a16:creationId xmlns:a16="http://schemas.microsoft.com/office/drawing/2014/main" xmlns="" id="{8432A24F-711F-8307-8A8B-29C8B8EFB3EB}"/>
              </a:ext>
            </a:extLst>
          </p:cNvPr>
          <p:cNvSpPr>
            <a:spLocks noChangeArrowheads="1"/>
          </p:cNvSpPr>
          <p:nvPr/>
        </p:nvSpPr>
        <p:spPr bwMode="auto">
          <a:xfrm>
            <a:off x="381000" y="3011827"/>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B920D096-0834-369C-E84E-B01388C343B4}"/>
              </a:ext>
            </a:extLst>
          </p:cNvPr>
          <p:cNvSpPr txBox="1">
            <a:spLocks noChangeArrowheads="1"/>
          </p:cNvSpPr>
          <p:nvPr/>
        </p:nvSpPr>
        <p:spPr bwMode="auto">
          <a:xfrm>
            <a:off x="423034" y="3164864"/>
            <a:ext cx="11438715" cy="3071610"/>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	</a:t>
            </a:r>
            <a:r>
              <a:rPr lang="en-US" sz="3400" dirty="0">
                <a:solidFill>
                  <a:schemeClr val="bg1"/>
                </a:solidFill>
                <a:latin typeface="Calibri Light" panose="020F0302020204030204" pitchFamily="34" charset="0"/>
                <a:cs typeface="Calibri Light" panose="020F0302020204030204" pitchFamily="34" charset="0"/>
              </a:rPr>
              <a:t>We simultaneously experienced God’s comfort in profound ways.</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465138" lvl="3" indent="-452438">
              <a:lnSpc>
                <a:spcPct val="90000"/>
              </a:lnSpc>
              <a:spcBef>
                <a:spcPts val="0"/>
              </a:spcBef>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	</a:t>
            </a: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Those who persevered in suffering have been changed by it. </a:t>
            </a:r>
          </a:p>
          <a:p>
            <a:pPr marL="465138" lvl="3" indent="-452438">
              <a:lnSpc>
                <a:spcPct val="90000"/>
              </a:lnSpc>
              <a:spcBef>
                <a:spcPts val="0"/>
              </a:spcBef>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2 Corinthians 4:11, 17: For our light and momentary troubles are achieving for us an eternal glory that far outweighs them all.”</a:t>
            </a:r>
          </a:p>
        </p:txBody>
      </p:sp>
    </p:spTree>
    <p:extLst>
      <p:ext uri="{BB962C8B-B14F-4D97-AF65-F5344CB8AC3E}">
        <p14:creationId xmlns:p14="http://schemas.microsoft.com/office/powerpoint/2010/main" val="3286238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646331"/>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5.	God speaks and reveals himself to me. </a:t>
            </a:r>
          </a:p>
        </p:txBody>
      </p:sp>
      <p:sp>
        <p:nvSpPr>
          <p:cNvPr id="2" name="Rectangle 1">
            <a:extLst>
              <a:ext uri="{FF2B5EF4-FFF2-40B4-BE49-F238E27FC236}">
                <a16:creationId xmlns:a16="http://schemas.microsoft.com/office/drawing/2014/main" xmlns="" id="{59CAFA88-7F2A-40EA-9E86-556AEE4B00AA}"/>
              </a:ext>
            </a:extLst>
          </p:cNvPr>
          <p:cNvSpPr>
            <a:spLocks noChangeArrowheads="1"/>
          </p:cNvSpPr>
          <p:nvPr/>
        </p:nvSpPr>
        <p:spPr bwMode="auto">
          <a:xfrm>
            <a:off x="349973" y="1985212"/>
            <a:ext cx="11568457" cy="292367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827340E7-1A39-B8FA-C3EE-D3843F95167B}"/>
              </a:ext>
            </a:extLst>
          </p:cNvPr>
          <p:cNvSpPr txBox="1">
            <a:spLocks noChangeArrowheads="1"/>
          </p:cNvSpPr>
          <p:nvPr/>
        </p:nvSpPr>
        <p:spPr bwMode="auto">
          <a:xfrm>
            <a:off x="387245" y="2072253"/>
            <a:ext cx="11469476" cy="272382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 Corinthians 2:12-13: “What we have received is…the Spirit who is from God, so that we may understand what God has freely given us…not in words taught us by human wisdom but in words taught by the Spirit, explaining spiritual realities with Spirit-taught words.” </a:t>
            </a:r>
          </a:p>
        </p:txBody>
      </p:sp>
    </p:spTree>
    <p:extLst>
      <p:ext uri="{BB962C8B-B14F-4D97-AF65-F5344CB8AC3E}">
        <p14:creationId xmlns:p14="http://schemas.microsoft.com/office/powerpoint/2010/main" val="391002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Ephesians 2:11-13</a:t>
            </a:r>
          </a:p>
        </p:txBody>
      </p:sp>
      <p:sp>
        <p:nvSpPr>
          <p:cNvPr id="7" name="Text Box 8">
            <a:extLst>
              <a:ext uri="{FF2B5EF4-FFF2-40B4-BE49-F238E27FC236}">
                <a16:creationId xmlns:a16="http://schemas.microsoft.com/office/drawing/2014/main" xmlns="" id="{03CF5EC4-E82D-156E-5F6D-7DD957C09ED5}"/>
              </a:ext>
            </a:extLst>
          </p:cNvPr>
          <p:cNvSpPr txBox="1">
            <a:spLocks noChangeArrowheads="1"/>
          </p:cNvSpPr>
          <p:nvPr/>
        </p:nvSpPr>
        <p:spPr bwMode="auto">
          <a:xfrm>
            <a:off x="304800" y="1471863"/>
            <a:ext cx="11537430" cy="3970318"/>
          </a:xfrm>
          <a:prstGeom prst="rect">
            <a:avLst/>
          </a:prstGeom>
          <a:noFill/>
          <a:ln w="9525">
            <a:noFill/>
            <a:miter lim="800000"/>
            <a:headEnd/>
            <a:tailEnd/>
          </a:ln>
        </p:spPr>
        <p:txBody>
          <a:bodyPr wrap="square">
            <a:spAutoFit/>
          </a:bodyPr>
          <a:lstStyle/>
          <a:p>
            <a:pPr marL="15875" indent="-15875">
              <a:lnSpc>
                <a:spcPct val="90000"/>
              </a:lnSpc>
            </a:pPr>
            <a:r>
              <a:rPr lang="en-US" sz="4000" dirty="0">
                <a:solidFill>
                  <a:schemeClr val="bg1"/>
                </a:solidFill>
                <a:latin typeface="Calibri Light" panose="020F0302020204030204" pitchFamily="34" charset="0"/>
                <a:cs typeface="Calibri Light" panose="020F0302020204030204" pitchFamily="34" charset="0"/>
              </a:rPr>
              <a:t>Remember that formerly you who are Gentiles by birth and called “uncircumcised”…were separate from Christ, excluded from citizenship in Israel and foreigners to the covenants of the promise, without hope and without God in the world. But now in Christ Jesus you who once were far away have been brought near by the blood of Christ. </a:t>
            </a:r>
          </a:p>
        </p:txBody>
      </p:sp>
    </p:spTree>
    <p:extLst>
      <p:ext uri="{BB962C8B-B14F-4D97-AF65-F5344CB8AC3E}">
        <p14:creationId xmlns:p14="http://schemas.microsoft.com/office/powerpoint/2010/main" val="24527370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5.	God speaks and reveals himself to me.</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6.	We get to see God’s Spirit work in powerful ways.  </a:t>
            </a:r>
          </a:p>
        </p:txBody>
      </p:sp>
      <p:sp>
        <p:nvSpPr>
          <p:cNvPr id="4" name="Rectangle 3">
            <a:extLst>
              <a:ext uri="{FF2B5EF4-FFF2-40B4-BE49-F238E27FC236}">
                <a16:creationId xmlns:a16="http://schemas.microsoft.com/office/drawing/2014/main" xmlns="" id="{D4F5FA62-48F8-8684-BC2D-6861C9C2B6D7}"/>
              </a:ext>
            </a:extLst>
          </p:cNvPr>
          <p:cNvSpPr>
            <a:spLocks noChangeArrowheads="1"/>
          </p:cNvSpPr>
          <p:nvPr/>
        </p:nvSpPr>
        <p:spPr bwMode="auto">
          <a:xfrm>
            <a:off x="349770" y="2495729"/>
            <a:ext cx="11568457" cy="186654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EB988AC2-D1D7-2C57-3CBD-ED56F7ED4B0B}"/>
              </a:ext>
            </a:extLst>
          </p:cNvPr>
          <p:cNvSpPr txBox="1">
            <a:spLocks noChangeArrowheads="1"/>
          </p:cNvSpPr>
          <p:nvPr/>
        </p:nvSpPr>
        <p:spPr bwMode="auto">
          <a:xfrm>
            <a:off x="387042" y="2582771"/>
            <a:ext cx="11469476" cy="16712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book of Acts talks about when the Spirit was at work in the early church, the believers were “filled with awe” (Acts 2:43)</a:t>
            </a:r>
          </a:p>
        </p:txBody>
      </p:sp>
    </p:spTree>
    <p:extLst>
      <p:ext uri="{BB962C8B-B14F-4D97-AF65-F5344CB8AC3E}">
        <p14:creationId xmlns:p14="http://schemas.microsoft.com/office/powerpoint/2010/main" val="242931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5.	God speaks and reveals himself to me.</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6.	We get to see God’s Spirit work in powerful ways.  </a:t>
            </a:r>
          </a:p>
        </p:txBody>
      </p:sp>
      <p:sp>
        <p:nvSpPr>
          <p:cNvPr id="4" name="Rectangle 3">
            <a:extLst>
              <a:ext uri="{FF2B5EF4-FFF2-40B4-BE49-F238E27FC236}">
                <a16:creationId xmlns:a16="http://schemas.microsoft.com/office/drawing/2014/main" xmlns="" id="{D4F5FA62-48F8-8684-BC2D-6861C9C2B6D7}"/>
              </a:ext>
            </a:extLst>
          </p:cNvPr>
          <p:cNvSpPr>
            <a:spLocks noChangeArrowheads="1"/>
          </p:cNvSpPr>
          <p:nvPr/>
        </p:nvSpPr>
        <p:spPr bwMode="auto">
          <a:xfrm>
            <a:off x="349770" y="2495729"/>
            <a:ext cx="11568457" cy="186654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EB988AC2-D1D7-2C57-3CBD-ED56F7ED4B0B}"/>
              </a:ext>
            </a:extLst>
          </p:cNvPr>
          <p:cNvSpPr txBox="1">
            <a:spLocks noChangeArrowheads="1"/>
          </p:cNvSpPr>
          <p:nvPr/>
        </p:nvSpPr>
        <p:spPr bwMode="auto">
          <a:xfrm>
            <a:off x="387042" y="2582771"/>
            <a:ext cx="11469476" cy="16712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3:8 “The wind blows wherever it pleases. You hear its sound, but you cannot tell where it comes from or where it is going.” </a:t>
            </a:r>
          </a:p>
        </p:txBody>
      </p:sp>
      <p:sp>
        <p:nvSpPr>
          <p:cNvPr id="10" name="Rectangle 9">
            <a:extLst>
              <a:ext uri="{FF2B5EF4-FFF2-40B4-BE49-F238E27FC236}">
                <a16:creationId xmlns:a16="http://schemas.microsoft.com/office/drawing/2014/main" xmlns="" id="{DD7FCF46-010C-30CB-37F2-BCAE9E3F5848}"/>
              </a:ext>
            </a:extLst>
          </p:cNvPr>
          <p:cNvSpPr>
            <a:spLocks noChangeArrowheads="1"/>
          </p:cNvSpPr>
          <p:nvPr/>
        </p:nvSpPr>
        <p:spPr bwMode="auto">
          <a:xfrm>
            <a:off x="333931" y="2466473"/>
            <a:ext cx="11568457" cy="425532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11" name="TextBox 10">
            <a:extLst>
              <a:ext uri="{FF2B5EF4-FFF2-40B4-BE49-F238E27FC236}">
                <a16:creationId xmlns:a16="http://schemas.microsoft.com/office/drawing/2014/main" xmlns="" id="{A1D6DB38-AA3B-5F8E-3B88-6DEC5313B54C}"/>
              </a:ext>
            </a:extLst>
          </p:cNvPr>
          <p:cNvSpPr txBox="1">
            <a:spLocks noChangeArrowheads="1"/>
          </p:cNvSpPr>
          <p:nvPr/>
        </p:nvSpPr>
        <p:spPr bwMode="auto">
          <a:xfrm>
            <a:off x="371203" y="2553514"/>
            <a:ext cx="11469476" cy="325012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“Friday night the teaching was about the what and why in discipleship. Our students were locked in during the teaching eager to participate. I don't think any of our leaders even had a chance to contribute. After the teaching…I overheard leaders and students talking about their experience with discipleship.</a:t>
            </a:r>
          </a:p>
        </p:txBody>
      </p:sp>
    </p:spTree>
    <p:extLst>
      <p:ext uri="{BB962C8B-B14F-4D97-AF65-F5344CB8AC3E}">
        <p14:creationId xmlns:p14="http://schemas.microsoft.com/office/powerpoint/2010/main" val="165201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5.	God speaks and reveals himself to me.</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6.	We get to see God’s Spirit work in powerful ways.  </a:t>
            </a:r>
          </a:p>
        </p:txBody>
      </p:sp>
      <p:sp>
        <p:nvSpPr>
          <p:cNvPr id="4" name="Rectangle 3">
            <a:extLst>
              <a:ext uri="{FF2B5EF4-FFF2-40B4-BE49-F238E27FC236}">
                <a16:creationId xmlns:a16="http://schemas.microsoft.com/office/drawing/2014/main" xmlns="" id="{D4F5FA62-48F8-8684-BC2D-6861C9C2B6D7}"/>
              </a:ext>
            </a:extLst>
          </p:cNvPr>
          <p:cNvSpPr>
            <a:spLocks noChangeArrowheads="1"/>
          </p:cNvSpPr>
          <p:nvPr/>
        </p:nvSpPr>
        <p:spPr bwMode="auto">
          <a:xfrm>
            <a:off x="349770" y="2495729"/>
            <a:ext cx="11568457" cy="186654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EB988AC2-D1D7-2C57-3CBD-ED56F7ED4B0B}"/>
              </a:ext>
            </a:extLst>
          </p:cNvPr>
          <p:cNvSpPr txBox="1">
            <a:spLocks noChangeArrowheads="1"/>
          </p:cNvSpPr>
          <p:nvPr/>
        </p:nvSpPr>
        <p:spPr bwMode="auto">
          <a:xfrm>
            <a:off x="387042" y="2582771"/>
            <a:ext cx="11469476" cy="16712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3:8 “The wind blows wherever it pleases. You hear its sound, but you cannot tell where it comes from or where it is going.” </a:t>
            </a:r>
          </a:p>
        </p:txBody>
      </p:sp>
      <p:sp>
        <p:nvSpPr>
          <p:cNvPr id="10" name="Rectangle 9">
            <a:extLst>
              <a:ext uri="{FF2B5EF4-FFF2-40B4-BE49-F238E27FC236}">
                <a16:creationId xmlns:a16="http://schemas.microsoft.com/office/drawing/2014/main" xmlns="" id="{DD7FCF46-010C-30CB-37F2-BCAE9E3F5848}"/>
              </a:ext>
            </a:extLst>
          </p:cNvPr>
          <p:cNvSpPr>
            <a:spLocks noChangeArrowheads="1"/>
          </p:cNvSpPr>
          <p:nvPr/>
        </p:nvSpPr>
        <p:spPr bwMode="auto">
          <a:xfrm>
            <a:off x="333931" y="2466473"/>
            <a:ext cx="11568457" cy="425532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11" name="TextBox 10">
            <a:extLst>
              <a:ext uri="{FF2B5EF4-FFF2-40B4-BE49-F238E27FC236}">
                <a16:creationId xmlns:a16="http://schemas.microsoft.com/office/drawing/2014/main" xmlns="" id="{A1D6DB38-AA3B-5F8E-3B88-6DEC5313B54C}"/>
              </a:ext>
            </a:extLst>
          </p:cNvPr>
          <p:cNvSpPr txBox="1">
            <a:spLocks noChangeArrowheads="1"/>
          </p:cNvSpPr>
          <p:nvPr/>
        </p:nvSpPr>
        <p:spPr bwMode="auto">
          <a:xfrm>
            <a:off x="371203" y="2553514"/>
            <a:ext cx="11469476" cy="385336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“It was almost like the idea of discipleship was a new secret that students couldn't stop talking about and asking about. It became contagious… </a:t>
            </a:r>
          </a:p>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Saturday morning started rough and we had to send three girls home for smoking that good-good in their bedroom. But it didn't cause any distractions and went as smoothly as possible… </a:t>
            </a:r>
          </a:p>
        </p:txBody>
      </p:sp>
    </p:spTree>
    <p:extLst>
      <p:ext uri="{BB962C8B-B14F-4D97-AF65-F5344CB8AC3E}">
        <p14:creationId xmlns:p14="http://schemas.microsoft.com/office/powerpoint/2010/main" val="99557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5.	God speaks and reveals himself to me.</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6.	We get to see God’s Spirit work in powerful ways.  </a:t>
            </a:r>
          </a:p>
        </p:txBody>
      </p:sp>
      <p:sp>
        <p:nvSpPr>
          <p:cNvPr id="4" name="Rectangle 3">
            <a:extLst>
              <a:ext uri="{FF2B5EF4-FFF2-40B4-BE49-F238E27FC236}">
                <a16:creationId xmlns:a16="http://schemas.microsoft.com/office/drawing/2014/main" xmlns="" id="{D4F5FA62-48F8-8684-BC2D-6861C9C2B6D7}"/>
              </a:ext>
            </a:extLst>
          </p:cNvPr>
          <p:cNvSpPr>
            <a:spLocks noChangeArrowheads="1"/>
          </p:cNvSpPr>
          <p:nvPr/>
        </p:nvSpPr>
        <p:spPr bwMode="auto">
          <a:xfrm>
            <a:off x="349770" y="2495729"/>
            <a:ext cx="11568457" cy="186654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EB988AC2-D1D7-2C57-3CBD-ED56F7ED4B0B}"/>
              </a:ext>
            </a:extLst>
          </p:cNvPr>
          <p:cNvSpPr txBox="1">
            <a:spLocks noChangeArrowheads="1"/>
          </p:cNvSpPr>
          <p:nvPr/>
        </p:nvSpPr>
        <p:spPr bwMode="auto">
          <a:xfrm>
            <a:off x="387042" y="2582771"/>
            <a:ext cx="11469476" cy="16712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3:8 “The wind blows wherever it pleases. You hear its sound, but you cannot tell where it comes from or where it is going.” </a:t>
            </a:r>
          </a:p>
        </p:txBody>
      </p:sp>
      <p:sp>
        <p:nvSpPr>
          <p:cNvPr id="10" name="Rectangle 9">
            <a:extLst>
              <a:ext uri="{FF2B5EF4-FFF2-40B4-BE49-F238E27FC236}">
                <a16:creationId xmlns:a16="http://schemas.microsoft.com/office/drawing/2014/main" xmlns="" id="{DD7FCF46-010C-30CB-37F2-BCAE9E3F5848}"/>
              </a:ext>
            </a:extLst>
          </p:cNvPr>
          <p:cNvSpPr>
            <a:spLocks noChangeArrowheads="1"/>
          </p:cNvSpPr>
          <p:nvPr/>
        </p:nvSpPr>
        <p:spPr bwMode="auto">
          <a:xfrm>
            <a:off x="333931" y="2466473"/>
            <a:ext cx="11568457" cy="425532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11" name="TextBox 10">
            <a:extLst>
              <a:ext uri="{FF2B5EF4-FFF2-40B4-BE49-F238E27FC236}">
                <a16:creationId xmlns:a16="http://schemas.microsoft.com/office/drawing/2014/main" xmlns="" id="{A1D6DB38-AA3B-5F8E-3B88-6DEC5313B54C}"/>
              </a:ext>
            </a:extLst>
          </p:cNvPr>
          <p:cNvSpPr txBox="1">
            <a:spLocks noChangeArrowheads="1"/>
          </p:cNvSpPr>
          <p:nvPr/>
        </p:nvSpPr>
        <p:spPr bwMode="auto">
          <a:xfrm>
            <a:off x="371203" y="2553514"/>
            <a:ext cx="11469476" cy="325012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 tried to take a nap later that afternoon but couldn't because there were students outside my door asking each other questions about the Bible and reading the Bible together unprompted…They would pull us aside and ask us questions about heaven and problem passages in scripture…</a:t>
            </a:r>
          </a:p>
        </p:txBody>
      </p:sp>
    </p:spTree>
    <p:extLst>
      <p:ext uri="{BB962C8B-B14F-4D97-AF65-F5344CB8AC3E}">
        <p14:creationId xmlns:p14="http://schemas.microsoft.com/office/powerpoint/2010/main" val="11179713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5.	God speaks and reveals himself to me.</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6.	We get to see God’s Spirit work in powerful ways.  </a:t>
            </a:r>
          </a:p>
        </p:txBody>
      </p:sp>
      <p:sp>
        <p:nvSpPr>
          <p:cNvPr id="4" name="Rectangle 3">
            <a:extLst>
              <a:ext uri="{FF2B5EF4-FFF2-40B4-BE49-F238E27FC236}">
                <a16:creationId xmlns:a16="http://schemas.microsoft.com/office/drawing/2014/main" xmlns="" id="{D4F5FA62-48F8-8684-BC2D-6861C9C2B6D7}"/>
              </a:ext>
            </a:extLst>
          </p:cNvPr>
          <p:cNvSpPr>
            <a:spLocks noChangeArrowheads="1"/>
          </p:cNvSpPr>
          <p:nvPr/>
        </p:nvSpPr>
        <p:spPr bwMode="auto">
          <a:xfrm>
            <a:off x="349770" y="2495729"/>
            <a:ext cx="11568457" cy="186654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EB988AC2-D1D7-2C57-3CBD-ED56F7ED4B0B}"/>
              </a:ext>
            </a:extLst>
          </p:cNvPr>
          <p:cNvSpPr txBox="1">
            <a:spLocks noChangeArrowheads="1"/>
          </p:cNvSpPr>
          <p:nvPr/>
        </p:nvSpPr>
        <p:spPr bwMode="auto">
          <a:xfrm>
            <a:off x="387042" y="2582771"/>
            <a:ext cx="11469476" cy="16712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3:8 “The wind blows wherever it pleases. You hear its sound, but you cannot tell where it comes from or where it is going.” </a:t>
            </a:r>
          </a:p>
        </p:txBody>
      </p:sp>
      <p:sp>
        <p:nvSpPr>
          <p:cNvPr id="10" name="Rectangle 9">
            <a:extLst>
              <a:ext uri="{FF2B5EF4-FFF2-40B4-BE49-F238E27FC236}">
                <a16:creationId xmlns:a16="http://schemas.microsoft.com/office/drawing/2014/main" xmlns="" id="{DD7FCF46-010C-30CB-37F2-BCAE9E3F5848}"/>
              </a:ext>
            </a:extLst>
          </p:cNvPr>
          <p:cNvSpPr>
            <a:spLocks noChangeArrowheads="1"/>
          </p:cNvSpPr>
          <p:nvPr/>
        </p:nvSpPr>
        <p:spPr bwMode="auto">
          <a:xfrm>
            <a:off x="333931" y="2466473"/>
            <a:ext cx="11568457" cy="425532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11" name="TextBox 10">
            <a:extLst>
              <a:ext uri="{FF2B5EF4-FFF2-40B4-BE49-F238E27FC236}">
                <a16:creationId xmlns:a16="http://schemas.microsoft.com/office/drawing/2014/main" xmlns="" id="{A1D6DB38-AA3B-5F8E-3B88-6DEC5313B54C}"/>
              </a:ext>
            </a:extLst>
          </p:cNvPr>
          <p:cNvSpPr txBox="1">
            <a:spLocks noChangeArrowheads="1"/>
          </p:cNvSpPr>
          <p:nvPr/>
        </p:nvSpPr>
        <p:spPr bwMode="auto">
          <a:xfrm>
            <a:off x="371203" y="2553514"/>
            <a:ext cx="11469476" cy="325012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“Multiple times I had to sit down to observe what was happening. I've never seen anything like this weekend. There's so many more stories about this weekend that I can't include. I believe God is working in our group to develop fully convinced workers to serve for his kingdom... </a:t>
            </a:r>
          </a:p>
        </p:txBody>
      </p:sp>
    </p:spTree>
    <p:extLst>
      <p:ext uri="{BB962C8B-B14F-4D97-AF65-F5344CB8AC3E}">
        <p14:creationId xmlns:p14="http://schemas.microsoft.com/office/powerpoint/2010/main" val="3455014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5.	God speaks and reveals himself to me.</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6.	We get to see God’s Spirit work in powerful ways.  </a:t>
            </a:r>
          </a:p>
        </p:txBody>
      </p:sp>
      <p:sp>
        <p:nvSpPr>
          <p:cNvPr id="4" name="Rectangle 3">
            <a:extLst>
              <a:ext uri="{FF2B5EF4-FFF2-40B4-BE49-F238E27FC236}">
                <a16:creationId xmlns:a16="http://schemas.microsoft.com/office/drawing/2014/main" xmlns="" id="{D4F5FA62-48F8-8684-BC2D-6861C9C2B6D7}"/>
              </a:ext>
            </a:extLst>
          </p:cNvPr>
          <p:cNvSpPr>
            <a:spLocks noChangeArrowheads="1"/>
          </p:cNvSpPr>
          <p:nvPr/>
        </p:nvSpPr>
        <p:spPr bwMode="auto">
          <a:xfrm>
            <a:off x="349770" y="2495729"/>
            <a:ext cx="11568457" cy="186654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EB988AC2-D1D7-2C57-3CBD-ED56F7ED4B0B}"/>
              </a:ext>
            </a:extLst>
          </p:cNvPr>
          <p:cNvSpPr txBox="1">
            <a:spLocks noChangeArrowheads="1"/>
          </p:cNvSpPr>
          <p:nvPr/>
        </p:nvSpPr>
        <p:spPr bwMode="auto">
          <a:xfrm>
            <a:off x="387042" y="2582771"/>
            <a:ext cx="11469476" cy="16712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3:8 “The wind blows wherever it pleases. You hear its sound, but you cannot tell where it comes from or where it is going.” </a:t>
            </a:r>
          </a:p>
        </p:txBody>
      </p:sp>
      <p:sp>
        <p:nvSpPr>
          <p:cNvPr id="10" name="Rectangle 9">
            <a:extLst>
              <a:ext uri="{FF2B5EF4-FFF2-40B4-BE49-F238E27FC236}">
                <a16:creationId xmlns:a16="http://schemas.microsoft.com/office/drawing/2014/main" xmlns="" id="{DD7FCF46-010C-30CB-37F2-BCAE9E3F5848}"/>
              </a:ext>
            </a:extLst>
          </p:cNvPr>
          <p:cNvSpPr>
            <a:spLocks noChangeArrowheads="1"/>
          </p:cNvSpPr>
          <p:nvPr/>
        </p:nvSpPr>
        <p:spPr bwMode="auto">
          <a:xfrm>
            <a:off x="333931" y="2466473"/>
            <a:ext cx="11568457" cy="425532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11" name="TextBox 10">
            <a:extLst>
              <a:ext uri="{FF2B5EF4-FFF2-40B4-BE49-F238E27FC236}">
                <a16:creationId xmlns:a16="http://schemas.microsoft.com/office/drawing/2014/main" xmlns="" id="{A1D6DB38-AA3B-5F8E-3B88-6DEC5313B54C}"/>
              </a:ext>
            </a:extLst>
          </p:cNvPr>
          <p:cNvSpPr txBox="1">
            <a:spLocks noChangeArrowheads="1"/>
          </p:cNvSpPr>
          <p:nvPr/>
        </p:nvSpPr>
        <p:spPr bwMode="auto">
          <a:xfrm>
            <a:off x="371203" y="2553514"/>
            <a:ext cx="11469476" cy="385336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 write this not just to thank people for the prayers or possibly to motivate others, really I'm writing this so I don't forget what I saw… </a:t>
            </a:r>
          </a:p>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 get emotional when I reflect on this awesome weekend. I'm thankful for God's faithfulness. This year for me marks 9 years in HS min and I've been waiting to see God work like this… </a:t>
            </a:r>
          </a:p>
        </p:txBody>
      </p:sp>
    </p:spTree>
    <p:extLst>
      <p:ext uri="{BB962C8B-B14F-4D97-AF65-F5344CB8AC3E}">
        <p14:creationId xmlns:p14="http://schemas.microsoft.com/office/powerpoint/2010/main" val="170942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5.	God speaks and reveals himself to me.</a:t>
            </a:r>
          </a:p>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6.	We get to see God’s Spirit work in powerful ways.  </a:t>
            </a:r>
          </a:p>
        </p:txBody>
      </p:sp>
      <p:sp>
        <p:nvSpPr>
          <p:cNvPr id="4" name="Rectangle 3">
            <a:extLst>
              <a:ext uri="{FF2B5EF4-FFF2-40B4-BE49-F238E27FC236}">
                <a16:creationId xmlns:a16="http://schemas.microsoft.com/office/drawing/2014/main" xmlns="" id="{D4F5FA62-48F8-8684-BC2D-6861C9C2B6D7}"/>
              </a:ext>
            </a:extLst>
          </p:cNvPr>
          <p:cNvSpPr>
            <a:spLocks noChangeArrowheads="1"/>
          </p:cNvSpPr>
          <p:nvPr/>
        </p:nvSpPr>
        <p:spPr bwMode="auto">
          <a:xfrm>
            <a:off x="349770" y="2495729"/>
            <a:ext cx="11568457" cy="186654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EB988AC2-D1D7-2C57-3CBD-ED56F7ED4B0B}"/>
              </a:ext>
            </a:extLst>
          </p:cNvPr>
          <p:cNvSpPr txBox="1">
            <a:spLocks noChangeArrowheads="1"/>
          </p:cNvSpPr>
          <p:nvPr/>
        </p:nvSpPr>
        <p:spPr bwMode="auto">
          <a:xfrm>
            <a:off x="387042" y="2582771"/>
            <a:ext cx="11469476" cy="16712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3:8 “The wind blows wherever it pleases. You hear its sound, but you cannot tell where it comes from or where it is going.” </a:t>
            </a:r>
          </a:p>
        </p:txBody>
      </p:sp>
      <p:sp>
        <p:nvSpPr>
          <p:cNvPr id="10" name="Rectangle 9">
            <a:extLst>
              <a:ext uri="{FF2B5EF4-FFF2-40B4-BE49-F238E27FC236}">
                <a16:creationId xmlns:a16="http://schemas.microsoft.com/office/drawing/2014/main" xmlns="" id="{DD7FCF46-010C-30CB-37F2-BCAE9E3F5848}"/>
              </a:ext>
            </a:extLst>
          </p:cNvPr>
          <p:cNvSpPr>
            <a:spLocks noChangeArrowheads="1"/>
          </p:cNvSpPr>
          <p:nvPr/>
        </p:nvSpPr>
        <p:spPr bwMode="auto">
          <a:xfrm>
            <a:off x="333931" y="2466473"/>
            <a:ext cx="11568457" cy="425532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11" name="TextBox 10">
            <a:extLst>
              <a:ext uri="{FF2B5EF4-FFF2-40B4-BE49-F238E27FC236}">
                <a16:creationId xmlns:a16="http://schemas.microsoft.com/office/drawing/2014/main" xmlns="" id="{A1D6DB38-AA3B-5F8E-3B88-6DEC5313B54C}"/>
              </a:ext>
            </a:extLst>
          </p:cNvPr>
          <p:cNvSpPr txBox="1">
            <a:spLocks noChangeArrowheads="1"/>
          </p:cNvSpPr>
          <p:nvPr/>
        </p:nvSpPr>
        <p:spPr bwMode="auto">
          <a:xfrm>
            <a:off x="371203" y="2553514"/>
            <a:ext cx="11469476" cy="219752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“Psalms 40:1-3: I waited patiently for the Lord; he turned to me and heard my cry…He put a new song in my mouth, a hymn of praise to our God. Many will see and fear the Lord and put their trust in him.”</a:t>
            </a:r>
          </a:p>
        </p:txBody>
      </p:sp>
    </p:spTree>
    <p:extLst>
      <p:ext uri="{BB962C8B-B14F-4D97-AF65-F5344CB8AC3E}">
        <p14:creationId xmlns:p14="http://schemas.microsoft.com/office/powerpoint/2010/main" val="29018249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63121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Getting in touch with the awe and wonder we once felt</a:t>
            </a:r>
          </a:p>
        </p:txBody>
      </p:sp>
      <p:sp>
        <p:nvSpPr>
          <p:cNvPr id="7" name="Text Box 8">
            <a:extLst>
              <a:ext uri="{FF2B5EF4-FFF2-40B4-BE49-F238E27FC236}">
                <a16:creationId xmlns:a16="http://schemas.microsoft.com/office/drawing/2014/main" xmlns="" id="{03CF5EC4-E82D-156E-5F6D-7DD957C09ED5}"/>
              </a:ext>
            </a:extLst>
          </p:cNvPr>
          <p:cNvSpPr txBox="1">
            <a:spLocks noChangeArrowheads="1"/>
          </p:cNvSpPr>
          <p:nvPr/>
        </p:nvSpPr>
        <p:spPr bwMode="auto">
          <a:xfrm>
            <a:off x="304800" y="1648325"/>
            <a:ext cx="11537430" cy="4829014"/>
          </a:xfrm>
          <a:prstGeom prst="rect">
            <a:avLst/>
          </a:prstGeom>
          <a:noFill/>
          <a:ln w="9525">
            <a:noFill/>
            <a:miter lim="800000"/>
            <a:headEnd/>
            <a:tailEnd/>
          </a:ln>
        </p:spPr>
        <p:txBody>
          <a:bodyPr wrap="square">
            <a:spAutoFit/>
          </a:bodyPr>
          <a:lstStyle/>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Preach the Gospel</a:t>
            </a:r>
          </a:p>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Bringing to remembrance the significance of the Cross through communion.</a:t>
            </a:r>
          </a:p>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Remember: Joy is not circumstantial, it’s something we cultivate. </a:t>
            </a:r>
          </a:p>
          <a:p>
            <a:pPr marL="1158875" indent="-571500">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Grumbling is a form of rebellion against God.</a:t>
            </a:r>
          </a:p>
          <a:p>
            <a:pPr marL="1158875" indent="-571500">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Focusing on the minute problems in the church is a subtle form of legalism. </a:t>
            </a:r>
          </a:p>
          <a:p>
            <a:pPr marL="1158875" indent="-571500">
              <a:lnSpc>
                <a:spcPct val="90000"/>
              </a:lnSpc>
              <a:buFont typeface="Arial" panose="020B0604020202020204" pitchFamily="34" charset="0"/>
              <a:buChar char="•"/>
            </a:pPr>
            <a:endParaRPr lang="en-US" sz="38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57552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63121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Getting in touch with the awe and wonder we once felt</a:t>
            </a:r>
          </a:p>
        </p:txBody>
      </p:sp>
      <p:sp>
        <p:nvSpPr>
          <p:cNvPr id="7" name="Text Box 8">
            <a:extLst>
              <a:ext uri="{FF2B5EF4-FFF2-40B4-BE49-F238E27FC236}">
                <a16:creationId xmlns:a16="http://schemas.microsoft.com/office/drawing/2014/main" xmlns="" id="{03CF5EC4-E82D-156E-5F6D-7DD957C09ED5}"/>
              </a:ext>
            </a:extLst>
          </p:cNvPr>
          <p:cNvSpPr txBox="1">
            <a:spLocks noChangeArrowheads="1"/>
          </p:cNvSpPr>
          <p:nvPr/>
        </p:nvSpPr>
        <p:spPr bwMode="auto">
          <a:xfrm>
            <a:off x="304800" y="1648325"/>
            <a:ext cx="11537430" cy="3776418"/>
          </a:xfrm>
          <a:prstGeom prst="rect">
            <a:avLst/>
          </a:prstGeom>
          <a:noFill/>
          <a:ln w="9525">
            <a:noFill/>
            <a:miter lim="800000"/>
            <a:headEnd/>
            <a:tailEnd/>
          </a:ln>
        </p:spPr>
        <p:txBody>
          <a:bodyPr wrap="square">
            <a:spAutoFit/>
          </a:bodyPr>
          <a:lstStyle/>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Preach the Gospel</a:t>
            </a:r>
          </a:p>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Bringing to remembrance the significance of the Cross through communion.</a:t>
            </a:r>
          </a:p>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Remember: Joy is not circumstantial, it’s something we cultivate. </a:t>
            </a:r>
          </a:p>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Remember times of God’s faithfulness, without falling prey to nostalgia. </a:t>
            </a:r>
          </a:p>
        </p:txBody>
      </p:sp>
    </p:spTree>
    <p:extLst>
      <p:ext uri="{BB962C8B-B14F-4D97-AF65-F5344CB8AC3E}">
        <p14:creationId xmlns:p14="http://schemas.microsoft.com/office/powerpoint/2010/main" val="36925383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90FB5D-3549-4983-94C7-5FFAD1131A5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6D3234E6-5E4A-4ED1-90BA-73D16A022186}"/>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59450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Colossians 1:21-22</a:t>
            </a:r>
          </a:p>
        </p:txBody>
      </p:sp>
      <p:sp>
        <p:nvSpPr>
          <p:cNvPr id="7" name="Text Box 8">
            <a:extLst>
              <a:ext uri="{FF2B5EF4-FFF2-40B4-BE49-F238E27FC236}">
                <a16:creationId xmlns:a16="http://schemas.microsoft.com/office/drawing/2014/main" xmlns="" id="{03CF5EC4-E82D-156E-5F6D-7DD957C09ED5}"/>
              </a:ext>
            </a:extLst>
          </p:cNvPr>
          <p:cNvSpPr txBox="1">
            <a:spLocks noChangeArrowheads="1"/>
          </p:cNvSpPr>
          <p:nvPr/>
        </p:nvSpPr>
        <p:spPr bwMode="auto">
          <a:xfrm>
            <a:off x="304800" y="1471863"/>
            <a:ext cx="11537430" cy="2862322"/>
          </a:xfrm>
          <a:prstGeom prst="rect">
            <a:avLst/>
          </a:prstGeom>
          <a:noFill/>
          <a:ln w="9525">
            <a:noFill/>
            <a:miter lim="800000"/>
            <a:headEnd/>
            <a:tailEnd/>
          </a:ln>
        </p:spPr>
        <p:txBody>
          <a:bodyPr wrap="square">
            <a:spAutoFit/>
          </a:bodyPr>
          <a:lstStyle/>
          <a:p>
            <a:pPr marL="15875" indent="-15875">
              <a:lnSpc>
                <a:spcPct val="90000"/>
              </a:lnSpc>
            </a:pPr>
            <a:r>
              <a:rPr lang="en-US" sz="4000" dirty="0">
                <a:solidFill>
                  <a:schemeClr val="bg1"/>
                </a:solidFill>
                <a:latin typeface="Calibri Light" panose="020F0302020204030204" pitchFamily="34" charset="0"/>
                <a:cs typeface="Calibri Light" panose="020F0302020204030204" pitchFamily="34" charset="0"/>
              </a:rPr>
              <a:t>Once you were alienated from God and were enemies in your minds because of your evil behavior. But now he has reconciled you by Christ’s physical body through death to present you holy in his sight, without blemish and free from accusation </a:t>
            </a:r>
          </a:p>
        </p:txBody>
      </p:sp>
    </p:spTree>
    <p:extLst>
      <p:ext uri="{BB962C8B-B14F-4D97-AF65-F5344CB8AC3E}">
        <p14:creationId xmlns:p14="http://schemas.microsoft.com/office/powerpoint/2010/main" val="758195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646331"/>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1.	Gives us joy, independent of our ministry success. </a:t>
            </a:r>
          </a:p>
        </p:txBody>
      </p:sp>
      <p:sp>
        <p:nvSpPr>
          <p:cNvPr id="2" name="Rectangle 1">
            <a:extLst>
              <a:ext uri="{FF2B5EF4-FFF2-40B4-BE49-F238E27FC236}">
                <a16:creationId xmlns:a16="http://schemas.microsoft.com/office/drawing/2014/main" xmlns="" id="{3894CEF4-7D84-3E10-67F8-42C1BC9A8C17}"/>
              </a:ext>
            </a:extLst>
          </p:cNvPr>
          <p:cNvSpPr>
            <a:spLocks noChangeArrowheads="1"/>
          </p:cNvSpPr>
          <p:nvPr/>
        </p:nvSpPr>
        <p:spPr bwMode="auto">
          <a:xfrm>
            <a:off x="349973" y="2065421"/>
            <a:ext cx="11568457" cy="456798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90603E8-BB5D-92FA-4104-C5E314293B3D}"/>
              </a:ext>
            </a:extLst>
          </p:cNvPr>
          <p:cNvSpPr txBox="1">
            <a:spLocks noChangeArrowheads="1"/>
          </p:cNvSpPr>
          <p:nvPr/>
        </p:nvSpPr>
        <p:spPr bwMode="auto">
          <a:xfrm>
            <a:off x="387245" y="2152463"/>
            <a:ext cx="11469476" cy="11449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Luke 10:17-20: ‘The seventy-two returned with joy and said, “Lord, even the demons submit to us in your name.” </a:t>
            </a:r>
          </a:p>
        </p:txBody>
      </p:sp>
    </p:spTree>
    <p:extLst>
      <p:ext uri="{BB962C8B-B14F-4D97-AF65-F5344CB8AC3E}">
        <p14:creationId xmlns:p14="http://schemas.microsoft.com/office/powerpoint/2010/main" val="366521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646331"/>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1.	Gives us joy, independent of our ministry success. </a:t>
            </a:r>
          </a:p>
        </p:txBody>
      </p:sp>
      <p:sp>
        <p:nvSpPr>
          <p:cNvPr id="2" name="Rectangle 1">
            <a:extLst>
              <a:ext uri="{FF2B5EF4-FFF2-40B4-BE49-F238E27FC236}">
                <a16:creationId xmlns:a16="http://schemas.microsoft.com/office/drawing/2014/main" xmlns="" id="{3894CEF4-7D84-3E10-67F8-42C1BC9A8C17}"/>
              </a:ext>
            </a:extLst>
          </p:cNvPr>
          <p:cNvSpPr>
            <a:spLocks noChangeArrowheads="1"/>
          </p:cNvSpPr>
          <p:nvPr/>
        </p:nvSpPr>
        <p:spPr bwMode="auto">
          <a:xfrm>
            <a:off x="349973" y="2065421"/>
            <a:ext cx="11568457" cy="456798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90603E8-BB5D-92FA-4104-C5E314293B3D}"/>
              </a:ext>
            </a:extLst>
          </p:cNvPr>
          <p:cNvSpPr txBox="1">
            <a:spLocks noChangeArrowheads="1"/>
          </p:cNvSpPr>
          <p:nvPr/>
        </p:nvSpPr>
        <p:spPr bwMode="auto">
          <a:xfrm>
            <a:off x="387245" y="2152463"/>
            <a:ext cx="11469476" cy="4379660"/>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Luke 10:17-20: ‘The seventy-two returned with joy and said, “Lord, even the demons submit to us in your name.”</a:t>
            </a:r>
          </a:p>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replied, “I saw Satan fall like lightning from heaven. I have given you authority to trample on snakes and scorpions and to overcome all the power of the enemy; nothing will harm you. However, do not rejoice that the spirits submit to you, but rejoice that your names are recorded in heaven.”  </a:t>
            </a:r>
          </a:p>
        </p:txBody>
      </p:sp>
    </p:spTree>
    <p:extLst>
      <p:ext uri="{BB962C8B-B14F-4D97-AF65-F5344CB8AC3E}">
        <p14:creationId xmlns:p14="http://schemas.microsoft.com/office/powerpoint/2010/main" val="820767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BD99F3E-E50C-786E-6556-3E6F3F346395}"/>
              </a:ext>
            </a:extLst>
          </p:cNvPr>
          <p:cNvSpPr txBox="1"/>
          <p:nvPr/>
        </p:nvSpPr>
        <p:spPr>
          <a:xfrm>
            <a:off x="228600" y="224593"/>
            <a:ext cx="11834446" cy="86177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The promise of eternity and a full life</a:t>
            </a:r>
          </a:p>
        </p:txBody>
      </p:sp>
      <p:sp>
        <p:nvSpPr>
          <p:cNvPr id="7" name="Text Box 8">
            <a:extLst>
              <a:ext uri="{FF2B5EF4-FFF2-40B4-BE49-F238E27FC236}">
                <a16:creationId xmlns:a16="http://schemas.microsoft.com/office/drawing/2014/main" xmlns="" id="{EFE37A10-68C0-FD61-42FA-FA66F2CEE8C9}"/>
              </a:ext>
            </a:extLst>
          </p:cNvPr>
          <p:cNvSpPr txBox="1">
            <a:spLocks noChangeArrowheads="1"/>
          </p:cNvSpPr>
          <p:nvPr/>
        </p:nvSpPr>
        <p:spPr bwMode="auto">
          <a:xfrm>
            <a:off x="304800" y="1295401"/>
            <a:ext cx="11537430" cy="646331"/>
          </a:xfrm>
          <a:prstGeom prst="rect">
            <a:avLst/>
          </a:prstGeom>
          <a:noFill/>
          <a:ln w="9525">
            <a:noFill/>
            <a:miter lim="800000"/>
            <a:headEnd/>
            <a:tailEnd/>
          </a:ln>
        </p:spPr>
        <p:txBody>
          <a:bodyPr wrap="square">
            <a:spAutoFit/>
          </a:bodyPr>
          <a:lstStyle/>
          <a:p>
            <a:pPr marL="577850" indent="-577850">
              <a:lnSpc>
                <a:spcPct val="90000"/>
              </a:lnSpc>
            </a:pPr>
            <a:r>
              <a:rPr lang="en-US" sz="4000" dirty="0">
                <a:solidFill>
                  <a:schemeClr val="bg1"/>
                </a:solidFill>
                <a:latin typeface="Calibri Light" panose="020F0302020204030204" pitchFamily="34" charset="0"/>
                <a:cs typeface="Calibri Light" panose="020F0302020204030204" pitchFamily="34" charset="0"/>
              </a:rPr>
              <a:t>1.	Gives us joy, independent of our ministry success. </a:t>
            </a:r>
          </a:p>
        </p:txBody>
      </p:sp>
      <p:sp>
        <p:nvSpPr>
          <p:cNvPr id="2" name="Rectangle 1">
            <a:extLst>
              <a:ext uri="{FF2B5EF4-FFF2-40B4-BE49-F238E27FC236}">
                <a16:creationId xmlns:a16="http://schemas.microsoft.com/office/drawing/2014/main" xmlns="" id="{3894CEF4-7D84-3E10-67F8-42C1BC9A8C17}"/>
              </a:ext>
            </a:extLst>
          </p:cNvPr>
          <p:cNvSpPr>
            <a:spLocks noChangeArrowheads="1"/>
          </p:cNvSpPr>
          <p:nvPr/>
        </p:nvSpPr>
        <p:spPr bwMode="auto">
          <a:xfrm>
            <a:off x="349973" y="2065421"/>
            <a:ext cx="11568457" cy="456798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90603E8-BB5D-92FA-4104-C5E314293B3D}"/>
              </a:ext>
            </a:extLst>
          </p:cNvPr>
          <p:cNvSpPr txBox="1">
            <a:spLocks noChangeArrowheads="1"/>
          </p:cNvSpPr>
          <p:nvPr/>
        </p:nvSpPr>
        <p:spPr bwMode="auto">
          <a:xfrm>
            <a:off x="387245" y="2152463"/>
            <a:ext cx="11469476" cy="3776418"/>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Luke 15:5-7: ‘“When the shepherd finds his lost sheep, he joyfully puts it on his shoulders and goes home. Then he calls his friends and neighbors together and says, ‘Rejoice with me; I have found my lost sheep.’ I tell you that in the same way there will be more rejoicing in heaven over one sinner who repents than over ninety-nine righteous persons who do not need to repent.”</a:t>
            </a:r>
          </a:p>
        </p:txBody>
      </p:sp>
    </p:spTree>
    <p:extLst>
      <p:ext uri="{BB962C8B-B14F-4D97-AF65-F5344CB8AC3E}">
        <p14:creationId xmlns:p14="http://schemas.microsoft.com/office/powerpoint/2010/main" val="3720088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pic>
        <p:nvPicPr>
          <p:cNvPr id="5" name="Picture 4" descr="A graph of a bar chart&#10;&#10;Description automatically generated with medium confidence">
            <a:extLst>
              <a:ext uri="{FF2B5EF4-FFF2-40B4-BE49-F238E27FC236}">
                <a16:creationId xmlns:a16="http://schemas.microsoft.com/office/drawing/2014/main" xmlns="" id="{8CAAE832-6ADD-6C68-BBBB-EEE9BC2005BA}"/>
              </a:ext>
            </a:extLst>
          </p:cNvPr>
          <p:cNvPicPr>
            <a:picLocks noChangeAspect="1"/>
          </p:cNvPicPr>
          <p:nvPr/>
        </p:nvPicPr>
        <p:blipFill rotWithShape="1">
          <a:blip r:embed="rId3"/>
          <a:srcRect l="4445"/>
          <a:stretch/>
        </p:blipFill>
        <p:spPr>
          <a:xfrm>
            <a:off x="544658" y="1426464"/>
            <a:ext cx="5654974" cy="5146106"/>
          </a:xfrm>
          <a:prstGeom prst="rect">
            <a:avLst/>
          </a:prstGeom>
        </p:spPr>
      </p:pic>
      <p:sp>
        <p:nvSpPr>
          <p:cNvPr id="21" name="TextBox 20">
            <a:extLst>
              <a:ext uri="{FF2B5EF4-FFF2-40B4-BE49-F238E27FC236}">
                <a16:creationId xmlns:a16="http://schemas.microsoft.com/office/drawing/2014/main" xmlns="" id="{C882582D-9FFA-AC75-A8E3-A6ACC9F8D76F}"/>
              </a:ext>
            </a:extLst>
          </p:cNvPr>
          <p:cNvSpPr txBox="1"/>
          <p:nvPr/>
        </p:nvSpPr>
        <p:spPr>
          <a:xfrm>
            <a:off x="54864" y="50581"/>
            <a:ext cx="2029968" cy="1200329"/>
          </a:xfrm>
          <a:prstGeom prst="rect">
            <a:avLst/>
          </a:prstGeom>
          <a:noFill/>
        </p:spPr>
        <p:txBody>
          <a:bodyPr wrap="square" rtlCol="0">
            <a:spAutoFit/>
          </a:bodyPr>
          <a:lstStyle/>
          <a:p>
            <a:pPr algn="ctr"/>
            <a:r>
              <a:rPr lang="en-US" sz="3600" dirty="0">
                <a:solidFill>
                  <a:schemeClr val="bg1"/>
                </a:solidFill>
              </a:rPr>
              <a:t>Adult </a:t>
            </a:r>
          </a:p>
          <a:p>
            <a:pPr algn="ctr"/>
            <a:r>
              <a:rPr lang="en-US" sz="3600" dirty="0">
                <a:solidFill>
                  <a:schemeClr val="bg1"/>
                </a:solidFill>
              </a:rPr>
              <a:t>Ministry</a:t>
            </a:r>
          </a:p>
        </p:txBody>
      </p:sp>
      <p:sp>
        <p:nvSpPr>
          <p:cNvPr id="23" name="Content Placeholder 2">
            <a:extLst>
              <a:ext uri="{FF2B5EF4-FFF2-40B4-BE49-F238E27FC236}">
                <a16:creationId xmlns:a16="http://schemas.microsoft.com/office/drawing/2014/main" xmlns="" id="{0E711D12-8C07-89F7-E0B8-D1EB05E0556E}"/>
              </a:ext>
            </a:extLst>
          </p:cNvPr>
          <p:cNvSpPr txBox="1">
            <a:spLocks/>
          </p:cNvSpPr>
          <p:nvPr/>
        </p:nvSpPr>
        <p:spPr>
          <a:xfrm>
            <a:off x="1615879" y="3121152"/>
            <a:ext cx="2047873" cy="761999"/>
          </a:xfrm>
          <a:prstGeom prst="rect">
            <a:avLst/>
          </a:prstGeom>
          <a:solidFill>
            <a:srgbClr val="ADC59E"/>
          </a:solidFill>
          <a:ln w="12700">
            <a:solidFill>
              <a:schemeClr val="tx1"/>
            </a:solidFill>
          </a:ln>
        </p:spPr>
        <p:txBody>
          <a:bodyPr vert="horz" anchor="ctr">
            <a:noAutofit/>
          </a:bodyPr>
          <a:lstStyle/>
          <a:p>
            <a:pPr lvl="0" algn="ctr">
              <a:spcBef>
                <a:spcPct val="0"/>
              </a:spcBef>
              <a:defRPr/>
            </a:pPr>
            <a:r>
              <a:rPr lang="en-US" sz="4200" dirty="0">
                <a:latin typeface="Perpetua" panose="02020502060401020303" pitchFamily="18" charset="77"/>
                <a:cs typeface="Calibri Light" panose="020F0302020204030204" pitchFamily="34" charset="0"/>
              </a:rPr>
              <a:t>14%</a:t>
            </a:r>
          </a:p>
        </p:txBody>
      </p:sp>
      <p:cxnSp>
        <p:nvCxnSpPr>
          <p:cNvPr id="24" name="Straight Arrow Connector 23">
            <a:extLst>
              <a:ext uri="{FF2B5EF4-FFF2-40B4-BE49-F238E27FC236}">
                <a16:creationId xmlns:a16="http://schemas.microsoft.com/office/drawing/2014/main" xmlns="" id="{5B3730C4-3E9C-2CC4-C863-87A8E89A3A58}"/>
              </a:ext>
            </a:extLst>
          </p:cNvPr>
          <p:cNvCxnSpPr>
            <a:cxnSpLocks/>
          </p:cNvCxnSpPr>
          <p:nvPr/>
        </p:nvCxnSpPr>
        <p:spPr>
          <a:xfrm flipH="1">
            <a:off x="2395728" y="3883151"/>
            <a:ext cx="244087" cy="1028971"/>
          </a:xfrm>
          <a:prstGeom prst="straightConnector1">
            <a:avLst/>
          </a:prstGeom>
          <a:ln w="508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014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10373A-1783-271D-7AE3-5D3347DC4124}"/>
            </a:ext>
          </a:extLst>
        </p:cNvPr>
        <p:cNvGrpSpPr/>
        <p:nvPr/>
      </p:nvGrpSpPr>
      <p:grpSpPr>
        <a:xfrm>
          <a:off x="0" y="0"/>
          <a:ext cx="0" cy="0"/>
          <a:chOff x="0" y="0"/>
          <a:chExt cx="0" cy="0"/>
        </a:xfrm>
      </p:grpSpPr>
      <p:pic>
        <p:nvPicPr>
          <p:cNvPr id="5" name="Picture 4" descr="A graph of a bar chart&#10;&#10;Description automatically generated with medium confidence">
            <a:extLst>
              <a:ext uri="{FF2B5EF4-FFF2-40B4-BE49-F238E27FC236}">
                <a16:creationId xmlns:a16="http://schemas.microsoft.com/office/drawing/2014/main" xmlns="" id="{8CAAE832-6ADD-6C68-BBBB-EEE9BC2005BA}"/>
              </a:ext>
            </a:extLst>
          </p:cNvPr>
          <p:cNvPicPr>
            <a:picLocks noChangeAspect="1"/>
          </p:cNvPicPr>
          <p:nvPr/>
        </p:nvPicPr>
        <p:blipFill rotWithShape="1">
          <a:blip r:embed="rId3"/>
          <a:srcRect l="4445"/>
          <a:stretch/>
        </p:blipFill>
        <p:spPr>
          <a:xfrm>
            <a:off x="544658" y="1426464"/>
            <a:ext cx="5654974" cy="5146106"/>
          </a:xfrm>
          <a:prstGeom prst="rect">
            <a:avLst/>
          </a:prstGeom>
        </p:spPr>
      </p:pic>
      <p:sp>
        <p:nvSpPr>
          <p:cNvPr id="21" name="TextBox 20">
            <a:extLst>
              <a:ext uri="{FF2B5EF4-FFF2-40B4-BE49-F238E27FC236}">
                <a16:creationId xmlns:a16="http://schemas.microsoft.com/office/drawing/2014/main" xmlns="" id="{C882582D-9FFA-AC75-A8E3-A6ACC9F8D76F}"/>
              </a:ext>
            </a:extLst>
          </p:cNvPr>
          <p:cNvSpPr txBox="1"/>
          <p:nvPr/>
        </p:nvSpPr>
        <p:spPr>
          <a:xfrm>
            <a:off x="54864" y="50581"/>
            <a:ext cx="2029968" cy="1200329"/>
          </a:xfrm>
          <a:prstGeom prst="rect">
            <a:avLst/>
          </a:prstGeom>
          <a:noFill/>
        </p:spPr>
        <p:txBody>
          <a:bodyPr wrap="square" rtlCol="0">
            <a:spAutoFit/>
          </a:bodyPr>
          <a:lstStyle/>
          <a:p>
            <a:pPr algn="ctr"/>
            <a:r>
              <a:rPr lang="en-US" sz="3600" dirty="0">
                <a:solidFill>
                  <a:schemeClr val="bg1"/>
                </a:solidFill>
              </a:rPr>
              <a:t>Adult </a:t>
            </a:r>
          </a:p>
          <a:p>
            <a:pPr algn="ctr"/>
            <a:r>
              <a:rPr lang="en-US" sz="3600" dirty="0">
                <a:solidFill>
                  <a:schemeClr val="bg1"/>
                </a:solidFill>
              </a:rPr>
              <a:t>Ministry</a:t>
            </a:r>
          </a:p>
        </p:txBody>
      </p:sp>
      <p:sp>
        <p:nvSpPr>
          <p:cNvPr id="2" name="Content Placeholder 2">
            <a:extLst>
              <a:ext uri="{FF2B5EF4-FFF2-40B4-BE49-F238E27FC236}">
                <a16:creationId xmlns:a16="http://schemas.microsoft.com/office/drawing/2014/main" xmlns="" id="{7C392422-45F6-9804-DE0E-26FCE04F2895}"/>
              </a:ext>
            </a:extLst>
          </p:cNvPr>
          <p:cNvSpPr txBox="1">
            <a:spLocks/>
          </p:cNvSpPr>
          <p:nvPr/>
        </p:nvSpPr>
        <p:spPr>
          <a:xfrm>
            <a:off x="1993392" y="2916935"/>
            <a:ext cx="2047873" cy="761999"/>
          </a:xfrm>
          <a:prstGeom prst="rect">
            <a:avLst/>
          </a:prstGeom>
          <a:solidFill>
            <a:srgbClr val="ADC59E"/>
          </a:solidFill>
          <a:ln w="12700">
            <a:solidFill>
              <a:schemeClr val="tx1"/>
            </a:solidFill>
          </a:ln>
        </p:spPr>
        <p:txBody>
          <a:bodyPr vert="horz" anchor="ctr">
            <a:noAutofit/>
          </a:bodyPr>
          <a:lstStyle/>
          <a:p>
            <a:pPr lvl="0" algn="ctr">
              <a:spcBef>
                <a:spcPct val="0"/>
              </a:spcBef>
              <a:defRPr/>
            </a:pPr>
            <a:r>
              <a:rPr lang="en-US" sz="4200" dirty="0">
                <a:latin typeface="Perpetua" panose="02020502060401020303" pitchFamily="18" charset="77"/>
                <a:cs typeface="Calibri Light" panose="020F0302020204030204" pitchFamily="34" charset="0"/>
              </a:rPr>
              <a:t>15.85%</a:t>
            </a:r>
          </a:p>
        </p:txBody>
      </p:sp>
      <p:cxnSp>
        <p:nvCxnSpPr>
          <p:cNvPr id="3" name="Straight Arrow Connector 2">
            <a:extLst>
              <a:ext uri="{FF2B5EF4-FFF2-40B4-BE49-F238E27FC236}">
                <a16:creationId xmlns:a16="http://schemas.microsoft.com/office/drawing/2014/main" xmlns="" id="{EBE11C1A-D35C-0651-8383-D6A547C61D58}"/>
              </a:ext>
            </a:extLst>
          </p:cNvPr>
          <p:cNvCxnSpPr>
            <a:cxnSpLocks/>
          </p:cNvCxnSpPr>
          <p:nvPr/>
        </p:nvCxnSpPr>
        <p:spPr>
          <a:xfrm flipH="1">
            <a:off x="2773241" y="3678934"/>
            <a:ext cx="244087" cy="1028971"/>
          </a:xfrm>
          <a:prstGeom prst="straightConnector1">
            <a:avLst/>
          </a:prstGeom>
          <a:ln w="508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862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1284</Words>
  <Application>Microsoft Office PowerPoint</Application>
  <PresentationFormat>Widescreen</PresentationFormat>
  <Paragraphs>214</Paragraphs>
  <Slides>39</Slides>
  <Notes>38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ＭＳ Ｐゴシック</vt:lpstr>
      <vt:lpstr>Aptos</vt:lpstr>
      <vt:lpstr>Arial</vt:lpstr>
      <vt:lpstr>Calibri</vt:lpstr>
      <vt:lpstr>Calibri Light</vt:lpstr>
      <vt:lpstr>Cambria</vt:lpstr>
      <vt:lpstr>Century Gothic</vt:lpstr>
      <vt:lpstr>Perpetua</vt:lpstr>
      <vt:lpstr>Times New Roman</vt:lpstr>
      <vt:lpstr>Times New Roman (Body CS)</vt:lpstr>
      <vt:lpstr>Office Theme</vt:lpstr>
      <vt:lpstr>2024</vt:lpstr>
      <vt:lpstr>“I came that they may have life, and have it abundantly.”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2024-05-01T12:12:11Z</dcterms:created>
  <dcterms:modified xsi:type="dcterms:W3CDTF">2024-05-01T12:12:38Z</dcterms:modified>
</cp:coreProperties>
</file>