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5" r:id="rId1"/>
  </p:sldMasterIdLst>
  <p:sldIdLst>
    <p:sldId id="256" r:id="rId2"/>
    <p:sldId id="303" r:id="rId3"/>
    <p:sldId id="318" r:id="rId4"/>
    <p:sldId id="367" r:id="rId5"/>
    <p:sldId id="374" r:id="rId6"/>
    <p:sldId id="369" r:id="rId7"/>
    <p:sldId id="390" r:id="rId8"/>
    <p:sldId id="391" r:id="rId9"/>
    <p:sldId id="375" r:id="rId10"/>
    <p:sldId id="386" r:id="rId11"/>
    <p:sldId id="371" r:id="rId12"/>
    <p:sldId id="389" r:id="rId13"/>
    <p:sldId id="392" r:id="rId14"/>
    <p:sldId id="381" r:id="rId15"/>
    <p:sldId id="387" r:id="rId16"/>
    <p:sldId id="385" r:id="rId17"/>
    <p:sldId id="376" r:id="rId18"/>
    <p:sldId id="380" r:id="rId19"/>
    <p:sldId id="383" r:id="rId20"/>
    <p:sldId id="379" r:id="rId21"/>
    <p:sldId id="372" r:id="rId22"/>
    <p:sldId id="384" r:id="rId23"/>
    <p:sldId id="373" r:id="rId24"/>
    <p:sldId id="36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DB2B"/>
    <a:srgbClr val="55A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F6BD4-5648-4108-A51E-5DBC7F45C324}" v="181" dt="2020-09-15T19:55:14.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60" autoAdjust="0"/>
    <p:restoredTop sz="94660"/>
  </p:normalViewPr>
  <p:slideViewPr>
    <p:cSldViewPr snapToGrid="0">
      <p:cViewPr varScale="1">
        <p:scale>
          <a:sx n="89" d="100"/>
          <a:sy n="89" d="100"/>
        </p:scale>
        <p:origin x="5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043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38561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chemeClr val="bg1"/>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rgbClr val="72DB2B"/>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8954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chemeClr val="bg1"/>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3A01C-E34D-4C3C-8E2D-FB95F254D7DE}"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3B559-7634-44D8-AA3A-E62B6CDFB288}" type="slidenum">
              <a:rPr lang="en-US" smtClean="0"/>
              <a:t>‹#›</a:t>
            </a:fld>
            <a:endParaRPr lang="en-US"/>
          </a:p>
        </p:txBody>
      </p:sp>
    </p:spTree>
    <p:extLst>
      <p:ext uri="{BB962C8B-B14F-4D97-AF65-F5344CB8AC3E}">
        <p14:creationId xmlns:p14="http://schemas.microsoft.com/office/powerpoint/2010/main" val="125772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0"/>
            <a:ext cx="8092357" cy="2058870"/>
          </a:xfrm>
        </p:spPr>
        <p:txBody>
          <a:bodyPr>
            <a:noAutofit/>
          </a:bodyPr>
          <a:lstStyle>
            <a:lvl1pPr algn="ctr">
              <a:defRPr sz="7200"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1876" y="3956539"/>
            <a:ext cx="9115571" cy="1433146"/>
          </a:xfrm>
          <a:prstGeom prst="rect">
            <a:avLst/>
          </a:prstGeom>
        </p:spPr>
        <p:txBody>
          <a:bodyPr anchor="ctr">
            <a:noAutofit/>
          </a:bodyPr>
          <a:lstStyle>
            <a:lvl1pPr marL="0" indent="0" algn="ctr">
              <a:buNone/>
              <a:defRPr sz="4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685086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3A01C-E34D-4C3C-8E2D-FB95F254D7DE}" type="datetimeFigureOut">
              <a:rPr lang="en-US" smtClean="0"/>
              <a:t>10/6/2020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3B559-7634-44D8-AA3A-E62B6CDFB288}" type="slidenum">
              <a:rPr lang="en-US" smtClean="0"/>
              <a:t>‹#›</a:t>
            </a:fld>
            <a:endParaRPr lang="en-US"/>
          </a:p>
        </p:txBody>
      </p:sp>
    </p:spTree>
    <p:extLst>
      <p:ext uri="{BB962C8B-B14F-4D97-AF65-F5344CB8AC3E}">
        <p14:creationId xmlns:p14="http://schemas.microsoft.com/office/powerpoint/2010/main" val="7759832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68C9D8-CCFC-427D-B0BA-2E5D4AD1CDEB}"/>
              </a:ext>
            </a:extLst>
          </p:cNvPr>
          <p:cNvSpPr>
            <a:spLocks noGrp="1"/>
          </p:cNvSpPr>
          <p:nvPr>
            <p:ph type="ctrTitle"/>
          </p:nvPr>
        </p:nvSpPr>
        <p:spPr>
          <a:xfrm>
            <a:off x="566057" y="1231220"/>
            <a:ext cx="8599714" cy="2387600"/>
          </a:xfrm>
        </p:spPr>
        <p:txBody>
          <a:bodyPr anchor="b">
            <a:normAutofit/>
          </a:bodyPr>
          <a:lstStyle/>
          <a:p>
            <a:r>
              <a:rPr lang="en-US" sz="6000" dirty="0"/>
              <a:t>The Book of James</a:t>
            </a:r>
          </a:p>
        </p:txBody>
      </p:sp>
      <p:sp>
        <p:nvSpPr>
          <p:cNvPr id="3" name="Subtitle 2">
            <a:extLst>
              <a:ext uri="{FF2B5EF4-FFF2-40B4-BE49-F238E27FC236}">
                <a16:creationId xmlns:a16="http://schemas.microsoft.com/office/drawing/2014/main" xmlns="" id="{1D03B749-EB9A-4519-9119-BCBFC922F62D}"/>
              </a:ext>
            </a:extLst>
          </p:cNvPr>
          <p:cNvSpPr>
            <a:spLocks noGrp="1"/>
          </p:cNvSpPr>
          <p:nvPr>
            <p:ph type="subTitle" idx="1"/>
          </p:nvPr>
        </p:nvSpPr>
        <p:spPr>
          <a:xfrm>
            <a:off x="566057" y="3710895"/>
            <a:ext cx="8599714" cy="1655762"/>
          </a:xfrm>
        </p:spPr>
        <p:txBody>
          <a:bodyPr>
            <a:normAutofit/>
          </a:bodyPr>
          <a:lstStyle/>
          <a:p>
            <a:r>
              <a:rPr lang="en-US" sz="2400" dirty="0"/>
              <a:t>4:1-11 The Backward Wisdom of God (part 2)</a:t>
            </a:r>
          </a:p>
        </p:txBody>
      </p:sp>
    </p:spTree>
    <p:extLst>
      <p:ext uri="{BB962C8B-B14F-4D97-AF65-F5344CB8AC3E}">
        <p14:creationId xmlns:p14="http://schemas.microsoft.com/office/powerpoint/2010/main" val="8730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55AB2C"/>
                </a:solidFill>
                <a:effectLst/>
              </a:rPr>
              <a:t>Quarreling in the church</a:t>
            </a:r>
            <a:endParaRPr lang="en-US" dirty="0">
              <a:solidFill>
                <a:srgbClr val="55AB2C"/>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Our fight is not with one another</a:t>
            </a:r>
          </a:p>
          <a:p>
            <a:pPr marR="0">
              <a:lnSpc>
                <a:spcPct val="115000"/>
              </a:lnSpc>
              <a:spcBef>
                <a:spcPts val="0"/>
              </a:spcBef>
              <a:spcAft>
                <a:spcPts val="1000"/>
              </a:spcAft>
              <a:buFontTx/>
              <a:buChar char="-"/>
            </a:pPr>
            <a:r>
              <a:rPr lang="en-US" sz="3600" dirty="0">
                <a:solidFill>
                  <a:schemeClr val="bg1"/>
                </a:solidFill>
              </a:rPr>
              <a:t>Expending energy on petty differences</a:t>
            </a:r>
          </a:p>
          <a:p>
            <a:pPr marR="0">
              <a:lnSpc>
                <a:spcPct val="115000"/>
              </a:lnSpc>
              <a:spcBef>
                <a:spcPts val="0"/>
              </a:spcBef>
              <a:spcAft>
                <a:spcPts val="1000"/>
              </a:spcAft>
              <a:buFontTx/>
              <a:buChar char="-"/>
            </a:pPr>
            <a:r>
              <a:rPr lang="en-US" sz="3600" b="1" u="none" strike="noStrike" dirty="0">
                <a:solidFill>
                  <a:schemeClr val="bg1"/>
                </a:solidFill>
                <a:effectLst/>
              </a:rPr>
              <a:t>People are suffering</a:t>
            </a:r>
          </a:p>
          <a:p>
            <a:pPr marR="0">
              <a:lnSpc>
                <a:spcPct val="115000"/>
              </a:lnSpc>
              <a:spcBef>
                <a:spcPts val="0"/>
              </a:spcBef>
              <a:spcAft>
                <a:spcPts val="1000"/>
              </a:spcAft>
              <a:buFontTx/>
              <a:buChar char="-"/>
            </a:pPr>
            <a:r>
              <a:rPr lang="en-US" sz="3600" dirty="0">
                <a:solidFill>
                  <a:schemeClr val="bg1"/>
                </a:solidFill>
              </a:rPr>
              <a:t>People are alienated from God</a:t>
            </a:r>
          </a:p>
          <a:p>
            <a:pPr marR="0">
              <a:lnSpc>
                <a:spcPct val="115000"/>
              </a:lnSpc>
              <a:spcBef>
                <a:spcPts val="0"/>
              </a:spcBef>
              <a:spcAft>
                <a:spcPts val="1000"/>
              </a:spcAft>
              <a:buFontTx/>
              <a:buChar char="-"/>
            </a:pPr>
            <a:r>
              <a:rPr lang="en-US" sz="3600" b="1" u="none" strike="noStrike" dirty="0">
                <a:solidFill>
                  <a:schemeClr val="bg1"/>
                </a:solidFill>
                <a:effectLst/>
              </a:rPr>
              <a:t>More focused on our own needs to be </a:t>
            </a:r>
            <a:r>
              <a:rPr lang="en-US" sz="3600" dirty="0">
                <a:solidFill>
                  <a:schemeClr val="bg1"/>
                </a:solidFill>
              </a:rPr>
              <a:t>respected than others needs to be reconciled to God</a:t>
            </a:r>
            <a:endParaRPr lang="en-US" sz="3600" b="1" u="none" strike="noStrike" dirty="0">
              <a:solidFill>
                <a:schemeClr val="bg1"/>
              </a:solidFill>
              <a:effectLst/>
            </a:endParaRPr>
          </a:p>
          <a:p>
            <a:pPr marL="0" marR="0" indent="0">
              <a:lnSpc>
                <a:spcPct val="115000"/>
              </a:lnSpc>
              <a:spcBef>
                <a:spcPts val="0"/>
              </a:spcBef>
              <a:spcAft>
                <a:spcPts val="1000"/>
              </a:spcAft>
              <a:buNone/>
            </a:pPr>
            <a:endParaRPr lang="en-US" sz="3600" b="1" u="none" strike="noStrike" dirty="0">
              <a:solidFill>
                <a:schemeClr val="bg1"/>
              </a:solidFill>
              <a:effectLst/>
            </a:endParaRPr>
          </a:p>
        </p:txBody>
      </p:sp>
      <p:pic>
        <p:nvPicPr>
          <p:cNvPr id="5" name="Picture 4" descr="A picture containing water, riding, person, boat&#10;&#10;Description automatically generated">
            <a:extLst>
              <a:ext uri="{FF2B5EF4-FFF2-40B4-BE49-F238E27FC236}">
                <a16:creationId xmlns:a16="http://schemas.microsoft.com/office/drawing/2014/main" xmlns="" id="{DF1FCB71-42A6-41EF-AD24-9EF2BA22F3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8921" y="724268"/>
            <a:ext cx="8544493" cy="5409463"/>
          </a:xfrm>
          <a:prstGeom prst="rect">
            <a:avLst/>
          </a:prstGeom>
        </p:spPr>
      </p:pic>
    </p:spTree>
    <p:extLst>
      <p:ext uri="{BB962C8B-B14F-4D97-AF65-F5344CB8AC3E}">
        <p14:creationId xmlns:p14="http://schemas.microsoft.com/office/powerpoint/2010/main" val="206457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4</a:t>
            </a:r>
            <a:r>
              <a:rPr lang="en-US" sz="3600" u="none" strike="noStrike" dirty="0">
                <a:solidFill>
                  <a:schemeClr val="bg1"/>
                </a:solidFill>
                <a:effectLst/>
              </a:rPr>
              <a:t> </a:t>
            </a:r>
            <a:r>
              <a:rPr lang="en-US" sz="3600" dirty="0">
                <a:solidFill>
                  <a:schemeClr val="bg1"/>
                </a:solidFill>
                <a:effectLst/>
              </a:rPr>
              <a:t>You adulterers! Don’t you realize that friendship with the world makes you an enemy of God? I say it again: If you want to be a friend of the world, you make yourself an enemy of God. </a:t>
            </a:r>
          </a:p>
        </p:txBody>
      </p:sp>
    </p:spTree>
    <p:extLst>
      <p:ext uri="{BB962C8B-B14F-4D97-AF65-F5344CB8AC3E}">
        <p14:creationId xmlns:p14="http://schemas.microsoft.com/office/powerpoint/2010/main" val="160323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Jeremiah 3:2–5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4000" b="1" u="none" strike="noStrike" dirty="0">
                <a:solidFill>
                  <a:schemeClr val="bg1"/>
                </a:solidFill>
                <a:effectLst/>
                <a:latin typeface="Calibri" panose="020F0502020204030204" pitchFamily="34" charset="0"/>
              </a:rPr>
              <a:t>2</a:t>
            </a:r>
            <a:r>
              <a:rPr lang="en-US" sz="4000" u="none" strike="noStrike" dirty="0">
                <a:solidFill>
                  <a:schemeClr val="bg1"/>
                </a:solidFill>
                <a:effectLst/>
                <a:latin typeface="Calibri" panose="020F0502020204030204" pitchFamily="34" charset="0"/>
              </a:rPr>
              <a:t> </a:t>
            </a:r>
            <a:r>
              <a:rPr lang="en-US" sz="4000" dirty="0">
                <a:solidFill>
                  <a:schemeClr val="bg1"/>
                </a:solidFill>
                <a:effectLst/>
                <a:latin typeface="Calibri" panose="020F0502020204030204" pitchFamily="34" charset="0"/>
              </a:rPr>
              <a:t>“Look at the shrines on every hilltop. Is there any place you have not been defiled by your adultery with other gods? You sit like a prostitute beside the road waiting for a customer. You sit alone like a nomad in the desert. You have polluted the land with your prostitution and your wickedness. </a:t>
            </a:r>
          </a:p>
        </p:txBody>
      </p:sp>
    </p:spTree>
    <p:extLst>
      <p:ext uri="{BB962C8B-B14F-4D97-AF65-F5344CB8AC3E}">
        <p14:creationId xmlns:p14="http://schemas.microsoft.com/office/powerpoint/2010/main" val="245610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Jeremiah 3:2–5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4000" b="1" u="none" strike="noStrike" dirty="0">
                <a:solidFill>
                  <a:schemeClr val="bg1"/>
                </a:solidFill>
                <a:effectLst/>
                <a:latin typeface="Calibri" panose="020F0502020204030204" pitchFamily="34" charset="0"/>
              </a:rPr>
              <a:t>3</a:t>
            </a:r>
            <a:r>
              <a:rPr lang="en-US" sz="4000" u="none" strike="noStrike" dirty="0">
                <a:solidFill>
                  <a:schemeClr val="bg1"/>
                </a:solidFill>
                <a:effectLst/>
                <a:latin typeface="Calibri" panose="020F0502020204030204" pitchFamily="34" charset="0"/>
              </a:rPr>
              <a:t> </a:t>
            </a:r>
            <a:r>
              <a:rPr lang="en-US" sz="4000" dirty="0">
                <a:solidFill>
                  <a:schemeClr val="bg1"/>
                </a:solidFill>
                <a:effectLst/>
                <a:latin typeface="Calibri" panose="020F0502020204030204" pitchFamily="34" charset="0"/>
              </a:rPr>
              <a:t>That’s why even the spring rains have failed. For you are a brazen prostitute and completely shameless. </a:t>
            </a:r>
            <a:r>
              <a:rPr lang="en-US" sz="4000" b="1" u="none" strike="noStrike" dirty="0">
                <a:solidFill>
                  <a:schemeClr val="bg1"/>
                </a:solidFill>
                <a:effectLst/>
                <a:latin typeface="Calibri" panose="020F0502020204030204" pitchFamily="34" charset="0"/>
              </a:rPr>
              <a:t>4</a:t>
            </a:r>
            <a:r>
              <a:rPr lang="en-US" sz="4000" u="none" strike="noStrike" dirty="0">
                <a:solidFill>
                  <a:schemeClr val="bg1"/>
                </a:solidFill>
                <a:effectLst/>
                <a:latin typeface="Calibri" panose="020F0502020204030204" pitchFamily="34" charset="0"/>
              </a:rPr>
              <a:t> </a:t>
            </a:r>
            <a:r>
              <a:rPr lang="en-US" sz="4000" dirty="0">
                <a:solidFill>
                  <a:schemeClr val="bg1"/>
                </a:solidFill>
                <a:effectLst/>
                <a:latin typeface="Calibri" panose="020F0502020204030204" pitchFamily="34" charset="0"/>
              </a:rPr>
              <a:t>Yet you say to me, ‘Father, you have been my guide since my youth. </a:t>
            </a:r>
            <a:r>
              <a:rPr lang="en-US" sz="4000" b="1" u="none" strike="noStrike" dirty="0">
                <a:solidFill>
                  <a:schemeClr val="bg1"/>
                </a:solidFill>
                <a:effectLst/>
                <a:latin typeface="Calibri" panose="020F0502020204030204" pitchFamily="34" charset="0"/>
              </a:rPr>
              <a:t>5</a:t>
            </a:r>
            <a:r>
              <a:rPr lang="en-US" sz="4000" u="none" strike="noStrike" dirty="0">
                <a:solidFill>
                  <a:schemeClr val="bg1"/>
                </a:solidFill>
                <a:effectLst/>
                <a:latin typeface="Calibri" panose="020F0502020204030204" pitchFamily="34" charset="0"/>
              </a:rPr>
              <a:t> </a:t>
            </a:r>
            <a:r>
              <a:rPr lang="en-US" sz="4000" dirty="0">
                <a:solidFill>
                  <a:schemeClr val="bg1"/>
                </a:solidFill>
                <a:effectLst/>
                <a:latin typeface="Calibri" panose="020F0502020204030204" pitchFamily="34" charset="0"/>
              </a:rPr>
              <a:t>Surely you won’t be angry forever! Surely you can forget about it!’ So you talk, but you keep on doing all the evil you can.”</a:t>
            </a:r>
          </a:p>
        </p:txBody>
      </p:sp>
    </p:spTree>
    <p:extLst>
      <p:ext uri="{BB962C8B-B14F-4D97-AF65-F5344CB8AC3E}">
        <p14:creationId xmlns:p14="http://schemas.microsoft.com/office/powerpoint/2010/main" val="137283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The Cosmos</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a:lnSpc>
                <a:spcPct val="115000"/>
              </a:lnSpc>
              <a:spcBef>
                <a:spcPts val="0"/>
              </a:spcBef>
              <a:spcAft>
                <a:spcPts val="1000"/>
              </a:spcAft>
            </a:pPr>
            <a:r>
              <a:rPr lang="en-US" sz="3600" dirty="0">
                <a:solidFill>
                  <a:schemeClr val="bg1"/>
                </a:solidFill>
                <a:effectLst/>
              </a:rPr>
              <a:t>The world apart from God</a:t>
            </a:r>
          </a:p>
        </p:txBody>
      </p:sp>
      <p:sp>
        <p:nvSpPr>
          <p:cNvPr id="5" name="TextBox 4">
            <a:extLst>
              <a:ext uri="{FF2B5EF4-FFF2-40B4-BE49-F238E27FC236}">
                <a16:creationId xmlns:a16="http://schemas.microsoft.com/office/drawing/2014/main" xmlns="" id="{2D99C657-6A70-4CD6-9F94-56A3E7C11187}"/>
              </a:ext>
            </a:extLst>
          </p:cNvPr>
          <p:cNvSpPr txBox="1"/>
          <p:nvPr/>
        </p:nvSpPr>
        <p:spPr>
          <a:xfrm>
            <a:off x="654828" y="2281942"/>
            <a:ext cx="9256088" cy="193899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000" b="1" dirty="0">
                <a:latin typeface="Calibri" panose="020F0502020204030204" pitchFamily="34" charset="0"/>
              </a:rPr>
              <a:t>1 John 5:19–20 (NASB95) — 19</a:t>
            </a:r>
            <a:r>
              <a:rPr lang="en-US" sz="4000" dirty="0">
                <a:latin typeface="Calibri" panose="020F0502020204030204" pitchFamily="34" charset="0"/>
              </a:rPr>
              <a:t> We know that we are of God, and that the whole world lies in the power of the evil one. </a:t>
            </a:r>
            <a:endParaRPr lang="en-US" sz="4000" dirty="0"/>
          </a:p>
        </p:txBody>
      </p:sp>
    </p:spTree>
    <p:extLst>
      <p:ext uri="{BB962C8B-B14F-4D97-AF65-F5344CB8AC3E}">
        <p14:creationId xmlns:p14="http://schemas.microsoft.com/office/powerpoint/2010/main" val="337271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The Cosmos</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a:lnSpc>
                <a:spcPct val="115000"/>
              </a:lnSpc>
              <a:spcBef>
                <a:spcPts val="0"/>
              </a:spcBef>
              <a:spcAft>
                <a:spcPts val="1000"/>
              </a:spcAft>
            </a:pPr>
            <a:r>
              <a:rPr lang="en-US" sz="3600" dirty="0">
                <a:solidFill>
                  <a:schemeClr val="bg1"/>
                </a:solidFill>
                <a:effectLst/>
              </a:rPr>
              <a:t>The world apart from God</a:t>
            </a:r>
          </a:p>
        </p:txBody>
      </p:sp>
      <p:sp>
        <p:nvSpPr>
          <p:cNvPr id="4" name="TextBox 3">
            <a:extLst>
              <a:ext uri="{FF2B5EF4-FFF2-40B4-BE49-F238E27FC236}">
                <a16:creationId xmlns:a16="http://schemas.microsoft.com/office/drawing/2014/main" xmlns="" id="{DE8B723A-18C9-45BA-AF27-65B2F0384B4F}"/>
              </a:ext>
            </a:extLst>
          </p:cNvPr>
          <p:cNvSpPr txBox="1"/>
          <p:nvPr/>
        </p:nvSpPr>
        <p:spPr>
          <a:xfrm>
            <a:off x="695139" y="2257362"/>
            <a:ext cx="9156783" cy="341632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3600" b="1" dirty="0"/>
              <a:t>1 John 2:16–17 (NASB95) — 16</a:t>
            </a:r>
            <a:r>
              <a:rPr lang="en-US" sz="3600" dirty="0"/>
              <a:t> For all that is in the world, the </a:t>
            </a:r>
            <a:r>
              <a:rPr lang="en-US" sz="3600" u="sng" dirty="0"/>
              <a:t>lust of the flesh </a:t>
            </a:r>
            <a:r>
              <a:rPr lang="en-US" sz="3600" dirty="0"/>
              <a:t>and the </a:t>
            </a:r>
            <a:r>
              <a:rPr lang="en-US" sz="3600" u="sng" dirty="0"/>
              <a:t>lust of the eyes </a:t>
            </a:r>
            <a:r>
              <a:rPr lang="en-US" sz="3600" dirty="0"/>
              <a:t>and </a:t>
            </a:r>
            <a:r>
              <a:rPr lang="en-US" sz="3600" u="sng" dirty="0"/>
              <a:t>the boastful pride of life</a:t>
            </a:r>
            <a:r>
              <a:rPr lang="en-US" sz="3600" dirty="0"/>
              <a:t>, is not from the Father, but is from the world. </a:t>
            </a:r>
            <a:r>
              <a:rPr lang="en-US" sz="3600" b="1" dirty="0"/>
              <a:t>17</a:t>
            </a:r>
            <a:r>
              <a:rPr lang="en-US" sz="3600" dirty="0"/>
              <a:t> The world is passing away, and also its lusts; but the one who does the will of God lives forever. </a:t>
            </a:r>
          </a:p>
        </p:txBody>
      </p:sp>
    </p:spTree>
    <p:extLst>
      <p:ext uri="{BB962C8B-B14F-4D97-AF65-F5344CB8AC3E}">
        <p14:creationId xmlns:p14="http://schemas.microsoft.com/office/powerpoint/2010/main" val="1904496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The Cosmos</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fontScale="92500" lnSpcReduction="20000"/>
          </a:bodyPr>
          <a:lstStyle/>
          <a:p>
            <a:pPr>
              <a:lnSpc>
                <a:spcPct val="115000"/>
              </a:lnSpc>
              <a:spcBef>
                <a:spcPts val="0"/>
              </a:spcBef>
              <a:spcAft>
                <a:spcPts val="1000"/>
              </a:spcAft>
            </a:pPr>
            <a:r>
              <a:rPr lang="en-US" sz="3600" dirty="0">
                <a:solidFill>
                  <a:schemeClr val="bg1"/>
                </a:solidFill>
                <a:effectLst/>
              </a:rPr>
              <a:t>The world apart from God</a:t>
            </a:r>
          </a:p>
          <a:p>
            <a:pPr>
              <a:lnSpc>
                <a:spcPct val="115000"/>
              </a:lnSpc>
              <a:spcBef>
                <a:spcPts val="0"/>
              </a:spcBef>
              <a:spcAft>
                <a:spcPts val="1000"/>
              </a:spcAft>
            </a:pPr>
            <a:r>
              <a:rPr lang="en-US" sz="3600" dirty="0">
                <a:solidFill>
                  <a:schemeClr val="bg1"/>
                </a:solidFill>
              </a:rPr>
              <a:t>The natural man</a:t>
            </a:r>
          </a:p>
          <a:p>
            <a:pPr>
              <a:lnSpc>
                <a:spcPct val="115000"/>
              </a:lnSpc>
              <a:spcBef>
                <a:spcPts val="0"/>
              </a:spcBef>
              <a:spcAft>
                <a:spcPts val="1000"/>
              </a:spcAft>
            </a:pPr>
            <a:r>
              <a:rPr lang="en-US" sz="3600" dirty="0">
                <a:solidFill>
                  <a:schemeClr val="bg1"/>
                </a:solidFill>
                <a:effectLst/>
              </a:rPr>
              <a:t>The system designed to distract us from what is most important</a:t>
            </a:r>
          </a:p>
          <a:p>
            <a:pPr lvl="1">
              <a:lnSpc>
                <a:spcPct val="115000"/>
              </a:lnSpc>
              <a:spcBef>
                <a:spcPts val="0"/>
              </a:spcBef>
              <a:spcAft>
                <a:spcPts val="1000"/>
              </a:spcAft>
            </a:pPr>
            <a:r>
              <a:rPr lang="en-US" sz="3400" dirty="0"/>
              <a:t>Material goods</a:t>
            </a:r>
          </a:p>
          <a:p>
            <a:pPr lvl="1">
              <a:lnSpc>
                <a:spcPct val="115000"/>
              </a:lnSpc>
              <a:spcBef>
                <a:spcPts val="0"/>
              </a:spcBef>
              <a:spcAft>
                <a:spcPts val="1000"/>
              </a:spcAft>
            </a:pPr>
            <a:r>
              <a:rPr lang="en-US" sz="3400" dirty="0"/>
              <a:t>How people treat us</a:t>
            </a:r>
          </a:p>
          <a:p>
            <a:pPr lvl="1">
              <a:lnSpc>
                <a:spcPct val="115000"/>
              </a:lnSpc>
              <a:spcBef>
                <a:spcPts val="0"/>
              </a:spcBef>
              <a:spcAft>
                <a:spcPts val="1000"/>
              </a:spcAft>
            </a:pPr>
            <a:r>
              <a:rPr lang="en-US" sz="3400" dirty="0"/>
              <a:t>Being respected</a:t>
            </a:r>
          </a:p>
          <a:p>
            <a:pPr lvl="1">
              <a:lnSpc>
                <a:spcPct val="115000"/>
              </a:lnSpc>
              <a:spcBef>
                <a:spcPts val="0"/>
              </a:spcBef>
              <a:spcAft>
                <a:spcPts val="1000"/>
              </a:spcAft>
            </a:pPr>
            <a:r>
              <a:rPr lang="en-US" sz="3400" dirty="0"/>
              <a:t>Getting “what we deserve”</a:t>
            </a:r>
          </a:p>
        </p:txBody>
      </p:sp>
    </p:spTree>
    <p:extLst>
      <p:ext uri="{BB962C8B-B14F-4D97-AF65-F5344CB8AC3E}">
        <p14:creationId xmlns:p14="http://schemas.microsoft.com/office/powerpoint/2010/main" val="102594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5</a:t>
            </a:r>
            <a:r>
              <a:rPr lang="en-US" sz="3600" u="none" strike="noStrike" dirty="0">
                <a:solidFill>
                  <a:schemeClr val="bg1"/>
                </a:solidFill>
                <a:effectLst/>
              </a:rPr>
              <a:t> </a:t>
            </a:r>
            <a:r>
              <a:rPr lang="en-US" sz="3600" dirty="0">
                <a:solidFill>
                  <a:schemeClr val="bg1"/>
                </a:solidFill>
                <a:effectLst/>
              </a:rPr>
              <a:t>Do you think the Scriptures have no meaning? They say that God is passionate that the spirit he has placed within us should be faithful to him. </a:t>
            </a:r>
            <a:r>
              <a:rPr lang="en-US" sz="3600" b="1" u="none" strike="noStrike" dirty="0">
                <a:solidFill>
                  <a:schemeClr val="bg1"/>
                </a:solidFill>
                <a:effectLst/>
              </a:rPr>
              <a:t>6</a:t>
            </a:r>
            <a:r>
              <a:rPr lang="en-US" sz="3600" u="none" strike="noStrike" dirty="0">
                <a:solidFill>
                  <a:schemeClr val="bg1"/>
                </a:solidFill>
                <a:effectLst/>
              </a:rPr>
              <a:t> </a:t>
            </a:r>
            <a:r>
              <a:rPr lang="en-US" sz="3600" dirty="0">
                <a:solidFill>
                  <a:schemeClr val="bg1"/>
                </a:solidFill>
                <a:effectLst/>
              </a:rPr>
              <a:t>And he gives grace generously. As the Scriptures say, “God opposes the proud but gives grace to the humble</a:t>
            </a:r>
          </a:p>
        </p:txBody>
      </p:sp>
    </p:spTree>
    <p:extLst>
      <p:ext uri="{BB962C8B-B14F-4D97-AF65-F5344CB8AC3E}">
        <p14:creationId xmlns:p14="http://schemas.microsoft.com/office/powerpoint/2010/main" val="401745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We want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a:lnSpc>
                <a:spcPct val="115000"/>
              </a:lnSpc>
              <a:spcBef>
                <a:spcPts val="0"/>
              </a:spcBef>
              <a:spcAft>
                <a:spcPts val="1000"/>
              </a:spcAft>
            </a:pPr>
            <a:r>
              <a:rPr lang="en-US" sz="3600" dirty="0">
                <a:solidFill>
                  <a:schemeClr val="bg1"/>
                </a:solidFill>
                <a:effectLst/>
              </a:rPr>
              <a:t>To be appreciated</a:t>
            </a:r>
          </a:p>
          <a:p>
            <a:pPr>
              <a:lnSpc>
                <a:spcPct val="115000"/>
              </a:lnSpc>
              <a:spcBef>
                <a:spcPts val="0"/>
              </a:spcBef>
              <a:spcAft>
                <a:spcPts val="1000"/>
              </a:spcAft>
            </a:pPr>
            <a:r>
              <a:rPr lang="en-US" sz="3600" dirty="0">
                <a:solidFill>
                  <a:schemeClr val="bg1"/>
                </a:solidFill>
              </a:rPr>
              <a:t>To be respected</a:t>
            </a:r>
          </a:p>
          <a:p>
            <a:pPr>
              <a:lnSpc>
                <a:spcPct val="115000"/>
              </a:lnSpc>
              <a:spcBef>
                <a:spcPts val="0"/>
              </a:spcBef>
              <a:spcAft>
                <a:spcPts val="1000"/>
              </a:spcAft>
            </a:pPr>
            <a:r>
              <a:rPr lang="en-US" sz="3600" dirty="0">
                <a:solidFill>
                  <a:schemeClr val="bg1"/>
                </a:solidFill>
                <a:effectLst/>
              </a:rPr>
              <a:t>To be honored</a:t>
            </a:r>
            <a:endParaRPr lang="en-US" sz="3600" dirty="0">
              <a:solidFill>
                <a:schemeClr val="bg1"/>
              </a:solidFill>
            </a:endParaRPr>
          </a:p>
          <a:p>
            <a:pPr>
              <a:lnSpc>
                <a:spcPct val="115000"/>
              </a:lnSpc>
              <a:spcBef>
                <a:spcPts val="0"/>
              </a:spcBef>
              <a:spcAft>
                <a:spcPts val="1000"/>
              </a:spcAft>
            </a:pPr>
            <a:r>
              <a:rPr lang="en-US" sz="3600" dirty="0">
                <a:solidFill>
                  <a:schemeClr val="bg1"/>
                </a:solidFill>
              </a:rPr>
              <a:t>To be significant</a:t>
            </a:r>
            <a:endParaRPr lang="en-US" sz="3600" dirty="0">
              <a:solidFill>
                <a:schemeClr val="bg1"/>
              </a:solidFill>
              <a:effectLst/>
            </a:endParaRPr>
          </a:p>
        </p:txBody>
      </p:sp>
      <p:sp>
        <p:nvSpPr>
          <p:cNvPr id="4" name="TextBox 3">
            <a:extLst>
              <a:ext uri="{FF2B5EF4-FFF2-40B4-BE49-F238E27FC236}">
                <a16:creationId xmlns:a16="http://schemas.microsoft.com/office/drawing/2014/main" xmlns="" id="{4074297A-5CF5-40FC-BC89-D59C19B5D8E7}"/>
              </a:ext>
            </a:extLst>
          </p:cNvPr>
          <p:cNvSpPr txBox="1"/>
          <p:nvPr/>
        </p:nvSpPr>
        <p:spPr>
          <a:xfrm>
            <a:off x="4743082" y="2678307"/>
            <a:ext cx="5421506" cy="1200329"/>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sz="3600" dirty="0"/>
              <a:t>We seek these things by whatever means necessary</a:t>
            </a:r>
          </a:p>
        </p:txBody>
      </p:sp>
    </p:spTree>
    <p:extLst>
      <p:ext uri="{BB962C8B-B14F-4D97-AF65-F5344CB8AC3E}">
        <p14:creationId xmlns:p14="http://schemas.microsoft.com/office/powerpoint/2010/main" val="122565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God wants</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a:lnSpc>
                <a:spcPct val="115000"/>
              </a:lnSpc>
              <a:spcBef>
                <a:spcPts val="0"/>
              </a:spcBef>
              <a:spcAft>
                <a:spcPts val="1000"/>
              </a:spcAft>
            </a:pPr>
            <a:r>
              <a:rPr lang="en-US" sz="3600" dirty="0">
                <a:solidFill>
                  <a:schemeClr val="bg1"/>
                </a:solidFill>
                <a:effectLst/>
              </a:rPr>
              <a:t>Us to know how much He values us</a:t>
            </a:r>
          </a:p>
          <a:p>
            <a:pPr>
              <a:lnSpc>
                <a:spcPct val="115000"/>
              </a:lnSpc>
              <a:spcBef>
                <a:spcPts val="0"/>
              </a:spcBef>
              <a:spcAft>
                <a:spcPts val="1000"/>
              </a:spcAft>
            </a:pPr>
            <a:r>
              <a:rPr lang="en-US" sz="3600" dirty="0">
                <a:solidFill>
                  <a:schemeClr val="bg1"/>
                </a:solidFill>
              </a:rPr>
              <a:t>To save us from destruction</a:t>
            </a:r>
          </a:p>
          <a:p>
            <a:pPr>
              <a:lnSpc>
                <a:spcPct val="115000"/>
              </a:lnSpc>
              <a:spcBef>
                <a:spcPts val="0"/>
              </a:spcBef>
              <a:spcAft>
                <a:spcPts val="1000"/>
              </a:spcAft>
            </a:pPr>
            <a:r>
              <a:rPr lang="en-US" sz="3600" dirty="0">
                <a:solidFill>
                  <a:schemeClr val="bg1"/>
                </a:solidFill>
                <a:effectLst/>
              </a:rPr>
              <a:t>To give us true glory</a:t>
            </a:r>
            <a:endParaRPr lang="en-US" sz="3600" dirty="0">
              <a:solidFill>
                <a:schemeClr val="bg1"/>
              </a:solidFill>
            </a:endParaRPr>
          </a:p>
          <a:p>
            <a:pPr>
              <a:lnSpc>
                <a:spcPct val="115000"/>
              </a:lnSpc>
              <a:spcBef>
                <a:spcPts val="0"/>
              </a:spcBef>
              <a:spcAft>
                <a:spcPts val="1000"/>
              </a:spcAft>
            </a:pPr>
            <a:r>
              <a:rPr lang="en-US" sz="3600" dirty="0">
                <a:solidFill>
                  <a:schemeClr val="bg1"/>
                </a:solidFill>
              </a:rPr>
              <a:t>To give us meaningful work to do</a:t>
            </a:r>
            <a:endParaRPr lang="en-US" sz="3600" dirty="0">
              <a:solidFill>
                <a:schemeClr val="bg1"/>
              </a:solidFill>
              <a:effectLst/>
            </a:endParaRPr>
          </a:p>
        </p:txBody>
      </p:sp>
    </p:spTree>
    <p:extLst>
      <p:ext uri="{BB962C8B-B14F-4D97-AF65-F5344CB8AC3E}">
        <p14:creationId xmlns:p14="http://schemas.microsoft.com/office/powerpoint/2010/main" val="59589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lstStyle/>
          <a:p>
            <a:r>
              <a:rPr lang="en-US" sz="4800" dirty="0">
                <a:solidFill>
                  <a:srgbClr val="55AB2C"/>
                </a:solidFill>
              </a:rPr>
              <a:t>Context</a:t>
            </a: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dirty="0">
                <a:solidFill>
                  <a:schemeClr val="bg1"/>
                </a:solidFill>
              </a:rPr>
              <a:t>The Mature Christian</a:t>
            </a:r>
          </a:p>
          <a:p>
            <a:r>
              <a:rPr lang="en-US" dirty="0">
                <a:solidFill>
                  <a:schemeClr val="bg1"/>
                </a:solidFill>
              </a:rPr>
              <a:t>Lives out their faith in action</a:t>
            </a:r>
          </a:p>
          <a:p>
            <a:r>
              <a:rPr lang="en-US" dirty="0">
                <a:solidFill>
                  <a:schemeClr val="bg1"/>
                </a:solidFill>
              </a:rPr>
              <a:t>Tames the tongue</a:t>
            </a:r>
          </a:p>
          <a:p>
            <a:r>
              <a:rPr lang="en-US" dirty="0">
                <a:solidFill>
                  <a:schemeClr val="bg1"/>
                </a:solidFill>
              </a:rPr>
              <a:t>Understands God’s wisdom</a:t>
            </a:r>
          </a:p>
          <a:p>
            <a:pPr marL="0" indent="0">
              <a:buNone/>
            </a:pPr>
            <a:endParaRPr lang="en-US" dirty="0">
              <a:solidFill>
                <a:schemeClr val="bg1"/>
              </a:solidFill>
            </a:endParaRPr>
          </a:p>
        </p:txBody>
      </p:sp>
    </p:spTree>
    <p:extLst>
      <p:ext uri="{BB962C8B-B14F-4D97-AF65-F5344CB8AC3E}">
        <p14:creationId xmlns:p14="http://schemas.microsoft.com/office/powerpoint/2010/main" val="10411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dirty="0">
                <a:solidFill>
                  <a:srgbClr val="72DB2B"/>
                </a:solidFill>
                <a:latin typeface="Calibri" panose="020F0502020204030204" pitchFamily="34" charset="0"/>
              </a:rPr>
              <a:t>How do I break up with the world?</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endParaRPr lang="en-US" sz="3600" b="1" u="none" strike="noStrike" dirty="0">
              <a:solidFill>
                <a:schemeClr val="bg1"/>
              </a:solidFill>
              <a:effectLst/>
            </a:endParaRPr>
          </a:p>
        </p:txBody>
      </p:sp>
    </p:spTree>
    <p:extLst>
      <p:ext uri="{BB962C8B-B14F-4D97-AF65-F5344CB8AC3E}">
        <p14:creationId xmlns:p14="http://schemas.microsoft.com/office/powerpoint/2010/main" val="4174672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lnSpcReduction="10000"/>
          </a:bodyPr>
          <a:lstStyle/>
          <a:p>
            <a:pPr marL="0" marR="0" indent="0">
              <a:lnSpc>
                <a:spcPct val="115000"/>
              </a:lnSpc>
              <a:spcBef>
                <a:spcPts val="0"/>
              </a:spcBef>
              <a:spcAft>
                <a:spcPts val="1000"/>
              </a:spcAft>
              <a:buNone/>
            </a:pPr>
            <a:r>
              <a:rPr lang="en-US" sz="3600" b="1" u="none" strike="noStrike" dirty="0">
                <a:solidFill>
                  <a:schemeClr val="bg1"/>
                </a:solidFill>
                <a:effectLst/>
              </a:rPr>
              <a:t>7</a:t>
            </a:r>
            <a:r>
              <a:rPr lang="en-US" sz="3600" u="none" strike="noStrike" dirty="0">
                <a:solidFill>
                  <a:schemeClr val="bg1"/>
                </a:solidFill>
                <a:effectLst/>
              </a:rPr>
              <a:t> </a:t>
            </a:r>
            <a:r>
              <a:rPr lang="en-US" sz="3600" dirty="0">
                <a:solidFill>
                  <a:schemeClr val="bg1"/>
                </a:solidFill>
                <a:effectLst/>
              </a:rPr>
              <a:t>So humble yourselves before God. Resist the devil, and he will flee from you. </a:t>
            </a:r>
            <a:r>
              <a:rPr lang="en-US" sz="3600" b="1" u="none" strike="noStrike" dirty="0">
                <a:solidFill>
                  <a:schemeClr val="bg1"/>
                </a:solidFill>
                <a:effectLst/>
              </a:rPr>
              <a:t>8</a:t>
            </a:r>
            <a:r>
              <a:rPr lang="en-US" sz="3600" u="none" strike="noStrike" dirty="0">
                <a:solidFill>
                  <a:schemeClr val="bg1"/>
                </a:solidFill>
                <a:effectLst/>
              </a:rPr>
              <a:t> </a:t>
            </a:r>
            <a:r>
              <a:rPr lang="en-US" sz="3600" dirty="0">
                <a:solidFill>
                  <a:schemeClr val="bg1"/>
                </a:solidFill>
                <a:effectLst/>
              </a:rPr>
              <a:t>Come close to God, and God will come close to you. Wash your hands, you sinners; purify your hearts, for your loyalty is divided between God and the world. </a:t>
            </a:r>
            <a:r>
              <a:rPr lang="en-US" sz="3600" b="1" u="none" strike="noStrike" dirty="0">
                <a:solidFill>
                  <a:schemeClr val="bg1"/>
                </a:solidFill>
                <a:effectLst/>
              </a:rPr>
              <a:t>9</a:t>
            </a:r>
            <a:r>
              <a:rPr lang="en-US" sz="3600" u="none" strike="noStrike" dirty="0">
                <a:solidFill>
                  <a:schemeClr val="bg1"/>
                </a:solidFill>
                <a:effectLst/>
              </a:rPr>
              <a:t> </a:t>
            </a:r>
            <a:r>
              <a:rPr lang="en-US" sz="3600" dirty="0">
                <a:solidFill>
                  <a:schemeClr val="bg1"/>
                </a:solidFill>
                <a:effectLst/>
              </a:rPr>
              <a:t>Let there be tears for what you have done. Let there be sorrow and deep grief. Let there be sadness instead of laughter, and gloom instead of joy. </a:t>
            </a:r>
          </a:p>
        </p:txBody>
      </p:sp>
    </p:spTree>
    <p:extLst>
      <p:ext uri="{BB962C8B-B14F-4D97-AF65-F5344CB8AC3E}">
        <p14:creationId xmlns:p14="http://schemas.microsoft.com/office/powerpoint/2010/main" val="1912583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dirty="0">
                <a:solidFill>
                  <a:srgbClr val="72DB2B"/>
                </a:solidFill>
                <a:latin typeface="Calibri" panose="020F0502020204030204" pitchFamily="34" charset="0"/>
              </a:rPr>
              <a:t>How do I break up with the world?</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-Humble yourself before God</a:t>
            </a:r>
          </a:p>
          <a:p>
            <a:pPr marL="0" marR="0" indent="0">
              <a:lnSpc>
                <a:spcPct val="115000"/>
              </a:lnSpc>
              <a:spcBef>
                <a:spcPts val="0"/>
              </a:spcBef>
              <a:spcAft>
                <a:spcPts val="1000"/>
              </a:spcAft>
              <a:buNone/>
            </a:pPr>
            <a:r>
              <a:rPr lang="en-US" sz="3600" b="1" u="none" strike="noStrike" dirty="0">
                <a:solidFill>
                  <a:schemeClr val="bg1"/>
                </a:solidFill>
                <a:effectLst/>
              </a:rPr>
              <a:t>-Fight the temptation to be selfish</a:t>
            </a:r>
          </a:p>
          <a:p>
            <a:pPr marL="0" marR="0" indent="0">
              <a:lnSpc>
                <a:spcPct val="115000"/>
              </a:lnSpc>
              <a:spcBef>
                <a:spcPts val="0"/>
              </a:spcBef>
              <a:spcAft>
                <a:spcPts val="1000"/>
              </a:spcAft>
              <a:buNone/>
            </a:pPr>
            <a:r>
              <a:rPr lang="en-US" sz="3600" b="1" u="none" strike="noStrike" dirty="0">
                <a:solidFill>
                  <a:schemeClr val="bg1"/>
                </a:solidFill>
                <a:effectLst/>
              </a:rPr>
              <a:t>-Draw near to God</a:t>
            </a:r>
          </a:p>
          <a:p>
            <a:pPr marL="0" marR="0" indent="0">
              <a:lnSpc>
                <a:spcPct val="115000"/>
              </a:lnSpc>
              <a:spcBef>
                <a:spcPts val="0"/>
              </a:spcBef>
              <a:spcAft>
                <a:spcPts val="1000"/>
              </a:spcAft>
              <a:buNone/>
            </a:pPr>
            <a:r>
              <a:rPr lang="en-US" sz="3600" dirty="0">
                <a:solidFill>
                  <a:schemeClr val="bg1"/>
                </a:solidFill>
              </a:rPr>
              <a:t>-Recognize your divided loyalties</a:t>
            </a:r>
          </a:p>
          <a:p>
            <a:pPr marL="0" marR="0" indent="0">
              <a:lnSpc>
                <a:spcPct val="115000"/>
              </a:lnSpc>
              <a:spcBef>
                <a:spcPts val="0"/>
              </a:spcBef>
              <a:spcAft>
                <a:spcPts val="1000"/>
              </a:spcAft>
              <a:buNone/>
            </a:pPr>
            <a:r>
              <a:rPr lang="en-US" sz="3600" b="1" u="none" strike="noStrike" dirty="0">
                <a:solidFill>
                  <a:schemeClr val="bg1"/>
                </a:solidFill>
                <a:effectLst/>
              </a:rPr>
              <a:t>-Be bothered by your wrong behavior</a:t>
            </a:r>
          </a:p>
        </p:txBody>
      </p:sp>
    </p:spTree>
    <p:extLst>
      <p:ext uri="{BB962C8B-B14F-4D97-AF65-F5344CB8AC3E}">
        <p14:creationId xmlns:p14="http://schemas.microsoft.com/office/powerpoint/2010/main" val="294378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200" b="1" u="none" strike="noStrike" dirty="0">
                <a:solidFill>
                  <a:schemeClr val="bg1"/>
                </a:solidFill>
                <a:effectLst/>
              </a:rPr>
              <a:t>10</a:t>
            </a:r>
            <a:r>
              <a:rPr lang="en-US" sz="3200" u="none" strike="noStrike" dirty="0">
                <a:solidFill>
                  <a:schemeClr val="bg1"/>
                </a:solidFill>
                <a:effectLst/>
              </a:rPr>
              <a:t> </a:t>
            </a:r>
            <a:r>
              <a:rPr lang="en-US" sz="3200" dirty="0">
                <a:solidFill>
                  <a:schemeClr val="bg1"/>
                </a:solidFill>
                <a:effectLst/>
              </a:rPr>
              <a:t>Humble yourselves before the Lord, and he will lift you up in honor. </a:t>
            </a:r>
          </a:p>
          <a:p>
            <a:pPr>
              <a:lnSpc>
                <a:spcPct val="115000"/>
              </a:lnSpc>
              <a:spcBef>
                <a:spcPts val="0"/>
              </a:spcBef>
              <a:spcAft>
                <a:spcPts val="1000"/>
              </a:spcAft>
            </a:pPr>
            <a:r>
              <a:rPr lang="en-US" sz="3200" dirty="0">
                <a:solidFill>
                  <a:schemeClr val="bg1"/>
                </a:solidFill>
                <a:effectLst/>
              </a:rPr>
              <a:t>Let God worry about your honor</a:t>
            </a:r>
          </a:p>
          <a:p>
            <a:pPr>
              <a:lnSpc>
                <a:spcPct val="115000"/>
              </a:lnSpc>
              <a:spcBef>
                <a:spcPts val="0"/>
              </a:spcBef>
              <a:spcAft>
                <a:spcPts val="1000"/>
              </a:spcAft>
            </a:pPr>
            <a:endParaRPr lang="en-US" sz="3200" dirty="0">
              <a:solidFill>
                <a:schemeClr val="bg1"/>
              </a:solidFill>
              <a:effectLst/>
            </a:endParaRPr>
          </a:p>
        </p:txBody>
      </p:sp>
    </p:spTree>
    <p:extLst>
      <p:ext uri="{BB962C8B-B14F-4D97-AF65-F5344CB8AC3E}">
        <p14:creationId xmlns:p14="http://schemas.microsoft.com/office/powerpoint/2010/main" val="202539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55AB2C"/>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11</a:t>
            </a:r>
            <a:r>
              <a:rPr lang="en-US" sz="3600" u="none" strike="noStrike" dirty="0">
                <a:solidFill>
                  <a:schemeClr val="bg1"/>
                </a:solidFill>
                <a:effectLst/>
              </a:rPr>
              <a:t> </a:t>
            </a:r>
            <a:r>
              <a:rPr lang="en-US" sz="3600" dirty="0">
                <a:solidFill>
                  <a:schemeClr val="bg1"/>
                </a:solidFill>
                <a:effectLst/>
              </a:rPr>
              <a:t>Don’t speak evil against each other, dear brothers and sisters. If you criticize and judge each other, then you are criticizing and judging God’s law. But your job is to obey the law, not to judge whether it applies to you. </a:t>
            </a:r>
          </a:p>
        </p:txBody>
      </p:sp>
    </p:spTree>
    <p:extLst>
      <p:ext uri="{BB962C8B-B14F-4D97-AF65-F5344CB8AC3E}">
        <p14:creationId xmlns:p14="http://schemas.microsoft.com/office/powerpoint/2010/main" val="252053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lstStyle/>
          <a:p>
            <a:r>
              <a:rPr lang="en-US" sz="4800" dirty="0">
                <a:solidFill>
                  <a:srgbClr val="55AB2C"/>
                </a:solidFill>
              </a:rPr>
              <a:t>Tonight</a:t>
            </a: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dirty="0">
                <a:solidFill>
                  <a:schemeClr val="bg1"/>
                </a:solidFill>
              </a:rPr>
              <a:t>The Mature Christian</a:t>
            </a:r>
          </a:p>
          <a:p>
            <a:r>
              <a:rPr lang="en-US" dirty="0">
                <a:solidFill>
                  <a:schemeClr val="bg1"/>
                </a:solidFill>
              </a:rPr>
              <a:t>Lives in tension with our culture</a:t>
            </a:r>
          </a:p>
          <a:p>
            <a:pPr marL="0" indent="0">
              <a:buNone/>
            </a:pPr>
            <a:endParaRPr lang="en-US" dirty="0">
              <a:solidFill>
                <a:schemeClr val="bg1"/>
              </a:solidFill>
            </a:endParaRPr>
          </a:p>
        </p:txBody>
      </p:sp>
    </p:spTree>
    <p:extLst>
      <p:ext uri="{BB962C8B-B14F-4D97-AF65-F5344CB8AC3E}">
        <p14:creationId xmlns:p14="http://schemas.microsoft.com/office/powerpoint/2010/main" val="74177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1</a:t>
            </a:r>
            <a:r>
              <a:rPr lang="en-US" sz="3600" u="none" strike="noStrike" dirty="0">
                <a:solidFill>
                  <a:schemeClr val="bg1"/>
                </a:solidFill>
                <a:effectLst/>
              </a:rPr>
              <a:t> </a:t>
            </a:r>
            <a:r>
              <a:rPr lang="en-US" sz="3600" dirty="0">
                <a:solidFill>
                  <a:schemeClr val="bg1"/>
                </a:solidFill>
                <a:effectLst/>
              </a:rPr>
              <a:t>What is causing the quarrels and fights among you? Don’t they come from the evil desires at war within you? </a:t>
            </a:r>
            <a:r>
              <a:rPr lang="en-US" sz="3600" b="1" u="none" strike="noStrike" dirty="0">
                <a:solidFill>
                  <a:schemeClr val="bg1"/>
                </a:solidFill>
                <a:effectLst/>
              </a:rPr>
              <a:t>2</a:t>
            </a:r>
            <a:r>
              <a:rPr lang="en-US" sz="3600" u="none" strike="noStrike" dirty="0">
                <a:solidFill>
                  <a:schemeClr val="bg1"/>
                </a:solidFill>
                <a:effectLst/>
              </a:rPr>
              <a:t> </a:t>
            </a:r>
            <a:r>
              <a:rPr lang="en-US" sz="3600" dirty="0">
                <a:solidFill>
                  <a:schemeClr val="bg1"/>
                </a:solidFill>
                <a:effectLst/>
              </a:rPr>
              <a:t>You want what you don’t have, so you scheme and kill to get it. You are jealous of what others have, but you can’t get it, so you fight and wage war to take it away from them. Yet you don’t have what you want because you don’t ask God for it. </a:t>
            </a:r>
          </a:p>
        </p:txBody>
      </p:sp>
    </p:spTree>
    <p:extLst>
      <p:ext uri="{BB962C8B-B14F-4D97-AF65-F5344CB8AC3E}">
        <p14:creationId xmlns:p14="http://schemas.microsoft.com/office/powerpoint/2010/main" val="274218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72DB2B"/>
                </a:solidFill>
                <a:effectLst/>
                <a:latin typeface="Calibri" panose="020F0502020204030204" pitchFamily="34" charset="0"/>
              </a:rPr>
              <a:t>James 4:1–11 (NLT)</a:t>
            </a:r>
            <a:endParaRPr lang="en-US" dirty="0">
              <a:solidFill>
                <a:srgbClr val="72DB2B"/>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200" b="1" u="none" strike="noStrike" dirty="0">
                <a:solidFill>
                  <a:schemeClr val="bg1"/>
                </a:solidFill>
                <a:effectLst/>
              </a:rPr>
              <a:t>3</a:t>
            </a:r>
            <a:r>
              <a:rPr lang="en-US" sz="3200" u="none" strike="noStrike" dirty="0">
                <a:solidFill>
                  <a:schemeClr val="bg1"/>
                </a:solidFill>
                <a:effectLst/>
              </a:rPr>
              <a:t> </a:t>
            </a:r>
            <a:r>
              <a:rPr lang="en-US" sz="3200" dirty="0">
                <a:solidFill>
                  <a:schemeClr val="bg1"/>
                </a:solidFill>
                <a:effectLst/>
              </a:rPr>
              <a:t>And even when you ask, you don’t get it because your motives are all wrong—you want only what will give you pleasure.</a:t>
            </a:r>
          </a:p>
        </p:txBody>
      </p:sp>
    </p:spTree>
    <p:extLst>
      <p:ext uri="{BB962C8B-B14F-4D97-AF65-F5344CB8AC3E}">
        <p14:creationId xmlns:p14="http://schemas.microsoft.com/office/powerpoint/2010/main" val="378245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55AB2C"/>
                </a:solidFill>
                <a:effectLst/>
              </a:rPr>
              <a:t>Quarreling in the church</a:t>
            </a:r>
            <a:endParaRPr lang="en-US" dirty="0">
              <a:solidFill>
                <a:srgbClr val="55AB2C"/>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They were at odds with one another</a:t>
            </a:r>
          </a:p>
          <a:p>
            <a:pPr marL="0" marR="0" indent="0">
              <a:lnSpc>
                <a:spcPct val="115000"/>
              </a:lnSpc>
              <a:spcBef>
                <a:spcPts val="0"/>
              </a:spcBef>
              <a:spcAft>
                <a:spcPts val="1000"/>
              </a:spcAft>
              <a:buNone/>
            </a:pPr>
            <a:r>
              <a:rPr lang="en-US" sz="3600" dirty="0">
                <a:solidFill>
                  <a:schemeClr val="bg1"/>
                </a:solidFill>
              </a:rPr>
              <a:t>-The source of their fighting</a:t>
            </a:r>
          </a:p>
          <a:p>
            <a:pPr marL="457200" lvl="1" indent="0">
              <a:lnSpc>
                <a:spcPct val="115000"/>
              </a:lnSpc>
              <a:spcBef>
                <a:spcPts val="0"/>
              </a:spcBef>
              <a:spcAft>
                <a:spcPts val="1000"/>
              </a:spcAft>
              <a:buNone/>
            </a:pPr>
            <a:r>
              <a:rPr lang="en-US" sz="3400" dirty="0">
                <a:solidFill>
                  <a:schemeClr val="bg1"/>
                </a:solidFill>
                <a:effectLst/>
              </a:rPr>
              <a:t>-</a:t>
            </a:r>
            <a:r>
              <a:rPr lang="en-US" sz="3400" dirty="0">
                <a:effectLst/>
              </a:rPr>
              <a:t>Greed</a:t>
            </a:r>
          </a:p>
          <a:p>
            <a:pPr marL="457200" lvl="1" indent="0">
              <a:lnSpc>
                <a:spcPct val="115000"/>
              </a:lnSpc>
              <a:spcBef>
                <a:spcPts val="0"/>
              </a:spcBef>
              <a:spcAft>
                <a:spcPts val="1000"/>
              </a:spcAft>
              <a:buNone/>
            </a:pPr>
            <a:r>
              <a:rPr lang="en-US" sz="3400" dirty="0">
                <a:solidFill>
                  <a:schemeClr val="bg1"/>
                </a:solidFill>
              </a:rPr>
              <a:t>-Jealousy </a:t>
            </a:r>
          </a:p>
          <a:p>
            <a:pPr marL="457200" lvl="1" indent="0">
              <a:lnSpc>
                <a:spcPct val="115000"/>
              </a:lnSpc>
              <a:spcBef>
                <a:spcPts val="0"/>
              </a:spcBef>
              <a:spcAft>
                <a:spcPts val="1000"/>
              </a:spcAft>
              <a:buNone/>
            </a:pPr>
            <a:r>
              <a:rPr lang="en-US" sz="3400" dirty="0">
                <a:solidFill>
                  <a:schemeClr val="bg1"/>
                </a:solidFill>
              </a:rPr>
              <a:t>-Taking</a:t>
            </a:r>
            <a:endParaRPr lang="en-US" sz="3400" dirty="0">
              <a:solidFill>
                <a:schemeClr val="bg1"/>
              </a:solidFill>
              <a:effectLst/>
            </a:endParaRPr>
          </a:p>
        </p:txBody>
      </p:sp>
      <p:sp>
        <p:nvSpPr>
          <p:cNvPr id="4" name="Right Brace 3">
            <a:extLst>
              <a:ext uri="{FF2B5EF4-FFF2-40B4-BE49-F238E27FC236}">
                <a16:creationId xmlns:a16="http://schemas.microsoft.com/office/drawing/2014/main" xmlns="" id="{C82801C2-000A-49BB-A6D0-153BFB88408A}"/>
              </a:ext>
            </a:extLst>
          </p:cNvPr>
          <p:cNvSpPr/>
          <p:nvPr/>
        </p:nvSpPr>
        <p:spPr>
          <a:xfrm>
            <a:off x="2229956" y="3085363"/>
            <a:ext cx="1398147" cy="2175613"/>
          </a:xfrm>
          <a:prstGeom prst="rightBrace">
            <a:avLst>
              <a:gd name="adj1" fmla="val 8333"/>
              <a:gd name="adj2" fmla="val 48915"/>
            </a:avLst>
          </a:prstGeom>
          <a:ln w="76200">
            <a:solidFill>
              <a:srgbClr val="55AB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xmlns="" id="{6A9743A0-6D54-4FBB-92E5-8C5D1B97B4B4}"/>
              </a:ext>
            </a:extLst>
          </p:cNvPr>
          <p:cNvSpPr txBox="1"/>
          <p:nvPr/>
        </p:nvSpPr>
        <p:spPr>
          <a:xfrm>
            <a:off x="4117749" y="3573004"/>
            <a:ext cx="4233773"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3600" dirty="0"/>
              <a:t>The source of most human conflict</a:t>
            </a:r>
          </a:p>
        </p:txBody>
      </p:sp>
    </p:spTree>
    <p:extLst>
      <p:ext uri="{BB962C8B-B14F-4D97-AF65-F5344CB8AC3E}">
        <p14:creationId xmlns:p14="http://schemas.microsoft.com/office/powerpoint/2010/main" val="129483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55AB2C"/>
                </a:solidFill>
                <a:effectLst/>
              </a:rPr>
              <a:t>Quarreling in the church</a:t>
            </a:r>
            <a:endParaRPr lang="en-US" dirty="0">
              <a:solidFill>
                <a:srgbClr val="55AB2C"/>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They were at odds with one another</a:t>
            </a:r>
          </a:p>
          <a:p>
            <a:pPr marL="0" marR="0" indent="0">
              <a:lnSpc>
                <a:spcPct val="115000"/>
              </a:lnSpc>
              <a:spcBef>
                <a:spcPts val="0"/>
              </a:spcBef>
              <a:spcAft>
                <a:spcPts val="1000"/>
              </a:spcAft>
              <a:buNone/>
            </a:pPr>
            <a:r>
              <a:rPr lang="en-US" sz="3600" dirty="0">
                <a:solidFill>
                  <a:schemeClr val="bg1"/>
                </a:solidFill>
              </a:rPr>
              <a:t>-The source of their fighting</a:t>
            </a:r>
          </a:p>
          <a:p>
            <a:pPr marL="457200" lvl="1" indent="0">
              <a:lnSpc>
                <a:spcPct val="115000"/>
              </a:lnSpc>
              <a:spcBef>
                <a:spcPts val="0"/>
              </a:spcBef>
              <a:spcAft>
                <a:spcPts val="1000"/>
              </a:spcAft>
              <a:buNone/>
            </a:pPr>
            <a:r>
              <a:rPr lang="en-US" sz="3400" dirty="0">
                <a:solidFill>
                  <a:schemeClr val="bg1"/>
                </a:solidFill>
                <a:effectLst/>
              </a:rPr>
              <a:t>-</a:t>
            </a:r>
            <a:r>
              <a:rPr lang="en-US" sz="3400" dirty="0">
                <a:effectLst/>
              </a:rPr>
              <a:t>Greed</a:t>
            </a:r>
          </a:p>
          <a:p>
            <a:pPr marL="457200" lvl="1" indent="0">
              <a:lnSpc>
                <a:spcPct val="115000"/>
              </a:lnSpc>
              <a:spcBef>
                <a:spcPts val="0"/>
              </a:spcBef>
              <a:spcAft>
                <a:spcPts val="1000"/>
              </a:spcAft>
              <a:buNone/>
            </a:pPr>
            <a:r>
              <a:rPr lang="en-US" sz="3400" dirty="0">
                <a:solidFill>
                  <a:schemeClr val="bg1"/>
                </a:solidFill>
              </a:rPr>
              <a:t>-Jealousy </a:t>
            </a:r>
          </a:p>
          <a:p>
            <a:pPr marL="457200" lvl="1" indent="0">
              <a:lnSpc>
                <a:spcPct val="115000"/>
              </a:lnSpc>
              <a:spcBef>
                <a:spcPts val="0"/>
              </a:spcBef>
              <a:spcAft>
                <a:spcPts val="1000"/>
              </a:spcAft>
              <a:buNone/>
            </a:pPr>
            <a:r>
              <a:rPr lang="en-US" sz="3400" dirty="0">
                <a:solidFill>
                  <a:schemeClr val="bg1"/>
                </a:solidFill>
              </a:rPr>
              <a:t>-Taking</a:t>
            </a:r>
            <a:endParaRPr lang="en-US" sz="3400" dirty="0">
              <a:solidFill>
                <a:schemeClr val="bg1"/>
              </a:solidFill>
              <a:effectLst/>
            </a:endParaRPr>
          </a:p>
        </p:txBody>
      </p:sp>
      <p:sp>
        <p:nvSpPr>
          <p:cNvPr id="4" name="Right Brace 3">
            <a:extLst>
              <a:ext uri="{FF2B5EF4-FFF2-40B4-BE49-F238E27FC236}">
                <a16:creationId xmlns:a16="http://schemas.microsoft.com/office/drawing/2014/main" xmlns="" id="{C82801C2-000A-49BB-A6D0-153BFB88408A}"/>
              </a:ext>
            </a:extLst>
          </p:cNvPr>
          <p:cNvSpPr/>
          <p:nvPr/>
        </p:nvSpPr>
        <p:spPr>
          <a:xfrm>
            <a:off x="2229956" y="3085363"/>
            <a:ext cx="1398147" cy="2175613"/>
          </a:xfrm>
          <a:prstGeom prst="rightBrace">
            <a:avLst>
              <a:gd name="adj1" fmla="val 8333"/>
              <a:gd name="adj2" fmla="val 48915"/>
            </a:avLst>
          </a:prstGeom>
          <a:ln w="76200">
            <a:solidFill>
              <a:srgbClr val="55AB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xmlns="" id="{A8A72D0C-2E83-4226-B82A-B6CDDBBABDAB}"/>
              </a:ext>
            </a:extLst>
          </p:cNvPr>
          <p:cNvSpPr txBox="1"/>
          <p:nvPr/>
        </p:nvSpPr>
        <p:spPr>
          <a:xfrm>
            <a:off x="4094152" y="3746502"/>
            <a:ext cx="4233773"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3600" dirty="0"/>
              <a:t>This is not God’s way</a:t>
            </a:r>
          </a:p>
        </p:txBody>
      </p:sp>
    </p:spTree>
    <p:extLst>
      <p:ext uri="{BB962C8B-B14F-4D97-AF65-F5344CB8AC3E}">
        <p14:creationId xmlns:p14="http://schemas.microsoft.com/office/powerpoint/2010/main" val="3309732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55AB2C"/>
                </a:solidFill>
                <a:effectLst/>
              </a:rPr>
              <a:t>Quarreling in the church</a:t>
            </a:r>
            <a:endParaRPr lang="en-US" dirty="0">
              <a:solidFill>
                <a:srgbClr val="55AB2C"/>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They were at odds with one another</a:t>
            </a:r>
          </a:p>
          <a:p>
            <a:pPr marL="0" marR="0" indent="0">
              <a:lnSpc>
                <a:spcPct val="115000"/>
              </a:lnSpc>
              <a:spcBef>
                <a:spcPts val="0"/>
              </a:spcBef>
              <a:spcAft>
                <a:spcPts val="1000"/>
              </a:spcAft>
              <a:buNone/>
            </a:pPr>
            <a:r>
              <a:rPr lang="en-US" sz="3600" dirty="0">
                <a:solidFill>
                  <a:schemeClr val="bg1"/>
                </a:solidFill>
              </a:rPr>
              <a:t>-The source of their fighting</a:t>
            </a:r>
          </a:p>
          <a:p>
            <a:pPr marL="457200" lvl="1" indent="0">
              <a:lnSpc>
                <a:spcPct val="115000"/>
              </a:lnSpc>
              <a:spcBef>
                <a:spcPts val="0"/>
              </a:spcBef>
              <a:spcAft>
                <a:spcPts val="1000"/>
              </a:spcAft>
              <a:buNone/>
            </a:pPr>
            <a:r>
              <a:rPr lang="en-US" sz="3400" dirty="0">
                <a:solidFill>
                  <a:schemeClr val="bg1"/>
                </a:solidFill>
                <a:effectLst/>
              </a:rPr>
              <a:t>-</a:t>
            </a:r>
            <a:r>
              <a:rPr lang="en-US" sz="3400" dirty="0">
                <a:effectLst/>
              </a:rPr>
              <a:t>Greed</a:t>
            </a:r>
          </a:p>
          <a:p>
            <a:pPr marL="457200" lvl="1" indent="0">
              <a:lnSpc>
                <a:spcPct val="115000"/>
              </a:lnSpc>
              <a:spcBef>
                <a:spcPts val="0"/>
              </a:spcBef>
              <a:spcAft>
                <a:spcPts val="1000"/>
              </a:spcAft>
              <a:buNone/>
            </a:pPr>
            <a:r>
              <a:rPr lang="en-US" sz="3400" dirty="0">
                <a:solidFill>
                  <a:schemeClr val="bg1"/>
                </a:solidFill>
              </a:rPr>
              <a:t>-Jealousy </a:t>
            </a:r>
          </a:p>
          <a:p>
            <a:pPr marL="457200" lvl="1" indent="0">
              <a:lnSpc>
                <a:spcPct val="115000"/>
              </a:lnSpc>
              <a:spcBef>
                <a:spcPts val="0"/>
              </a:spcBef>
              <a:spcAft>
                <a:spcPts val="1000"/>
              </a:spcAft>
              <a:buNone/>
            </a:pPr>
            <a:r>
              <a:rPr lang="en-US" sz="3400" dirty="0">
                <a:solidFill>
                  <a:schemeClr val="bg1"/>
                </a:solidFill>
              </a:rPr>
              <a:t>-Taking</a:t>
            </a:r>
            <a:endParaRPr lang="en-US" sz="3400" dirty="0">
              <a:solidFill>
                <a:schemeClr val="bg1"/>
              </a:solidFill>
              <a:effectLst/>
            </a:endParaRPr>
          </a:p>
        </p:txBody>
      </p:sp>
      <p:sp>
        <p:nvSpPr>
          <p:cNvPr id="5" name="TextBox 4">
            <a:extLst>
              <a:ext uri="{FF2B5EF4-FFF2-40B4-BE49-F238E27FC236}">
                <a16:creationId xmlns:a16="http://schemas.microsoft.com/office/drawing/2014/main" xmlns="" id="{976DA66F-51B4-4BC4-8431-9A4B53CBFCAD}"/>
              </a:ext>
            </a:extLst>
          </p:cNvPr>
          <p:cNvSpPr txBox="1"/>
          <p:nvPr/>
        </p:nvSpPr>
        <p:spPr>
          <a:xfrm>
            <a:off x="3397080" y="3105834"/>
            <a:ext cx="5256325" cy="646331"/>
          </a:xfrm>
          <a:prstGeom prst="rect">
            <a:avLst/>
          </a:prstGeom>
          <a:noFill/>
        </p:spPr>
        <p:txBody>
          <a:bodyPr wrap="square" rtlCol="0">
            <a:spAutoFit/>
          </a:bodyPr>
          <a:lstStyle/>
          <a:p>
            <a:r>
              <a:rPr lang="en-US" sz="3600" dirty="0">
                <a:solidFill>
                  <a:schemeClr val="bg1"/>
                </a:solidFill>
                <a:latin typeface="Lao UI" panose="020B0502040204020203" pitchFamily="34" charset="0"/>
                <a:cs typeface="Lao UI" panose="020B0502040204020203" pitchFamily="34" charset="0"/>
              </a:rPr>
              <a:t>-</a:t>
            </a:r>
            <a:r>
              <a:rPr lang="en-US" sz="3400" dirty="0">
                <a:solidFill>
                  <a:schemeClr val="bg1"/>
                </a:solidFill>
                <a:latin typeface="Lao UI" panose="020B0502040204020203" pitchFamily="34" charset="0"/>
                <a:cs typeface="Lao UI" panose="020B0502040204020203" pitchFamily="34" charset="0"/>
              </a:rPr>
              <a:t>Generosity</a:t>
            </a:r>
            <a:endParaRPr lang="en-US" sz="3200" dirty="0">
              <a:solidFill>
                <a:schemeClr val="bg1"/>
              </a:solidFill>
              <a:latin typeface="Lao UI" panose="020B0502040204020203" pitchFamily="34" charset="0"/>
              <a:cs typeface="Lao UI" panose="020B0502040204020203" pitchFamily="34" charset="0"/>
            </a:endParaRPr>
          </a:p>
        </p:txBody>
      </p:sp>
      <p:sp>
        <p:nvSpPr>
          <p:cNvPr id="9" name="TextBox 8">
            <a:extLst>
              <a:ext uri="{FF2B5EF4-FFF2-40B4-BE49-F238E27FC236}">
                <a16:creationId xmlns:a16="http://schemas.microsoft.com/office/drawing/2014/main" xmlns="" id="{41D98416-6226-4843-9C5A-B4FDF789A092}"/>
              </a:ext>
            </a:extLst>
          </p:cNvPr>
          <p:cNvSpPr txBox="1"/>
          <p:nvPr/>
        </p:nvSpPr>
        <p:spPr>
          <a:xfrm>
            <a:off x="3397080" y="3877027"/>
            <a:ext cx="7074310" cy="615553"/>
          </a:xfrm>
          <a:prstGeom prst="rect">
            <a:avLst/>
          </a:prstGeom>
          <a:noFill/>
        </p:spPr>
        <p:txBody>
          <a:bodyPr wrap="square" rtlCol="0">
            <a:spAutoFit/>
          </a:bodyPr>
          <a:lstStyle/>
          <a:p>
            <a:r>
              <a:rPr lang="en-US" sz="3400" dirty="0">
                <a:solidFill>
                  <a:schemeClr val="bg1"/>
                </a:solidFill>
                <a:latin typeface="Lao UI" panose="020B0502040204020203" pitchFamily="34" charset="0"/>
                <a:cs typeface="Lao UI" panose="020B0502040204020203" pitchFamily="34" charset="0"/>
              </a:rPr>
              <a:t>-Rejoicing in other’s successes</a:t>
            </a:r>
          </a:p>
        </p:txBody>
      </p:sp>
      <p:sp>
        <p:nvSpPr>
          <p:cNvPr id="11" name="TextBox 10">
            <a:extLst>
              <a:ext uri="{FF2B5EF4-FFF2-40B4-BE49-F238E27FC236}">
                <a16:creationId xmlns:a16="http://schemas.microsoft.com/office/drawing/2014/main" xmlns="" id="{CE0DD427-355D-4A84-988B-8134680079B5}"/>
              </a:ext>
            </a:extLst>
          </p:cNvPr>
          <p:cNvSpPr txBox="1"/>
          <p:nvPr/>
        </p:nvSpPr>
        <p:spPr>
          <a:xfrm>
            <a:off x="3397080" y="4492580"/>
            <a:ext cx="2496447" cy="615553"/>
          </a:xfrm>
          <a:prstGeom prst="rect">
            <a:avLst/>
          </a:prstGeom>
          <a:noFill/>
        </p:spPr>
        <p:txBody>
          <a:bodyPr wrap="square" rtlCol="0">
            <a:spAutoFit/>
          </a:bodyPr>
          <a:lstStyle/>
          <a:p>
            <a:r>
              <a:rPr lang="en-US" sz="3200" dirty="0">
                <a:solidFill>
                  <a:schemeClr val="bg1"/>
                </a:solidFill>
                <a:latin typeface="Lao UI" panose="020B0502040204020203" pitchFamily="34" charset="0"/>
                <a:cs typeface="Lao UI" panose="020B0502040204020203" pitchFamily="34" charset="0"/>
              </a:rPr>
              <a:t>-</a:t>
            </a:r>
            <a:r>
              <a:rPr lang="en-US" sz="3400" dirty="0">
                <a:solidFill>
                  <a:schemeClr val="bg1"/>
                </a:solidFill>
                <a:latin typeface="Lao UI" panose="020B0502040204020203" pitchFamily="34" charset="0"/>
                <a:cs typeface="Lao UI" panose="020B0502040204020203" pitchFamily="34" charset="0"/>
              </a:rPr>
              <a:t>Providing</a:t>
            </a:r>
          </a:p>
        </p:txBody>
      </p:sp>
    </p:spTree>
    <p:extLst>
      <p:ext uri="{BB962C8B-B14F-4D97-AF65-F5344CB8AC3E}">
        <p14:creationId xmlns:p14="http://schemas.microsoft.com/office/powerpoint/2010/main" val="26540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8B49-2F20-4069-90D9-B6814768F1B4}"/>
              </a:ext>
            </a:extLst>
          </p:cNvPr>
          <p:cNvSpPr>
            <a:spLocks noGrp="1"/>
          </p:cNvSpPr>
          <p:nvPr>
            <p:ph type="title"/>
          </p:nvPr>
        </p:nvSpPr>
        <p:spPr/>
        <p:txBody>
          <a:bodyPr>
            <a:normAutofit/>
          </a:bodyPr>
          <a:lstStyle/>
          <a:p>
            <a:r>
              <a:rPr lang="en-US" sz="5400" b="1" dirty="0">
                <a:solidFill>
                  <a:srgbClr val="55AB2C"/>
                </a:solidFill>
                <a:effectLst/>
              </a:rPr>
              <a:t>Quarreling in the church</a:t>
            </a:r>
            <a:endParaRPr lang="en-US" dirty="0">
              <a:solidFill>
                <a:srgbClr val="55AB2C"/>
              </a:solidFill>
            </a:endParaRPr>
          </a:p>
        </p:txBody>
      </p:sp>
      <p:sp>
        <p:nvSpPr>
          <p:cNvPr id="3" name="Content Placeholder 2">
            <a:extLst>
              <a:ext uri="{FF2B5EF4-FFF2-40B4-BE49-F238E27FC236}">
                <a16:creationId xmlns:a16="http://schemas.microsoft.com/office/drawing/2014/main" xmlns="" id="{BC287D3E-322D-484F-B355-6658A6626E92}"/>
              </a:ext>
            </a:extLst>
          </p:cNvPr>
          <p:cNvSpPr>
            <a:spLocks noGrp="1"/>
          </p:cNvSpPr>
          <p:nvPr>
            <p:ph idx="1"/>
          </p:nvPr>
        </p:nvSpPr>
        <p:spPr>
          <a:ln>
            <a:solidFill>
              <a:schemeClr val="accent6"/>
            </a:solidFill>
          </a:ln>
        </p:spPr>
        <p:txBody>
          <a:bodyPr>
            <a:normAutofit/>
          </a:bodyPr>
          <a:lstStyle/>
          <a:p>
            <a:pPr marL="0" marR="0" indent="0">
              <a:lnSpc>
                <a:spcPct val="115000"/>
              </a:lnSpc>
              <a:spcBef>
                <a:spcPts val="0"/>
              </a:spcBef>
              <a:spcAft>
                <a:spcPts val="1000"/>
              </a:spcAft>
              <a:buNone/>
            </a:pPr>
            <a:r>
              <a:rPr lang="en-US" sz="3600" b="1" u="none" strike="noStrike" dirty="0">
                <a:solidFill>
                  <a:schemeClr val="bg1"/>
                </a:solidFill>
                <a:effectLst/>
              </a:rPr>
              <a:t>Our fight is not with one another</a:t>
            </a:r>
          </a:p>
          <a:p>
            <a:pPr marR="0">
              <a:lnSpc>
                <a:spcPct val="115000"/>
              </a:lnSpc>
              <a:spcBef>
                <a:spcPts val="0"/>
              </a:spcBef>
              <a:spcAft>
                <a:spcPts val="1000"/>
              </a:spcAft>
              <a:buFontTx/>
              <a:buChar char="-"/>
            </a:pPr>
            <a:r>
              <a:rPr lang="en-US" sz="3600" dirty="0">
                <a:solidFill>
                  <a:schemeClr val="bg1"/>
                </a:solidFill>
              </a:rPr>
              <a:t>Expending energy on petty differences</a:t>
            </a:r>
          </a:p>
          <a:p>
            <a:pPr marR="0">
              <a:lnSpc>
                <a:spcPct val="115000"/>
              </a:lnSpc>
              <a:spcBef>
                <a:spcPts val="0"/>
              </a:spcBef>
              <a:spcAft>
                <a:spcPts val="1000"/>
              </a:spcAft>
              <a:buFontTx/>
              <a:buChar char="-"/>
            </a:pPr>
            <a:r>
              <a:rPr lang="en-US" sz="3600" b="1" u="none" strike="noStrike" dirty="0">
                <a:solidFill>
                  <a:schemeClr val="bg1"/>
                </a:solidFill>
                <a:effectLst/>
              </a:rPr>
              <a:t>People are suffering</a:t>
            </a:r>
          </a:p>
          <a:p>
            <a:pPr marR="0">
              <a:lnSpc>
                <a:spcPct val="115000"/>
              </a:lnSpc>
              <a:spcBef>
                <a:spcPts val="0"/>
              </a:spcBef>
              <a:spcAft>
                <a:spcPts val="1000"/>
              </a:spcAft>
              <a:buFontTx/>
              <a:buChar char="-"/>
            </a:pPr>
            <a:r>
              <a:rPr lang="en-US" sz="3600" dirty="0">
                <a:solidFill>
                  <a:schemeClr val="bg1"/>
                </a:solidFill>
              </a:rPr>
              <a:t>People are alienated from God</a:t>
            </a:r>
          </a:p>
          <a:p>
            <a:pPr marR="0">
              <a:lnSpc>
                <a:spcPct val="115000"/>
              </a:lnSpc>
              <a:spcBef>
                <a:spcPts val="0"/>
              </a:spcBef>
              <a:spcAft>
                <a:spcPts val="1000"/>
              </a:spcAft>
              <a:buFontTx/>
              <a:buChar char="-"/>
            </a:pPr>
            <a:r>
              <a:rPr lang="en-US" sz="3600" b="1" u="none" strike="noStrike" dirty="0">
                <a:solidFill>
                  <a:schemeClr val="bg1"/>
                </a:solidFill>
                <a:effectLst/>
              </a:rPr>
              <a:t>More focused on our own needs to be </a:t>
            </a:r>
            <a:r>
              <a:rPr lang="en-US" sz="3600" dirty="0">
                <a:solidFill>
                  <a:schemeClr val="bg1"/>
                </a:solidFill>
              </a:rPr>
              <a:t>respected than others needs to be reconciled to God</a:t>
            </a:r>
            <a:endParaRPr lang="en-US" sz="3600" b="1" u="none" strike="noStrike" dirty="0">
              <a:solidFill>
                <a:schemeClr val="bg1"/>
              </a:solidFill>
              <a:effectLst/>
            </a:endParaRPr>
          </a:p>
          <a:p>
            <a:pPr marL="0" marR="0" indent="0">
              <a:lnSpc>
                <a:spcPct val="115000"/>
              </a:lnSpc>
              <a:spcBef>
                <a:spcPts val="0"/>
              </a:spcBef>
              <a:spcAft>
                <a:spcPts val="1000"/>
              </a:spcAft>
              <a:buNone/>
            </a:pPr>
            <a:endParaRPr lang="en-US" sz="3600" b="1" u="none" strike="noStrike" dirty="0">
              <a:solidFill>
                <a:schemeClr val="bg1"/>
              </a:solidFill>
              <a:effectLst/>
            </a:endParaRPr>
          </a:p>
        </p:txBody>
      </p:sp>
    </p:spTree>
    <p:extLst>
      <p:ext uri="{BB962C8B-B14F-4D97-AF65-F5344CB8AC3E}">
        <p14:creationId xmlns:p14="http://schemas.microsoft.com/office/powerpoint/2010/main" val="56734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welldark16x9.potx" id="{77470787-3BA3-4BA9-93AB-3419747B99F4}" vid="{A57E8D5C-484E-4496-B0FE-81ED5C544492}"/>
    </a:ext>
  </a:extLst>
</a:theme>
</file>

<file path=docProps/app.xml><?xml version="1.0" encoding="utf-8"?>
<Properties xmlns="http://schemas.openxmlformats.org/officeDocument/2006/extended-properties" xmlns:vt="http://schemas.openxmlformats.org/officeDocument/2006/docPropsVTypes">
  <TotalTime>0</TotalTime>
  <Words>991</Words>
  <Application>Microsoft Office PowerPoint</Application>
  <PresentationFormat>Widescreen</PresentationFormat>
  <Paragraphs>96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Lao UI</vt:lpstr>
      <vt:lpstr>DwellDark</vt:lpstr>
      <vt:lpstr>The Book of James</vt:lpstr>
      <vt:lpstr>Context</vt:lpstr>
      <vt:lpstr>Tonight</vt:lpstr>
      <vt:lpstr>James 4:1–11 (NLT)</vt:lpstr>
      <vt:lpstr>James 4:1–11 (NLT)</vt:lpstr>
      <vt:lpstr>Quarreling in the church</vt:lpstr>
      <vt:lpstr>Quarreling in the church</vt:lpstr>
      <vt:lpstr>Quarreling in the church</vt:lpstr>
      <vt:lpstr>Quarreling in the church</vt:lpstr>
      <vt:lpstr>Quarreling in the church</vt:lpstr>
      <vt:lpstr>James 4:1–11 (NLT)</vt:lpstr>
      <vt:lpstr>Jeremiah 3:2–5 (NLT)</vt:lpstr>
      <vt:lpstr>Jeremiah 3:2–5 (NLT)</vt:lpstr>
      <vt:lpstr>The Cosmos</vt:lpstr>
      <vt:lpstr>The Cosmos</vt:lpstr>
      <vt:lpstr>The Cosmos</vt:lpstr>
      <vt:lpstr>James 4:1–11 (NLT)</vt:lpstr>
      <vt:lpstr>We want</vt:lpstr>
      <vt:lpstr>God wants</vt:lpstr>
      <vt:lpstr>How do I break up with the world?</vt:lpstr>
      <vt:lpstr>James 4:1–11 (NLT)</vt:lpstr>
      <vt:lpstr>How do I break up with the world?</vt:lpstr>
      <vt:lpstr>James 4:1–11 (NLT)</vt:lpstr>
      <vt:lpstr>James 4:1–11 (NLT)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2020-10-06T18:54:42Z</dcterms:created>
  <dcterms:modified xsi:type="dcterms:W3CDTF">2020-10-06T18:55:36Z</dcterms:modified>
</cp:coreProperties>
</file>