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2"/>
  </p:notesMasterIdLst>
  <p:sldIdLst>
    <p:sldId id="257" r:id="rId2"/>
    <p:sldId id="258" r:id="rId3"/>
    <p:sldId id="273" r:id="rId4"/>
    <p:sldId id="275" r:id="rId5"/>
    <p:sldId id="277" r:id="rId6"/>
    <p:sldId id="280" r:id="rId7"/>
    <p:sldId id="282" r:id="rId8"/>
    <p:sldId id="283" r:id="rId9"/>
    <p:sldId id="278" r:id="rId10"/>
    <p:sldId id="284" r:id="rId11"/>
    <p:sldId id="293" r:id="rId12"/>
    <p:sldId id="286" r:id="rId13"/>
    <p:sldId id="294" r:id="rId14"/>
    <p:sldId id="287" r:id="rId15"/>
    <p:sldId id="279" r:id="rId16"/>
    <p:sldId id="288" r:id="rId17"/>
    <p:sldId id="292" r:id="rId18"/>
    <p:sldId id="289" r:id="rId19"/>
    <p:sldId id="290"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970" autoAdjust="0"/>
    <p:restoredTop sz="94660"/>
  </p:normalViewPr>
  <p:slideViewPr>
    <p:cSldViewPr snapToGrid="0">
      <p:cViewPr varScale="1">
        <p:scale>
          <a:sx n="39" d="100"/>
          <a:sy n="39" d="100"/>
        </p:scale>
        <p:origin x="60" y="368"/>
      </p:cViewPr>
      <p:guideLst/>
    </p:cSldViewPr>
  </p:slideViewPr>
  <p:notesTextViewPr>
    <p:cViewPr>
      <p:scale>
        <a:sx n="1" d="1"/>
        <a:sy n="1" d="1"/>
      </p:scale>
      <p:origin x="0" y="0"/>
    </p:cViewPr>
  </p:notesTextViewPr>
  <p:sorterViewPr>
    <p:cViewPr varScale="1">
      <p:scale>
        <a:sx n="1" d="1"/>
        <a:sy n="1" d="1"/>
      </p:scale>
      <p:origin x="0" y="-1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4101B-D164-40E6-B993-9AED7B8BE43C}" type="datetimeFigureOut">
              <a:rPr lang="en-US" smtClean="0"/>
              <a:t>4/11/2022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6067E-0A6B-4B51-BBFD-7FE04B26E996}" type="slidenum">
              <a:rPr lang="en-US" smtClean="0"/>
              <a:t>‹#›</a:t>
            </a:fld>
            <a:endParaRPr lang="en-US" dirty="0"/>
          </a:p>
        </p:txBody>
      </p:sp>
    </p:spTree>
    <p:extLst>
      <p:ext uri="{BB962C8B-B14F-4D97-AF65-F5344CB8AC3E}">
        <p14:creationId xmlns:p14="http://schemas.microsoft.com/office/powerpoint/2010/main" val="337514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6963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31D0AA2-F4FA-499F-A738-F08541316514}" type="slidenum">
              <a:rPr lang="en-US" altLang="en-US"/>
              <a:pPr/>
              <a:t>‹#›</a:t>
            </a:fld>
            <a:endParaRPr lang="en-US" altLang="en-US" dirty="0"/>
          </a:p>
        </p:txBody>
      </p:sp>
    </p:spTree>
    <p:extLst>
      <p:ext uri="{BB962C8B-B14F-4D97-AF65-F5344CB8AC3E}">
        <p14:creationId xmlns:p14="http://schemas.microsoft.com/office/powerpoint/2010/main" val="115200823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18A37CC-6666-4508-A466-006D4401CBF7}" type="slidenum">
              <a:rPr lang="en-US" altLang="en-US"/>
              <a:pPr/>
              <a:t>‹#›</a:t>
            </a:fld>
            <a:endParaRPr lang="en-US" altLang="en-US" dirty="0"/>
          </a:p>
        </p:txBody>
      </p:sp>
    </p:spTree>
    <p:extLst>
      <p:ext uri="{BB962C8B-B14F-4D97-AF65-F5344CB8AC3E}">
        <p14:creationId xmlns:p14="http://schemas.microsoft.com/office/powerpoint/2010/main" val="227840943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098BB40-330C-4DD4-83BF-D7E7DD1994B7}" type="slidenum">
              <a:rPr lang="en-US" altLang="en-US"/>
              <a:pPr/>
              <a:t>‹#›</a:t>
            </a:fld>
            <a:endParaRPr lang="en-US" altLang="en-US" dirty="0"/>
          </a:p>
        </p:txBody>
      </p:sp>
    </p:spTree>
    <p:extLst>
      <p:ext uri="{BB962C8B-B14F-4D97-AF65-F5344CB8AC3E}">
        <p14:creationId xmlns:p14="http://schemas.microsoft.com/office/powerpoint/2010/main" val="16834140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B410D6E-DEE6-434E-8A5C-36AF544EB629}" type="slidenum">
              <a:rPr lang="en-US" altLang="en-US"/>
              <a:pPr/>
              <a:t>‹#›</a:t>
            </a:fld>
            <a:endParaRPr lang="en-US" altLang="en-US" dirty="0"/>
          </a:p>
        </p:txBody>
      </p:sp>
    </p:spTree>
    <p:extLst>
      <p:ext uri="{BB962C8B-B14F-4D97-AF65-F5344CB8AC3E}">
        <p14:creationId xmlns:p14="http://schemas.microsoft.com/office/powerpoint/2010/main" val="4615035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616A811-ED26-457D-8223-6EBA10C6E2E4}" type="slidenum">
              <a:rPr lang="en-US" altLang="en-US"/>
              <a:pPr/>
              <a:t>‹#›</a:t>
            </a:fld>
            <a:endParaRPr lang="en-US" altLang="en-US" dirty="0"/>
          </a:p>
        </p:txBody>
      </p:sp>
    </p:spTree>
    <p:extLst>
      <p:ext uri="{BB962C8B-B14F-4D97-AF65-F5344CB8AC3E}">
        <p14:creationId xmlns:p14="http://schemas.microsoft.com/office/powerpoint/2010/main" val="333942766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8F3ED38-B590-4FE0-AD16-75B8BB948341}" type="slidenum">
              <a:rPr lang="en-US" altLang="en-US"/>
              <a:pPr/>
              <a:t>‹#›</a:t>
            </a:fld>
            <a:endParaRPr lang="en-US" altLang="en-US" dirty="0"/>
          </a:p>
        </p:txBody>
      </p:sp>
    </p:spTree>
    <p:extLst>
      <p:ext uri="{BB962C8B-B14F-4D97-AF65-F5344CB8AC3E}">
        <p14:creationId xmlns:p14="http://schemas.microsoft.com/office/powerpoint/2010/main" val="391824141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38A72CC-0545-493C-A18E-8B6DAA65703E}" type="slidenum">
              <a:rPr lang="en-US" altLang="en-US"/>
              <a:pPr/>
              <a:t>‹#›</a:t>
            </a:fld>
            <a:endParaRPr lang="en-US" altLang="en-US" dirty="0"/>
          </a:p>
        </p:txBody>
      </p:sp>
    </p:spTree>
    <p:extLst>
      <p:ext uri="{BB962C8B-B14F-4D97-AF65-F5344CB8AC3E}">
        <p14:creationId xmlns:p14="http://schemas.microsoft.com/office/powerpoint/2010/main" val="271953582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2E0CC90-5724-4D22-8245-F2C1A36EE25A}" type="slidenum">
              <a:rPr lang="en-US" altLang="en-US"/>
              <a:pPr/>
              <a:t>‹#›</a:t>
            </a:fld>
            <a:endParaRPr lang="en-US" altLang="en-US" dirty="0"/>
          </a:p>
        </p:txBody>
      </p:sp>
    </p:spTree>
    <p:extLst>
      <p:ext uri="{BB962C8B-B14F-4D97-AF65-F5344CB8AC3E}">
        <p14:creationId xmlns:p14="http://schemas.microsoft.com/office/powerpoint/2010/main" val="367293891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BCE3E13C-1E37-4BE7-831B-68A49B62E094}" type="slidenum">
              <a:rPr lang="en-US" altLang="en-US"/>
              <a:pPr/>
              <a:t>‹#›</a:t>
            </a:fld>
            <a:endParaRPr lang="en-US" altLang="en-US" dirty="0"/>
          </a:p>
        </p:txBody>
      </p:sp>
    </p:spTree>
    <p:extLst>
      <p:ext uri="{BB962C8B-B14F-4D97-AF65-F5344CB8AC3E}">
        <p14:creationId xmlns:p14="http://schemas.microsoft.com/office/powerpoint/2010/main" val="279820373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AA9D254-92B9-46D3-88F6-D0BE456B05A5}" type="slidenum">
              <a:rPr lang="en-US" altLang="en-US"/>
              <a:pPr/>
              <a:t>‹#›</a:t>
            </a:fld>
            <a:endParaRPr lang="en-US" altLang="en-US" dirty="0"/>
          </a:p>
        </p:txBody>
      </p:sp>
    </p:spTree>
    <p:extLst>
      <p:ext uri="{BB962C8B-B14F-4D97-AF65-F5344CB8AC3E}">
        <p14:creationId xmlns:p14="http://schemas.microsoft.com/office/powerpoint/2010/main" val="19087753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0585815C-196A-4621-A778-E68AA8E65C70}" type="slidenum">
              <a:rPr lang="en-US" altLang="en-US"/>
              <a:pPr/>
              <a:t>‹#›</a:t>
            </a:fld>
            <a:endParaRPr lang="en-US" altLang="en-US" dirty="0"/>
          </a:p>
        </p:txBody>
      </p:sp>
    </p:spTree>
    <p:extLst>
      <p:ext uri="{BB962C8B-B14F-4D97-AF65-F5344CB8AC3E}">
        <p14:creationId xmlns:p14="http://schemas.microsoft.com/office/powerpoint/2010/main" val="141459169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752601"/>
            <a:ext cx="109728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B339B3B-227A-4E1D-9DAC-D8A3C6F475A3}" type="slidenum">
              <a:rPr lang="en-US" altLang="en-US">
                <a:latin typeface="Arial" panose="020B0604020202020204" pitchFamily="34" charset="0"/>
                <a:cs typeface="Arial" panose="020B0604020202020204" pitchFamily="34" charset="0"/>
              </a:rPr>
              <a:pPr fontAlgn="base">
                <a:spcBef>
                  <a:spcPct val="0"/>
                </a:spcBef>
                <a:spcAft>
                  <a:spcPct val="0"/>
                </a:spcAft>
              </a:pPr>
              <a:t>‹#›</a:t>
            </a:fld>
            <a:endParaRPr lang="en-US" altLang="en-US" dirty="0">
              <a:latin typeface="Arial" panose="020B0604020202020204" pitchFamily="34" charset="0"/>
              <a:cs typeface="Arial" panose="020B0604020202020204" pitchFamily="34" charset="0"/>
            </a:endParaRPr>
          </a:p>
        </p:txBody>
      </p:sp>
      <p:grpSp>
        <p:nvGrpSpPr>
          <p:cNvPr id="1031" name="Group 7"/>
          <p:cNvGrpSpPr>
            <a:grpSpLocks/>
          </p:cNvGrpSpPr>
          <p:nvPr userDrawn="1"/>
        </p:nvGrpSpPr>
        <p:grpSpPr bwMode="auto">
          <a:xfrm>
            <a:off x="0" y="1447800"/>
            <a:ext cx="12192000" cy="228600"/>
            <a:chOff x="0" y="864"/>
            <a:chExt cx="5760" cy="192"/>
          </a:xfrm>
        </p:grpSpPr>
        <p:sp>
          <p:nvSpPr>
            <p:cNvPr id="8200" name="Rectangle 8"/>
            <p:cNvSpPr>
              <a:spLocks noChangeArrowheads="1"/>
            </p:cNvSpPr>
            <p:nvPr userDrawn="1"/>
          </p:nvSpPr>
          <p:spPr bwMode="auto">
            <a:xfrm>
              <a:off x="0" y="864"/>
              <a:ext cx="5760" cy="192"/>
            </a:xfrm>
            <a:prstGeom prst="rect">
              <a:avLst/>
            </a:prstGeom>
            <a:solidFill>
              <a:srgbClr val="0066FF"/>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1" name="Rectangle 9"/>
            <p:cNvSpPr>
              <a:spLocks noChangeArrowheads="1"/>
            </p:cNvSpPr>
            <p:nvPr userDrawn="1"/>
          </p:nvSpPr>
          <p:spPr bwMode="auto">
            <a:xfrm>
              <a:off x="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2" name="Rectangle 10"/>
            <p:cNvSpPr>
              <a:spLocks noChangeArrowheads="1"/>
            </p:cNvSpPr>
            <p:nvPr userDrawn="1"/>
          </p:nvSpPr>
          <p:spPr bwMode="auto">
            <a:xfrm>
              <a:off x="528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grpSp>
        <p:nvGrpSpPr>
          <p:cNvPr id="1032" name="Group 11"/>
          <p:cNvGrpSpPr>
            <a:grpSpLocks/>
          </p:cNvGrpSpPr>
          <p:nvPr userDrawn="1"/>
        </p:nvGrpSpPr>
        <p:grpSpPr bwMode="auto">
          <a:xfrm>
            <a:off x="0" y="6858000"/>
            <a:ext cx="12192000" cy="76200"/>
            <a:chOff x="0" y="4176"/>
            <a:chExt cx="5760" cy="144"/>
          </a:xfrm>
        </p:grpSpPr>
        <p:sp>
          <p:nvSpPr>
            <p:cNvPr id="8204" name="Rectangle 12"/>
            <p:cNvSpPr>
              <a:spLocks noChangeArrowheads="1"/>
            </p:cNvSpPr>
            <p:nvPr userDrawn="1"/>
          </p:nvSpPr>
          <p:spPr bwMode="auto">
            <a:xfrm>
              <a:off x="0" y="4176"/>
              <a:ext cx="5328" cy="144"/>
            </a:xfrm>
            <a:prstGeom prst="rect">
              <a:avLst/>
            </a:prstGeom>
            <a:solidFill>
              <a:srgbClr val="0066FF"/>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5" name="Rectangle 13"/>
            <p:cNvSpPr>
              <a:spLocks noChangeArrowheads="1"/>
            </p:cNvSpPr>
            <p:nvPr userDrawn="1"/>
          </p:nvSpPr>
          <p:spPr bwMode="auto">
            <a:xfrm>
              <a:off x="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6" name="Rectangle 14"/>
            <p:cNvSpPr>
              <a:spLocks noChangeArrowheads="1"/>
            </p:cNvSpPr>
            <p:nvPr userDrawn="1"/>
          </p:nvSpPr>
          <p:spPr bwMode="auto">
            <a:xfrm>
              <a:off x="532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spTree>
    <p:extLst>
      <p:ext uri="{BB962C8B-B14F-4D97-AF65-F5344CB8AC3E}">
        <p14:creationId xmlns:p14="http://schemas.microsoft.com/office/powerpoint/2010/main" val="303259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p:titleStyle>
    <p:bodyStyle>
      <a:lvl1pPr marL="342900" indent="-342900" algn="l" rtl="0" eaLnBrk="0" fontAlgn="base" hangingPunct="0">
        <a:spcBef>
          <a:spcPct val="20000"/>
        </a:spcBef>
        <a:spcAft>
          <a:spcPct val="0"/>
        </a:spcAft>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defRPr sz="2800">
          <a:solidFill>
            <a:schemeClr val="bg1"/>
          </a:solidFill>
          <a:latin typeface="+mn-lt"/>
        </a:defRPr>
      </a:lvl2pPr>
      <a:lvl3pPr marL="1143000" indent="-228600" algn="l" rtl="0" eaLnBrk="0" fontAlgn="base" hangingPunct="0">
        <a:spcBef>
          <a:spcPct val="20000"/>
        </a:spcBef>
        <a:spcAft>
          <a:spcPct val="0"/>
        </a:spcAft>
        <a:defRPr sz="24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1"/>
            <a:ext cx="12192024" cy="6858001"/>
          </a:xfrm>
          <a:prstGeom prst="rect">
            <a:avLst/>
          </a:prstGeom>
          <a:noFill/>
          <a:ln>
            <a:noFill/>
          </a:ln>
        </p:spPr>
      </p:pic>
    </p:spTree>
    <p:extLst>
      <p:ext uri="{BB962C8B-B14F-4D97-AF65-F5344CB8AC3E}">
        <p14:creationId xmlns:p14="http://schemas.microsoft.com/office/powerpoint/2010/main" val="418633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MARK &amp; ONESIMUS</a:t>
            </a: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Mark had been kicked off of </a:t>
            </a:r>
            <a:br>
              <a:rPr lang="en-US" sz="4400" b="0" i="1" dirty="0">
                <a:effectLst/>
                <a:cs typeface="Times New Roman" pitchFamily="18" charset="0"/>
              </a:rPr>
            </a:br>
            <a:r>
              <a:rPr lang="en-US" sz="4400" b="0" i="1" dirty="0">
                <a:effectLst/>
                <a:cs typeface="Times New Roman" pitchFamily="18" charset="0"/>
              </a:rPr>
              <a:t>Paul’s church-planting team </a:t>
            </a:r>
            <a:br>
              <a:rPr lang="en-US" sz="4400" b="0" i="1" dirty="0">
                <a:effectLst/>
                <a:cs typeface="Times New Roman" pitchFamily="18" charset="0"/>
              </a:rPr>
            </a:br>
            <a:r>
              <a:rPr lang="en-US" sz="4400" b="0" i="1" dirty="0">
                <a:effectLst/>
                <a:cs typeface="Times New Roman" pitchFamily="18" charset="0"/>
              </a:rPr>
              <a:t>because he deserted them . . .</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0ED5D1AA-4993-4890-88F9-DAE848AD0B9F}"/>
              </a:ext>
            </a:extLst>
          </p:cNvPr>
          <p:cNvSpPr txBox="1">
            <a:spLocks noChangeArrowheads="1"/>
          </p:cNvSpPr>
          <p:nvPr/>
        </p:nvSpPr>
        <p:spPr bwMode="auto">
          <a:xfrm>
            <a:off x="87366" y="2299114"/>
            <a:ext cx="11710934" cy="91307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4:10</a:t>
            </a:r>
            <a:r>
              <a:rPr lang="en-US" sz="3200" dirty="0"/>
              <a:t> . . . and also Barnabas’s cousin </a:t>
            </a:r>
            <a:r>
              <a:rPr lang="en-US" sz="3200" b="1" dirty="0"/>
              <a:t>Mark</a:t>
            </a:r>
            <a:r>
              <a:rPr lang="en-US" sz="3200" dirty="0"/>
              <a:t> </a:t>
            </a:r>
            <a:r>
              <a:rPr lang="en-US" sz="3200" dirty="0">
                <a:solidFill>
                  <a:schemeClr val="bg1"/>
                </a:solidFill>
              </a:rPr>
              <a:t>(about whom you received instructions; if he comes to you, welcome him);</a:t>
            </a:r>
            <a:endParaRPr kumimoji="0" lang="en-US" sz="3200" b="0"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674109363"/>
      </p:ext>
    </p:extLst>
  </p:cSld>
  <p:clrMapOvr>
    <a:masterClrMapping/>
  </p:clrMapOvr>
  <p:transition spd="med">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MARK &amp; ONESIMUS</a:t>
            </a: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Mark had been kicked off of </a:t>
            </a:r>
            <a:br>
              <a:rPr lang="en-US" sz="4400" b="0" i="1" dirty="0">
                <a:effectLst/>
                <a:cs typeface="Times New Roman" pitchFamily="18" charset="0"/>
              </a:rPr>
            </a:br>
            <a:r>
              <a:rPr lang="en-US" sz="4400" b="0" i="1" dirty="0">
                <a:effectLst/>
                <a:cs typeface="Times New Roman" pitchFamily="18" charset="0"/>
              </a:rPr>
              <a:t>Paul’s church-planting team </a:t>
            </a:r>
            <a:br>
              <a:rPr lang="en-US" sz="4400" b="0" i="1" dirty="0">
                <a:effectLst/>
                <a:cs typeface="Times New Roman" pitchFamily="18" charset="0"/>
              </a:rPr>
            </a:br>
            <a:r>
              <a:rPr lang="en-US" sz="4400" b="0" i="1" dirty="0">
                <a:effectLst/>
                <a:cs typeface="Times New Roman" pitchFamily="18" charset="0"/>
              </a:rPr>
              <a:t>because he deserted them . . .</a:t>
            </a:r>
          </a:p>
          <a:p>
            <a:pPr algn="ctr" eaLnBrk="1" hangingPunct="1">
              <a:lnSpc>
                <a:spcPct val="70000"/>
              </a:lnSpc>
              <a:spcBef>
                <a:spcPts val="1200"/>
              </a:spcBef>
              <a:defRPr/>
            </a:pPr>
            <a:r>
              <a:rPr lang="en-US" sz="4400" b="0" i="1" dirty="0">
                <a:effectLst/>
                <a:cs typeface="Times New Roman" pitchFamily="18" charset="0"/>
              </a:rPr>
              <a:t>. . . but now he is reconciled with Paul &amp; restored to ministry</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0ED5D1AA-4993-4890-88F9-DAE848AD0B9F}"/>
              </a:ext>
            </a:extLst>
          </p:cNvPr>
          <p:cNvSpPr txBox="1">
            <a:spLocks noChangeArrowheads="1"/>
          </p:cNvSpPr>
          <p:nvPr/>
        </p:nvSpPr>
        <p:spPr bwMode="auto">
          <a:xfrm>
            <a:off x="87366" y="2299114"/>
            <a:ext cx="11710934" cy="91307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4:10</a:t>
            </a:r>
            <a:r>
              <a:rPr lang="en-US" sz="3200" dirty="0"/>
              <a:t> . . . and also Barnabas’s cousin </a:t>
            </a:r>
            <a:r>
              <a:rPr lang="en-US" sz="3200" b="1" dirty="0"/>
              <a:t>Mark</a:t>
            </a:r>
            <a:r>
              <a:rPr lang="en-US" sz="3200" dirty="0"/>
              <a:t> (about whom you received instructions; if he comes to you, welcome him);</a:t>
            </a:r>
            <a:endParaRPr kumimoji="0" lang="en-US" sz="3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762365959"/>
      </p:ext>
    </p:extLst>
  </p:cSld>
  <p:clrMapOvr>
    <a:masterClrMapping/>
  </p:clrMapOvr>
  <p:transition spd="med">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MARK &amp; ONESIMUS</a:t>
            </a: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Onesimus had run away from Colossae </a:t>
            </a:r>
            <a:br>
              <a:rPr lang="en-US" sz="4400" b="0" i="1" dirty="0">
                <a:effectLst/>
                <a:cs typeface="Times New Roman" pitchFamily="18" charset="0"/>
              </a:rPr>
            </a:br>
            <a:r>
              <a:rPr lang="en-US" sz="4400" b="0" i="1" dirty="0">
                <a:effectLst/>
                <a:cs typeface="Times New Roman" pitchFamily="18" charset="0"/>
              </a:rPr>
              <a:t>after a serious conflict </a:t>
            </a:r>
            <a:br>
              <a:rPr lang="en-US" sz="4400" b="0" i="1" dirty="0">
                <a:effectLst/>
                <a:cs typeface="Times New Roman" pitchFamily="18" charset="0"/>
              </a:rPr>
            </a:br>
            <a:r>
              <a:rPr lang="en-US" sz="4400" b="0" i="1" dirty="0">
                <a:effectLst/>
                <a:cs typeface="Times New Roman" pitchFamily="18" charset="0"/>
              </a:rPr>
              <a:t>with his master, Philemon . . .</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0ED5D1AA-4993-4890-88F9-DAE848AD0B9F}"/>
              </a:ext>
            </a:extLst>
          </p:cNvPr>
          <p:cNvSpPr txBox="1">
            <a:spLocks noChangeArrowheads="1"/>
          </p:cNvSpPr>
          <p:nvPr/>
        </p:nvSpPr>
        <p:spPr bwMode="auto">
          <a:xfrm>
            <a:off x="87366" y="2299114"/>
            <a:ext cx="11710934" cy="91307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9</a:t>
            </a:r>
            <a:r>
              <a:rPr lang="en-US" sz="3200" dirty="0"/>
              <a:t> . . . and with him </a:t>
            </a:r>
            <a:r>
              <a:rPr lang="en-US" sz="3200" b="1" dirty="0"/>
              <a:t>Onesimus</a:t>
            </a:r>
            <a:r>
              <a:rPr lang="en-US" sz="3200" dirty="0">
                <a:solidFill>
                  <a:schemeClr val="bg1"/>
                </a:solidFill>
              </a:rPr>
              <a:t>, our faithful and beloved brother, who is one of your number.</a:t>
            </a:r>
          </a:p>
        </p:txBody>
      </p:sp>
    </p:spTree>
    <p:extLst>
      <p:ext uri="{BB962C8B-B14F-4D97-AF65-F5344CB8AC3E}">
        <p14:creationId xmlns:p14="http://schemas.microsoft.com/office/powerpoint/2010/main" val="856729680"/>
      </p:ext>
    </p:extLst>
  </p:cSld>
  <p:clrMapOvr>
    <a:masterClrMapping/>
  </p:clrMapOvr>
  <p:transition spd="med">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MARK &amp; ONESIMUS</a:t>
            </a: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Onesimus had run away from Colossae </a:t>
            </a:r>
            <a:br>
              <a:rPr lang="en-US" sz="4400" b="0" i="1" dirty="0">
                <a:effectLst/>
                <a:cs typeface="Times New Roman" pitchFamily="18" charset="0"/>
              </a:rPr>
            </a:br>
            <a:r>
              <a:rPr lang="en-US" sz="4400" b="0" i="1" dirty="0">
                <a:effectLst/>
                <a:cs typeface="Times New Roman" pitchFamily="18" charset="0"/>
              </a:rPr>
              <a:t>after a serious conflict </a:t>
            </a:r>
            <a:br>
              <a:rPr lang="en-US" sz="4400" b="0" i="1" dirty="0">
                <a:effectLst/>
                <a:cs typeface="Times New Roman" pitchFamily="18" charset="0"/>
              </a:rPr>
            </a:br>
            <a:r>
              <a:rPr lang="en-US" sz="4400" b="0" i="1" dirty="0">
                <a:effectLst/>
                <a:cs typeface="Times New Roman" pitchFamily="18" charset="0"/>
              </a:rPr>
              <a:t>with his master, Philemon . . .</a:t>
            </a:r>
          </a:p>
          <a:p>
            <a:pPr algn="ctr" eaLnBrk="1" hangingPunct="1">
              <a:lnSpc>
                <a:spcPct val="70000"/>
              </a:lnSpc>
              <a:spcBef>
                <a:spcPts val="1200"/>
              </a:spcBef>
              <a:defRPr/>
            </a:pPr>
            <a:r>
              <a:rPr lang="en-US" sz="4400" b="0" i="1" dirty="0">
                <a:effectLst/>
                <a:cs typeface="Times New Roman" pitchFamily="18" charset="0"/>
              </a:rPr>
              <a:t>. . . but now he is converted to Christ &amp; returning to be reconciled to Philemon &amp; serve in the Colossian church </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0ED5D1AA-4993-4890-88F9-DAE848AD0B9F}"/>
              </a:ext>
            </a:extLst>
          </p:cNvPr>
          <p:cNvSpPr txBox="1">
            <a:spLocks noChangeArrowheads="1"/>
          </p:cNvSpPr>
          <p:nvPr/>
        </p:nvSpPr>
        <p:spPr bwMode="auto">
          <a:xfrm>
            <a:off x="87366" y="2299114"/>
            <a:ext cx="11710934" cy="91307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9</a:t>
            </a:r>
            <a:r>
              <a:rPr lang="en-US" sz="3200" dirty="0"/>
              <a:t> . . . and with him </a:t>
            </a:r>
            <a:r>
              <a:rPr lang="en-US" sz="3200" b="1" dirty="0"/>
              <a:t>Onesimus</a:t>
            </a:r>
            <a:r>
              <a:rPr lang="en-US" sz="3200" dirty="0"/>
              <a:t>, our faithful and beloved brother, who is one of your number.</a:t>
            </a:r>
          </a:p>
        </p:txBody>
      </p:sp>
    </p:spTree>
    <p:extLst>
      <p:ext uri="{BB962C8B-B14F-4D97-AF65-F5344CB8AC3E}">
        <p14:creationId xmlns:p14="http://schemas.microsoft.com/office/powerpoint/2010/main" val="2284141315"/>
      </p:ext>
    </p:extLst>
  </p:cSld>
  <p:clrMapOvr>
    <a:masterClrMapping/>
  </p:clrMapOvr>
  <p:transition spd="med">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MARK &amp; ONESIMUS: Our God is the God of second chances</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Tree>
    <p:extLst>
      <p:ext uri="{BB962C8B-B14F-4D97-AF65-F5344CB8AC3E}">
        <p14:creationId xmlns:p14="http://schemas.microsoft.com/office/powerpoint/2010/main" val="913174028"/>
      </p:ext>
    </p:extLst>
  </p:cSld>
  <p:clrMapOvr>
    <a:masterClrMapping/>
  </p:clrMapOvr>
  <p:transition spd="med">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EPAPHRAS</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2C7A0354-A017-4844-8B09-820754577D92}"/>
              </a:ext>
            </a:extLst>
          </p:cNvPr>
          <p:cNvSpPr txBox="1">
            <a:spLocks noChangeArrowheads="1"/>
          </p:cNvSpPr>
          <p:nvPr/>
        </p:nvSpPr>
        <p:spPr bwMode="auto">
          <a:xfrm>
            <a:off x="87366" y="2299114"/>
            <a:ext cx="11710934"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12</a:t>
            </a:r>
            <a:r>
              <a:rPr lang="en-US" sz="3200" dirty="0"/>
              <a:t> </a:t>
            </a:r>
            <a:r>
              <a:rPr lang="en-US" sz="3200" b="1" dirty="0"/>
              <a:t>Epaphras</a:t>
            </a:r>
            <a:r>
              <a:rPr lang="en-US" sz="3200" dirty="0"/>
              <a:t>, who is one of your number, a bondslave of Jesus Christ, sends you his greetings</a:t>
            </a:r>
            <a:r>
              <a:rPr lang="en-US" sz="3200" dirty="0">
                <a:solidFill>
                  <a:schemeClr val="bg1"/>
                </a:solidFill>
              </a:rPr>
              <a:t>, always laboring earnestly for you in his prayers, that you may stand perfect and fully assured in all the will of God. </a:t>
            </a:r>
            <a:r>
              <a:rPr lang="en-US" sz="3200" baseline="30000" dirty="0">
                <a:solidFill>
                  <a:schemeClr val="bg1"/>
                </a:solidFill>
              </a:rPr>
              <a:t>13</a:t>
            </a:r>
            <a:r>
              <a:rPr lang="en-US" sz="3200" dirty="0">
                <a:solidFill>
                  <a:schemeClr val="bg1"/>
                </a:solidFill>
              </a:rPr>
              <a:t> For I testify for him that he has a deep concern for you and for those who are in Laodicea and Hierapolis.</a:t>
            </a:r>
            <a:endParaRPr kumimoji="0" lang="en-US" sz="3200" b="0"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450597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EPAPHRAS</a:t>
            </a: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ts val="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Epaphras planted the Colossian church,</a:t>
            </a:r>
            <a:br>
              <a:rPr lang="en-US" sz="4400" b="0" i="1" dirty="0">
                <a:effectLst/>
                <a:cs typeface="Times New Roman" pitchFamily="18" charset="0"/>
              </a:rPr>
            </a:br>
            <a:r>
              <a:rPr lang="en-US" sz="4400" b="0" i="1" dirty="0">
                <a:effectLst/>
                <a:cs typeface="Times New Roman" pitchFamily="18" charset="0"/>
              </a:rPr>
              <a:t>but is now geographically distant </a:t>
            </a:r>
            <a:br>
              <a:rPr lang="en-US" sz="4400" b="0" i="1" dirty="0">
                <a:effectLst/>
                <a:cs typeface="Times New Roman" pitchFamily="18" charset="0"/>
              </a:rPr>
            </a:br>
            <a:r>
              <a:rPr lang="en-US" sz="4400" b="0" i="1" dirty="0">
                <a:effectLst/>
                <a:cs typeface="Times New Roman" pitchFamily="18" charset="0"/>
              </a:rPr>
              <a:t>from them</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2C7A0354-A017-4844-8B09-820754577D92}"/>
              </a:ext>
            </a:extLst>
          </p:cNvPr>
          <p:cNvSpPr txBox="1">
            <a:spLocks noChangeArrowheads="1"/>
          </p:cNvSpPr>
          <p:nvPr/>
        </p:nvSpPr>
        <p:spPr bwMode="auto">
          <a:xfrm>
            <a:off x="87366" y="2299114"/>
            <a:ext cx="11710934"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12</a:t>
            </a:r>
            <a:r>
              <a:rPr lang="en-US" sz="3200" dirty="0"/>
              <a:t> </a:t>
            </a:r>
            <a:r>
              <a:rPr lang="en-US" sz="3200" b="1" dirty="0"/>
              <a:t>Epaphras</a:t>
            </a:r>
            <a:r>
              <a:rPr lang="en-US" sz="3200" dirty="0"/>
              <a:t>, who is one of your number, a bondslave of Jesus Christ, sends you his greetings</a:t>
            </a:r>
            <a:r>
              <a:rPr lang="en-US" sz="3200" dirty="0">
                <a:solidFill>
                  <a:schemeClr val="bg1"/>
                </a:solidFill>
              </a:rPr>
              <a:t>, always laboring earnestly for you in his prayers, that you may stand perfect and fully assured in all the will of God. </a:t>
            </a:r>
            <a:r>
              <a:rPr lang="en-US" sz="3200" baseline="30000" dirty="0">
                <a:solidFill>
                  <a:schemeClr val="bg1"/>
                </a:solidFill>
              </a:rPr>
              <a:t>13</a:t>
            </a:r>
            <a:r>
              <a:rPr lang="en-US" sz="3200" dirty="0">
                <a:solidFill>
                  <a:schemeClr val="bg1"/>
                </a:solidFill>
              </a:rPr>
              <a:t> For I testify for him that he has a deep concern for you and for those who are in Laodicea and Hierapolis.</a:t>
            </a:r>
            <a:endParaRPr kumimoji="0" lang="en-US" sz="3200" b="0"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04003271"/>
      </p:ext>
    </p:extLst>
  </p:cSld>
  <p:clrMapOvr>
    <a:masterClrMapping/>
  </p:clrMapOvr>
  <p:transition spd="med">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EPAPHRAS</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2C7A0354-A017-4844-8B09-820754577D92}"/>
              </a:ext>
            </a:extLst>
          </p:cNvPr>
          <p:cNvSpPr txBox="1">
            <a:spLocks noChangeArrowheads="1"/>
          </p:cNvSpPr>
          <p:nvPr/>
        </p:nvSpPr>
        <p:spPr bwMode="auto">
          <a:xfrm>
            <a:off x="87366" y="2299114"/>
            <a:ext cx="11710934"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12</a:t>
            </a:r>
            <a:r>
              <a:rPr lang="en-US" sz="3200" dirty="0"/>
              <a:t> </a:t>
            </a:r>
            <a:r>
              <a:rPr lang="en-US" sz="3200" b="1" dirty="0"/>
              <a:t>Epaphras</a:t>
            </a:r>
            <a:r>
              <a:rPr lang="en-US" sz="3200" dirty="0"/>
              <a:t>, who is one of your number, a bondslave of Jesus Christ, sends you his greetings, always laboring earnestly for you in his prayers, that you may stand perfect and fully assured in all the will of God. </a:t>
            </a:r>
            <a:r>
              <a:rPr lang="en-US" sz="3200" baseline="30000" dirty="0"/>
              <a:t>13</a:t>
            </a:r>
            <a:r>
              <a:rPr lang="en-US" sz="3200" dirty="0"/>
              <a:t> For I testify for him that he has a deep concern for you and for those who are in Laodicea and Hierapolis.</a:t>
            </a:r>
            <a:endParaRPr kumimoji="0" lang="en-US" sz="32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462590575"/>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EPAPHRAS: Intercessory prayer is a powerful ministry</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Tree>
    <p:extLst>
      <p:ext uri="{BB962C8B-B14F-4D97-AF65-F5344CB8AC3E}">
        <p14:creationId xmlns:p14="http://schemas.microsoft.com/office/powerpoint/2010/main" val="4007351244"/>
      </p:ext>
    </p:extLst>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EPAPHRAS: Intercessory prayer is a powerful ministry</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5F15F207-9085-468E-A0F1-7013DE3C4E15}"/>
              </a:ext>
            </a:extLst>
          </p:cNvPr>
          <p:cNvSpPr txBox="1">
            <a:spLocks noChangeArrowheads="1"/>
          </p:cNvSpPr>
          <p:nvPr/>
        </p:nvSpPr>
        <p:spPr bwMode="auto">
          <a:xfrm>
            <a:off x="0" y="687150"/>
            <a:ext cx="12192000" cy="6247864"/>
          </a:xfrm>
          <a:prstGeom prst="rect">
            <a:avLst/>
          </a:prstGeom>
          <a:solidFill>
            <a:schemeClr val="accent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dirty="0"/>
              <a:t>“Praying is the most powerful thing we do on earth.  Let us be faithful at it . . . Prayer is something you can do when you are physically too (weak) for other forms of ministry.  When their physical strength is diminished, they simply get a promotion, so that most of their service is done on the higher plane of battling in prayer.  Don’t wait until retirement age to become a prayer warrior.  If you are out of touch with prayer, it is unlikely that you will get back in touch after retirement, unless you . . . repent of your prayerlessness.  But if you are a prayer warrior, retirement will hold no terrors for you.  You will be delighted at the prospect of giving more time than before to the most powerful thing you can do.  Isn’t that beautiful?  When you are too weak to do physically exerting service, you are freed to be a powerful warrior!”</a:t>
            </a:r>
          </a:p>
          <a:p>
            <a:pPr lvl="0">
              <a:lnSpc>
                <a:spcPts val="2400"/>
              </a:lnSpc>
              <a:spcBef>
                <a:spcPts val="600"/>
              </a:spcBef>
            </a:pPr>
            <a:r>
              <a:rPr lang="en-US" sz="2400" dirty="0"/>
              <a:t>Ajith Fernando, </a:t>
            </a:r>
            <a:r>
              <a:rPr lang="en-US" sz="2400" i="1" dirty="0"/>
              <a:t>Spiritual Living in a Secular World</a:t>
            </a:r>
            <a:r>
              <a:rPr lang="en-US" sz="2400" dirty="0"/>
              <a:t> (Zondervan, 1993), pp. 152,153.</a:t>
            </a: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72964169"/>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dirty="0">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marL="0" marR="0" lvl="0" indent="0" algn="ctr" defTabSz="914400" rtl="0" eaLnBrk="0" fontAlgn="base" latinLnBrk="0" hangingPunct="0">
              <a:lnSpc>
                <a:spcPts val="36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C0C0C0"/>
              </a:solidFill>
              <a:effectLst/>
              <a:uLnTx/>
              <a:uFillTx/>
              <a:latin typeface="Trebuchet MS"/>
              <a:ea typeface="+mj-ea"/>
              <a:cs typeface="Times New Roman" pitchFamily="18" charset="0"/>
            </a:endParaRPr>
          </a:p>
        </p:txBody>
      </p:sp>
      <p:pic>
        <p:nvPicPr>
          <p:cNvPr id="9" name="Picture 5" descr="Colossa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76062" y="3847011"/>
            <a:ext cx="20574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173054729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TYCHICUS &amp; LUKE: Behind-the-scenes ministry roles are essential</a:t>
            </a:r>
          </a:p>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MARK &amp; ONESIMUS: Our God is the God of second chances</a:t>
            </a:r>
          </a:p>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EPAPHRAS: Intercessory prayer is a powerful ministry</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Tree>
    <p:extLst>
      <p:ext uri="{BB962C8B-B14F-4D97-AF65-F5344CB8AC3E}">
        <p14:creationId xmlns:p14="http://schemas.microsoft.com/office/powerpoint/2010/main" val="1291485722"/>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b="0"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endParaRPr lang="en-US" sz="4400" dirty="0"/>
          </a:p>
        </p:txBody>
      </p:sp>
      <p:sp>
        <p:nvSpPr>
          <p:cNvPr id="9" name="Text Box 4"/>
          <p:cNvSpPr txBox="1">
            <a:spLocks noChangeArrowheads="1"/>
          </p:cNvSpPr>
          <p:nvPr/>
        </p:nvSpPr>
        <p:spPr bwMode="auto">
          <a:xfrm>
            <a:off x="12700" y="1458216"/>
            <a:ext cx="12179300" cy="542712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4:7</a:t>
            </a:r>
            <a:r>
              <a:rPr lang="en-US" sz="3200" dirty="0"/>
              <a:t> As to all my affairs, </a:t>
            </a:r>
            <a:r>
              <a:rPr lang="en-US" sz="3200" b="1" dirty="0"/>
              <a:t>Tychicus</a:t>
            </a:r>
            <a:r>
              <a:rPr lang="en-US" sz="3200" dirty="0"/>
              <a:t>, our beloved brother and faithful servant and fellow bond-servant in the Lord, will bring you information. </a:t>
            </a:r>
            <a:r>
              <a:rPr lang="en-US" sz="3200" baseline="30000" dirty="0"/>
              <a:t>8</a:t>
            </a:r>
            <a:r>
              <a:rPr lang="en-US" sz="3200" dirty="0"/>
              <a:t> For I have sent him to you for this very purpose, that you may know about our circumstances and that he may encourage your hearts; </a:t>
            </a:r>
            <a:r>
              <a:rPr lang="en-US" sz="3200" baseline="30000" dirty="0"/>
              <a:t>9</a:t>
            </a:r>
            <a:r>
              <a:rPr lang="en-US" sz="3200" dirty="0"/>
              <a:t> and with him </a:t>
            </a:r>
            <a:r>
              <a:rPr lang="en-US" sz="3200" b="1" dirty="0"/>
              <a:t>Onesimus</a:t>
            </a:r>
            <a:r>
              <a:rPr lang="en-US" sz="3200" dirty="0"/>
              <a:t>, our faithful and beloved brother, who is one of your number. They will inform you about the whole situation here. </a:t>
            </a:r>
            <a:r>
              <a:rPr lang="en-US" sz="3200" baseline="30000" dirty="0"/>
              <a:t>10</a:t>
            </a:r>
            <a:r>
              <a:rPr lang="en-US" sz="3200" dirty="0"/>
              <a:t> </a:t>
            </a:r>
            <a:r>
              <a:rPr lang="en-US" sz="3200" b="1" dirty="0"/>
              <a:t>Aristarchus</a:t>
            </a:r>
            <a:r>
              <a:rPr lang="en-US" sz="3200" dirty="0"/>
              <a:t>, my fellow prisoner, sends you his greetings; and also Barnabas’s cousin </a:t>
            </a:r>
            <a:r>
              <a:rPr lang="en-US" sz="3200" b="1" dirty="0"/>
              <a:t>Mark</a:t>
            </a:r>
            <a:r>
              <a:rPr lang="en-US" sz="3200" dirty="0"/>
              <a:t> (about whom you received instructions; if he comes to you, welcome him); </a:t>
            </a:r>
            <a:r>
              <a:rPr lang="en-US" sz="3200" baseline="30000" dirty="0"/>
              <a:t>11</a:t>
            </a:r>
            <a:r>
              <a:rPr lang="en-US" sz="3200" dirty="0"/>
              <a:t> and also </a:t>
            </a:r>
            <a:r>
              <a:rPr lang="en-US" sz="3200" b="1" dirty="0"/>
              <a:t>Jesus who is called Justus</a:t>
            </a:r>
            <a:r>
              <a:rPr lang="en-US" sz="3200" dirty="0"/>
              <a:t>; these are the only fellow workers for the kingdom of God who are from the circumcision, and they have proved to be an encouragement to me.</a:t>
            </a:r>
          </a:p>
        </p:txBody>
      </p:sp>
    </p:spTree>
    <p:extLst>
      <p:ext uri="{BB962C8B-B14F-4D97-AF65-F5344CB8AC3E}">
        <p14:creationId xmlns:p14="http://schemas.microsoft.com/office/powerpoint/2010/main" val="135197202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b="0"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endParaRPr lang="en-US" sz="4400" dirty="0"/>
          </a:p>
        </p:txBody>
      </p:sp>
      <p:sp>
        <p:nvSpPr>
          <p:cNvPr id="9" name="Text Box 4"/>
          <p:cNvSpPr txBox="1">
            <a:spLocks noChangeArrowheads="1"/>
          </p:cNvSpPr>
          <p:nvPr/>
        </p:nvSpPr>
        <p:spPr bwMode="auto">
          <a:xfrm>
            <a:off x="12700" y="1458216"/>
            <a:ext cx="12179300" cy="542712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12</a:t>
            </a:r>
            <a:r>
              <a:rPr lang="en-US" sz="3200" dirty="0"/>
              <a:t> </a:t>
            </a:r>
            <a:r>
              <a:rPr lang="en-US" sz="3200" b="1" dirty="0"/>
              <a:t>Epaphras</a:t>
            </a:r>
            <a:r>
              <a:rPr lang="en-US" sz="3200" dirty="0"/>
              <a:t>, who is one of your number, a bondslave of Jesus Christ, sends you his greetings, always laboring earnestly for you in his prayers, that you may stand perfect and fully assured in all the will of God. </a:t>
            </a:r>
            <a:r>
              <a:rPr lang="en-US" sz="3200" baseline="30000" dirty="0"/>
              <a:t>13</a:t>
            </a:r>
            <a:r>
              <a:rPr lang="en-US" sz="3200" dirty="0"/>
              <a:t> For I testify for him that he has a deep concern for you and for those who are in Laodicea and Hierapolis. </a:t>
            </a:r>
            <a:r>
              <a:rPr lang="en-US" sz="3200" baseline="30000" dirty="0"/>
              <a:t>14</a:t>
            </a:r>
            <a:r>
              <a:rPr lang="en-US" sz="3200" dirty="0"/>
              <a:t> </a:t>
            </a:r>
            <a:r>
              <a:rPr lang="en-US" sz="3200" b="1" dirty="0"/>
              <a:t>Luke</a:t>
            </a:r>
            <a:r>
              <a:rPr lang="en-US" sz="3200" dirty="0"/>
              <a:t>, the beloved physician, sends you his greetings, and also </a:t>
            </a:r>
            <a:r>
              <a:rPr lang="en-US" sz="3200" b="1" dirty="0"/>
              <a:t>Demas</a:t>
            </a:r>
            <a:r>
              <a:rPr lang="en-US" sz="3200" dirty="0"/>
              <a:t>. </a:t>
            </a:r>
            <a:r>
              <a:rPr lang="en-US" sz="3200" baseline="30000" dirty="0"/>
              <a:t>15</a:t>
            </a:r>
            <a:r>
              <a:rPr lang="en-US" sz="3200" dirty="0"/>
              <a:t> Greet the brethren who are in Laodicea and also </a:t>
            </a:r>
            <a:r>
              <a:rPr lang="en-US" sz="3200" b="1" dirty="0"/>
              <a:t>Nympha</a:t>
            </a:r>
            <a:r>
              <a:rPr lang="en-US" sz="3200" dirty="0"/>
              <a:t> and the church that is in her house. </a:t>
            </a:r>
            <a:r>
              <a:rPr lang="en-US" sz="3200" baseline="30000" dirty="0"/>
              <a:t>16</a:t>
            </a:r>
            <a:r>
              <a:rPr lang="en-US" sz="3200" dirty="0"/>
              <a:t> When this letter is read among you, have it also read in the church of the Laodiceans; and you, for your part read my letter that is coming from Laodicea. </a:t>
            </a:r>
            <a:r>
              <a:rPr lang="en-US" sz="3200" baseline="30000" dirty="0"/>
              <a:t>17</a:t>
            </a:r>
            <a:r>
              <a:rPr lang="en-US" sz="3200" dirty="0"/>
              <a:t> Say to </a:t>
            </a:r>
            <a:r>
              <a:rPr lang="en-US" sz="3200" b="1" dirty="0"/>
              <a:t>Archippus</a:t>
            </a:r>
            <a:r>
              <a:rPr lang="en-US" sz="3200" dirty="0"/>
              <a:t>, “Take heed to the ministry which you have received in the Lord, that you may fulfill it.” </a:t>
            </a:r>
          </a:p>
        </p:txBody>
      </p:sp>
    </p:spTree>
    <p:extLst>
      <p:ext uri="{BB962C8B-B14F-4D97-AF65-F5344CB8AC3E}">
        <p14:creationId xmlns:p14="http://schemas.microsoft.com/office/powerpoint/2010/main" val="348731901"/>
      </p:ext>
    </p:extLst>
  </p:cSld>
  <p:clrMapOvr>
    <a:masterClrMapping/>
  </p:clrMapOvr>
  <p:transition spd="med">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TYCHICUS &amp; LUKE</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738501CF-215A-4B8B-BB52-26F0CF381059}"/>
              </a:ext>
            </a:extLst>
          </p:cNvPr>
          <p:cNvSpPr txBox="1">
            <a:spLocks noChangeArrowheads="1"/>
          </p:cNvSpPr>
          <p:nvPr/>
        </p:nvSpPr>
        <p:spPr bwMode="auto">
          <a:xfrm>
            <a:off x="87366" y="2299114"/>
            <a:ext cx="11710934"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4:7</a:t>
            </a:r>
            <a:r>
              <a:rPr lang="en-US" sz="3200" dirty="0"/>
              <a:t> As to all my affairs, </a:t>
            </a:r>
            <a:r>
              <a:rPr lang="en-US" sz="3200" b="1" dirty="0"/>
              <a:t>Tychicus</a:t>
            </a:r>
            <a:r>
              <a:rPr lang="en-US" sz="3200" dirty="0"/>
              <a:t>, our beloved brother and faithful servant and fellow bond-servant in the Lord, will bring you information. </a:t>
            </a:r>
            <a:r>
              <a:rPr lang="en-US" sz="3200" baseline="30000" dirty="0"/>
              <a:t>8</a:t>
            </a:r>
            <a:r>
              <a:rPr lang="en-US" sz="3200" dirty="0"/>
              <a:t> For I have sent him to you for this very purpose, that you may know about our circumstances and that he may encourage your hearts . . .</a:t>
            </a:r>
            <a:endParaRPr kumimoji="0" lang="en-US" sz="3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8046677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TYCHICUS &amp; LUKE</a:t>
            </a: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Tychicus is Paul’s courier &amp; messenger</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738501CF-215A-4B8B-BB52-26F0CF381059}"/>
              </a:ext>
            </a:extLst>
          </p:cNvPr>
          <p:cNvSpPr txBox="1">
            <a:spLocks noChangeArrowheads="1"/>
          </p:cNvSpPr>
          <p:nvPr/>
        </p:nvSpPr>
        <p:spPr bwMode="auto">
          <a:xfrm>
            <a:off x="87366" y="2299114"/>
            <a:ext cx="11710934"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4:7</a:t>
            </a:r>
            <a:r>
              <a:rPr lang="en-US" sz="3200" dirty="0"/>
              <a:t> As to all my affairs, </a:t>
            </a:r>
            <a:r>
              <a:rPr lang="en-US" sz="3200" b="1" dirty="0"/>
              <a:t>Tychicus</a:t>
            </a:r>
            <a:r>
              <a:rPr lang="en-US" sz="3200" dirty="0"/>
              <a:t>, our beloved brother and faithful servant and fellow bond-servant in the Lord, will bring you information. </a:t>
            </a:r>
            <a:r>
              <a:rPr lang="en-US" sz="3200" baseline="30000" dirty="0"/>
              <a:t>8</a:t>
            </a:r>
            <a:r>
              <a:rPr lang="en-US" sz="3200" dirty="0"/>
              <a:t> For I have sent him to you for this very purpose, that you may know about our circumstances and that he may encourage your hearts . . .</a:t>
            </a:r>
            <a:endParaRPr kumimoji="0" lang="en-US" sz="3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926220949"/>
      </p:ext>
    </p:extLst>
  </p:cSld>
  <p:clrMapOvr>
    <a:masterClrMapping/>
  </p:clrMapOvr>
  <p:transition spd="med">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TYCHICUS &amp; LUKE</a:t>
            </a:r>
          </a:p>
          <a:p>
            <a:pPr eaLnBrk="1" hangingPunct="1">
              <a:lnSpc>
                <a:spcPct val="70000"/>
              </a:lnSpc>
              <a:spcBef>
                <a:spcPct val="3000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1200"/>
              </a:spcBef>
              <a:defRPr/>
            </a:pPr>
            <a:r>
              <a:rPr lang="en-US" sz="4400" b="0" i="1" dirty="0">
                <a:effectLst/>
                <a:cs typeface="Times New Roman" pitchFamily="18" charset="0"/>
              </a:rPr>
              <a:t>Luke is Paul’s physician &amp; </a:t>
            </a:r>
            <a:br>
              <a:rPr lang="en-US" sz="4400" b="0" i="1" dirty="0">
                <a:effectLst/>
                <a:cs typeface="Times New Roman" pitchFamily="18" charset="0"/>
              </a:rPr>
            </a:br>
            <a:r>
              <a:rPr lang="en-US" sz="4400" b="0" i="1" dirty="0">
                <a:effectLst/>
                <a:cs typeface="Times New Roman" pitchFamily="18" charset="0"/>
              </a:rPr>
              <a:t>legal defense researcher</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738501CF-215A-4B8B-BB52-26F0CF381059}"/>
              </a:ext>
            </a:extLst>
          </p:cNvPr>
          <p:cNvSpPr txBox="1">
            <a:spLocks noChangeArrowheads="1"/>
          </p:cNvSpPr>
          <p:nvPr/>
        </p:nvSpPr>
        <p:spPr bwMode="auto">
          <a:xfrm>
            <a:off x="87366" y="2299114"/>
            <a:ext cx="11710934" cy="502702"/>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4:14</a:t>
            </a:r>
            <a:r>
              <a:rPr lang="en-US" sz="3200" dirty="0"/>
              <a:t> </a:t>
            </a:r>
            <a:r>
              <a:rPr lang="en-US" sz="3200" b="1" dirty="0"/>
              <a:t>Luke</a:t>
            </a:r>
            <a:r>
              <a:rPr lang="en-US" sz="3200" dirty="0"/>
              <a:t>, the beloved physician, sends you his greetings . . .</a:t>
            </a:r>
            <a:endParaRPr kumimoji="0" lang="en-US" sz="3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225601237"/>
      </p:ext>
    </p:extLst>
  </p:cSld>
  <p:clrMapOvr>
    <a:masterClrMapping/>
  </p:clrMapOvr>
  <p:transition spd="med">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TYCHICUS &amp; LUKE: Behind-the-scenes ministry roles are essential</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Tree>
    <p:extLst>
      <p:ext uri="{BB962C8B-B14F-4D97-AF65-F5344CB8AC3E}">
        <p14:creationId xmlns:p14="http://schemas.microsoft.com/office/powerpoint/2010/main" val="3489856717"/>
      </p:ext>
    </p:extLst>
  </p:cSld>
  <p:clrMapOvr>
    <a:masterClrMapping/>
  </p:clrMapOvr>
  <p:transition spd="med">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effectLst>
                  <a:outerShdw blurRad="38100" dist="38100" dir="2700000" algn="tl">
                    <a:srgbClr val="000000">
                      <a:alpha val="43137"/>
                    </a:srgbClr>
                  </a:outerShdw>
                </a:effectLst>
                <a:cs typeface="Times New Roman" pitchFamily="18" charset="0"/>
              </a:rPr>
              <a:t>MARK &amp; ONESIMUS</a:t>
            </a:r>
          </a:p>
        </p:txBody>
      </p:sp>
      <p:sp>
        <p:nvSpPr>
          <p:cNvPr id="2" name="Title 1"/>
          <p:cNvSpPr>
            <a:spLocks noGrp="1"/>
          </p:cNvSpPr>
          <p:nvPr>
            <p:ph type="title"/>
          </p:nvPr>
        </p:nvSpPr>
        <p:spPr/>
        <p:txBody>
          <a:bodyPr/>
          <a:lstStyle/>
          <a:p>
            <a:pPr>
              <a:lnSpc>
                <a:spcPts val="3400"/>
              </a:lnSpc>
            </a:pPr>
            <a:r>
              <a:rPr lang="en-US" sz="4400" dirty="0"/>
              <a:t>Colossians 4:7-17</a:t>
            </a:r>
            <a:br>
              <a:rPr lang="en-US" sz="4400" dirty="0"/>
            </a:br>
            <a:r>
              <a:rPr lang="en-US" sz="4400" dirty="0"/>
              <a:t>Spiritual Lessons from Paul’s Associates</a:t>
            </a:r>
          </a:p>
        </p:txBody>
      </p:sp>
      <p:sp>
        <p:nvSpPr>
          <p:cNvPr id="5" name="Text Box 4">
            <a:extLst>
              <a:ext uri="{FF2B5EF4-FFF2-40B4-BE49-F238E27FC236}">
                <a16:creationId xmlns:a16="http://schemas.microsoft.com/office/drawing/2014/main" xmlns="" id="{0ED5D1AA-4993-4890-88F9-DAE848AD0B9F}"/>
              </a:ext>
            </a:extLst>
          </p:cNvPr>
          <p:cNvSpPr txBox="1">
            <a:spLocks noChangeArrowheads="1"/>
          </p:cNvSpPr>
          <p:nvPr/>
        </p:nvSpPr>
        <p:spPr bwMode="auto">
          <a:xfrm>
            <a:off x="87366" y="2299114"/>
            <a:ext cx="11710934" cy="91307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lvl="0">
              <a:lnSpc>
                <a:spcPts val="3200"/>
              </a:lnSpc>
            </a:pPr>
            <a:r>
              <a:rPr lang="en-US" sz="3200" baseline="30000" dirty="0"/>
              <a:t>4:10</a:t>
            </a:r>
            <a:r>
              <a:rPr lang="en-US" sz="3200" dirty="0"/>
              <a:t> . . . and also Barnabas’s cousin </a:t>
            </a:r>
            <a:r>
              <a:rPr lang="en-US" sz="3200" b="1" dirty="0"/>
              <a:t>Mark</a:t>
            </a:r>
            <a:r>
              <a:rPr lang="en-US" sz="3200" dirty="0"/>
              <a:t> </a:t>
            </a:r>
            <a:r>
              <a:rPr lang="en-US" sz="3200" dirty="0">
                <a:solidFill>
                  <a:schemeClr val="bg1"/>
                </a:solidFill>
              </a:rPr>
              <a:t>(about whom you received instructions; if he comes to you, welcome him);</a:t>
            </a:r>
            <a:endParaRPr kumimoji="0" lang="en-US" sz="3200" b="0"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051998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Widescreen</PresentationFormat>
  <Paragraphs>78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Trebuchet MS</vt:lpstr>
      <vt:lpstr>1_Default Design</vt:lpstr>
      <vt:lpstr>PowerPoint Presentation</vt:lpstr>
      <vt:lpstr>PowerPoint Presentation</vt:lpstr>
      <vt:lpstr>Colossians 4:7-17 </vt:lpstr>
      <vt:lpstr>Colossians 4:7-17 </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lpstr>Colossians 4:7-17 Spiritual Lessons from Paul’s Associates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2022-04-11T17:33:47Z</dcterms:created>
  <dcterms:modified xsi:type="dcterms:W3CDTF">2022-04-11T18:40:06Z</dcterms:modified>
</cp:coreProperties>
</file>