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48"/>
  </p:notesMasterIdLst>
  <p:handoutMasterIdLst>
    <p:handoutMasterId r:id="rId49"/>
  </p:handoutMasterIdLst>
  <p:sldIdLst>
    <p:sldId id="257" r:id="rId2"/>
    <p:sldId id="908" r:id="rId3"/>
    <p:sldId id="1049" r:id="rId4"/>
    <p:sldId id="1055" r:id="rId5"/>
    <p:sldId id="1056" r:id="rId6"/>
    <p:sldId id="1050" r:id="rId7"/>
    <p:sldId id="989" r:id="rId8"/>
    <p:sldId id="924" r:id="rId9"/>
    <p:sldId id="925" r:id="rId10"/>
    <p:sldId id="917" r:id="rId11"/>
    <p:sldId id="927" r:id="rId12"/>
    <p:sldId id="918" r:id="rId13"/>
    <p:sldId id="928" r:id="rId14"/>
    <p:sldId id="1073" r:id="rId15"/>
    <p:sldId id="1074" r:id="rId16"/>
    <p:sldId id="1075" r:id="rId17"/>
    <p:sldId id="968" r:id="rId18"/>
    <p:sldId id="1069" r:id="rId19"/>
    <p:sldId id="1070" r:id="rId20"/>
    <p:sldId id="1071" r:id="rId21"/>
    <p:sldId id="1072" r:id="rId22"/>
    <p:sldId id="1051" r:id="rId23"/>
    <p:sldId id="1008" r:id="rId24"/>
    <p:sldId id="970" r:id="rId25"/>
    <p:sldId id="975" r:id="rId26"/>
    <p:sldId id="1060" r:id="rId27"/>
    <p:sldId id="971" r:id="rId28"/>
    <p:sldId id="976" r:id="rId29"/>
    <p:sldId id="1040" r:id="rId30"/>
    <p:sldId id="1041" r:id="rId31"/>
    <p:sldId id="1054" r:id="rId32"/>
    <p:sldId id="1058" r:id="rId33"/>
    <p:sldId id="977" r:id="rId34"/>
    <p:sldId id="1043" r:id="rId35"/>
    <p:sldId id="978" r:id="rId36"/>
    <p:sldId id="1042" r:id="rId37"/>
    <p:sldId id="1046" r:id="rId38"/>
    <p:sldId id="1047" r:id="rId39"/>
    <p:sldId id="1076" r:id="rId40"/>
    <p:sldId id="1064" r:id="rId41"/>
    <p:sldId id="1065" r:id="rId42"/>
    <p:sldId id="1045" r:id="rId43"/>
    <p:sldId id="1053" r:id="rId44"/>
    <p:sldId id="1066" r:id="rId45"/>
    <p:sldId id="1067" r:id="rId46"/>
    <p:sldId id="273" r:id="rId47"/>
  </p:sldIdLst>
  <p:sldSz cx="9144000" cy="6858000" type="letter"/>
  <p:notesSz cx="6858000" cy="9144000"/>
  <p:kinsoku lang="ja-JP" invalStChars="" invalEndChars="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7E1E"/>
    <a:srgbClr val="CEF1F8"/>
    <a:srgbClr val="000000"/>
    <a:srgbClr val="0000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3960" autoAdjust="0"/>
    <p:restoredTop sz="94660"/>
  </p:normalViewPr>
  <p:slideViewPr>
    <p:cSldViewPr>
      <p:cViewPr varScale="1">
        <p:scale>
          <a:sx n="83" d="100"/>
          <a:sy n="83" d="100"/>
        </p:scale>
        <p:origin x="1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51175" y="8704263"/>
            <a:ext cx="757238" cy="2540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87312" tIns="44450" rIns="87312" bIns="44450">
            <a:spAutoFit/>
          </a:bodyPr>
          <a:lstStyle/>
          <a:p>
            <a:pPr defTabSz="868363">
              <a:lnSpc>
                <a:spcPct val="90000"/>
              </a:lnSpc>
              <a:defRPr/>
            </a:pPr>
            <a:r>
              <a:rPr lang="en-US" sz="1200" b="0">
                <a:latin typeface="Arial" charset="0"/>
              </a:rPr>
              <a:t>Page </a:t>
            </a:r>
            <a:fld id="{7BFAAB7E-1E2F-4F01-B3F6-B253ACD1A1A2}" type="slidenum">
              <a:rPr lang="en-US" sz="1200" b="0">
                <a:latin typeface="Arial" charset="0"/>
              </a:rPr>
              <a:pPr defTabSz="868363">
                <a:lnSpc>
                  <a:spcPct val="90000"/>
                </a:lnSpc>
                <a:defRPr/>
              </a:pPr>
              <a:t>‹#›</a:t>
            </a:fld>
            <a:endParaRPr lang="en-US" sz="1200" b="0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051175" y="8704263"/>
            <a:ext cx="757238" cy="2540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87312" tIns="44450" rIns="87312" bIns="44450">
            <a:spAutoFit/>
          </a:bodyPr>
          <a:lstStyle/>
          <a:p>
            <a:pPr defTabSz="868363">
              <a:lnSpc>
                <a:spcPct val="90000"/>
              </a:lnSpc>
              <a:defRPr/>
            </a:pPr>
            <a:r>
              <a:rPr lang="en-US" sz="1200" b="0">
                <a:latin typeface="Arial" charset="0"/>
              </a:rPr>
              <a:t>Page </a:t>
            </a:r>
            <a:fld id="{74D9D02F-5375-4B61-98CB-AE3EC9F2DA6B}" type="slidenum">
              <a:rPr lang="en-US" sz="1200" b="0">
                <a:latin typeface="Arial" charset="0"/>
              </a:rPr>
              <a:pPr defTabSz="868363">
                <a:lnSpc>
                  <a:spcPct val="90000"/>
                </a:lnSpc>
                <a:defRPr/>
              </a:pPr>
              <a:t>‹#›</a:t>
            </a:fld>
            <a:endParaRPr lang="en-US" sz="1200" b="0">
              <a:latin typeface="Arial" charset="0"/>
            </a:endParaRPr>
          </a:p>
        </p:txBody>
      </p:sp>
      <p:sp>
        <p:nvSpPr>
          <p:cNvPr id="97283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  <p:sp>
        <p:nvSpPr>
          <p:cNvPr id="9830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400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400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524000"/>
            <a:ext cx="44958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4958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00004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Slide Title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524000"/>
            <a:ext cx="9144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>
    <p:wipe dir="r"/>
  </p:transition>
  <p:txStyles>
    <p:titleStyle>
      <a:lvl1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0">
          <a:solidFill>
            <a:srgbClr val="CEF1F8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CEF1F8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CEF1F8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CEF1F8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CEF1F8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CEF1F8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CEF1F8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CEF1F8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CEF1F8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285750" indent="-2857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Clr>
          <a:schemeClr val="tx2"/>
        </a:buClr>
        <a:buSzPct val="100000"/>
        <a:buFont typeface="Wingdings" pitchFamily="2" charset="2"/>
        <a:buChar char="Ø"/>
        <a:defRPr sz="4400" b="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3600" b="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»"/>
        <a:defRPr b="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5430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•"/>
        <a:defRPr sz="1400" b="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002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4574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146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3718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290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4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514600"/>
            <a:ext cx="9144000" cy="3657600"/>
          </a:xfrm>
        </p:spPr>
        <p:txBody>
          <a:bodyPr lIns="90488" tIns="44450" rIns="90488" bIns="44450"/>
          <a:lstStyle/>
          <a:p>
            <a:pPr>
              <a:defRPr/>
            </a:pPr>
            <a:r>
              <a:rPr lang="en-US" sz="6600" dirty="0"/>
              <a:t>The People of God </a:t>
            </a:r>
            <a:br>
              <a:rPr lang="en-US" sz="6600" dirty="0"/>
            </a:br>
            <a:r>
              <a:rPr lang="en-US" sz="6600" dirty="0"/>
              <a:t>  Before the Watching </a:t>
            </a:r>
            <a:br>
              <a:rPr lang="en-US" sz="6600" dirty="0"/>
            </a:br>
            <a:r>
              <a:rPr lang="en-US" sz="6600" dirty="0"/>
              <a:t>  World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9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2 Devote yourselves to prayer, being watchful and thankful.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3 And pray for us, too, that God may open a door for our message, so that we may proclaim the mystery of Christ, for which I am in chains.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4 Pray that I may proclaim it clearly, as I should. </a:t>
            </a:r>
          </a:p>
        </p:txBody>
      </p:sp>
      <p:sp>
        <p:nvSpPr>
          <p:cNvPr id="919555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4</a:t>
            </a:r>
          </a:p>
        </p:txBody>
      </p:sp>
      <p:sp>
        <p:nvSpPr>
          <p:cNvPr id="91955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20000"/>
              </a:spcBef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commissioning of the body of Christ:</a:t>
            </a:r>
          </a:p>
          <a:p>
            <a:pPr algn="l">
              <a:lnSpc>
                <a:spcPct val="70000"/>
              </a:lnSpc>
              <a:spcBef>
                <a:spcPct val="20000"/>
              </a:spcBef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Jn. 20:21 Jesus therefore said to them again, “Peace be with you; </a:t>
            </a:r>
            <a:b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as the Father has sent me, I also send you.”</a:t>
            </a:r>
          </a:p>
          <a:p>
            <a:pPr algn="l">
              <a:lnSpc>
                <a:spcPct val="70000"/>
              </a:lnSpc>
              <a:spcBef>
                <a:spcPct val="20000"/>
              </a:spcBef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Jn. 3:17 “For God did not send the Son into the world to judge the world, </a:t>
            </a:r>
            <a:r>
              <a:rPr lang="en-US" sz="48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but that the world should be rescued through him</a:t>
            </a: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.” </a:t>
            </a:r>
          </a:p>
        </p:txBody>
      </p:sp>
    </p:spTree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0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2 Devote yourselves to prayer, being watchful and thankful.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3 And pray for us, too, that God may open a door for our message, so that we may proclaim the mystery of Christ, for which I am in chains.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4 Pray that I may proclaim it clearly, as I should. </a:t>
            </a:r>
          </a:p>
        </p:txBody>
      </p:sp>
      <p:sp>
        <p:nvSpPr>
          <p:cNvPr id="940035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4</a:t>
            </a:r>
          </a:p>
        </p:txBody>
      </p:sp>
      <p:sp>
        <p:nvSpPr>
          <p:cNvPr id="94003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20000"/>
              </a:spcBef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commissioning of the body of Christ:</a:t>
            </a:r>
          </a:p>
          <a:p>
            <a:pPr algn="l">
              <a:lnSpc>
                <a:spcPct val="70000"/>
              </a:lnSpc>
              <a:spcBef>
                <a:spcPct val="20000"/>
              </a:spcBef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Jn. 20:21 Jesus therefore said to them again, “Peace be with you; </a:t>
            </a:r>
            <a:b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as the Father has sent me, I also send you.”</a:t>
            </a:r>
          </a:p>
          <a:p>
            <a:pPr algn="l">
              <a:lnSpc>
                <a:spcPct val="70000"/>
              </a:lnSpc>
              <a:spcBef>
                <a:spcPct val="20000"/>
              </a:spcBef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Jn. 3:17 “For God did not send the Son into the world to judge the world, </a:t>
            </a:r>
            <a:r>
              <a:rPr lang="en-US" sz="48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but that the world should be rescued through him</a:t>
            </a: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.” </a:t>
            </a: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5486400" y="2830286"/>
            <a:ext cx="1905000" cy="2590800"/>
          </a:xfrm>
          <a:custGeom>
            <a:avLst/>
            <a:gdLst>
              <a:gd name="T0" fmla="*/ 1439862 w 21600"/>
              <a:gd name="T1" fmla="*/ 0 h 21600"/>
              <a:gd name="T2" fmla="*/ 974725 w 21600"/>
              <a:gd name="T3" fmla="*/ 439759 h 21600"/>
              <a:gd name="T4" fmla="*/ 0 w 21600"/>
              <a:gd name="T5" fmla="*/ 1999163 h 21600"/>
              <a:gd name="T6" fmla="*/ 768350 w 21600"/>
              <a:gd name="T7" fmla="*/ 2133600 h 21600"/>
              <a:gd name="T8" fmla="*/ 1536700 w 21600"/>
              <a:gd name="T9" fmla="*/ 1339427 h 21600"/>
              <a:gd name="T10" fmla="*/ 1905000 w 21600"/>
              <a:gd name="T11" fmla="*/ 439759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8878 h 21600"/>
              <a:gd name="T20" fmla="*/ 1742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326" y="0"/>
                </a:moveTo>
                <a:lnTo>
                  <a:pt x="11052" y="4452"/>
                </a:lnTo>
                <a:lnTo>
                  <a:pt x="15228" y="4452"/>
                </a:lnTo>
                <a:lnTo>
                  <a:pt x="15228" y="18878"/>
                </a:lnTo>
                <a:lnTo>
                  <a:pt x="0" y="18878"/>
                </a:lnTo>
                <a:lnTo>
                  <a:pt x="0" y="21600"/>
                </a:lnTo>
                <a:lnTo>
                  <a:pt x="17424" y="21600"/>
                </a:lnTo>
                <a:lnTo>
                  <a:pt x="17424" y="4452"/>
                </a:lnTo>
                <a:lnTo>
                  <a:pt x="21600" y="4452"/>
                </a:lnTo>
                <a:close/>
              </a:path>
            </a:pathLst>
          </a:custGeom>
          <a:solidFill>
            <a:schemeClr val="bg1"/>
          </a:solidFill>
          <a:ln w="571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>
    <p:wipe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2 Devote yourselves to prayer, being watchful and thankful.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3 And pray for us, too, that God may open a door for our message, so that we may proclaim the mystery of Christ, for which I am in chains.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4 Pray that I may proclaim it clearly, as I should. </a:t>
            </a:r>
          </a:p>
        </p:txBody>
      </p:sp>
      <p:sp>
        <p:nvSpPr>
          <p:cNvPr id="921603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4</a:t>
            </a:r>
          </a:p>
        </p:txBody>
      </p:sp>
      <p:sp>
        <p:nvSpPr>
          <p:cNvPr id="92160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20000"/>
              </a:spcBef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commissioning of the body of Christ:</a:t>
            </a:r>
          </a:p>
          <a:p>
            <a:pPr algn="l">
              <a:lnSpc>
                <a:spcPct val="70000"/>
              </a:lnSpc>
              <a:spcBef>
                <a:spcPct val="20000"/>
              </a:spcBef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Jn. 20:21 Jesus therefore said to them again, “Peace be with you; </a:t>
            </a:r>
            <a:b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as the Father has sent me, I also send you.”</a:t>
            </a:r>
          </a:p>
          <a:p>
            <a:pPr algn="l">
              <a:lnSpc>
                <a:spcPct val="70000"/>
              </a:lnSpc>
              <a:spcBef>
                <a:spcPct val="20000"/>
              </a:spcBef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Mk. 10:45 “For even the Son of Man did not come to be served, but to serve, and to give his life a ransom for many.” </a:t>
            </a:r>
          </a:p>
        </p:txBody>
      </p:sp>
    </p:spTree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2 Devote yourselves to prayer, being watchful and thankful.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3 And pray for us, too, that God may open a door for our message, so that we may proclaim the mystery of Christ, for which I am in chains.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4 Pray that I may proclaim it clearly, as I should. </a:t>
            </a:r>
          </a:p>
        </p:txBody>
      </p:sp>
      <p:sp>
        <p:nvSpPr>
          <p:cNvPr id="942083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4</a:t>
            </a:r>
          </a:p>
        </p:txBody>
      </p:sp>
      <p:sp>
        <p:nvSpPr>
          <p:cNvPr id="94208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20000"/>
              </a:spcBef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commissioning of the body of Christ:</a:t>
            </a:r>
          </a:p>
          <a:p>
            <a:pPr algn="l">
              <a:lnSpc>
                <a:spcPct val="70000"/>
              </a:lnSpc>
              <a:spcBef>
                <a:spcPct val="20000"/>
              </a:spcBef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Jn. 20:21 Jesus therefore said to them again, “Peace be with you</a:t>
            </a:r>
            <a:r>
              <a:rPr lang="en-US" sz="4800" b="0">
                <a:effectLst>
                  <a:outerShdw blurRad="38100" dist="38100" dir="2700000" algn="tl">
                    <a:srgbClr val="000000"/>
                  </a:outerShdw>
                </a:effectLst>
              </a:rPr>
              <a:t>; </a:t>
            </a:r>
            <a:br>
              <a:rPr lang="en-US" sz="4800" b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800" b="0">
                <a:effectLst>
                  <a:outerShdw blurRad="38100" dist="38100" dir="2700000" algn="tl">
                    <a:srgbClr val="000000"/>
                  </a:outerShdw>
                </a:effectLst>
              </a:rPr>
              <a:t>as </a:t>
            </a: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Father has </a:t>
            </a:r>
            <a:r>
              <a:rPr lang="en-US" sz="4800" b="0">
                <a:effectLst>
                  <a:outerShdw blurRad="38100" dist="38100" dir="2700000" algn="tl">
                    <a:srgbClr val="000000"/>
                  </a:outerShdw>
                </a:effectLst>
              </a:rPr>
              <a:t>sent me</a:t>
            </a: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I also send you.”</a:t>
            </a:r>
          </a:p>
          <a:p>
            <a:pPr algn="l">
              <a:lnSpc>
                <a:spcPct val="70000"/>
              </a:lnSpc>
              <a:spcBef>
                <a:spcPct val="20000"/>
              </a:spcBef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Mk. 10:45 “For even the Son of Man did not come to be served, but to serve, and to give his life a ransom for many.” </a:t>
            </a:r>
          </a:p>
        </p:txBody>
      </p:sp>
      <p:sp>
        <p:nvSpPr>
          <p:cNvPr id="17413" name="AutoShape 5"/>
          <p:cNvSpPr>
            <a:spLocks noChangeArrowheads="1"/>
          </p:cNvSpPr>
          <p:nvPr/>
        </p:nvSpPr>
        <p:spPr bwMode="auto">
          <a:xfrm>
            <a:off x="4648200" y="2819400"/>
            <a:ext cx="1905000" cy="2667000"/>
          </a:xfrm>
          <a:custGeom>
            <a:avLst/>
            <a:gdLst>
              <a:gd name="T0" fmla="*/ 1439862 w 21600"/>
              <a:gd name="T1" fmla="*/ 0 h 21600"/>
              <a:gd name="T2" fmla="*/ 974725 w 21600"/>
              <a:gd name="T3" fmla="*/ 549698 h 21600"/>
              <a:gd name="T4" fmla="*/ 0 w 21600"/>
              <a:gd name="T5" fmla="*/ 2498954 h 21600"/>
              <a:gd name="T6" fmla="*/ 768350 w 21600"/>
              <a:gd name="T7" fmla="*/ 2667000 h 21600"/>
              <a:gd name="T8" fmla="*/ 1536700 w 21600"/>
              <a:gd name="T9" fmla="*/ 1674283 h 21600"/>
              <a:gd name="T10" fmla="*/ 1905000 w 21600"/>
              <a:gd name="T11" fmla="*/ 549698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8878 h 21600"/>
              <a:gd name="T20" fmla="*/ 1742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326" y="0"/>
                </a:moveTo>
                <a:lnTo>
                  <a:pt x="11052" y="4452"/>
                </a:lnTo>
                <a:lnTo>
                  <a:pt x="15228" y="4452"/>
                </a:lnTo>
                <a:lnTo>
                  <a:pt x="15228" y="18878"/>
                </a:lnTo>
                <a:lnTo>
                  <a:pt x="0" y="18878"/>
                </a:lnTo>
                <a:lnTo>
                  <a:pt x="0" y="21600"/>
                </a:lnTo>
                <a:lnTo>
                  <a:pt x="17424" y="21600"/>
                </a:lnTo>
                <a:lnTo>
                  <a:pt x="17424" y="4452"/>
                </a:lnTo>
                <a:lnTo>
                  <a:pt x="21600" y="4452"/>
                </a:lnTo>
                <a:close/>
              </a:path>
            </a:pathLst>
          </a:custGeom>
          <a:solidFill>
            <a:schemeClr val="bg1"/>
          </a:solidFill>
          <a:ln w="571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>
    <p:wipe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2 Devote yourselves to prayer, being watchful and thankful.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3 And pray for us, too, that God may open a door for our message, so that we may proclaim the mystery of Christ, for which I am in chains.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4 Pray that I may proclaim it clearly, as I should. </a:t>
            </a:r>
          </a:p>
        </p:txBody>
      </p:sp>
      <p:sp>
        <p:nvSpPr>
          <p:cNvPr id="1075203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4</a:t>
            </a:r>
          </a:p>
        </p:txBody>
      </p:sp>
      <p:sp>
        <p:nvSpPr>
          <p:cNvPr id="107520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20000"/>
              </a:spcBef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commissioning of the body of Christ:</a:t>
            </a:r>
            <a:endParaRPr lang="en-US" sz="4800" b="0" u="sng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lnSpc>
                <a:spcPct val="77000"/>
              </a:lnSpc>
              <a:spcBef>
                <a:spcPct val="20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2Cor 5:19-20 God was in Christ,</a:t>
            </a:r>
            <a:r>
              <a:rPr lang="en-US" sz="40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reconciling the world to himself, not counting their sins against them</a:t>
            </a: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 </a:t>
            </a:r>
            <a:b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sz="40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2 Devote yourselves to prayer, being watchful and thankful.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3 And pray for us, too, that God may open a door for our message, so that we may proclaim the mystery of Christ, for which I am in chains.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4 Pray that I may proclaim it clearly, as I should. </a:t>
            </a:r>
          </a:p>
        </p:txBody>
      </p:sp>
      <p:sp>
        <p:nvSpPr>
          <p:cNvPr id="1075203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4</a:t>
            </a:r>
          </a:p>
        </p:txBody>
      </p:sp>
      <p:sp>
        <p:nvSpPr>
          <p:cNvPr id="107520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20000"/>
              </a:spcBef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commissioning of the body of Christ:</a:t>
            </a:r>
            <a:endParaRPr lang="en-US" sz="4800" b="0" u="sng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lnSpc>
                <a:spcPct val="77000"/>
              </a:lnSpc>
              <a:spcBef>
                <a:spcPct val="20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2Cor 5:19-20 God was in Christ,</a:t>
            </a:r>
            <a:r>
              <a:rPr lang="en-US" sz="40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reconciling the world to himself, not counting their sins against them</a:t>
            </a: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pPr algn="l">
              <a:lnSpc>
                <a:spcPct val="77000"/>
              </a:lnSpc>
              <a:spcBef>
                <a:spcPct val="20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And </a:t>
            </a:r>
            <a:r>
              <a:rPr lang="en-US" sz="40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he has committed to us the message</a:t>
            </a: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of reconciliation. </a:t>
            </a:r>
          </a:p>
        </p:txBody>
      </p:sp>
    </p:spTree>
  </p:cSld>
  <p:clrMapOvr>
    <a:masterClrMapping/>
  </p:clrMapOvr>
  <p:transition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2 Devote yourselves to prayer, being watchful and thankful.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3 And pray for us, too, that God may open a door for our message, so that we may proclaim the mystery of Christ, for which I am in chains.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4 Pray that I may proclaim it clearly, as I should. </a:t>
            </a:r>
          </a:p>
        </p:txBody>
      </p:sp>
      <p:sp>
        <p:nvSpPr>
          <p:cNvPr id="1075203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4</a:t>
            </a:r>
          </a:p>
        </p:txBody>
      </p:sp>
      <p:sp>
        <p:nvSpPr>
          <p:cNvPr id="107520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20000"/>
              </a:spcBef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commissioning of the body of Christ:</a:t>
            </a:r>
            <a:endParaRPr lang="en-US" sz="4800" b="0" u="sng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lnSpc>
                <a:spcPct val="77000"/>
              </a:lnSpc>
              <a:spcBef>
                <a:spcPct val="20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2Cor 5:19-20 God was in Christ,</a:t>
            </a:r>
            <a:r>
              <a:rPr lang="en-US" sz="40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reconciling the world to himself, not counting their sins against them</a:t>
            </a: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pPr algn="l">
              <a:lnSpc>
                <a:spcPct val="77000"/>
              </a:lnSpc>
              <a:spcBef>
                <a:spcPct val="20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And </a:t>
            </a:r>
            <a:r>
              <a:rPr lang="en-US" sz="40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he has committed to us the message</a:t>
            </a: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of reconciliation. </a:t>
            </a:r>
          </a:p>
          <a:p>
            <a:pPr algn="l">
              <a:lnSpc>
                <a:spcPct val="77000"/>
              </a:lnSpc>
              <a:spcBef>
                <a:spcPct val="20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We are therefore Christ’s ambassadors, as though God were making his appeal through us. We implore you on Christ’s behalf: Be reconciled to God!</a:t>
            </a:r>
          </a:p>
        </p:txBody>
      </p:sp>
    </p:spTree>
  </p:cSld>
  <p:clrMapOvr>
    <a:masterClrMapping/>
  </p:clrMapOvr>
  <p:transition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2 Devote yourselves to prayer, being watchful and thankful.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3 And pray for us, too, that God may open a door for our message, so that we may proclaim the mystery of Christ, for which I am in chains.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4 Pray that I may proclaim it clearly, as I should. </a:t>
            </a:r>
          </a:p>
        </p:txBody>
      </p:sp>
      <p:sp>
        <p:nvSpPr>
          <p:cNvPr id="1024003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4</a:t>
            </a:r>
          </a:p>
        </p:txBody>
      </p:sp>
      <p:sp>
        <p:nvSpPr>
          <p:cNvPr id="102400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10000"/>
              </a:spcBef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Top reasons for sharing your faith:</a:t>
            </a:r>
          </a:p>
          <a:p>
            <a:pPr algn="l">
              <a:lnSpc>
                <a:spcPct val="77000"/>
              </a:lnSpc>
              <a:spcBef>
                <a:spcPct val="10000"/>
              </a:spcBef>
              <a:defRPr/>
            </a:pPr>
            <a:endParaRPr lang="en-US" sz="48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lnSpc>
                <a:spcPct val="70000"/>
              </a:lnSpc>
              <a:spcBef>
                <a:spcPct val="10000"/>
              </a:spcBef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Because Jesus is real!</a:t>
            </a:r>
          </a:p>
        </p:txBody>
      </p:sp>
    </p:spTree>
  </p:cSld>
  <p:clrMapOvr>
    <a:masterClrMapping/>
  </p:clrMapOvr>
  <p:transition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2 Devote yourselves to prayer, being watchful and thankful.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3 And pray for us, too, that God may open a door for our message, so that we may proclaim the mystery of Christ, for which I am in chains.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4 Pray that I may proclaim it clearly, as I should. </a:t>
            </a:r>
          </a:p>
        </p:txBody>
      </p:sp>
      <p:sp>
        <p:nvSpPr>
          <p:cNvPr id="1024003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4</a:t>
            </a:r>
          </a:p>
        </p:txBody>
      </p:sp>
      <p:sp>
        <p:nvSpPr>
          <p:cNvPr id="102400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10000"/>
              </a:spcBef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Top reasons for sharing your faith:</a:t>
            </a:r>
          </a:p>
          <a:p>
            <a:pPr algn="l">
              <a:lnSpc>
                <a:spcPct val="77000"/>
              </a:lnSpc>
              <a:spcBef>
                <a:spcPct val="10000"/>
              </a:spcBef>
              <a:defRPr/>
            </a:pPr>
            <a:endParaRPr lang="en-US" sz="48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lnSpc>
                <a:spcPct val="70000"/>
              </a:lnSpc>
              <a:spcBef>
                <a:spcPct val="10000"/>
              </a:spcBef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Because Jesus is real!</a:t>
            </a:r>
          </a:p>
          <a:p>
            <a:pPr algn="l">
              <a:lnSpc>
                <a:spcPct val="70000"/>
              </a:lnSpc>
              <a:spcBef>
                <a:spcPct val="10000"/>
              </a:spcBef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Because we care about people</a:t>
            </a:r>
          </a:p>
        </p:txBody>
      </p:sp>
    </p:spTree>
  </p:cSld>
  <p:clrMapOvr>
    <a:masterClrMapping/>
  </p:clrMapOvr>
  <p:transition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2 Devote yourselves to prayer, being watchful and thankful.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3 And pray for us, too, that God may open a door for our message, so that we may proclaim the mystery of Christ, for which I am in chains.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4 Pray that I may proclaim it clearly, as I should. </a:t>
            </a:r>
          </a:p>
        </p:txBody>
      </p:sp>
      <p:sp>
        <p:nvSpPr>
          <p:cNvPr id="1024003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4</a:t>
            </a:r>
          </a:p>
        </p:txBody>
      </p:sp>
      <p:sp>
        <p:nvSpPr>
          <p:cNvPr id="102400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10000"/>
              </a:spcBef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Top reasons for sharing your faith:</a:t>
            </a:r>
          </a:p>
          <a:p>
            <a:pPr algn="l">
              <a:lnSpc>
                <a:spcPct val="77000"/>
              </a:lnSpc>
              <a:spcBef>
                <a:spcPct val="10000"/>
              </a:spcBef>
              <a:defRPr/>
            </a:pPr>
            <a:endParaRPr lang="en-US" sz="48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lnSpc>
                <a:spcPct val="70000"/>
              </a:lnSpc>
              <a:spcBef>
                <a:spcPct val="10000"/>
              </a:spcBef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Because Jesus is real!</a:t>
            </a:r>
          </a:p>
          <a:p>
            <a:pPr algn="l">
              <a:lnSpc>
                <a:spcPct val="70000"/>
              </a:lnSpc>
              <a:spcBef>
                <a:spcPct val="10000"/>
              </a:spcBef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Because we care about people</a:t>
            </a:r>
          </a:p>
          <a:p>
            <a:pPr algn="l">
              <a:lnSpc>
                <a:spcPct val="70000"/>
              </a:lnSpc>
              <a:spcBef>
                <a:spcPct val="10000"/>
              </a:spcBef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Because it’s rewarding</a:t>
            </a: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2 Devote yourselves to prayer, being watchful and thankful. </a:t>
            </a:r>
          </a:p>
        </p:txBody>
      </p:sp>
      <p:sp>
        <p:nvSpPr>
          <p:cNvPr id="901123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4</a:t>
            </a:r>
          </a:p>
        </p:txBody>
      </p:sp>
    </p:spTree>
  </p:cSld>
  <p:clrMapOvr>
    <a:masterClrMapping/>
  </p:clrMapOvr>
  <p:transition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2 Devote yourselves to prayer, being watchful and thankful.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3 And pray for us, too, that God may open a door for our message, so that we may proclaim the mystery of Christ, for which I am in chains.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4 Pray that I may proclaim it clearly, as I should. </a:t>
            </a:r>
          </a:p>
        </p:txBody>
      </p:sp>
      <p:sp>
        <p:nvSpPr>
          <p:cNvPr id="1024003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4</a:t>
            </a:r>
          </a:p>
        </p:txBody>
      </p:sp>
      <p:sp>
        <p:nvSpPr>
          <p:cNvPr id="102400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10000"/>
              </a:spcBef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Top reasons for sharing your faith:</a:t>
            </a:r>
          </a:p>
          <a:p>
            <a:pPr algn="l">
              <a:lnSpc>
                <a:spcPct val="77000"/>
              </a:lnSpc>
              <a:spcBef>
                <a:spcPct val="10000"/>
              </a:spcBef>
              <a:defRPr/>
            </a:pPr>
            <a:endParaRPr lang="en-US" sz="48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lnSpc>
                <a:spcPct val="70000"/>
              </a:lnSpc>
              <a:spcBef>
                <a:spcPct val="10000"/>
              </a:spcBef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Because Jesus is real!</a:t>
            </a:r>
          </a:p>
          <a:p>
            <a:pPr algn="l">
              <a:lnSpc>
                <a:spcPct val="70000"/>
              </a:lnSpc>
              <a:spcBef>
                <a:spcPct val="10000"/>
              </a:spcBef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Because we care about people</a:t>
            </a:r>
          </a:p>
          <a:p>
            <a:pPr algn="l">
              <a:lnSpc>
                <a:spcPct val="70000"/>
              </a:lnSpc>
              <a:spcBef>
                <a:spcPct val="10000"/>
              </a:spcBef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Because it’s rewarding</a:t>
            </a:r>
          </a:p>
          <a:p>
            <a:pPr algn="l">
              <a:lnSpc>
                <a:spcPct val="70000"/>
              </a:lnSpc>
              <a:spcBef>
                <a:spcPct val="10000"/>
              </a:spcBef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Because we are thankful someone shared with us</a:t>
            </a:r>
          </a:p>
        </p:txBody>
      </p:sp>
    </p:spTree>
  </p:cSld>
  <p:clrMapOvr>
    <a:masterClrMapping/>
  </p:clrMapOvr>
  <p:transition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2 Devote yourselves to prayer, being watchful and thankful.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3 And pray for us, too, that God may open a door for our message, so that we may proclaim the mystery of Christ, for which I am in chains.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4 Pray that I may proclaim it clearly, as I should. </a:t>
            </a:r>
          </a:p>
        </p:txBody>
      </p:sp>
      <p:sp>
        <p:nvSpPr>
          <p:cNvPr id="1024003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4</a:t>
            </a:r>
          </a:p>
        </p:txBody>
      </p:sp>
      <p:sp>
        <p:nvSpPr>
          <p:cNvPr id="102400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10000"/>
              </a:spcBef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Top reasons for sharing your faith:</a:t>
            </a:r>
          </a:p>
          <a:p>
            <a:pPr algn="l">
              <a:lnSpc>
                <a:spcPct val="77000"/>
              </a:lnSpc>
              <a:spcBef>
                <a:spcPct val="10000"/>
              </a:spcBef>
              <a:defRPr/>
            </a:pPr>
            <a:endParaRPr lang="en-US" sz="48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lnSpc>
                <a:spcPct val="70000"/>
              </a:lnSpc>
              <a:spcBef>
                <a:spcPct val="10000"/>
              </a:spcBef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Because Jesus is real!</a:t>
            </a:r>
          </a:p>
          <a:p>
            <a:pPr algn="l">
              <a:lnSpc>
                <a:spcPct val="70000"/>
              </a:lnSpc>
              <a:spcBef>
                <a:spcPct val="10000"/>
              </a:spcBef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Because we care about people</a:t>
            </a:r>
          </a:p>
          <a:p>
            <a:pPr algn="l">
              <a:lnSpc>
                <a:spcPct val="70000"/>
              </a:lnSpc>
              <a:spcBef>
                <a:spcPct val="10000"/>
              </a:spcBef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Because it’s rewarding</a:t>
            </a:r>
          </a:p>
          <a:p>
            <a:pPr algn="l">
              <a:lnSpc>
                <a:spcPct val="70000"/>
              </a:lnSpc>
              <a:spcBef>
                <a:spcPct val="10000"/>
              </a:spcBef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Because we are thankful someone shared with us</a:t>
            </a:r>
          </a:p>
          <a:p>
            <a:pPr algn="l">
              <a:lnSpc>
                <a:spcPct val="70000"/>
              </a:lnSpc>
              <a:spcBef>
                <a:spcPct val="10000"/>
              </a:spcBef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Because we can’t be real without sharing our faith</a:t>
            </a:r>
          </a:p>
        </p:txBody>
      </p:sp>
    </p:spTree>
  </p:cSld>
  <p:clrMapOvr>
    <a:masterClrMapping/>
  </p:clrMapOvr>
  <p:transition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11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dirty="0"/>
              <a:t>2 Devote yourselves to prayer, being watchful and thankful.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dirty="0"/>
              <a:t>3 And pray for us, too,</a:t>
            </a:r>
            <a:r>
              <a:rPr lang="en-US" u="sng" dirty="0"/>
              <a:t> that God may open a door for our message</a:t>
            </a:r>
            <a:r>
              <a:rPr lang="en-US" dirty="0"/>
              <a:t>, so that we may </a:t>
            </a:r>
            <a:r>
              <a:rPr lang="en-US" u="sng" dirty="0"/>
              <a:t>proclaim the mystery of Christ</a:t>
            </a:r>
            <a:r>
              <a:rPr lang="en-US" dirty="0"/>
              <a:t>, for which I am in chains.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dirty="0"/>
              <a:t>4 Pray that I may proclaim it clearly, as I should. </a:t>
            </a:r>
          </a:p>
        </p:txBody>
      </p:sp>
      <p:sp>
        <p:nvSpPr>
          <p:cNvPr id="1071107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4</a:t>
            </a:r>
          </a:p>
        </p:txBody>
      </p:sp>
      <p:sp>
        <p:nvSpPr>
          <p:cNvPr id="4" name="Oval 3"/>
          <p:cNvSpPr/>
          <p:nvPr/>
        </p:nvSpPr>
        <p:spPr bwMode="auto">
          <a:xfrm>
            <a:off x="5105400" y="1295400"/>
            <a:ext cx="1828800" cy="762000"/>
          </a:xfrm>
          <a:prstGeom prst="ellips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1371600" y="2362200"/>
            <a:ext cx="1371600" cy="685800"/>
          </a:xfrm>
          <a:prstGeom prst="ellips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48342" y="4343400"/>
            <a:ext cx="1295400" cy="685800"/>
          </a:xfrm>
          <a:prstGeom prst="ellips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4 Pray that I may proclaim it [the good news] clearly, as I should.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5 Live wisely among those who are not Christians, and make the most of every opportunity.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6 Let your conversation be always full of grace, seasoned as with salt, so that you may know how to answer everyone.</a:t>
            </a:r>
          </a:p>
        </p:txBody>
      </p:sp>
      <p:sp>
        <p:nvSpPr>
          <p:cNvPr id="1105923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4</a:t>
            </a:r>
          </a:p>
        </p:txBody>
      </p:sp>
    </p:spTree>
  </p:cSld>
  <p:clrMapOvr>
    <a:masterClrMapping/>
  </p:clrMapOvr>
  <p:transition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4 Pray that I may proclaim it [the good news] clearly, as I should.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5 Live wisely among those who are not Christians, and make the most of every opportunity.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6 Let your conversation be always full of grace, seasoned as with salt, so that you may know how to answer everyone.</a:t>
            </a:r>
          </a:p>
        </p:txBody>
      </p:sp>
      <p:sp>
        <p:nvSpPr>
          <p:cNvPr id="1028099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4</a:t>
            </a:r>
          </a:p>
        </p:txBody>
      </p:sp>
      <p:sp>
        <p:nvSpPr>
          <p:cNvPr id="59396" name="Oval 5"/>
          <p:cNvSpPr>
            <a:spLocks noChangeArrowheads="1"/>
          </p:cNvSpPr>
          <p:nvPr/>
        </p:nvSpPr>
        <p:spPr bwMode="auto">
          <a:xfrm>
            <a:off x="228600" y="1295400"/>
            <a:ext cx="1447800" cy="6858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4 Pray that I may proclaim it [the good news] clearly, as I should.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5 Live wisely among those who are not Christians, and make the most of every opportunity.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6 Let your conversation be always full of grace, seasoned as with salt, so that you may know how to answer everyone.</a:t>
            </a:r>
          </a:p>
        </p:txBody>
      </p:sp>
      <p:sp>
        <p:nvSpPr>
          <p:cNvPr id="1038339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4</a:t>
            </a:r>
          </a:p>
        </p:txBody>
      </p:sp>
      <p:sp>
        <p:nvSpPr>
          <p:cNvPr id="1038343" name="Rectangle 7"/>
          <p:cNvSpPr>
            <a:spLocks noChangeArrowheads="1"/>
          </p:cNvSpPr>
          <p:nvPr/>
        </p:nvSpPr>
        <p:spPr bwMode="auto">
          <a:xfrm>
            <a:off x="685800" y="3124200"/>
            <a:ext cx="5943600" cy="3581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1. Outreach through </a:t>
            </a:r>
            <a:b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prayer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228600" y="1295400"/>
            <a:ext cx="1447800" cy="6858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4 Pray that I may proclaim it [the good news] clearly, as I should.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5 Live wisely among those who are not Christians, and make the most of every opportunity.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6 Let your conversation be always full of grace, seasoned as with salt, so that you may know how to answer everyone.</a:t>
            </a:r>
          </a:p>
        </p:txBody>
      </p:sp>
      <p:sp>
        <p:nvSpPr>
          <p:cNvPr id="1038339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4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228600" y="1295400"/>
            <a:ext cx="1447800" cy="6858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dirty="0"/>
              <a:t>4 Pray that I may proclaim it [the good news] clearly, as I should.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dirty="0"/>
              <a:t>5 Live wisely among those who are not Christians, and make the most of every opportunity.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dirty="0"/>
              <a:t>6 Let your conversation be always full of grace, seasoned as with salt, so that you may know how to answer everyone.</a:t>
            </a:r>
          </a:p>
        </p:txBody>
      </p:sp>
      <p:sp>
        <p:nvSpPr>
          <p:cNvPr id="1030147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4</a:t>
            </a:r>
          </a:p>
        </p:txBody>
      </p:sp>
      <p:sp>
        <p:nvSpPr>
          <p:cNvPr id="62468" name="Oval 6"/>
          <p:cNvSpPr>
            <a:spLocks noChangeArrowheads="1"/>
          </p:cNvSpPr>
          <p:nvPr/>
        </p:nvSpPr>
        <p:spPr bwMode="auto">
          <a:xfrm>
            <a:off x="261256" y="2296886"/>
            <a:ext cx="3048000" cy="6858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0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4 Pray that I may proclaim it [the good news] clearly, as I should.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5 Live wisely among those who are not Christians, and make the most of every opportunity.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6 Let your conversation be always full of grace, seasoned as with salt, so that you may know how to answer everyone.</a:t>
            </a:r>
          </a:p>
        </p:txBody>
      </p:sp>
      <p:sp>
        <p:nvSpPr>
          <p:cNvPr id="1040387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4</a:t>
            </a:r>
          </a:p>
        </p:txBody>
      </p:sp>
      <p:sp>
        <p:nvSpPr>
          <p:cNvPr id="1040388" name="Rectangle 4"/>
          <p:cNvSpPr>
            <a:spLocks noChangeArrowheads="1"/>
          </p:cNvSpPr>
          <p:nvPr/>
        </p:nvSpPr>
        <p:spPr bwMode="auto">
          <a:xfrm>
            <a:off x="685800" y="3124200"/>
            <a:ext cx="5943600" cy="3581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1. Outreach through </a:t>
            </a:r>
            <a:b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prayer</a:t>
            </a:r>
          </a:p>
          <a:p>
            <a:pPr algn="l">
              <a:lnSpc>
                <a:spcPct val="70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2. Outreach through </a:t>
            </a:r>
            <a:b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lifestyle</a:t>
            </a:r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261256" y="2296886"/>
            <a:ext cx="3048000" cy="6858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0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4 Pray that I may proclaim it [the good news] clearly, as I should.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5 Live wisely among those who are not Christians, and make the most of every opportunity.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6 Let your conversation be always full of grace, seasoned as with salt, so that you may know how to answer everyone.</a:t>
            </a:r>
          </a:p>
        </p:txBody>
      </p:sp>
      <p:sp>
        <p:nvSpPr>
          <p:cNvPr id="1040387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4</a:t>
            </a:r>
          </a:p>
        </p:txBody>
      </p:sp>
      <p:sp>
        <p:nvSpPr>
          <p:cNvPr id="1040388" name="Rectangle 4"/>
          <p:cNvSpPr>
            <a:spLocks noChangeArrowheads="1"/>
          </p:cNvSpPr>
          <p:nvPr/>
        </p:nvSpPr>
        <p:spPr bwMode="auto">
          <a:xfrm>
            <a:off x="685800" y="3124200"/>
            <a:ext cx="5943600" cy="3581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1. Outreach through </a:t>
            </a:r>
            <a:b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prayer</a:t>
            </a:r>
          </a:p>
          <a:p>
            <a:pPr algn="l">
              <a:lnSpc>
                <a:spcPct val="70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2. Outreach through </a:t>
            </a:r>
            <a:b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lifestyle</a:t>
            </a:r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261256" y="2296886"/>
            <a:ext cx="3048000" cy="6858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762000" y="152400"/>
            <a:ext cx="8229600" cy="2133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20000"/>
              </a:spcBef>
              <a:defRPr/>
            </a:pPr>
            <a:r>
              <a:rPr lang="en-US" sz="6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Jesus followers should be those of extraordinary integrity and selflessness</a:t>
            </a:r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11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dirty="0"/>
              <a:t>2 Devote yourselves to prayer, being watchful and thankful.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dirty="0"/>
              <a:t>3 And pray for us, too,</a:t>
            </a:r>
            <a:r>
              <a:rPr lang="en-US" u="sng" dirty="0"/>
              <a:t> that God may open a door for our message</a:t>
            </a:r>
            <a:r>
              <a:rPr lang="en-US" dirty="0"/>
              <a:t>, so that we may </a:t>
            </a:r>
            <a:r>
              <a:rPr lang="en-US" u="sng" dirty="0"/>
              <a:t>proclaim the mystery of Christ</a:t>
            </a:r>
            <a:r>
              <a:rPr lang="en-US" dirty="0"/>
              <a:t>, for which I am in chains.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dirty="0"/>
              <a:t>4 Pray that I may proclaim it clearly, as I should. </a:t>
            </a:r>
          </a:p>
        </p:txBody>
      </p:sp>
      <p:sp>
        <p:nvSpPr>
          <p:cNvPr id="1071107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4</a:t>
            </a:r>
          </a:p>
        </p:txBody>
      </p:sp>
    </p:spTree>
  </p:cSld>
  <p:clrMapOvr>
    <a:masterClrMapping/>
  </p:clrMapOvr>
  <p:transition>
    <p:wipe dir="r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0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4 Pray that I may proclaim it [the good news] clearly, as I should.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5 Live wisely among those who are not Christians, and make the most of every opportunity.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6 Let your conversation be always full of grace, seasoned as with salt, so that you may know how to answer everyone.</a:t>
            </a:r>
          </a:p>
        </p:txBody>
      </p:sp>
      <p:sp>
        <p:nvSpPr>
          <p:cNvPr id="1040387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4</a:t>
            </a:r>
          </a:p>
        </p:txBody>
      </p:sp>
      <p:sp>
        <p:nvSpPr>
          <p:cNvPr id="1040388" name="Rectangle 4"/>
          <p:cNvSpPr>
            <a:spLocks noChangeArrowheads="1"/>
          </p:cNvSpPr>
          <p:nvPr/>
        </p:nvSpPr>
        <p:spPr bwMode="auto">
          <a:xfrm>
            <a:off x="685800" y="3124200"/>
            <a:ext cx="5943600" cy="3581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1. Outreach through </a:t>
            </a:r>
            <a:b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prayer</a:t>
            </a:r>
          </a:p>
          <a:p>
            <a:pPr algn="l">
              <a:lnSpc>
                <a:spcPct val="70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2. Outreach through </a:t>
            </a:r>
            <a:b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lifestyle</a:t>
            </a:r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261256" y="2296886"/>
            <a:ext cx="3048000" cy="6858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85800" y="304800"/>
            <a:ext cx="6629400" cy="1371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20000"/>
              </a:spcBef>
              <a:defRPr/>
            </a:pPr>
            <a:r>
              <a:rPr lang="en-US" sz="6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Forsake negativity about others at work</a:t>
            </a:r>
          </a:p>
        </p:txBody>
      </p:sp>
    </p:spTree>
  </p:cSld>
  <p:clrMapOvr>
    <a:masterClrMapping/>
  </p:clrMapOvr>
  <p:transition>
    <p:wipe dir="r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0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4 Pray that I may proclaim it [the good news] clearly, as I should.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5 Live wisely among those who are not Christians, and make the most of every opportunity.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6 Let your conversation be always full of grace, seasoned as with salt, so that you may know how to answer everyone.</a:t>
            </a:r>
          </a:p>
        </p:txBody>
      </p:sp>
      <p:sp>
        <p:nvSpPr>
          <p:cNvPr id="1040387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4</a:t>
            </a:r>
          </a:p>
        </p:txBody>
      </p:sp>
      <p:sp>
        <p:nvSpPr>
          <p:cNvPr id="1040388" name="Rectangle 4"/>
          <p:cNvSpPr>
            <a:spLocks noChangeArrowheads="1"/>
          </p:cNvSpPr>
          <p:nvPr/>
        </p:nvSpPr>
        <p:spPr bwMode="auto">
          <a:xfrm>
            <a:off x="685800" y="3124200"/>
            <a:ext cx="5943600" cy="3581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1. Outreach through </a:t>
            </a:r>
            <a:b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prayer</a:t>
            </a:r>
          </a:p>
          <a:p>
            <a:pPr algn="l">
              <a:lnSpc>
                <a:spcPct val="70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2. Outreach through </a:t>
            </a:r>
            <a:b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lifestyle</a:t>
            </a:r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261256" y="2296886"/>
            <a:ext cx="3048000" cy="6858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762000" y="533400"/>
            <a:ext cx="6248400" cy="1371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Practicing the love of God in community</a:t>
            </a:r>
          </a:p>
        </p:txBody>
      </p:sp>
    </p:spTree>
  </p:cSld>
  <p:clrMapOvr>
    <a:masterClrMapping/>
  </p:clrMapOvr>
  <p:transition>
    <p:wipe dir="r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0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4 Pray that I may proclaim it [the good news] clearly, as I should.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5 Live wisely among those who are not Christians, and make the most of every opportunity.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6 Let your conversation be always full of grace, seasoned as with salt, so that you may know how to answer everyone.</a:t>
            </a:r>
          </a:p>
        </p:txBody>
      </p:sp>
      <p:sp>
        <p:nvSpPr>
          <p:cNvPr id="1040387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4</a:t>
            </a:r>
          </a:p>
        </p:txBody>
      </p:sp>
      <p:sp>
        <p:nvSpPr>
          <p:cNvPr id="1040388" name="Rectangle 4"/>
          <p:cNvSpPr>
            <a:spLocks noChangeArrowheads="1"/>
          </p:cNvSpPr>
          <p:nvPr/>
        </p:nvSpPr>
        <p:spPr bwMode="auto">
          <a:xfrm>
            <a:off x="685800" y="3124200"/>
            <a:ext cx="5943600" cy="3581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1. Outreach through </a:t>
            </a:r>
            <a:b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prayer</a:t>
            </a:r>
          </a:p>
          <a:p>
            <a:pPr algn="l">
              <a:lnSpc>
                <a:spcPct val="70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2. Outreach through </a:t>
            </a:r>
            <a:b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lifestyle</a:t>
            </a:r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261256" y="2296886"/>
            <a:ext cx="3048000" cy="6858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76200" y="381000"/>
            <a:ext cx="8915400" cy="2667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0000"/>
              </a:lnSpc>
              <a:spcBef>
                <a:spcPct val="20000"/>
              </a:spcBef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John 17:21 I pray that all of them </a:t>
            </a:r>
            <a:r>
              <a:rPr lang="en-US" sz="48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may be one</a:t>
            </a: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Father, just as you are in me and I am in you. May they also be in us </a:t>
            </a:r>
            <a:r>
              <a:rPr lang="en-US" sz="48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so that the world may believe that you have sent me</a:t>
            </a: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</p:spTree>
  </p:cSld>
  <p:clrMapOvr>
    <a:masterClrMapping/>
  </p:clrMapOvr>
  <p:transition>
    <p:wipe dir="r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4 Pray that I may proclaim it [the good news] clearly, as I should.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5 Live wisely among those who are not Christians, and make the most of every opportunity.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6 Let your conversation be always full of grace, seasoned as with salt, so that you may know how to answer everyone.</a:t>
            </a:r>
          </a:p>
        </p:txBody>
      </p:sp>
      <p:sp>
        <p:nvSpPr>
          <p:cNvPr id="1042435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4</a:t>
            </a:r>
          </a:p>
        </p:txBody>
      </p:sp>
      <p:sp>
        <p:nvSpPr>
          <p:cNvPr id="64516" name="Oval 5"/>
          <p:cNvSpPr>
            <a:spLocks noChangeArrowheads="1"/>
          </p:cNvSpPr>
          <p:nvPr/>
        </p:nvSpPr>
        <p:spPr bwMode="auto">
          <a:xfrm>
            <a:off x="0" y="2362200"/>
            <a:ext cx="3505200" cy="6096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4 Pray that I may proclaim it [the good news] clearly, as I should.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5 Live wisely among those who are not Christians, and make the most of every opportunity.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6 Let your conversation be always full of grace, seasoned as with salt, so that you may know how to answer everyone.</a:t>
            </a:r>
          </a:p>
        </p:txBody>
      </p:sp>
      <p:sp>
        <p:nvSpPr>
          <p:cNvPr id="1042435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4</a:t>
            </a:r>
          </a:p>
        </p:txBody>
      </p:sp>
      <p:sp>
        <p:nvSpPr>
          <p:cNvPr id="64516" name="Oval 5"/>
          <p:cNvSpPr>
            <a:spLocks noChangeArrowheads="1"/>
          </p:cNvSpPr>
          <p:nvPr/>
        </p:nvSpPr>
        <p:spPr bwMode="auto">
          <a:xfrm>
            <a:off x="2209800" y="3940628"/>
            <a:ext cx="3505200" cy="6096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4 Pray that I may proclaim it [the good news] clearly, as I should.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5 Live wisely among those who are not Christians, and make the most of every opportunity.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6 Let your conversation be always full of grace, seasoned as with salt, so that you may know how to answer everyone.</a:t>
            </a:r>
          </a:p>
        </p:txBody>
      </p:sp>
      <p:sp>
        <p:nvSpPr>
          <p:cNvPr id="1044483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4</a:t>
            </a:r>
          </a:p>
        </p:txBody>
      </p:sp>
      <p:sp>
        <p:nvSpPr>
          <p:cNvPr id="1044484" name="Rectangle 4"/>
          <p:cNvSpPr>
            <a:spLocks noChangeArrowheads="1"/>
          </p:cNvSpPr>
          <p:nvPr/>
        </p:nvSpPr>
        <p:spPr bwMode="auto">
          <a:xfrm>
            <a:off x="76200" y="76200"/>
            <a:ext cx="6096000" cy="3657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1. Outreach through </a:t>
            </a:r>
            <a:b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prayer</a:t>
            </a:r>
          </a:p>
          <a:p>
            <a:pPr algn="l">
              <a:lnSpc>
                <a:spcPct val="70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2. Outreach through </a:t>
            </a:r>
            <a:b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lifestyle</a:t>
            </a:r>
          </a:p>
          <a:p>
            <a:pPr algn="l">
              <a:lnSpc>
                <a:spcPct val="70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3. Outreach through </a:t>
            </a:r>
            <a:b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conversation</a:t>
            </a:r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2209800" y="3940628"/>
            <a:ext cx="3505200" cy="6096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4 Pray that I may proclaim it [the good news] clearly, as I should.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5 Live wisely among those who are not Christians, and make the most of every opportunity.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6 Let your conversation be always full of grace, seasoned as with salt, so that you may know how to answer everyone.</a:t>
            </a:r>
          </a:p>
        </p:txBody>
      </p:sp>
      <p:sp>
        <p:nvSpPr>
          <p:cNvPr id="1044483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4</a:t>
            </a:r>
          </a:p>
        </p:txBody>
      </p:sp>
      <p:sp>
        <p:nvSpPr>
          <p:cNvPr id="1044484" name="Rectangle 4"/>
          <p:cNvSpPr>
            <a:spLocks noChangeArrowheads="1"/>
          </p:cNvSpPr>
          <p:nvPr/>
        </p:nvSpPr>
        <p:spPr bwMode="auto">
          <a:xfrm>
            <a:off x="76200" y="76200"/>
            <a:ext cx="6096000" cy="3657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1. Outreach through </a:t>
            </a:r>
            <a:b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prayer</a:t>
            </a:r>
          </a:p>
          <a:p>
            <a:pPr algn="l">
              <a:lnSpc>
                <a:spcPct val="70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2. Outreach through </a:t>
            </a:r>
            <a:b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lifestyle</a:t>
            </a:r>
          </a:p>
          <a:p>
            <a:pPr algn="l">
              <a:lnSpc>
                <a:spcPct val="70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3. Outreach through </a:t>
            </a:r>
            <a:b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conversation</a:t>
            </a:r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2209800" y="3940628"/>
            <a:ext cx="3505200" cy="6096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04800" y="4572000"/>
            <a:ext cx="8229600" cy="1981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 Peter 3:15 always be ready to make a defense to everyone who asks you to give an account for the hope that is in you, yet with gentleness and respect</a:t>
            </a:r>
          </a:p>
        </p:txBody>
      </p:sp>
    </p:spTree>
  </p:cSld>
  <p:clrMapOvr>
    <a:masterClrMapping/>
  </p:clrMapOvr>
  <p:transition>
    <p:wipe dir="r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4 Pray that I may proclaim it [the good news] clearly, as I should.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5 Live wisely among those who are not Christians, and make the most of every opportunity.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6 Let your conversation be always full of grace, seasoned as with salt, so that you may know how to answer everyone.</a:t>
            </a:r>
          </a:p>
        </p:txBody>
      </p:sp>
      <p:sp>
        <p:nvSpPr>
          <p:cNvPr id="1044483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4</a:t>
            </a:r>
          </a:p>
        </p:txBody>
      </p:sp>
      <p:sp>
        <p:nvSpPr>
          <p:cNvPr id="1044484" name="Rectangle 4"/>
          <p:cNvSpPr>
            <a:spLocks noChangeArrowheads="1"/>
          </p:cNvSpPr>
          <p:nvPr/>
        </p:nvSpPr>
        <p:spPr bwMode="auto">
          <a:xfrm>
            <a:off x="76200" y="76200"/>
            <a:ext cx="6096000" cy="3657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1. Outreach through </a:t>
            </a:r>
            <a:b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prayer</a:t>
            </a:r>
          </a:p>
          <a:p>
            <a:pPr algn="l">
              <a:lnSpc>
                <a:spcPct val="70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2. Outreach through </a:t>
            </a:r>
            <a:b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lifestyle</a:t>
            </a:r>
          </a:p>
          <a:p>
            <a:pPr algn="l">
              <a:lnSpc>
                <a:spcPct val="70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3. Outreach through </a:t>
            </a:r>
            <a:b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conversation</a:t>
            </a:r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2209800" y="3940628"/>
            <a:ext cx="3505200" cy="6096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04800" y="4572000"/>
            <a:ext cx="8229600" cy="1981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 Peter 3:15 always be ready to make a defense to everyone who asks you to give an account for the hope that is in you, yet with gentleness and respect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304800" y="4953000"/>
            <a:ext cx="1752600" cy="6096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4 Pray that I may proclaim it [the good news] clearly, as I should.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5 Live wisely among those who are not Christians, and make the most of every opportunity.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6 Let your conversation be always full of grace, seasoned as with salt, so that you may know how to answer everyone.</a:t>
            </a:r>
          </a:p>
        </p:txBody>
      </p:sp>
      <p:sp>
        <p:nvSpPr>
          <p:cNvPr id="1044483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4</a:t>
            </a:r>
          </a:p>
        </p:txBody>
      </p:sp>
      <p:sp>
        <p:nvSpPr>
          <p:cNvPr id="1044484" name="Rectangle 4"/>
          <p:cNvSpPr>
            <a:spLocks noChangeArrowheads="1"/>
          </p:cNvSpPr>
          <p:nvPr/>
        </p:nvSpPr>
        <p:spPr bwMode="auto">
          <a:xfrm>
            <a:off x="76200" y="76200"/>
            <a:ext cx="6096000" cy="3657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1. Outreach through </a:t>
            </a:r>
            <a:b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prayer</a:t>
            </a:r>
          </a:p>
          <a:p>
            <a:pPr algn="l">
              <a:lnSpc>
                <a:spcPct val="70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2. Outreach through </a:t>
            </a:r>
            <a:b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lifestyle</a:t>
            </a:r>
          </a:p>
          <a:p>
            <a:pPr algn="l">
              <a:lnSpc>
                <a:spcPct val="70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3. Outreach through </a:t>
            </a:r>
            <a:b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conversation</a:t>
            </a:r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2209800" y="3940628"/>
            <a:ext cx="3505200" cy="6096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04800" y="4572000"/>
            <a:ext cx="8229600" cy="1981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 Peter 3:15 always be ready to make a defense to everyone who asks you to give an account for the hope that is in you, yet with gentleness and respect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304800" y="4953000"/>
            <a:ext cx="1752600" cy="6096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rot="10800000" flipV="1">
            <a:off x="2133601" y="3352800"/>
            <a:ext cx="3352800" cy="1676400"/>
          </a:xfrm>
          <a:prstGeom prst="straightConnector1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3810000" y="152400"/>
            <a:ext cx="5181600" cy="52578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890118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lvl="0" algn="l">
              <a:lnSpc>
                <a:spcPct val="78000"/>
              </a:lnSpc>
              <a:defRPr/>
            </a:pPr>
            <a:r>
              <a:rPr lang="en-US" sz="4800" b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“Apologetics”</a:t>
            </a:r>
          </a:p>
          <a:p>
            <a:pPr lvl="0" algn="l">
              <a:lnSpc>
                <a:spcPct val="78000"/>
              </a:lnSpc>
              <a:buClr>
                <a:schemeClr val="tx2"/>
              </a:buClr>
              <a:buFont typeface="Wingdings" pitchFamily="2" charset="2"/>
              <a:buChar char="Ø"/>
              <a:defRPr/>
            </a:pPr>
            <a:r>
              <a:rPr lang="en-US" sz="4800" b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Origin of the </a:t>
            </a:r>
            <a:br>
              <a:rPr lang="en-US" sz="4800" b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800" b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universe</a:t>
            </a:r>
          </a:p>
          <a:p>
            <a:pPr lvl="0" algn="l">
              <a:lnSpc>
                <a:spcPct val="78000"/>
              </a:lnSpc>
              <a:buClr>
                <a:schemeClr val="tx2"/>
              </a:buClr>
              <a:buFont typeface="Wingdings" pitchFamily="2" charset="2"/>
              <a:buChar char="Ø"/>
              <a:defRPr/>
            </a:pPr>
            <a:r>
              <a:rPr lang="en-US" sz="4800" b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Origin of life</a:t>
            </a:r>
          </a:p>
          <a:p>
            <a:pPr lvl="0" algn="l">
              <a:lnSpc>
                <a:spcPct val="78000"/>
              </a:lnSpc>
              <a:buClr>
                <a:schemeClr val="tx2"/>
              </a:buClr>
              <a:buFont typeface="Wingdings" pitchFamily="2" charset="2"/>
              <a:buChar char="Ø"/>
              <a:defRPr/>
            </a:pPr>
            <a:r>
              <a:rPr lang="en-US" sz="4800" b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Fulfilled </a:t>
            </a:r>
            <a:br>
              <a:rPr lang="en-US" sz="4800" b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800" b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prophecy</a:t>
            </a:r>
          </a:p>
          <a:p>
            <a:pPr lvl="0" algn="l">
              <a:lnSpc>
                <a:spcPct val="78000"/>
              </a:lnSpc>
              <a:buClr>
                <a:schemeClr val="tx2"/>
              </a:buClr>
              <a:buFont typeface="Wingdings" pitchFamily="2" charset="2"/>
              <a:buChar char="Ø"/>
              <a:defRPr/>
            </a:pPr>
            <a:r>
              <a:rPr lang="en-US" sz="4800" b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Consistency</a:t>
            </a:r>
          </a:p>
          <a:p>
            <a:pPr lvl="0" algn="l">
              <a:lnSpc>
                <a:spcPct val="78000"/>
              </a:lnSpc>
              <a:buClr>
                <a:schemeClr val="tx2"/>
              </a:buClr>
              <a:buFont typeface="Wingdings" pitchFamily="2" charset="2"/>
              <a:buChar char="Ø"/>
              <a:defRPr/>
            </a:pPr>
            <a:r>
              <a:rPr lang="en-US" sz="4800" b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Historical </a:t>
            </a:r>
            <a:br>
              <a:rPr lang="en-US" sz="4800" b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800" b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arguments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4 Pray that I may proclaim it [the good news] clearly, as I should.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5 Live wisely among those who are not Christians, and make the most of every opportunity.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6 Let your conversation be always full of grace, seasoned as with salt, so that you may know how to answer everyone.</a:t>
            </a:r>
          </a:p>
        </p:txBody>
      </p:sp>
      <p:sp>
        <p:nvSpPr>
          <p:cNvPr id="1044483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4</a:t>
            </a:r>
          </a:p>
        </p:txBody>
      </p:sp>
      <p:sp>
        <p:nvSpPr>
          <p:cNvPr id="1044484" name="Rectangle 4"/>
          <p:cNvSpPr>
            <a:spLocks noChangeArrowheads="1"/>
          </p:cNvSpPr>
          <p:nvPr/>
        </p:nvSpPr>
        <p:spPr bwMode="auto">
          <a:xfrm>
            <a:off x="76200" y="76200"/>
            <a:ext cx="6096000" cy="3657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1. Outreach through </a:t>
            </a:r>
            <a:b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prayer</a:t>
            </a:r>
          </a:p>
          <a:p>
            <a:pPr algn="l">
              <a:lnSpc>
                <a:spcPct val="70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2. Outreach through </a:t>
            </a:r>
            <a:b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lifestyle</a:t>
            </a:r>
          </a:p>
          <a:p>
            <a:pPr algn="l">
              <a:lnSpc>
                <a:spcPct val="70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3. Outreach through </a:t>
            </a:r>
            <a:b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conversation</a:t>
            </a:r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2209800" y="3940628"/>
            <a:ext cx="3505200" cy="6096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04800" y="4572000"/>
            <a:ext cx="8229600" cy="1981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 Peter 3:15 always be ready to make a defense to everyone who asks you to give an account for the hope that is in you, yet with gentleness and respect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304800" y="4953000"/>
            <a:ext cx="1752600" cy="6096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rot="10800000" flipV="1">
            <a:off x="2133601" y="3352800"/>
            <a:ext cx="3352800" cy="1676400"/>
          </a:xfrm>
          <a:prstGeom prst="straightConnector1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3810000" y="152400"/>
            <a:ext cx="5181600" cy="52578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890118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lvl="0" algn="l">
              <a:lnSpc>
                <a:spcPct val="78000"/>
              </a:lnSpc>
              <a:defRPr/>
            </a:pPr>
            <a:r>
              <a:rPr lang="en-US" sz="4800" b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“Apologetics”</a:t>
            </a:r>
            <a:br>
              <a:rPr lang="en-US" sz="4800" b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sz="4800" b="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0" algn="l">
              <a:lnSpc>
                <a:spcPct val="78000"/>
              </a:lnSpc>
              <a:buClr>
                <a:schemeClr val="tx2"/>
              </a:buClr>
              <a:buFont typeface="Wingdings" pitchFamily="2" charset="2"/>
              <a:buChar char="Ø"/>
              <a:defRPr/>
            </a:pPr>
            <a:r>
              <a:rPr lang="en-US" sz="4800" b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Also your own </a:t>
            </a:r>
            <a:br>
              <a:rPr lang="en-US" sz="4800" b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800" b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story</a:t>
            </a:r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11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dirty="0"/>
              <a:t>2 Devote yourselves to prayer, being watchful and thankful.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dirty="0"/>
              <a:t>3 And pray for us, too,</a:t>
            </a:r>
            <a:r>
              <a:rPr lang="en-US" u="sng" dirty="0"/>
              <a:t> that God may open a door for our message</a:t>
            </a:r>
            <a:r>
              <a:rPr lang="en-US" dirty="0"/>
              <a:t>, so that we may </a:t>
            </a:r>
            <a:r>
              <a:rPr lang="en-US" u="sng" dirty="0"/>
              <a:t>proclaim the mystery of Christ</a:t>
            </a:r>
            <a:r>
              <a:rPr lang="en-US" dirty="0"/>
              <a:t>, for which I am in chains.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dirty="0"/>
              <a:t>4 Pray that I may proclaim it clearly, as I should. </a:t>
            </a:r>
          </a:p>
        </p:txBody>
      </p:sp>
      <p:sp>
        <p:nvSpPr>
          <p:cNvPr id="1071107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4</a:t>
            </a:r>
          </a:p>
        </p:txBody>
      </p:sp>
      <p:sp>
        <p:nvSpPr>
          <p:cNvPr id="4" name="Oval 3"/>
          <p:cNvSpPr/>
          <p:nvPr/>
        </p:nvSpPr>
        <p:spPr bwMode="auto">
          <a:xfrm rot="21032315">
            <a:off x="0" y="2349511"/>
            <a:ext cx="8763000" cy="2590800"/>
          </a:xfrm>
          <a:prstGeom prst="ellips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dirty="0"/>
              <a:t>4 Pray that I may proclaim it [the good news] clearly, as I should.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dirty="0"/>
              <a:t>5 Live wisely among those who are not Christians, and make the most of every opportunity.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dirty="0"/>
              <a:t>6 Let your conversation be always full of grace, seasoned as with salt, so that you may know how to answer everyone.</a:t>
            </a:r>
          </a:p>
        </p:txBody>
      </p:sp>
      <p:sp>
        <p:nvSpPr>
          <p:cNvPr id="1044483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4</a:t>
            </a:r>
          </a:p>
        </p:txBody>
      </p:sp>
      <p:sp>
        <p:nvSpPr>
          <p:cNvPr id="1044484" name="Rectangle 4"/>
          <p:cNvSpPr>
            <a:spLocks noChangeArrowheads="1"/>
          </p:cNvSpPr>
          <p:nvPr/>
        </p:nvSpPr>
        <p:spPr bwMode="auto">
          <a:xfrm>
            <a:off x="76200" y="76200"/>
            <a:ext cx="6096000" cy="3657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1. Outreach through </a:t>
            </a:r>
            <a:b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prayer</a:t>
            </a:r>
          </a:p>
          <a:p>
            <a:pPr algn="l">
              <a:lnSpc>
                <a:spcPct val="70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2. Outreach through </a:t>
            </a:r>
            <a:b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lifestyle</a:t>
            </a:r>
          </a:p>
          <a:p>
            <a:pPr algn="l">
              <a:lnSpc>
                <a:spcPct val="70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3. Outreach through </a:t>
            </a:r>
            <a:b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conversation</a:t>
            </a:r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2209800" y="3940628"/>
            <a:ext cx="3505200" cy="6096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04800" y="4572000"/>
            <a:ext cx="8229600" cy="1981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 Peter 3:15 always be ready to make a defense to everyone who asks you to give an account for the hope that is in you, yet with gentleness and respect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304800" y="4953000"/>
            <a:ext cx="1752600" cy="6096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dirty="0"/>
              <a:t>4 Pray that I may proclaim it [the good news] clearly, as I should.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dirty="0"/>
              <a:t>5 Live wisely among those who are not Christians, and make the most of every opportunity.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dirty="0"/>
              <a:t>6 Let your conversation be always full of grace, seasoned as with salt, so that you may know how to answer everyone.</a:t>
            </a:r>
          </a:p>
        </p:txBody>
      </p:sp>
      <p:sp>
        <p:nvSpPr>
          <p:cNvPr id="1044483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4</a:t>
            </a:r>
          </a:p>
        </p:txBody>
      </p:sp>
      <p:sp>
        <p:nvSpPr>
          <p:cNvPr id="1044484" name="Rectangle 4"/>
          <p:cNvSpPr>
            <a:spLocks noChangeArrowheads="1"/>
          </p:cNvSpPr>
          <p:nvPr/>
        </p:nvSpPr>
        <p:spPr bwMode="auto">
          <a:xfrm>
            <a:off x="76200" y="76200"/>
            <a:ext cx="6096000" cy="3657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1. Outreach through </a:t>
            </a:r>
            <a:b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prayer</a:t>
            </a:r>
          </a:p>
          <a:p>
            <a:pPr algn="l">
              <a:lnSpc>
                <a:spcPct val="70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2. Outreach through </a:t>
            </a:r>
            <a:b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lifestyle</a:t>
            </a:r>
          </a:p>
          <a:p>
            <a:pPr algn="l">
              <a:lnSpc>
                <a:spcPct val="70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3. Outreach through </a:t>
            </a:r>
            <a:b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conversation</a:t>
            </a:r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2209800" y="3940628"/>
            <a:ext cx="3505200" cy="6096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04800" y="4572000"/>
            <a:ext cx="8229600" cy="1981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 Peter 3:15 always be ready to make a defense to everyone who asks you to give an account for the hope that is in you, yet with gentleness and respect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304800" y="4953000"/>
            <a:ext cx="1752600" cy="6096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080656" y="5943600"/>
            <a:ext cx="4800600" cy="6096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dirty="0"/>
              <a:t>4 Pray that I may proclaim it [the good news] clearly, as I should.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dirty="0"/>
              <a:t>5 Live wisely among those who are not Christians, and make the most of every opportunity.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dirty="0"/>
              <a:t>6 Let your conversation be </a:t>
            </a:r>
            <a:r>
              <a:rPr lang="en-US" u="sng" dirty="0"/>
              <a:t>always full of grace</a:t>
            </a:r>
            <a:r>
              <a:rPr lang="en-US" dirty="0"/>
              <a:t>, seasoned as with salt, so that you may know how to answer everyone.</a:t>
            </a:r>
          </a:p>
        </p:txBody>
      </p:sp>
      <p:sp>
        <p:nvSpPr>
          <p:cNvPr id="1044483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4</a:t>
            </a:r>
          </a:p>
        </p:txBody>
      </p:sp>
      <p:sp>
        <p:nvSpPr>
          <p:cNvPr id="1044484" name="Rectangle 4"/>
          <p:cNvSpPr>
            <a:spLocks noChangeArrowheads="1"/>
          </p:cNvSpPr>
          <p:nvPr/>
        </p:nvSpPr>
        <p:spPr bwMode="auto">
          <a:xfrm>
            <a:off x="76200" y="76200"/>
            <a:ext cx="6096000" cy="3657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1. Outreach through </a:t>
            </a:r>
            <a:b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prayer</a:t>
            </a:r>
          </a:p>
          <a:p>
            <a:pPr algn="l">
              <a:lnSpc>
                <a:spcPct val="70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2. Outreach through </a:t>
            </a:r>
            <a:b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lifestyle</a:t>
            </a:r>
          </a:p>
          <a:p>
            <a:pPr algn="l">
              <a:lnSpc>
                <a:spcPct val="70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3. Outreach through </a:t>
            </a:r>
            <a:b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conversation</a:t>
            </a:r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2209800" y="3940628"/>
            <a:ext cx="3505200" cy="6096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dirty="0"/>
              <a:t>4 Pray that I may proclaim it [the good news] clearly, as I should.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dirty="0"/>
              <a:t>5 Live wisely among those who are not Christians, and make the most of every opportunity.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dirty="0"/>
              <a:t>6 Let your conversation be </a:t>
            </a:r>
            <a:r>
              <a:rPr lang="en-US" u="sng" dirty="0"/>
              <a:t>always full of grace</a:t>
            </a:r>
            <a:r>
              <a:rPr lang="en-US" dirty="0"/>
              <a:t>, seasoned as with salt, so that you may know how to answer everyone.</a:t>
            </a:r>
          </a:p>
        </p:txBody>
      </p:sp>
      <p:sp>
        <p:nvSpPr>
          <p:cNvPr id="1044483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4</a:t>
            </a:r>
          </a:p>
        </p:txBody>
      </p:sp>
      <p:sp>
        <p:nvSpPr>
          <p:cNvPr id="1044484" name="Rectangle 4"/>
          <p:cNvSpPr>
            <a:spLocks noChangeArrowheads="1"/>
          </p:cNvSpPr>
          <p:nvPr/>
        </p:nvSpPr>
        <p:spPr bwMode="auto">
          <a:xfrm>
            <a:off x="76200" y="76200"/>
            <a:ext cx="6096000" cy="3657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1. Outreach through </a:t>
            </a:r>
            <a:b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prayer</a:t>
            </a:r>
          </a:p>
          <a:p>
            <a:pPr algn="l">
              <a:lnSpc>
                <a:spcPct val="70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2. Outreach through </a:t>
            </a:r>
            <a:b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lifestyle</a:t>
            </a:r>
          </a:p>
          <a:p>
            <a:pPr algn="l">
              <a:lnSpc>
                <a:spcPct val="70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3. Outreach through </a:t>
            </a:r>
            <a:b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conversation</a:t>
            </a:r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2209800" y="3940628"/>
            <a:ext cx="3505200" cy="6096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" name="Straight Arrow Connector 6"/>
          <p:cNvCxnSpPr/>
          <p:nvPr/>
        </p:nvCxnSpPr>
        <p:spPr bwMode="auto">
          <a:xfrm rot="10800000">
            <a:off x="2133601" y="4800600"/>
            <a:ext cx="2743200" cy="1143000"/>
          </a:xfrm>
          <a:prstGeom prst="straightConnector1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886200" y="5486400"/>
            <a:ext cx="4876800" cy="6096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890118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lvl="0" algn="l">
              <a:lnSpc>
                <a:spcPct val="78000"/>
              </a:lnSpc>
              <a:defRPr/>
            </a:pPr>
            <a:r>
              <a:rPr lang="en-US" sz="4800" b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 undeserved gift</a:t>
            </a:r>
          </a:p>
        </p:txBody>
      </p:sp>
    </p:spTree>
  </p:cSld>
  <p:clrMapOvr>
    <a:masterClrMapping/>
  </p:clrMapOvr>
  <p:transition>
    <p:wipe dir="r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dirty="0"/>
              <a:t>4 Pray that I may proclaim it [the good news] clearly, as I should.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dirty="0"/>
              <a:t>5 Live wisely among those who are not Christians, and make the most of every opportunity.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dirty="0"/>
              <a:t>6 Let your conversation be </a:t>
            </a:r>
            <a:r>
              <a:rPr lang="en-US" u="sng" dirty="0"/>
              <a:t>always full of grace</a:t>
            </a:r>
            <a:r>
              <a:rPr lang="en-US" dirty="0"/>
              <a:t>, seasoned as with salt, so that you may know how to answer everyone.</a:t>
            </a:r>
          </a:p>
        </p:txBody>
      </p:sp>
      <p:sp>
        <p:nvSpPr>
          <p:cNvPr id="1044483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4</a:t>
            </a:r>
          </a:p>
        </p:txBody>
      </p:sp>
      <p:sp>
        <p:nvSpPr>
          <p:cNvPr id="1044484" name="Rectangle 4"/>
          <p:cNvSpPr>
            <a:spLocks noChangeArrowheads="1"/>
          </p:cNvSpPr>
          <p:nvPr/>
        </p:nvSpPr>
        <p:spPr bwMode="auto">
          <a:xfrm>
            <a:off x="76200" y="76200"/>
            <a:ext cx="6096000" cy="3657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1. Outreach through </a:t>
            </a:r>
            <a:b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prayer</a:t>
            </a:r>
          </a:p>
          <a:p>
            <a:pPr algn="l">
              <a:lnSpc>
                <a:spcPct val="70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2. Outreach through </a:t>
            </a:r>
            <a:b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lifestyle</a:t>
            </a:r>
          </a:p>
          <a:p>
            <a:pPr algn="l">
              <a:lnSpc>
                <a:spcPct val="70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3. Outreach through </a:t>
            </a:r>
            <a:b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conversation</a:t>
            </a:r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2209800" y="3940628"/>
            <a:ext cx="3505200" cy="6096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" name="Straight Arrow Connector 6"/>
          <p:cNvCxnSpPr/>
          <p:nvPr/>
        </p:nvCxnSpPr>
        <p:spPr bwMode="auto">
          <a:xfrm rot="10800000">
            <a:off x="2133601" y="4800600"/>
            <a:ext cx="2743200" cy="1143000"/>
          </a:xfrm>
          <a:prstGeom prst="straightConnector1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886200" y="5486400"/>
            <a:ext cx="4114800" cy="6096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890118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lvl="0" algn="l">
              <a:lnSpc>
                <a:spcPct val="78000"/>
              </a:lnSpc>
              <a:defRPr/>
            </a:pPr>
            <a:r>
              <a:rPr lang="en-US" sz="4800" b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Our main focus</a:t>
            </a:r>
          </a:p>
        </p:txBody>
      </p:sp>
    </p:spTree>
  </p:cSld>
  <p:clrMapOvr>
    <a:masterClrMapping/>
  </p:clrMapOvr>
  <p:transition>
    <p:wipe dir="r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dirty="0"/>
              <a:t>4 Pray that I may proclaim it [the good news] clearly, as I should.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dirty="0"/>
              <a:t>5 Live wisely among those who are not Christians, and make the most of every opportunity.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dirty="0"/>
              <a:t>6 Let your conversation be </a:t>
            </a:r>
            <a:r>
              <a:rPr lang="en-US" u="sng" dirty="0"/>
              <a:t>always full of grace</a:t>
            </a:r>
            <a:r>
              <a:rPr lang="en-US" dirty="0"/>
              <a:t>, seasoned as with salt, so that you may know how to answer everyone.</a:t>
            </a:r>
          </a:p>
        </p:txBody>
      </p:sp>
      <p:sp>
        <p:nvSpPr>
          <p:cNvPr id="1044483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4</a:t>
            </a:r>
          </a:p>
        </p:txBody>
      </p:sp>
      <p:sp>
        <p:nvSpPr>
          <p:cNvPr id="104448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66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In Conclusion:</a:t>
            </a:r>
          </a:p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endParaRPr lang="en-US" sz="54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685800" y="2438400"/>
            <a:ext cx="7696200" cy="24384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890118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8000"/>
              </a:lnSpc>
              <a:defRPr/>
            </a:pPr>
            <a:r>
              <a:rPr lang="en-US" sz="66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Compare the outreaching group to a group turned inward</a:t>
            </a:r>
          </a:p>
          <a:p>
            <a:pPr lvl="0" algn="l">
              <a:lnSpc>
                <a:spcPct val="78000"/>
              </a:lnSpc>
              <a:defRPr/>
            </a:pPr>
            <a:endParaRPr lang="en-US" sz="6600" b="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2438400"/>
            <a:ext cx="8610600" cy="3733800"/>
          </a:xfrm>
        </p:spPr>
        <p:txBody>
          <a:bodyPr lIns="90488" tIns="44450" rIns="90488" bIns="44450"/>
          <a:lstStyle/>
          <a:p>
            <a:pPr>
              <a:defRPr/>
            </a:pPr>
            <a:r>
              <a:rPr lang="en-US" sz="7200"/>
              <a:t>Comments?</a:t>
            </a:r>
          </a:p>
          <a:p>
            <a:pPr>
              <a:defRPr/>
            </a:pPr>
            <a:r>
              <a:rPr lang="en-US" sz="7200"/>
              <a:t>Questions?</a:t>
            </a:r>
          </a:p>
          <a:p>
            <a:pPr>
              <a:defRPr/>
            </a:pPr>
            <a:r>
              <a:rPr lang="en-US" sz="7200"/>
              <a:t>Experiences?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4</a:t>
            </a:r>
          </a:p>
        </p:txBody>
      </p:sp>
    </p:spTree>
  </p:cSld>
  <p:clrMapOvr>
    <a:masterClrMapping/>
  </p:clrMapOvr>
  <p:transition spd="slow"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11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dirty="0"/>
              <a:t>2 Devote yourselves to prayer, being watchful and thankful.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dirty="0"/>
              <a:t>3 And pray for us, too,</a:t>
            </a:r>
            <a:r>
              <a:rPr lang="en-US" u="sng" dirty="0"/>
              <a:t> that God may open a door for our message</a:t>
            </a:r>
            <a:r>
              <a:rPr lang="en-US" dirty="0"/>
              <a:t>, so that we may </a:t>
            </a:r>
            <a:r>
              <a:rPr lang="en-US" u="sng" dirty="0"/>
              <a:t>proclaim the mystery of Christ</a:t>
            </a:r>
            <a:r>
              <a:rPr lang="en-US" dirty="0"/>
              <a:t>, for which I am in chains.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dirty="0"/>
              <a:t>4 Pray that I may proclaim it clearly, as I should. </a:t>
            </a:r>
          </a:p>
        </p:txBody>
      </p:sp>
      <p:sp>
        <p:nvSpPr>
          <p:cNvPr id="1071107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4</a:t>
            </a:r>
          </a:p>
        </p:txBody>
      </p:sp>
      <p:sp>
        <p:nvSpPr>
          <p:cNvPr id="4" name="Oval 3"/>
          <p:cNvSpPr/>
          <p:nvPr/>
        </p:nvSpPr>
        <p:spPr bwMode="auto">
          <a:xfrm rot="21032315">
            <a:off x="0" y="2349511"/>
            <a:ext cx="8763000" cy="2590800"/>
          </a:xfrm>
          <a:prstGeom prst="ellips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276600" y="5334000"/>
            <a:ext cx="4267200" cy="685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20000"/>
              </a:spcBef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Good News</a:t>
            </a:r>
          </a:p>
        </p:txBody>
      </p:sp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11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dirty="0"/>
              <a:t>2 Devote yourselves to prayer, being watchful and thankful.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dirty="0"/>
              <a:t>3 And pray for us, too,</a:t>
            </a:r>
            <a:r>
              <a:rPr lang="en-US" u="sng" dirty="0"/>
              <a:t> that God may open a door for our message</a:t>
            </a:r>
            <a:r>
              <a:rPr lang="en-US" dirty="0"/>
              <a:t>, so that we may </a:t>
            </a:r>
            <a:r>
              <a:rPr lang="en-US" u="sng" dirty="0"/>
              <a:t>proclaim the mystery of Christ</a:t>
            </a:r>
            <a:r>
              <a:rPr lang="en-US" dirty="0"/>
              <a:t>, for which I am in chains.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dirty="0"/>
              <a:t>4 Pray that I may proclaim it clearly, as I should. </a:t>
            </a:r>
          </a:p>
        </p:txBody>
      </p:sp>
      <p:sp>
        <p:nvSpPr>
          <p:cNvPr id="1071107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4</a:t>
            </a:r>
          </a:p>
        </p:txBody>
      </p:sp>
      <p:sp>
        <p:nvSpPr>
          <p:cNvPr id="4" name="Oval 3"/>
          <p:cNvSpPr/>
          <p:nvPr/>
        </p:nvSpPr>
        <p:spPr bwMode="auto">
          <a:xfrm>
            <a:off x="5105400" y="1295400"/>
            <a:ext cx="1828800" cy="762000"/>
          </a:xfrm>
          <a:prstGeom prst="ellips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1371600" y="2362200"/>
            <a:ext cx="1371600" cy="685800"/>
          </a:xfrm>
          <a:prstGeom prst="ellips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48342" y="4343400"/>
            <a:ext cx="1295400" cy="685800"/>
          </a:xfrm>
          <a:prstGeom prst="ellips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7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dirty="0"/>
              <a:t>2 Devote yourselves to prayer, being watchful and thankful.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dirty="0"/>
              <a:t>3 And pray for us, too, that God may </a:t>
            </a:r>
            <a:r>
              <a:rPr lang="en-US" u="sng" dirty="0"/>
              <a:t>open a door fo</a:t>
            </a:r>
            <a:r>
              <a:rPr lang="en-US" dirty="0"/>
              <a:t>r our message, so that we may </a:t>
            </a:r>
            <a:r>
              <a:rPr lang="en-US" u="sng" dirty="0"/>
              <a:t>proclai</a:t>
            </a:r>
            <a:r>
              <a:rPr lang="en-US" dirty="0"/>
              <a:t>m the mystery of </a:t>
            </a:r>
            <a:r>
              <a:rPr lang="en-US" u="sng" dirty="0"/>
              <a:t>Christ</a:t>
            </a:r>
            <a:r>
              <a:rPr lang="en-US" dirty="0"/>
              <a:t>, for which I am in chains.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dirty="0"/>
              <a:t>4 Pray that I may proclaim it clearly, as I should. </a:t>
            </a:r>
          </a:p>
        </p:txBody>
      </p:sp>
      <p:sp>
        <p:nvSpPr>
          <p:cNvPr id="1067011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4</a:t>
            </a:r>
          </a:p>
        </p:txBody>
      </p:sp>
      <p:sp>
        <p:nvSpPr>
          <p:cNvPr id="1067012" name="Rectangle 4"/>
          <p:cNvSpPr>
            <a:spLocks noChangeArrowheads="1"/>
          </p:cNvSpPr>
          <p:nvPr/>
        </p:nvSpPr>
        <p:spPr bwMode="auto">
          <a:xfrm>
            <a:off x="3276600" y="152400"/>
            <a:ext cx="5715000" cy="6324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20000"/>
              </a:spcBef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Praying along these lines implies:</a:t>
            </a:r>
          </a:p>
          <a:p>
            <a:pPr marL="914400" indent="-914400" algn="l">
              <a:lnSpc>
                <a:spcPct val="7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That God wants his “mystery” proclaimed</a:t>
            </a:r>
          </a:p>
          <a:p>
            <a:pPr marL="914400" indent="-914400" algn="l">
              <a:lnSpc>
                <a:spcPct val="7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That all people  need to know about Jesus</a:t>
            </a:r>
          </a:p>
          <a:p>
            <a:pPr marL="914400" indent="-914400" algn="l">
              <a:lnSpc>
                <a:spcPct val="7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What’s good for the goose is good for the gander…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1371600" y="2362200"/>
            <a:ext cx="1371600" cy="685800"/>
          </a:xfrm>
          <a:prstGeom prst="ellips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348342" y="4343400"/>
            <a:ext cx="1295400" cy="685800"/>
          </a:xfrm>
          <a:prstGeom prst="ellips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7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67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7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67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7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67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2 Devote yourselves to prayer, being watchful and thankful.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3 And pray for us, too, that God may open a door for our message, so that we may proclaim the mystery of Christ, for which I am in chains.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4 Pray that I may proclaim it clearly, as I should. </a:t>
            </a:r>
          </a:p>
        </p:txBody>
      </p:sp>
      <p:sp>
        <p:nvSpPr>
          <p:cNvPr id="933891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4</a:t>
            </a:r>
          </a:p>
        </p:txBody>
      </p:sp>
      <p:sp>
        <p:nvSpPr>
          <p:cNvPr id="93389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20000"/>
              </a:spcBef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commissioning of the body of Christ:</a:t>
            </a:r>
          </a:p>
          <a:p>
            <a:pPr algn="l">
              <a:lnSpc>
                <a:spcPct val="70000"/>
              </a:lnSpc>
              <a:spcBef>
                <a:spcPct val="20000"/>
              </a:spcBef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Jn. 20:21 Jesus therefore said to them again, “Peace be with you; </a:t>
            </a:r>
            <a:b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as the Father has sent me, I also send you.”</a:t>
            </a:r>
          </a:p>
          <a:p>
            <a:pPr algn="l">
              <a:lnSpc>
                <a:spcPct val="70000"/>
              </a:lnSpc>
              <a:spcBef>
                <a:spcPct val="20000"/>
              </a:spcBef>
              <a:defRPr/>
            </a:pPr>
            <a:r>
              <a:rPr lang="en-US" sz="4800" b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Lk</a:t>
            </a: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 19:10 “For the Son of Man has come to seek and to save that which was lost.” </a:t>
            </a:r>
          </a:p>
          <a:p>
            <a:pPr algn="l">
              <a:lnSpc>
                <a:spcPct val="70000"/>
              </a:lnSpc>
              <a:spcBef>
                <a:spcPct val="20000"/>
              </a:spcBef>
              <a:defRPr/>
            </a:pPr>
            <a:endParaRPr lang="en-US" sz="48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33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33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2 Devote yourselves to prayer, being watchful and thankful.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3 And pray for us, too, that God may open a door for our message, so that we may proclaim the mystery of Christ, for which I am in chains. </a:t>
            </a:r>
          </a:p>
          <a:p>
            <a:pPr>
              <a:lnSpc>
                <a:spcPct val="75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/>
              <a:t>4 Pray that I may proclaim it clearly, as I should. </a:t>
            </a:r>
          </a:p>
        </p:txBody>
      </p:sp>
      <p:sp>
        <p:nvSpPr>
          <p:cNvPr id="935939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4</a:t>
            </a:r>
          </a:p>
        </p:txBody>
      </p:sp>
      <p:sp>
        <p:nvSpPr>
          <p:cNvPr id="935940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20000"/>
              </a:spcBef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commissioning of the body of Christ:</a:t>
            </a:r>
          </a:p>
          <a:p>
            <a:pPr algn="l">
              <a:lnSpc>
                <a:spcPct val="70000"/>
              </a:lnSpc>
              <a:spcBef>
                <a:spcPct val="20000"/>
              </a:spcBef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Jn. 20:21 Jesus therefore said to them again, “Peace be with you; </a:t>
            </a:r>
            <a:b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as the Father has sent me, I also send you.”</a:t>
            </a:r>
          </a:p>
          <a:p>
            <a:pPr algn="l">
              <a:lnSpc>
                <a:spcPct val="70000"/>
              </a:lnSpc>
              <a:spcBef>
                <a:spcPct val="20000"/>
              </a:spcBef>
              <a:defRPr/>
            </a:pPr>
            <a:r>
              <a:rPr lang="en-US" sz="4800" b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Lk</a:t>
            </a: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 19:10 “For the Son of Man has come to seek and to save that which was lost.” </a:t>
            </a:r>
          </a:p>
          <a:p>
            <a:pPr algn="l">
              <a:lnSpc>
                <a:spcPct val="70000"/>
              </a:lnSpc>
              <a:spcBef>
                <a:spcPct val="20000"/>
              </a:spcBef>
              <a:defRPr/>
            </a:pPr>
            <a:endParaRPr lang="en-US" sz="48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2590800" y="2743200"/>
            <a:ext cx="1905000" cy="2133600"/>
          </a:xfrm>
          <a:custGeom>
            <a:avLst/>
            <a:gdLst>
              <a:gd name="T0" fmla="*/ 1439862 w 21600"/>
              <a:gd name="T1" fmla="*/ 0 h 21600"/>
              <a:gd name="T2" fmla="*/ 974725 w 21600"/>
              <a:gd name="T3" fmla="*/ 439759 h 21600"/>
              <a:gd name="T4" fmla="*/ 0 w 21600"/>
              <a:gd name="T5" fmla="*/ 1999163 h 21600"/>
              <a:gd name="T6" fmla="*/ 768350 w 21600"/>
              <a:gd name="T7" fmla="*/ 2133600 h 21600"/>
              <a:gd name="T8" fmla="*/ 1536700 w 21600"/>
              <a:gd name="T9" fmla="*/ 1339427 h 21600"/>
              <a:gd name="T10" fmla="*/ 1905000 w 21600"/>
              <a:gd name="T11" fmla="*/ 439759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8878 h 21600"/>
              <a:gd name="T20" fmla="*/ 1742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326" y="0"/>
                </a:moveTo>
                <a:lnTo>
                  <a:pt x="11052" y="4452"/>
                </a:lnTo>
                <a:lnTo>
                  <a:pt x="15228" y="4452"/>
                </a:lnTo>
                <a:lnTo>
                  <a:pt x="15228" y="18878"/>
                </a:lnTo>
                <a:lnTo>
                  <a:pt x="0" y="18878"/>
                </a:lnTo>
                <a:lnTo>
                  <a:pt x="0" y="21600"/>
                </a:lnTo>
                <a:lnTo>
                  <a:pt x="17424" y="21600"/>
                </a:lnTo>
                <a:lnTo>
                  <a:pt x="17424" y="4452"/>
                </a:lnTo>
                <a:lnTo>
                  <a:pt x="21600" y="4452"/>
                </a:lnTo>
                <a:close/>
              </a:path>
            </a:pathLst>
          </a:custGeom>
          <a:solidFill>
            <a:schemeClr val="bg1"/>
          </a:solidFill>
          <a:ln w="571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>
    <p:wipe dir="u"/>
  </p:transition>
</p:sld>
</file>

<file path=ppt/theme/theme1.xml><?xml version="1.0" encoding="utf-8"?>
<a:theme xmlns:a="http://schemas.openxmlformats.org/drawingml/2006/main" name="denblue">
  <a:themeElements>
    <a:clrScheme name="">
      <a:dk1>
        <a:srgbClr val="919191"/>
      </a:dk1>
      <a:lt1>
        <a:srgbClr val="FFFFFF"/>
      </a:lt1>
      <a:dk2>
        <a:srgbClr val="0000F8"/>
      </a:dk2>
      <a:lt2>
        <a:srgbClr val="FAFD00"/>
      </a:lt2>
      <a:accent1>
        <a:srgbClr val="618FFD"/>
      </a:accent1>
      <a:accent2>
        <a:srgbClr val="FAFD00"/>
      </a:accent2>
      <a:accent3>
        <a:srgbClr val="AAAAFB"/>
      </a:accent3>
      <a:accent4>
        <a:srgbClr val="DADADA"/>
      </a:accent4>
      <a:accent5>
        <a:srgbClr val="B7C6FE"/>
      </a:accent5>
      <a:accent6>
        <a:srgbClr val="E3E500"/>
      </a:accent6>
      <a:hlink>
        <a:srgbClr val="FC0128"/>
      </a:hlink>
      <a:folHlink>
        <a:srgbClr val="CECECE"/>
      </a:folHlink>
    </a:clrScheme>
    <a:fontScheme name="denblu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71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71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nblu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blu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nblu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blu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blu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blu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blu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den</Template>
  <TotalTime>11736</TotalTime>
  <Words>3968</Words>
  <Application>Microsoft Office PowerPoint</Application>
  <PresentationFormat>Letter Paper (8.5x11 in)</PresentationFormat>
  <Paragraphs>300</Paragraphs>
  <Slides>46</Slides>
  <Notes>46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0" baseType="lpstr">
      <vt:lpstr>Arial</vt:lpstr>
      <vt:lpstr>Times New Roman</vt:lpstr>
      <vt:lpstr>Wingdings</vt:lpstr>
      <vt:lpstr>denblue</vt:lpstr>
      <vt:lpstr>Colossians 4</vt:lpstr>
      <vt:lpstr>Colossians 4</vt:lpstr>
      <vt:lpstr>Colossians 4</vt:lpstr>
      <vt:lpstr>Colossians 4</vt:lpstr>
      <vt:lpstr>Colossians 4</vt:lpstr>
      <vt:lpstr>Colossians 4</vt:lpstr>
      <vt:lpstr>Colossians 4</vt:lpstr>
      <vt:lpstr>Colossians 4</vt:lpstr>
      <vt:lpstr>Colossians 4</vt:lpstr>
      <vt:lpstr>Colossians 4</vt:lpstr>
      <vt:lpstr>Colossians 4</vt:lpstr>
      <vt:lpstr>Colossians 4</vt:lpstr>
      <vt:lpstr>Colossians 4</vt:lpstr>
      <vt:lpstr>Colossians 4</vt:lpstr>
      <vt:lpstr>Colossians 4</vt:lpstr>
      <vt:lpstr>Colossians 4</vt:lpstr>
      <vt:lpstr>Colossians 4</vt:lpstr>
      <vt:lpstr>Colossians 4</vt:lpstr>
      <vt:lpstr>Colossians 4</vt:lpstr>
      <vt:lpstr>Colossians 4</vt:lpstr>
      <vt:lpstr>Colossians 4</vt:lpstr>
      <vt:lpstr>Colossians 4</vt:lpstr>
      <vt:lpstr>Colossians 4</vt:lpstr>
      <vt:lpstr>Colossians 4</vt:lpstr>
      <vt:lpstr>Colossians 4</vt:lpstr>
      <vt:lpstr>Colossians 4</vt:lpstr>
      <vt:lpstr>Colossians 4</vt:lpstr>
      <vt:lpstr>Colossians 4</vt:lpstr>
      <vt:lpstr>Colossians 4</vt:lpstr>
      <vt:lpstr>Colossians 4</vt:lpstr>
      <vt:lpstr>Colossians 4</vt:lpstr>
      <vt:lpstr>Colossians 4</vt:lpstr>
      <vt:lpstr>Colossians 4</vt:lpstr>
      <vt:lpstr>Colossians 4</vt:lpstr>
      <vt:lpstr>Colossians 4</vt:lpstr>
      <vt:lpstr>Colossians 4</vt:lpstr>
      <vt:lpstr>Colossians 4</vt:lpstr>
      <vt:lpstr>Colossians 4</vt:lpstr>
      <vt:lpstr>Colossians 4</vt:lpstr>
      <vt:lpstr>Colossians 4</vt:lpstr>
      <vt:lpstr>Colossians 4</vt:lpstr>
      <vt:lpstr>Colossians 4</vt:lpstr>
      <vt:lpstr>Colossians 4</vt:lpstr>
      <vt:lpstr>Colossians 4</vt:lpstr>
      <vt:lpstr>Colossians 4</vt:lpstr>
      <vt:lpstr>Colossians 4</vt:lpstr>
    </vt:vector>
  </TitlesOfParts>
  <Company>Xenos Christian Fellowship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Xenos Fellowship</dc:title>
  <dc:creator>Dennis McCallum</dc:creator>
  <cp:lastModifiedBy>RobinetteT</cp:lastModifiedBy>
  <cp:revision>1251</cp:revision>
  <cp:lastPrinted>2005-05-08T20:36:12Z</cp:lastPrinted>
  <dcterms:created xsi:type="dcterms:W3CDTF">2001-01-22T16:08:03Z</dcterms:created>
  <dcterms:modified xsi:type="dcterms:W3CDTF">2025-06-16T16:01:36Z</dcterms:modified>
</cp:coreProperties>
</file>