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7"/>
  </p:notesMasterIdLst>
  <p:sldIdLst>
    <p:sldId id="6226" r:id="rId2"/>
    <p:sldId id="6784" r:id="rId3"/>
    <p:sldId id="6910" r:id="rId4"/>
    <p:sldId id="6944" r:id="rId5"/>
    <p:sldId id="6945" r:id="rId6"/>
    <p:sldId id="6946" r:id="rId7"/>
    <p:sldId id="6948" r:id="rId8"/>
    <p:sldId id="6947" r:id="rId9"/>
    <p:sldId id="6949" r:id="rId10"/>
    <p:sldId id="6951" r:id="rId11"/>
    <p:sldId id="6952" r:id="rId12"/>
    <p:sldId id="6953" r:id="rId13"/>
    <p:sldId id="6954" r:id="rId14"/>
    <p:sldId id="6955" r:id="rId15"/>
    <p:sldId id="6956" r:id="rId16"/>
    <p:sldId id="6957" r:id="rId17"/>
    <p:sldId id="6958" r:id="rId18"/>
    <p:sldId id="6959" r:id="rId19"/>
    <p:sldId id="6960" r:id="rId20"/>
    <p:sldId id="6961" r:id="rId21"/>
    <p:sldId id="6963" r:id="rId22"/>
    <p:sldId id="6964" r:id="rId23"/>
    <p:sldId id="6965" r:id="rId24"/>
    <p:sldId id="6966" r:id="rId25"/>
    <p:sldId id="6967" r:id="rId26"/>
    <p:sldId id="6968" r:id="rId27"/>
    <p:sldId id="6969" r:id="rId28"/>
    <p:sldId id="6970" r:id="rId29"/>
    <p:sldId id="6971" r:id="rId30"/>
    <p:sldId id="6972" r:id="rId31"/>
    <p:sldId id="6973" r:id="rId32"/>
    <p:sldId id="6974" r:id="rId33"/>
    <p:sldId id="6975" r:id="rId34"/>
    <p:sldId id="6976" r:id="rId35"/>
    <p:sldId id="6977" r:id="rId36"/>
    <p:sldId id="6978" r:id="rId37"/>
    <p:sldId id="6979" r:id="rId38"/>
    <p:sldId id="6980" r:id="rId39"/>
    <p:sldId id="6981" r:id="rId40"/>
    <p:sldId id="6982" r:id="rId41"/>
    <p:sldId id="6983" r:id="rId42"/>
    <p:sldId id="6984" r:id="rId43"/>
    <p:sldId id="6985" r:id="rId44"/>
    <p:sldId id="6988" r:id="rId45"/>
    <p:sldId id="6989" r:id="rId46"/>
    <p:sldId id="6986" r:id="rId47"/>
    <p:sldId id="6987" r:id="rId48"/>
    <p:sldId id="6990" r:id="rId49"/>
    <p:sldId id="6991" r:id="rId50"/>
    <p:sldId id="6992" r:id="rId51"/>
    <p:sldId id="6993" r:id="rId52"/>
    <p:sldId id="6994" r:id="rId53"/>
    <p:sldId id="6995" r:id="rId54"/>
    <p:sldId id="6996" r:id="rId55"/>
    <p:sldId id="6997" r:id="rId56"/>
    <p:sldId id="6998" r:id="rId57"/>
    <p:sldId id="6999" r:id="rId58"/>
    <p:sldId id="7000" r:id="rId59"/>
    <p:sldId id="7001" r:id="rId60"/>
    <p:sldId id="7002" r:id="rId61"/>
    <p:sldId id="7003" r:id="rId62"/>
    <p:sldId id="7005" r:id="rId63"/>
    <p:sldId id="6870" r:id="rId64"/>
    <p:sldId id="6950" r:id="rId65"/>
    <p:sldId id="6871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A7320D"/>
    <a:srgbClr val="680000"/>
    <a:srgbClr val="6C2008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66BE5-BA9C-40F6-A748-1E73ACF30372}" v="6019" dt="2025-06-05T20:42:02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693" autoAdjust="0"/>
    <p:restoredTop sz="92494" autoAdjust="0"/>
  </p:normalViewPr>
  <p:slideViewPr>
    <p:cSldViewPr snapToGrid="0">
      <p:cViewPr varScale="1">
        <p:scale>
          <a:sx n="56" d="100"/>
          <a:sy n="56" d="100"/>
        </p:scale>
        <p:origin x="48" y="5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6BAD0-BAE2-81F3-A900-8496B7994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140654D-F9FE-5B7A-A3D6-7C2F99FE1B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839B29B-C042-3EE1-83BC-EABC08769F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D6DAD1D-D887-DFC1-DC57-D609E62516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306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22D96-8656-D823-5C6C-94E9AA648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A69AB31-501C-8A82-D48D-D858346F2C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B103AB2-E268-A9D0-5D6C-EBD5696722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3184482-7E4E-28CB-F7D1-AD3E45B5E0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41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9F4D1F-896D-BD09-6071-BDF695DE5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94E115A-E024-E802-0AB3-85CF6ACE0B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6FBD6B7-970F-1E73-58AF-F8515834F2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40FD563-6776-B2E4-86DB-10B0E4869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52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FAEAB-E98D-41A9-5D54-581C92F6C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17124BB-CC36-477C-899E-280F0908F8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BA7CCF7-D2CF-0E1D-71D7-29D524F32B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4E4D38E-4488-76B2-BCA2-F3E5004849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48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92508-3BD0-64C6-55B7-26FB37C5D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D41F054-F41A-0EFA-6706-EBF7B5EFC8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AC52ED5-2E09-C792-DF76-D8CA714787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0250505-9923-7384-2853-AB9B5C6A13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79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C30C9-8D1D-6C83-5A06-0431137DB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07C25CD-B17E-C988-4266-10B2C5E7DB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16E6759-B7AD-39C0-367C-6CE0D44707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DF73E29-531A-6861-EC08-3FF9F2DBE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668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D6A48-BD83-7030-E9C9-370E28E6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0394606-6CC7-4090-41B6-7660A5AA78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AA7D55A-3BAB-D0C7-E4C9-6036CA82F5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DB7BB25-0FDB-ECEE-A18A-91D4DAFBDF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41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92326-2684-040C-CCEF-398A2D6F8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81468A-314F-5D26-6E29-23B421E71E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FE953F4-267A-4ED1-B46E-078A934CE9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0BD99AC-2F03-5450-ABA4-302657DA5F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71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631C0-7B54-6969-977C-9CB5D69AC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647938A-6B6C-4D2B-F057-907578139B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61D34E4-96C0-0DA4-95E0-B0D421EB10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C9A05CA-0104-67C9-FEE4-5B6BC6D1E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055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9306C-B32A-1DC3-93AD-9A90B7884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29A82BD-5577-0DFF-8BAF-06BCB0E257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7B57907-D276-6CB9-9732-411120BEF9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CE6977D-3673-FFFC-8F2A-D1DDE001E7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82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5AF35-E25E-B876-38C6-C72D37766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4C82564-8F70-9A45-7EF7-DC9A056873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DDA981E-CB38-BD08-721E-E38F4AC0B6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27CBA79-9721-F6CB-2127-9634CEF5D6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71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FCEF6-0DFA-6901-5B2B-1D4E4365C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ED6CA59-D09B-4B18-D049-FF48C8F6BA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0702CC2-42F4-2636-4763-BDB30A76A1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28E0D9A-EED1-F06E-D946-9068EAE44F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09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B09C8-EACA-5DE6-9018-095977533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2B1B9F0-2FA4-F1A1-C432-F59D16F1BE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A01EFA7-67FC-FD5D-966F-CB1B06B024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5CC70DE-C9EA-41DF-49D0-E52C78B947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68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A21FF-02B0-BE43-85AC-F8F1C196A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34DFC-CAD1-2D4D-B4C5-CCA8710E98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6CAA43F-F42F-F781-E561-E67F6A2F94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3F47C90-646C-DBDC-9A38-D4725F6288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156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A4D38-F9AD-D476-19AF-A1DCE3E27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F3A8D91-CCAD-CA06-43E0-814D88458D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B9057BD-2C0F-6DD6-1B6A-5A5D233A44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99CE2F7-C6FB-7796-6B6C-ABE18EB2EB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317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973BD-C538-B3BB-AFDD-8DC10371A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D78C73B-7AD7-71FD-5C4B-B9AB6F5C10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AFA9AA8-4DAB-6D06-AEDC-5A8D0C9E16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9EDA5D0-D2A8-094F-94E0-81F687D8BB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775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9926C-E089-C303-7BF6-EBFD90545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4B4B87B-68F4-5934-3974-C0B3E7CBE2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EB5F87C-25FC-8E24-166F-79F46F2A78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12CB6CC-5B4E-9004-D033-09BEDC6891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506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FC75F-846B-9F62-7052-951F0D162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092E2C7-78CA-B576-4E9A-2E76504E76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04B0D5E-9ACD-CB90-1C4E-1AD32834B3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469A0D6-4FA2-18FD-136B-711EE31117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310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3E60B-9312-7F8A-3507-FA6476F04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3B98871-2388-DFA7-BFA0-A44B89A2D4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BDB5392-4F20-21C5-A5CF-6F9CCAA8F0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1B324E4-DFC3-6527-E32C-720C0D6278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59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EFEF7-8A2B-0131-310B-270BFD5D6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68B1A1D-C493-33AC-5593-7776DE86D3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CA09533-0813-3606-F61A-21A37B8746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912EB2E-92AA-6774-7155-67E3BB1E7A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96511-9176-D238-2DB4-62A8B3207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76AE24A-24FE-4DD2-FFCC-8D1B37B0DF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2549A9B-7C58-C063-617B-1968404436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557F0A-BE1A-4EF5-C776-9F6DC0179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08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4C966-5E8B-A960-2A68-019D2919E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6FC209-31D5-8E0D-EBEB-B4D5290701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4AE9698-8960-C448-716B-961312F3C0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E8E5059-58D5-C1F5-6217-6A148BA9D9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139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87306-E540-E76A-A244-BBEB61E4E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2EDDB5F-0B8D-26C9-E8C1-7C52C442F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8F45C02-200D-1469-2113-0460BAE3E5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4FC28B2-0A98-219D-D822-526CE8D4E1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621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4D41C-E9D3-E3D5-BDD4-34C0C51CD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36979A4-B7E1-542F-37F1-03BFD9B952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258CF29-7357-29CE-824C-0143053EF3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D7D0C3C-DEED-6A97-2EDA-CD6B50AE6C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437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FA94D-A8C6-873D-D55A-22EBE4CBB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530983E-FF05-5F64-D91A-5751AF05FF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23813CE-C781-79B1-70EA-A8EF5A9FB4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B50264A-453C-4767-9859-979DBB6A6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987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33C24-33E4-3306-B035-CA8E2EE11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6FC5972-F860-AFA2-22CF-AB1330DA30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914DC8F-4B82-0208-C939-74FB3F881C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ABB9047-216C-F33F-87D1-EE860DBB19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2568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0D618-ADA2-B5AD-AAD6-4720E94AC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CA7AA87-B385-8C36-0098-3A8DDF9147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C6A5A97-9495-4261-D790-CB4EEBF83C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4404F95-CF1A-1ED8-09DD-4B151A3EE8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770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8A8CC-8E35-E4B7-C2FB-0AEC56FAD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3BD5D79-4541-457D-87FE-C7831D3A42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035370F-4C9C-8B53-CBEA-A5B2D6A3B8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F0E0F89-4961-C567-97FD-EEE6053445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346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31F15-24FB-9AF3-3B42-9E7EF8609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D826EB0-13A0-BDB6-222A-CCDF1DCDBC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9FA6E12-94F5-6808-69E8-D991B38B4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88E1BBA-ECA5-F731-3292-96C04CDADE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591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E0F65-64CC-B524-BFDF-2586174CE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E192603-45DF-4B80-98EF-051731B4BD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787DEB8-8930-4D79-3FED-A3DEFAC2A7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800F9C9-EA94-2D68-A854-64D8995F14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2451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0F2F1-56B3-238F-5F77-D0482B7A7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37643A1-C503-0977-06F4-343EF50385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3CF26A-1FC8-D19E-9AFE-355A498A30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1CAA344-61C4-72F6-2A90-54465D4D4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64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F6B0-F871-0B44-917E-B1AB3035D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17651E6-28BF-6BA9-C7B3-7C1957538C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DABC990-538B-C4E6-FFD8-0AE8A8E589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183AD2F-E323-B91B-0920-D079DEB82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5338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45733-4597-1146-D26A-9FAF51A5C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252CEAA-3562-6EE0-2932-F635AE826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1AE843E-B347-1DC0-2B75-5764587525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6693B03-B5B3-D2AB-4AB1-F33F896AD6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472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23D55-F732-D2C4-CABF-C70D5F3F0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85D2BEE-E715-B413-F547-ABAD0E1364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ADAA8EC-6A8C-2ABF-D7DD-659FE9716D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DDEFFB1-56CF-AFB1-228F-A0A92F6128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286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3A93C-5FC6-3A80-3200-4A18274BF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8BDA2AD-B3E1-75D4-DC68-D0CEF1C5DE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9304D79-6EF2-170C-B996-8990497F02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686DA67-95B2-ADD8-E0C1-5B12CE337F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816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772EF-441F-D171-D5AA-749A99573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C1F2281-E90C-4E0D-CEDA-67B6806481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C347DB7-5915-D889-550F-E611C991C6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A3A68F1-C924-8263-5BCD-D84868EAF8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500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169C1-5507-2348-4F2D-B8616FE27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0C046CE-83F2-8C52-1899-1FBEC9EB9D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2E32269-AADB-2E3E-E895-C09F5038AA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5F9D4B4-E660-F7D9-F1C6-46BB50FEB6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39918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58A21-2DFC-2C3D-E8F3-B2735A77C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3F1A3DF-8720-0A69-4F75-7E9E02C3E7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CEA4269-14C4-6877-5C57-125F5AC082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74814D-0D10-7FB1-1E36-0108387830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2188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E3646-24C1-A1A8-9360-5F60DDAD7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05A6A96-57CB-2CC5-365B-C2CED8B8D2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C0D3149-8BE7-8372-CD7E-3EDE4E26FD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81855F6-6CC4-1C82-A2BB-84B226F90B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7651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9069D-CB9E-81D3-9C20-9A6B23923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EF29545-24C1-8DAC-6E00-53884375F0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CF483C7-0159-B313-F4F8-CAF942055A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B9EF2D7-A94D-D951-0205-BA03E5C72E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863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344EB-46EE-7145-87B2-ECD404252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11AD9C2-CE1C-02FC-BE3D-E759A57D00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273A6AA-A484-DD46-31F3-9593B91CA7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4E7B0A4-22ED-3BF1-B04F-7C27A0D3B2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667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4DA58-E0A0-4281-21E8-51E4A78DF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0B3186A-FCF5-30BD-3A12-9D4D5FA065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EC88B9A-D214-18B6-4F5B-DC9E999370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C86099A-820E-F410-5FB1-E5B8E51324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206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0D3EA-B27B-FB41-9960-EACFF620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8A1D2EF-57B1-FC2B-BD2B-8A05C2EF9A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994F159-B051-318E-82BC-5C32620181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B77E690-B1B9-9CBC-6B17-1A6C090E1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4874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0015B-9E3D-65CD-6898-204717E59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B8AA188-6892-1CC1-9E5C-E028EFF528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8EF59FA-A623-B590-6722-886EA695DB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B2AAD43-2482-7E02-44D1-144AF16F3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468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31B222-7563-50FE-BBD2-6ED478812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4B99C2B-0DAA-7D4E-C5B9-9C7637DDAC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5CEE8EB-06CF-56F1-56BD-AD10B4F981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BA606CA-8737-E0CA-8D7F-7D418DA700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6596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4F94B-8BD5-FEB3-BF48-1DD404A9D0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7F1B189-6F6D-5FE6-B2D2-4DC4860B92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D23089E-C7A4-DECA-0EAC-2094130527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F525C7C-1F0F-1EB8-CF89-FB781E02CC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0010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85DF6-E965-93C2-3030-F045B25C2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AF1E1AD-6438-8B3D-7F37-430FC1D71E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26E9C03-2133-7F55-10BE-6646F16583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B9EEDA4-352E-B037-5E91-B57347D6A6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7113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FDCE4-5978-E881-A653-E11378D66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531F28-1861-5000-1BF3-6E70E1EA5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271DC61-246C-3655-12D9-F63BC95A4B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76EC648-C162-1C79-3F62-A26DA2CA9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5627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D553F-C969-56C7-3A38-47E426864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7A94066-BC40-6B46-66AA-8E2FD712F6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9806EA9-3846-B7C3-4364-A56EC5CC0E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0C78DCB-6BE5-46A4-0E66-68D7D1642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9191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98FBB-E905-F823-B18B-434220099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913AA7-5DC5-EB75-D6E9-94A9BD81BB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54CB904-33A0-B8DC-84DF-0B64DB867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5A3C860-7F0C-6446-337B-3A21DEF3B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6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43A59-BFD4-9F9D-BA42-2B5CE9B41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8566B6D-A836-DB18-AECB-AD0D824029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6F06419-026D-6B17-F0A3-6F0986698E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1EF37FF-3512-227E-FEE2-24EBD4A3C2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12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28946-982B-76CD-E337-113DE03B8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8E0794C-1B07-2A15-13BB-CCFA23A51C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93C1C28-FCC2-B998-BBCC-4019F1147C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CEA72E9-EB81-60BB-15B3-0D42053B40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8FEBD-03C0-14D3-DA1F-D66683BF3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C39558D-951A-5B46-F8FC-A8ADE48D33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5152F29-110C-206A-A21E-466534F8BE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85838FB-96D6-EA51-9D3A-6E02BD644F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04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45856-F522-587F-8AEC-559A361DE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776AA07-1402-25E4-7255-4994EA36B8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306E770-8356-296F-23CA-137D31DF1E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0E21B4D-2B57-30F5-436B-83D5852FF4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3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3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Marriage and Family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34101-7798-8699-D8D8-B7810D524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1949858-DEB4-8E24-A33A-AA5513466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88EBCD-3159-AEE5-E825-E238CFFEABE4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In fact, in later Hinduism being a wife was so important that a widow was prohibited from mentioning any man’s name but that of her deceased husband.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665C7-0C18-6A6F-2C21-1F23E876272C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87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547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BB4B2-D326-2983-2DDC-493BE5899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3C060FA3-14C0-C84C-93D4-9EB133169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AC56BE-71CB-5F19-9C06-54BA36DE7A91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In Hindu society, women were not eligible for </a:t>
            </a:r>
            <a:r>
              <a:rPr lang="en-US" sz="3800" i="1" dirty="0">
                <a:latin typeface="Perpetua" panose="02020502060401020303" pitchFamily="18" charset="0"/>
              </a:rPr>
              <a:t>moksha</a:t>
            </a:r>
            <a:r>
              <a:rPr lang="en-US" sz="3800" dirty="0">
                <a:latin typeface="Perpetua" panose="02020502060401020303" pitchFamily="18" charset="0"/>
              </a:rPr>
              <a:t>;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the best that a woman could hope for was to be reborn as a man.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DDC338-1DCE-E940-7B2D-4BE516A941EC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87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198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124EC-3706-22D0-4737-E93E37006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2028E3BE-D227-0F88-FCA1-F02D3D125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85E2B3-6A67-2570-21A8-72CB58934ED9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birth of a girl was not an occasion for joy.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Hindus attributed it to bad karma in a previous life and frequently announced the event by saying,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‘Nothing was born.’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385A08-272A-B2FF-6FD1-05CDD4DF5BDC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87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814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3DED8-DE51-3BF5-F834-49827403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57E77DEC-96B5-9A78-5E1F-CF40E82AC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9DE292-6FEB-E962-D74F-CA0F519782D1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Traditionally, a widow was expected to accompany the corpse of her husband to the funeral pyre and be burned alive by his side (sati)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on the assumption that a woman who outlived her husband had caused his death by her evil karma.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90AA17-A499-2181-D2D8-314EFAA2A506}"/>
              </a:ext>
            </a:extLst>
          </p:cNvPr>
          <p:cNvSpPr txBox="1"/>
          <p:nvPr/>
        </p:nvSpPr>
        <p:spPr>
          <a:xfrm>
            <a:off x="9492944" y="4180344"/>
            <a:ext cx="2763772" cy="267765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S.A. Nigosian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comparative religions scholar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World Religions: A Historical Approach</a:t>
            </a:r>
            <a:r>
              <a:rPr lang="en-US" sz="2800" dirty="0">
                <a:latin typeface="Perpetua" panose="02020502060401020303" pitchFamily="18" charset="0"/>
              </a:rPr>
              <a:t>, 25</a:t>
            </a:r>
          </a:p>
        </p:txBody>
      </p:sp>
    </p:spTree>
    <p:extLst>
      <p:ext uri="{BB962C8B-B14F-4D97-AF65-F5344CB8AC3E}">
        <p14:creationId xmlns:p14="http://schemas.microsoft.com/office/powerpoint/2010/main" val="237428803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3AB963-2119-54FE-CA84-044CDAA31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A218C09-7D56-E117-E973-588C3F083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D15DD7-AED3-B054-DFC6-AEB653BBF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6E9708-2F42-A2CE-16DA-1F56BBED0691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Islam: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“Men are the managers of the affairs of women…</a:t>
            </a:r>
          </a:p>
          <a:p>
            <a:r>
              <a:rPr lang="en-US" sz="3800" dirty="0">
                <a:latin typeface="Aptos" panose="020B0004020202020204" pitchFamily="34" charset="0"/>
              </a:rPr>
              <a:t>Righteous women are therefore obedient, guarding the secret for God’s guarding…</a:t>
            </a:r>
            <a:endParaRPr lang="en-US" sz="3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355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53AAA3-5208-2854-EC54-CB336D87E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1D2FF04-E2A9-6110-B821-607BC7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B3DC9B-86F6-DF8D-1D48-EF434692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8CF139-DCEE-4FC6-A619-EB51ED789C1C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Islam: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“And those you fear may be rebellious, admonish;</a:t>
            </a:r>
          </a:p>
          <a:p>
            <a:r>
              <a:rPr lang="en-US" sz="3800" dirty="0">
                <a:latin typeface="Aptos" panose="020B0004020202020204" pitchFamily="34" charset="0"/>
              </a:rPr>
              <a:t>Banish them to their couches and beat them.” </a:t>
            </a:r>
            <a:r>
              <a:rPr lang="en-US" sz="3200" dirty="0">
                <a:latin typeface="Aptos" panose="020B0004020202020204" pitchFamily="34" charset="0"/>
              </a:rPr>
              <a:t>(Sura 4:34) 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64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809B6-A842-F38B-2BDF-EC5BBCB62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41F9A915-F226-8AE3-B598-0C9DA8678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084CFB-E714-A653-B996-AB0D56FF7AB9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For many men, the best part of the heavenly Garden was the </a:t>
            </a:r>
            <a:r>
              <a:rPr lang="en-US" sz="3800" dirty="0" err="1">
                <a:latin typeface="Perpetua" panose="02020502060401020303" pitchFamily="18" charset="0"/>
              </a:rPr>
              <a:t>hur</a:t>
            </a:r>
            <a:r>
              <a:rPr lang="en-US" sz="3800" dirty="0">
                <a:latin typeface="Perpetua" panose="02020502060401020303" pitchFamily="18" charset="0"/>
              </a:rPr>
              <a:t>: dark-eyed, buxom virgins.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In addition to his earthly wife, each male in heaven could expect to have seventy </a:t>
            </a:r>
            <a:r>
              <a:rPr lang="en-US" sz="3800" dirty="0" err="1">
                <a:latin typeface="Perpetua" panose="02020502060401020303" pitchFamily="18" charset="0"/>
              </a:rPr>
              <a:t>hur</a:t>
            </a:r>
            <a:r>
              <a:rPr lang="en-US" sz="3800" dirty="0">
                <a:latin typeface="Perpetua" panose="02020502060401020303" pitchFamily="18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2CF4B2-637E-41BD-A63E-DEBF083C383C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333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539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6547B-2F37-34CC-95B4-B7DD32BE4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CAC64EC5-59CB-866B-C644-B734EA40A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301106-CEFC-FA78-FB7A-606AAFE209F2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They would never be sick, menstruating, pregnant (unless he wished), bad-tempered, or jealous.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He would be able to deflower a thousand each month and find them all intact when he returned to them.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AA6621-97A8-CF0D-7CF7-8ED1E4DCA5ED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333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7820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5BD29-4749-63B1-53A2-20CB7D59A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80472E4F-4A21-F8D6-40A7-B3D17A0935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4DF1BF-0B2C-77B4-022E-F7C5FA67A5F7}"/>
              </a:ext>
            </a:extLst>
          </p:cNvPr>
          <p:cNvSpPr txBox="1"/>
          <p:nvPr/>
        </p:nvSpPr>
        <p:spPr>
          <a:xfrm>
            <a:off x="1317170" y="268056"/>
            <a:ext cx="7001882" cy="24314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In descriptions of the Judgment scene, one sees the reverse of this fantasy: Women are in charge of men, which is a sure sign of disorder.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7A6543-376E-6D40-24BC-7336D5B2E126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333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98489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BFC7C-0E8C-CF7F-DEF5-CCD691323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5ECB72A-041E-99A9-0B3D-6A09C03E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976C8C4-7F18-C715-4F18-F79F7092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009-F6BE-61D9-6FB2-44D7A992D1B1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Secular thinkers: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Aristotle - “The relation of male to female is by nature a relation of superior to inferior and ruler to ruled.” </a:t>
            </a:r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Politics</a:t>
            </a:r>
            <a:r>
              <a:rPr lang="en-US" sz="3200" dirty="0">
                <a:latin typeface="Aptos" panose="020B0004020202020204" pitchFamily="34" charset="0"/>
              </a:rPr>
              <a:t>, 1254b) </a:t>
            </a:r>
          </a:p>
        </p:txBody>
      </p:sp>
    </p:spTree>
    <p:extLst>
      <p:ext uri="{BB962C8B-B14F-4D97-AF65-F5344CB8AC3E}">
        <p14:creationId xmlns:p14="http://schemas.microsoft.com/office/powerpoint/2010/main" val="302877647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Why study this?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/>
              <a:t>We teach what Scripture teaches</a:t>
            </a:r>
          </a:p>
          <a:p>
            <a:pPr marL="742950" indent="-742950">
              <a:buAutoNum type="arabicPeriod"/>
            </a:pPr>
            <a:r>
              <a:rPr lang="en-US" dirty="0"/>
              <a:t>Many of us eventually want to get married and start a family</a:t>
            </a:r>
          </a:p>
          <a:p>
            <a:pPr marL="742950" indent="-742950">
              <a:buAutoNum type="arabicPeriod"/>
            </a:pPr>
            <a:r>
              <a:rPr lang="en-US" dirty="0"/>
              <a:t>Some don’t – but not for spiritual reasons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4001D1-2F28-923F-932B-B8F4CA003691}"/>
              </a:ext>
            </a:extLst>
          </p:cNvPr>
          <p:cNvSpPr txBox="1"/>
          <p:nvPr/>
        </p:nvSpPr>
        <p:spPr>
          <a:xfrm>
            <a:off x="2913668" y="4626857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Some don’t have it – but not by choice</a:t>
            </a:r>
          </a:p>
        </p:txBody>
      </p: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A8147-3FD4-EFBA-86BD-65C03E3AF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61F8BAB-9563-A72D-25DF-9A3F6ED9C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710169-BF20-7977-3A86-D5AB13D83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E2E8E2-5E68-2CA0-A824-83511E52F420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Secular thinkers: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Nietzsche - “Woman is not capable of friendship:</a:t>
            </a:r>
          </a:p>
          <a:p>
            <a:r>
              <a:rPr lang="en-US" sz="3800" dirty="0">
                <a:latin typeface="Aptos" panose="020B0004020202020204" pitchFamily="34" charset="0"/>
              </a:rPr>
              <a:t>Women are still always cats and birds.</a:t>
            </a:r>
          </a:p>
          <a:p>
            <a:r>
              <a:rPr lang="en-US" sz="3800" dirty="0">
                <a:latin typeface="Aptos" panose="020B0004020202020204" pitchFamily="34" charset="0"/>
              </a:rPr>
              <a:t>Or in the best case, cows.” </a:t>
            </a:r>
          </a:p>
          <a:p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Thus Spake Zarathustra</a:t>
            </a:r>
            <a:r>
              <a:rPr lang="en-US" sz="3200" dirty="0">
                <a:latin typeface="Aptos" panose="020B0004020202020204" pitchFamily="34" charset="0"/>
              </a:rPr>
              <a:t>, 75) </a:t>
            </a:r>
          </a:p>
        </p:txBody>
      </p:sp>
    </p:spTree>
    <p:extLst>
      <p:ext uri="{BB962C8B-B14F-4D97-AF65-F5344CB8AC3E}">
        <p14:creationId xmlns:p14="http://schemas.microsoft.com/office/powerpoint/2010/main" val="29206435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A1D64-B180-7F56-196A-7EEA8C380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DB00B11-5283-D271-6ED4-02726AD4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97C7DE-C6D1-E3DB-F5E3-01541C642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128204-90D6-706C-8588-4A081EAF1658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Secular thinkers: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Nietzsche - “Man shall be educated for war, and women for the recreation of the warrior. Everything else is folly…</a:t>
            </a:r>
          </a:p>
        </p:txBody>
      </p:sp>
    </p:spTree>
    <p:extLst>
      <p:ext uri="{BB962C8B-B14F-4D97-AF65-F5344CB8AC3E}">
        <p14:creationId xmlns:p14="http://schemas.microsoft.com/office/powerpoint/2010/main" val="1594286963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3F4F-B2EB-3761-7EBF-99497A3A6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73305A6-EF5E-3A10-9ABF-0F64C580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E2AAC9-8C0C-DBD6-F245-0C49D36AE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D004D5-618C-5CA7-D857-42250F53648A}"/>
              </a:ext>
            </a:extLst>
          </p:cNvPr>
          <p:cNvSpPr txBox="1"/>
          <p:nvPr/>
        </p:nvSpPr>
        <p:spPr>
          <a:xfrm>
            <a:off x="609600" y="2939852"/>
            <a:ext cx="1124309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Secular thinkers: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Nietzsche - “Man’s happiness is ‘I will.’ </a:t>
            </a:r>
          </a:p>
          <a:p>
            <a:r>
              <a:rPr lang="en-US" sz="3800" dirty="0">
                <a:latin typeface="Aptos" panose="020B0004020202020204" pitchFamily="34" charset="0"/>
              </a:rPr>
              <a:t>Woman’s happiness: ‘He will.’…  </a:t>
            </a:r>
          </a:p>
        </p:txBody>
      </p:sp>
    </p:spTree>
    <p:extLst>
      <p:ext uri="{BB962C8B-B14F-4D97-AF65-F5344CB8AC3E}">
        <p14:creationId xmlns:p14="http://schemas.microsoft.com/office/powerpoint/2010/main" val="177656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D8DC1-C174-5874-94F6-734442067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499A300-1119-02E7-F9CC-61B66C871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63D30E-BC47-69A3-EB9F-908B18159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459E6-D4C0-96C7-E937-2A1651835CA8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Secular thinkers: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Nietzsche - “Thou </a:t>
            </a:r>
            <a:r>
              <a:rPr lang="en-US" sz="3800" dirty="0" err="1">
                <a:latin typeface="Aptos" panose="020B0004020202020204" pitchFamily="34" charset="0"/>
              </a:rPr>
              <a:t>goest</a:t>
            </a:r>
            <a:r>
              <a:rPr lang="en-US" sz="3800" dirty="0">
                <a:latin typeface="Aptos" panose="020B0004020202020204" pitchFamily="34" charset="0"/>
              </a:rPr>
              <a:t> to women?</a:t>
            </a:r>
          </a:p>
          <a:p>
            <a:r>
              <a:rPr lang="en-US" sz="3800" dirty="0">
                <a:latin typeface="Aptos" panose="020B0004020202020204" pitchFamily="34" charset="0"/>
              </a:rPr>
              <a:t>Remember thy whip!” </a:t>
            </a:r>
          </a:p>
          <a:p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Thus Spake Zarathustra</a:t>
            </a:r>
            <a:r>
              <a:rPr lang="en-US" sz="3200" dirty="0">
                <a:latin typeface="Aptos" panose="020B0004020202020204" pitchFamily="34" charset="0"/>
              </a:rPr>
              <a:t>, 88-90) </a:t>
            </a:r>
          </a:p>
        </p:txBody>
      </p:sp>
    </p:spTree>
    <p:extLst>
      <p:ext uri="{BB962C8B-B14F-4D97-AF65-F5344CB8AC3E}">
        <p14:creationId xmlns:p14="http://schemas.microsoft.com/office/powerpoint/2010/main" val="28901749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0D65E-DCD3-E0DA-2400-0F4756DBB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78E3504-1EE1-CB50-7BD9-B81EE10A7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F3836E-3DA4-B119-8513-93642D164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1FD09D-6895-9440-079A-9B45FF187E86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Clement of Alexandria: “Every woman should be filled with shame by the thought that she is a woman.” </a:t>
            </a:r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Pedagogues II, </a:t>
            </a:r>
            <a:r>
              <a:rPr lang="en-US" sz="3200" dirty="0">
                <a:latin typeface="Aptos" panose="020B0004020202020204" pitchFamily="34" charset="0"/>
              </a:rPr>
              <a:t>33, 2)</a:t>
            </a:r>
          </a:p>
        </p:txBody>
      </p:sp>
    </p:spTree>
    <p:extLst>
      <p:ext uri="{BB962C8B-B14F-4D97-AF65-F5344CB8AC3E}">
        <p14:creationId xmlns:p14="http://schemas.microsoft.com/office/powerpoint/2010/main" val="8457892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2E99B-25D6-B088-771B-8FCF45B23A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55A0385-958E-198D-CFAF-CC166E212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4F3FB5-20A6-B502-34EC-C67E8DFB1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5912BF-BFA9-087F-EB4C-5241D6135E37}"/>
              </a:ext>
            </a:extLst>
          </p:cNvPr>
          <p:cNvSpPr txBox="1"/>
          <p:nvPr/>
        </p:nvSpPr>
        <p:spPr>
          <a:xfrm>
            <a:off x="609600" y="2939852"/>
            <a:ext cx="1124309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Jerome: “As long as woman is for birth and children, she is as different from man as body is from soul…</a:t>
            </a:r>
          </a:p>
        </p:txBody>
      </p:sp>
    </p:spTree>
    <p:extLst>
      <p:ext uri="{BB962C8B-B14F-4D97-AF65-F5344CB8AC3E}">
        <p14:creationId xmlns:p14="http://schemas.microsoft.com/office/powerpoint/2010/main" val="4177186962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F0C36-B88D-E3BC-56A9-BF66F8288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10A1972-4C72-C431-22A8-62AF6F90C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F6FD7A-BF44-AEAE-1E78-23C90AD75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ABD319-A843-52EB-36F5-FAE73C0F2982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Jerome: “But when she wishes to serve Christ more than the world,</a:t>
            </a:r>
          </a:p>
          <a:p>
            <a:r>
              <a:rPr lang="en-US" sz="3800" dirty="0">
                <a:latin typeface="Aptos" panose="020B0004020202020204" pitchFamily="34" charset="0"/>
              </a:rPr>
              <a:t>then she will cease to be a woman and will be called Man.” </a:t>
            </a:r>
          </a:p>
          <a:p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Commentary on the Epistle to the Ephesians</a:t>
            </a:r>
            <a:r>
              <a:rPr lang="en-US" sz="3200" dirty="0">
                <a:latin typeface="Aptos" panose="020B0004020202020204" pitchFamily="34" charset="0"/>
              </a:rPr>
              <a:t>, III, 5)</a:t>
            </a:r>
          </a:p>
        </p:txBody>
      </p:sp>
    </p:spTree>
    <p:extLst>
      <p:ext uri="{BB962C8B-B14F-4D97-AF65-F5344CB8AC3E}">
        <p14:creationId xmlns:p14="http://schemas.microsoft.com/office/powerpoint/2010/main" val="74744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13888-FA79-049E-4176-20F8DFF63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B6853F4-3022-A716-22BB-F2A1FAF3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2F1917-814E-00B4-3D7F-89019E584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2E26D-BD29-A6F0-5095-42112220A3B8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Tertullian: “Do you not know that each of you [women] is also an Eve? </a:t>
            </a:r>
          </a:p>
          <a:p>
            <a:r>
              <a:rPr lang="en-US" sz="3800" dirty="0">
                <a:latin typeface="Aptos" panose="020B0004020202020204" pitchFamily="34" charset="0"/>
              </a:rPr>
              <a:t>You are the devil’s gateway, you are the </a:t>
            </a:r>
            <a:r>
              <a:rPr lang="en-US" sz="3800" dirty="0" err="1">
                <a:latin typeface="Aptos" panose="020B0004020202020204" pitchFamily="34" charset="0"/>
              </a:rPr>
              <a:t>unsealer</a:t>
            </a:r>
            <a:r>
              <a:rPr lang="en-US" sz="3800" dirty="0">
                <a:latin typeface="Aptos" panose="020B0004020202020204" pitchFamily="34" charset="0"/>
              </a:rPr>
              <a:t> of that forbidden tree…</a:t>
            </a:r>
          </a:p>
        </p:txBody>
      </p:sp>
    </p:spTree>
    <p:extLst>
      <p:ext uri="{BB962C8B-B14F-4D97-AF65-F5344CB8AC3E}">
        <p14:creationId xmlns:p14="http://schemas.microsoft.com/office/powerpoint/2010/main" val="397184173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4D5A0-43DE-817F-7867-E8CE9E580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8C0BFA-443C-DDD6-CC9D-CCF4A753F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DFF2DC1-EB36-8F3A-EC47-220325C0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4673F-90F7-7ED5-8CB5-F0EE6F50DEFA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Tertullian: “You are the first deserter of the divine law, you are the one who persuaded him who the devil was too weak to attack…</a:t>
            </a:r>
          </a:p>
        </p:txBody>
      </p:sp>
    </p:spTree>
    <p:extLst>
      <p:ext uri="{BB962C8B-B14F-4D97-AF65-F5344CB8AC3E}">
        <p14:creationId xmlns:p14="http://schemas.microsoft.com/office/powerpoint/2010/main" val="3215783702"/>
      </p:ext>
    </p:extLst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4B7C9-5B37-6473-32EA-3CEB343CA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40A0CC3-D34A-206B-3886-DB7668B5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C4F0A8-38C1-0338-BC14-3ECA1106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A38C70-62A8-3E5F-F33A-04EDA40DC97B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Tertullian: “How easily you destroyed man, the image of God. </a:t>
            </a:r>
          </a:p>
          <a:p>
            <a:r>
              <a:rPr lang="en-US" sz="3800" dirty="0">
                <a:latin typeface="Aptos" panose="020B0004020202020204" pitchFamily="34" charset="0"/>
              </a:rPr>
              <a:t>Because of the death which you brought on us, even the Son of God had to die.” </a:t>
            </a:r>
          </a:p>
          <a:p>
            <a:r>
              <a:rPr lang="en-US" sz="3200" dirty="0">
                <a:latin typeface="Aptos" panose="020B0004020202020204" pitchFamily="34" charset="0"/>
              </a:rPr>
              <a:t>(</a:t>
            </a:r>
            <a:r>
              <a:rPr lang="en-US" sz="3200" i="1" dirty="0">
                <a:latin typeface="Aptos" panose="020B0004020202020204" pitchFamily="34" charset="0"/>
              </a:rPr>
              <a:t>On the Apparel of Women</a:t>
            </a:r>
            <a:r>
              <a:rPr lang="en-US" sz="3200" dirty="0">
                <a:latin typeface="Aptos" panose="020B00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64798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DD408-2E34-D409-3F11-680EBEC5E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30F182E-CA8D-F243-AA3D-C4650ED6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BF9069-151F-9BB9-D5A8-34D418D0F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DB68CF-1EE8-9EA4-1241-C680A79AF614}"/>
              </a:ext>
            </a:extLst>
          </p:cNvPr>
          <p:cNvSpPr txBox="1"/>
          <p:nvPr/>
        </p:nvSpPr>
        <p:spPr>
          <a:xfrm>
            <a:off x="2913668" y="2939852"/>
            <a:ext cx="636466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Throughout history, men have subjugated women to a lesser status…</a:t>
            </a:r>
          </a:p>
        </p:txBody>
      </p:sp>
    </p:spTree>
    <p:extLst>
      <p:ext uri="{BB962C8B-B14F-4D97-AF65-F5344CB8AC3E}">
        <p14:creationId xmlns:p14="http://schemas.microsoft.com/office/powerpoint/2010/main" val="2265643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41DD6-096F-2F57-EE3F-057FBCEF4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4177DF5-B792-FAC2-8C17-314D5D24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03345B-85C9-DFD8-698B-37A37E35A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AAE8D7-FF5A-A247-7B4E-7E070A1246E5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John Damascene: </a:t>
            </a:r>
          </a:p>
          <a:p>
            <a:r>
              <a:rPr lang="en-US" sz="3800" dirty="0">
                <a:latin typeface="Aptos" panose="020B0004020202020204" pitchFamily="34" charset="0"/>
              </a:rPr>
              <a:t>“Woman is a wicked she-ass,</a:t>
            </a:r>
          </a:p>
          <a:p>
            <a:r>
              <a:rPr lang="en-US" sz="3800" dirty="0">
                <a:latin typeface="Aptos" panose="020B0004020202020204" pitchFamily="34" charset="0"/>
              </a:rPr>
              <a:t>a hideous tapeworm…</a:t>
            </a:r>
          </a:p>
          <a:p>
            <a:r>
              <a:rPr lang="en-US" sz="3800" dirty="0">
                <a:latin typeface="Aptos" panose="020B0004020202020204" pitchFamily="34" charset="0"/>
              </a:rPr>
              <a:t>The advanced post of hell.”</a:t>
            </a:r>
          </a:p>
        </p:txBody>
      </p:sp>
    </p:spTree>
    <p:extLst>
      <p:ext uri="{BB962C8B-B14F-4D97-AF65-F5344CB8AC3E}">
        <p14:creationId xmlns:p14="http://schemas.microsoft.com/office/powerpoint/2010/main" val="26166800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8FE7D-F196-6241-8CDF-B7E7E7921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87B5A6D-0A0C-3065-D5BE-2F790264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AB15E38-1BEF-E66B-054D-36B230996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8AD90C-0D77-225B-F012-75BA4755024A}"/>
              </a:ext>
            </a:extLst>
          </p:cNvPr>
          <p:cNvSpPr txBox="1"/>
          <p:nvPr/>
        </p:nvSpPr>
        <p:spPr>
          <a:xfrm>
            <a:off x="609600" y="2939852"/>
            <a:ext cx="1124309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Christians: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Not just Christians of antiquity, either…</a:t>
            </a:r>
          </a:p>
        </p:txBody>
      </p:sp>
    </p:spTree>
    <p:extLst>
      <p:ext uri="{BB962C8B-B14F-4D97-AF65-F5344CB8AC3E}">
        <p14:creationId xmlns:p14="http://schemas.microsoft.com/office/powerpoint/2010/main" val="1766289111"/>
      </p:ext>
    </p:extLst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91B93-0F84-4D1E-80E5-8A5048DB2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8FCB45F-CAF8-3358-A035-4E329E7B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D9CB5C1-D61E-C991-DAF4-D90C07F67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42E4E4-B0CE-DF4D-EB9F-E6729C348C17}"/>
              </a:ext>
            </a:extLst>
          </p:cNvPr>
          <p:cNvSpPr txBox="1"/>
          <p:nvPr/>
        </p:nvSpPr>
        <p:spPr>
          <a:xfrm>
            <a:off x="609600" y="2939852"/>
            <a:ext cx="1124309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When the Bible calls for submission, it’s nothing like what we’ve seen in history</a:t>
            </a:r>
          </a:p>
        </p:txBody>
      </p:sp>
    </p:spTree>
    <p:extLst>
      <p:ext uri="{BB962C8B-B14F-4D97-AF65-F5344CB8AC3E}">
        <p14:creationId xmlns:p14="http://schemas.microsoft.com/office/powerpoint/2010/main" val="1315842408"/>
      </p:ext>
    </p:extLst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C0183-B8F3-D848-00A5-10ECCE8BF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E6ABBE4-8F35-A8A9-A61A-CFE8AAE5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C97AF1-99A0-85C7-A19E-69680BE05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C9FDE0-4968-C40D-33B8-3A87FDB4DE77}"/>
              </a:ext>
            </a:extLst>
          </p:cNvPr>
          <p:cNvSpPr txBox="1"/>
          <p:nvPr/>
        </p:nvSpPr>
        <p:spPr>
          <a:xfrm>
            <a:off x="609600" y="2939852"/>
            <a:ext cx="1124309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The Bible: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High view of women </a:t>
            </a:r>
            <a:r>
              <a:rPr lang="en-US" sz="3200" dirty="0">
                <a:latin typeface="Aptos" panose="020B0004020202020204" pitchFamily="34" charset="0"/>
              </a:rPr>
              <a:t>(e.g. Prov. 31, Jesus’ followers)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Women leaders </a:t>
            </a:r>
            <a:r>
              <a:rPr lang="en-US" sz="3200" dirty="0">
                <a:latin typeface="Aptos" panose="020B0004020202020204" pitchFamily="34" charset="0"/>
              </a:rPr>
              <a:t>(e.g. Deborah, Esther, Priscilla)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381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A844F-D2BD-5A3F-975F-4F1DABA9C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D599E8C-FF1B-D507-1870-719E4C70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C9A11B-CE5F-D540-C2EE-1483C7FAB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5A4C8-69C3-05FD-6731-A2B10054334B}"/>
              </a:ext>
            </a:extLst>
          </p:cNvPr>
          <p:cNvSpPr txBox="1"/>
          <p:nvPr/>
        </p:nvSpPr>
        <p:spPr>
          <a:xfrm>
            <a:off x="609600" y="2939852"/>
            <a:ext cx="11243094" cy="289310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Submission is NOT: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Inequality </a:t>
            </a:r>
            <a:r>
              <a:rPr lang="en-US" sz="3200" dirty="0">
                <a:latin typeface="Aptos" panose="020B0004020202020204" pitchFamily="34" charset="0"/>
              </a:rPr>
              <a:t>(Gen. 1:27; 1 Cor. 11:3, 11; Gal. 3:28; 1 Pet. 3:7)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All women submitting to all men </a:t>
            </a:r>
            <a:r>
              <a:rPr lang="en-US" sz="3200" dirty="0">
                <a:latin typeface="Aptos" panose="020B0004020202020204" pitchFamily="34" charset="0"/>
              </a:rPr>
              <a:t>(Eph. 5:22; Col. 3:18)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782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ED5F3-6704-A0A8-E6C8-C91E99BDF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146DE0E-45BA-2255-F6C7-9494C821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7975E4-117A-961E-B2BD-93A929E1F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F69593-B29F-DC61-4D8A-D079970D9D6D}"/>
              </a:ext>
            </a:extLst>
          </p:cNvPr>
          <p:cNvSpPr txBox="1"/>
          <p:nvPr/>
        </p:nvSpPr>
        <p:spPr>
          <a:xfrm>
            <a:off x="609600" y="2939852"/>
            <a:ext cx="11243094" cy="2339102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Submission is NOT: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3. Unqualified authority </a:t>
            </a:r>
            <a:r>
              <a:rPr lang="en-US" sz="3200" dirty="0">
                <a:latin typeface="Aptos" panose="020B0004020202020204" pitchFamily="34" charset="0"/>
              </a:rPr>
              <a:t>(1 Cor. 11:3; Eph. 5:21; Col. 3:18)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4. Patriarchal domineering </a:t>
            </a:r>
            <a:r>
              <a:rPr lang="en-US" sz="3200" dirty="0">
                <a:latin typeface="Aptos" panose="020B0004020202020204" pitchFamily="34" charset="0"/>
              </a:rPr>
              <a:t>(Mk. 10:42-45; Eph. 5:25, 28; Col. 3:18-19; 1 Pet. 3:7)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440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D33A9-958E-7909-852F-3A845D5FA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19EFFAB-DA3D-0FFB-8143-5953F3A6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AD5040-6D45-AC13-BF31-0A8FDEB98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Husbands, love your wives and do not be embittered against them.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31DF18-4B84-B355-7251-92152D5F2645}"/>
              </a:ext>
            </a:extLst>
          </p:cNvPr>
          <p:cNvSpPr txBox="1"/>
          <p:nvPr/>
        </p:nvSpPr>
        <p:spPr>
          <a:xfrm>
            <a:off x="2625152" y="2323180"/>
            <a:ext cx="156728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endParaRPr lang="en-US" sz="3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8001F6-7E68-638D-9E67-DEE29DF645C2}"/>
              </a:ext>
            </a:extLst>
          </p:cNvPr>
          <p:cNvSpPr txBox="1"/>
          <p:nvPr/>
        </p:nvSpPr>
        <p:spPr>
          <a:xfrm>
            <a:off x="882616" y="3392857"/>
            <a:ext cx="10426767" cy="24314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Mark 10:42-45 – </a:t>
            </a:r>
            <a:r>
              <a:rPr lang="en-US" sz="3800" baseline="30000" dirty="0">
                <a:latin typeface="Aptos" panose="020B0004020202020204" pitchFamily="34" charset="0"/>
              </a:rPr>
              <a:t>42</a:t>
            </a:r>
            <a:r>
              <a:rPr lang="en-US" sz="3800" dirty="0">
                <a:latin typeface="Aptos" panose="020B0004020202020204" pitchFamily="34" charset="0"/>
              </a:rPr>
              <a:t>You know that those who are recognized as rulers of the Gentiles lord it over them; and their great men exercise authority over them. </a:t>
            </a:r>
            <a:endParaRPr lang="en-US" sz="3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808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60525C-D69A-5410-78D4-CB0E84CE29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C2E21BA-0333-A9CA-4984-AC7AE086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8955CE-0F7A-8A2A-0210-E283E900E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Husbands, love your wives and do not be embittered against them.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ED2566-CF83-3C4C-683F-43D883F46574}"/>
              </a:ext>
            </a:extLst>
          </p:cNvPr>
          <p:cNvSpPr txBox="1"/>
          <p:nvPr/>
        </p:nvSpPr>
        <p:spPr>
          <a:xfrm>
            <a:off x="2625152" y="2323180"/>
            <a:ext cx="156728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endParaRPr lang="en-US" sz="3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667269-82DA-70A4-8049-E973F69A0F30}"/>
              </a:ext>
            </a:extLst>
          </p:cNvPr>
          <p:cNvSpPr txBox="1"/>
          <p:nvPr/>
        </p:nvSpPr>
        <p:spPr>
          <a:xfrm>
            <a:off x="882616" y="3392857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Mark 10:42-45 –</a:t>
            </a:r>
            <a:r>
              <a:rPr lang="en-US" sz="3800" baseline="30000" dirty="0">
                <a:latin typeface="Aptos" panose="020B0004020202020204" pitchFamily="34" charset="0"/>
              </a:rPr>
              <a:t>43</a:t>
            </a:r>
            <a:r>
              <a:rPr lang="en-US" sz="3800" dirty="0">
                <a:latin typeface="Aptos" panose="020B0004020202020204" pitchFamily="34" charset="0"/>
              </a:rPr>
              <a:t>But it is not this way among you, but whoever wishes to become great among you shall be your servant;</a:t>
            </a:r>
            <a:endParaRPr lang="en-US" sz="3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56142"/>
      </p:ext>
    </p:extLst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D0D778-564C-0DCF-08CE-A75931002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D89A572-632C-4F6B-50FC-4F083FD1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C7D28B-33BE-10CE-9C70-1F27F4ED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Husbands, love your wives and do not be embittered against them.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945BAB-8E83-5D22-5A03-F3CAF38AD6EC}"/>
              </a:ext>
            </a:extLst>
          </p:cNvPr>
          <p:cNvSpPr txBox="1"/>
          <p:nvPr/>
        </p:nvSpPr>
        <p:spPr>
          <a:xfrm>
            <a:off x="2625152" y="2323180"/>
            <a:ext cx="156728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endParaRPr lang="en-US" sz="3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35304C-45D3-A8A1-6FBC-438B5D4BDE26}"/>
              </a:ext>
            </a:extLst>
          </p:cNvPr>
          <p:cNvSpPr txBox="1"/>
          <p:nvPr/>
        </p:nvSpPr>
        <p:spPr>
          <a:xfrm>
            <a:off x="882616" y="3392857"/>
            <a:ext cx="10426767" cy="3016210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Mark 10:42-45 – </a:t>
            </a:r>
            <a:r>
              <a:rPr lang="en-US" sz="3800" baseline="30000" dirty="0">
                <a:latin typeface="Aptos" panose="020B0004020202020204" pitchFamily="34" charset="0"/>
              </a:rPr>
              <a:t>44</a:t>
            </a:r>
            <a:r>
              <a:rPr lang="en-US" sz="3800" dirty="0">
                <a:latin typeface="Aptos" panose="020B0004020202020204" pitchFamily="34" charset="0"/>
              </a:rPr>
              <a:t>and whoever wishes to be first among you shall be slave of all. </a:t>
            </a:r>
          </a:p>
          <a:p>
            <a:pPr algn="ctr"/>
            <a:r>
              <a:rPr lang="en-US" sz="3800" baseline="30000" dirty="0">
                <a:latin typeface="Aptos" panose="020B0004020202020204" pitchFamily="34" charset="0"/>
              </a:rPr>
              <a:t>45</a:t>
            </a:r>
            <a:r>
              <a:rPr lang="en-US" sz="3800" dirty="0">
                <a:latin typeface="Aptos" panose="020B0004020202020204" pitchFamily="34" charset="0"/>
              </a:rPr>
              <a:t>For even the Son of Man did not come to be served, but to serve, and to give His life a ransom for many. </a:t>
            </a:r>
          </a:p>
        </p:txBody>
      </p:sp>
    </p:spTree>
    <p:extLst>
      <p:ext uri="{BB962C8B-B14F-4D97-AF65-F5344CB8AC3E}">
        <p14:creationId xmlns:p14="http://schemas.microsoft.com/office/powerpoint/2010/main" val="67322054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41AD2-D903-607C-CA37-A57C8B7E4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129F578-81B7-065E-304F-25D3FAD2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1B16F0-9B44-5389-21FC-8ABEA260A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Husbands, love your wives and do not be embittered against them.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861EE8-0363-0FE5-5CB8-209E27C0BB92}"/>
              </a:ext>
            </a:extLst>
          </p:cNvPr>
          <p:cNvSpPr txBox="1"/>
          <p:nvPr/>
        </p:nvSpPr>
        <p:spPr>
          <a:xfrm>
            <a:off x="2625152" y="2323180"/>
            <a:ext cx="156728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endParaRPr lang="en-US" sz="3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D08316-B95A-2011-2678-9D1776466AB7}"/>
              </a:ext>
            </a:extLst>
          </p:cNvPr>
          <p:cNvSpPr txBox="1"/>
          <p:nvPr/>
        </p:nvSpPr>
        <p:spPr>
          <a:xfrm>
            <a:off x="2277373" y="3429000"/>
            <a:ext cx="7637253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Many marriages fail because they’re based on </a:t>
            </a:r>
            <a:r>
              <a:rPr lang="en-US" sz="3800" i="1" dirty="0">
                <a:latin typeface="Aptos" panose="020B0004020202020204" pitchFamily="34" charset="0"/>
              </a:rPr>
              <a:t>eros</a:t>
            </a:r>
            <a:r>
              <a:rPr lang="en-US" sz="3800" dirty="0">
                <a:latin typeface="Aptos" panose="020B0004020202020204" pitchFamily="34" charset="0"/>
              </a:rPr>
              <a:t> love</a:t>
            </a:r>
          </a:p>
        </p:txBody>
      </p:sp>
    </p:spTree>
    <p:extLst>
      <p:ext uri="{BB962C8B-B14F-4D97-AF65-F5344CB8AC3E}">
        <p14:creationId xmlns:p14="http://schemas.microsoft.com/office/powerpoint/2010/main" val="283651830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E243-1932-20B9-DB06-CC7D45B70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A82A583-2CCB-B181-1789-C820C476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74AAE7-E0CA-15D3-D230-A058C0271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1ABCB-EC06-FAD8-46A6-700D50B19F48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Rabbinic Judaism: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“Woman is the origin of sin, and it is through her that we all die. </a:t>
            </a:r>
          </a:p>
          <a:p>
            <a:r>
              <a:rPr lang="en-US" sz="3800" dirty="0">
                <a:latin typeface="Aptos" panose="020B0004020202020204" pitchFamily="34" charset="0"/>
              </a:rPr>
              <a:t>Do not leave a leaky cistern to drip or allow a bad wife to say what she likes.” </a:t>
            </a:r>
            <a:r>
              <a:rPr lang="en-US" sz="3200" dirty="0">
                <a:latin typeface="Aptos" panose="020B0004020202020204" pitchFamily="34" charset="0"/>
              </a:rPr>
              <a:t>(Sirach 25:24-26)</a:t>
            </a:r>
          </a:p>
        </p:txBody>
      </p:sp>
    </p:spTree>
    <p:extLst>
      <p:ext uri="{BB962C8B-B14F-4D97-AF65-F5344CB8AC3E}">
        <p14:creationId xmlns:p14="http://schemas.microsoft.com/office/powerpoint/2010/main" val="15401532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ECA61-5609-9CD7-ED2B-4621206D6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0CF280F-A233-EA0F-4D6D-42E51DF3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2FB3F3E-3D63-2D72-39FF-AAB87BBA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Husbands, love your wives and do not be embittered against them.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3FF35C-613E-ECD4-BD66-4906A3F83315}"/>
              </a:ext>
            </a:extLst>
          </p:cNvPr>
          <p:cNvSpPr txBox="1"/>
          <p:nvPr/>
        </p:nvSpPr>
        <p:spPr>
          <a:xfrm>
            <a:off x="2625152" y="2323180"/>
            <a:ext cx="1567286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latin typeface="Aptos" panose="020B0004020202020204" pitchFamily="34" charset="0"/>
              </a:rPr>
              <a:t>agape</a:t>
            </a:r>
            <a:endParaRPr lang="en-US" sz="3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0D5849-E9AA-A4E1-D93A-AAD14D98F482}"/>
              </a:ext>
            </a:extLst>
          </p:cNvPr>
          <p:cNvSpPr txBox="1"/>
          <p:nvPr/>
        </p:nvSpPr>
        <p:spPr>
          <a:xfrm>
            <a:off x="2277373" y="3429000"/>
            <a:ext cx="7637253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Love: “a commitment to give of one’s self in every area, by God’s power, for the good of another”</a:t>
            </a:r>
          </a:p>
        </p:txBody>
      </p:sp>
    </p:spTree>
    <p:extLst>
      <p:ext uri="{BB962C8B-B14F-4D97-AF65-F5344CB8AC3E}">
        <p14:creationId xmlns:p14="http://schemas.microsoft.com/office/powerpoint/2010/main" val="3307521513"/>
      </p:ext>
    </p:extLst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A566E-883D-428B-AB7E-150801551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CB0606-733C-768F-1497-99FB437AE247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258B81-1F5F-8873-4748-7132A049BB1E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4400AD0-6198-FFB3-FD61-6A99905317F8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BCCE29-31EA-198D-C8BB-0918BF5422DF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ADC651-FD7E-33D3-60A0-994B75A3DD76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E5F70D-1D9B-F7FF-1A24-1DE0C32F5813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7FB508-7C62-EEAB-36BA-A883676FA955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60CA0E-6D28-C6F8-10D7-66911003E236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93CBFE-13A8-E38B-1751-71F7CA6FDE10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C44DF8-BFCF-9A55-C243-B1EEB5B933A2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</p:spTree>
    <p:extLst>
      <p:ext uri="{BB962C8B-B14F-4D97-AF65-F5344CB8AC3E}">
        <p14:creationId xmlns:p14="http://schemas.microsoft.com/office/powerpoint/2010/main" val="303430781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9B02C-8BE2-CE3B-6E7E-7553EA0A6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465CBA-9D53-D5A0-3CB1-19C2CC463CA9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8D6D1B3-F02C-6558-AFA4-45F2B5478FDF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064DDC3-2327-95E5-962D-9AE1161D0594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0EE343-A999-D189-D070-EBAC437E60C1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046B06-923E-ABA0-0D7F-31B88B76C7DC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178E77-8832-3CDC-57CF-C9ABA6885F03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3D0767-D032-E798-346A-7D7190C5BD7C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4BC473-E329-DC33-EB22-0D37E38D3BC1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25FF1E-9AFD-44A6-63D2-DD44F0F3E74D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BBFA9D-A822-263C-E8DA-1AD6D16DC3FF}"/>
              </a:ext>
            </a:extLst>
          </p:cNvPr>
          <p:cNvSpPr/>
          <p:nvPr/>
        </p:nvSpPr>
        <p:spPr>
          <a:xfrm>
            <a:off x="0" y="0"/>
            <a:ext cx="6073964" cy="3437930"/>
          </a:xfrm>
          <a:prstGeom prst="rect">
            <a:avLst/>
          </a:prstGeom>
          <a:solidFill>
            <a:schemeClr val="tx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B6CCAE-5529-24AE-DEED-FB28D0766D58}"/>
              </a:ext>
            </a:extLst>
          </p:cNvPr>
          <p:cNvSpPr txBox="1"/>
          <p:nvPr/>
        </p:nvSpPr>
        <p:spPr>
          <a:xfrm>
            <a:off x="576550" y="3538074"/>
            <a:ext cx="5067758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Initiative, not passive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Risking rejection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Not constantly demanding our way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6D899-BF81-A76B-36A1-1B99784E28CF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</p:spTree>
    <p:extLst>
      <p:ext uri="{BB962C8B-B14F-4D97-AF65-F5344CB8AC3E}">
        <p14:creationId xmlns:p14="http://schemas.microsoft.com/office/powerpoint/2010/main" val="26832032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801DD1-C543-84B4-90DC-5FC583A37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368BC6-1B00-0824-C42C-D886D6BA77A2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3513B1-68D6-5B7F-C69A-7278DEF36D6C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63BE84A-518B-324B-91A1-E8C15E75E086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BFC072-48B8-8047-6462-0C4C553DD895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C5921-5DCA-FADC-F0C9-9BB0D75DEC97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65101C-2B03-3308-07F1-1F6A437B078C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761565-B9D2-9D90-0333-0F0549C932D0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664A6F-EAC6-02A9-9BD7-58EED580806E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740BB8-4292-1B70-6BB8-F8F27E5F232A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9ED35-1593-43A5-EA06-5C0A07141DA1}"/>
              </a:ext>
            </a:extLst>
          </p:cNvPr>
          <p:cNvSpPr/>
          <p:nvPr/>
        </p:nvSpPr>
        <p:spPr>
          <a:xfrm>
            <a:off x="0" y="3448283"/>
            <a:ext cx="6073964" cy="3437930"/>
          </a:xfrm>
          <a:prstGeom prst="rect">
            <a:avLst/>
          </a:prstGeom>
          <a:solidFill>
            <a:schemeClr val="tx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FD48A-7E6B-8031-33CA-D51C4ECABB53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6C7A3-D40B-62F0-F476-FB1A8E35707B}"/>
              </a:ext>
            </a:extLst>
          </p:cNvPr>
          <p:cNvSpPr txBox="1"/>
          <p:nvPr/>
        </p:nvSpPr>
        <p:spPr>
          <a:xfrm>
            <a:off x="6679895" y="3674101"/>
            <a:ext cx="5067758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“Do not be embittered”</a:t>
            </a:r>
          </a:p>
        </p:txBody>
      </p:sp>
    </p:spTree>
    <p:extLst>
      <p:ext uri="{BB962C8B-B14F-4D97-AF65-F5344CB8AC3E}">
        <p14:creationId xmlns:p14="http://schemas.microsoft.com/office/powerpoint/2010/main" val="1634504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97F0D3-676E-3A03-35E3-F4FBB6A49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B16DE60D-9EB2-E06D-F85D-F7DADEC3E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8561CD-20E6-7910-819A-0CC4B257E37F}"/>
              </a:ext>
            </a:extLst>
          </p:cNvPr>
          <p:cNvSpPr txBox="1"/>
          <p:nvPr/>
        </p:nvSpPr>
        <p:spPr>
          <a:xfrm>
            <a:off x="1317170" y="268056"/>
            <a:ext cx="7001882" cy="594008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[The husband] must scrupulously avoid the temptation to resent her being the person she is,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to become bitter or angry when she turns out to be, like him, a real human being,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and not merely the projection of his own hopes or fantasies.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DDAB87-F0CD-FE1E-1EC1-585B013498BE}"/>
              </a:ext>
            </a:extLst>
          </p:cNvPr>
          <p:cNvSpPr txBox="1"/>
          <p:nvPr/>
        </p:nvSpPr>
        <p:spPr>
          <a:xfrm>
            <a:off x="9428228" y="4298862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N.T. Wright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commentator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Colossians and Philemon</a:t>
            </a:r>
            <a:r>
              <a:rPr lang="en-US" sz="2800" dirty="0">
                <a:latin typeface="Perpetua" panose="02020502060401020303" pitchFamily="18" charset="0"/>
              </a:rPr>
              <a:t>, 152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061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A61D7-1FF3-F6D1-923F-0D5C7E444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FBA4A5-6502-CD07-7CB2-6DF0FB32305C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3EC371-FCA1-B057-A367-E71FF8F13CE1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61558A4-FB02-F3E5-86F2-4F9E90FC441B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E27BC6-9DA2-4E22-33A8-DF83CBFA69E5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CB8682-0904-772C-0649-F87829A42655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81DC5F-0CBF-CBF3-C732-4BBE97CE409E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55A50D-A3B1-C0F9-4F00-AA8DA903C1BB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3683C-A2B1-0356-A373-3C8F519A9CA3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46B8F8-CF5F-11EC-B497-495058ED7BD7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892C5C-8AC7-33A5-DCA8-2DE4488FCFD2}"/>
              </a:ext>
            </a:extLst>
          </p:cNvPr>
          <p:cNvSpPr/>
          <p:nvPr/>
        </p:nvSpPr>
        <p:spPr>
          <a:xfrm>
            <a:off x="0" y="3448283"/>
            <a:ext cx="6073964" cy="3437930"/>
          </a:xfrm>
          <a:prstGeom prst="rect">
            <a:avLst/>
          </a:prstGeom>
          <a:solidFill>
            <a:schemeClr val="tx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DB83C2-956C-9A8C-9C2D-25B6A216A5E0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01862-BA30-8874-B617-41A082358927}"/>
              </a:ext>
            </a:extLst>
          </p:cNvPr>
          <p:cNvSpPr txBox="1"/>
          <p:nvPr/>
        </p:nvSpPr>
        <p:spPr>
          <a:xfrm>
            <a:off x="6679895" y="3659143"/>
            <a:ext cx="5067758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“Do not be embittered”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Quick to forgive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Committed to the end</a:t>
            </a:r>
          </a:p>
        </p:txBody>
      </p:sp>
    </p:spTree>
    <p:extLst>
      <p:ext uri="{BB962C8B-B14F-4D97-AF65-F5344CB8AC3E}">
        <p14:creationId xmlns:p14="http://schemas.microsoft.com/office/powerpoint/2010/main" val="2537840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3FA3D-DA9F-A7BB-AF05-473946B80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DBA302-C82E-2949-E78C-336553F3B9A2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3761A1-14B1-AB3F-EAF3-3F032374577E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6E45AEE-98F6-CF0B-9B00-C947224F431C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E482CD-9CBB-F9E1-BFF9-05DF496633D0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55EE1F-1313-BC3C-CED3-8F6AAAF719F2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E4285F-EBE1-C1AE-CFC0-F1207052F495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36BD43-96E0-93DE-8D6F-22C04BF838CA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F9D7E0-F104-A800-F3B1-73FAE101BCFA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BC8FB6-792A-665F-57A6-7AF644CE4140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C28E8E-D2A0-EB49-0CA8-80FEA0A7C987}"/>
              </a:ext>
            </a:extLst>
          </p:cNvPr>
          <p:cNvSpPr/>
          <p:nvPr/>
        </p:nvSpPr>
        <p:spPr>
          <a:xfrm>
            <a:off x="6118036" y="-17860"/>
            <a:ext cx="6073964" cy="3437930"/>
          </a:xfrm>
          <a:prstGeom prst="rect">
            <a:avLst/>
          </a:prstGeom>
          <a:solidFill>
            <a:schemeClr val="tx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4C3DA1-72B3-884F-ACEA-1FAE78978337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0C0535-2F1B-B1A7-BDFE-A0DE6B396687}"/>
              </a:ext>
            </a:extLst>
          </p:cNvPr>
          <p:cNvSpPr txBox="1"/>
          <p:nvPr/>
        </p:nvSpPr>
        <p:spPr>
          <a:xfrm>
            <a:off x="6679895" y="3691213"/>
            <a:ext cx="5067758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Being present, listening, sharing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Empathy, encouragement, vulnerability</a:t>
            </a:r>
          </a:p>
        </p:txBody>
      </p:sp>
    </p:spTree>
    <p:extLst>
      <p:ext uri="{BB962C8B-B14F-4D97-AF65-F5344CB8AC3E}">
        <p14:creationId xmlns:p14="http://schemas.microsoft.com/office/powerpoint/2010/main" val="1474276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F0262-B753-3FC0-20DB-203D4690D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B4C052-9C65-1C3C-2C0F-5A5D77EBCCE0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F7D9ACF-CF94-5B63-DEC6-EA4BDD996194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80CACDB-0FA7-A6A2-8958-1C86A5B48140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E580F6-1ECC-63C4-B5EC-7BABA3BB5F0F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4F85C2-5C20-BD1D-AE2F-F14B5EED6443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542FFF-7A7A-BE69-47CE-BA33A29E6A0F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56878A-A910-939E-6B68-34176018AC7D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7D9B46-0287-8B91-06C7-7FFE872F58B5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6E189E-D165-B468-4DD6-584E0C0F0BEC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E671B-0456-24E5-F3CC-1B17513FDFCC}"/>
              </a:ext>
            </a:extLst>
          </p:cNvPr>
          <p:cNvSpPr txBox="1"/>
          <p:nvPr/>
        </p:nvSpPr>
        <p:spPr>
          <a:xfrm>
            <a:off x="483772" y="3630270"/>
            <a:ext cx="5067758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Willing to say the hard thing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Fighting for your walks with God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085904-0BDC-A656-EEFC-C71F7219E570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FFA4D4-ECD0-DD7C-F536-AD36218B1C6A}"/>
              </a:ext>
            </a:extLst>
          </p:cNvPr>
          <p:cNvSpPr/>
          <p:nvPr/>
        </p:nvSpPr>
        <p:spPr>
          <a:xfrm>
            <a:off x="6118036" y="3419410"/>
            <a:ext cx="6073964" cy="3437930"/>
          </a:xfrm>
          <a:prstGeom prst="rect">
            <a:avLst/>
          </a:prstGeom>
          <a:solidFill>
            <a:schemeClr val="tx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22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F1905-23EB-51A6-CB06-F661CF89B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5A02BD4-576C-EF11-893F-5EFB220E1E06}"/>
              </a:ext>
            </a:extLst>
          </p:cNvPr>
          <p:cNvCxnSpPr/>
          <p:nvPr/>
        </p:nvCxnSpPr>
        <p:spPr>
          <a:xfrm>
            <a:off x="6073966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7A9D970-8C37-1131-2DC3-D80D7323A0BE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A4D4068-7E0F-0477-91AE-5C49B9CC3CE5}"/>
              </a:ext>
            </a:extLst>
          </p:cNvPr>
          <p:cNvSpPr txBox="1"/>
          <p:nvPr/>
        </p:nvSpPr>
        <p:spPr>
          <a:xfrm>
            <a:off x="1487277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SACRIFICIAL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63634E-2102-5F69-FEDB-B1B70A8BDB0A}"/>
              </a:ext>
            </a:extLst>
          </p:cNvPr>
          <p:cNvSpPr txBox="1"/>
          <p:nvPr/>
        </p:nvSpPr>
        <p:spPr>
          <a:xfrm>
            <a:off x="7730170" y="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EMOTIONAL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5A914A-7BB6-8D9E-7FB2-E2410E81E1B5}"/>
              </a:ext>
            </a:extLst>
          </p:cNvPr>
          <p:cNvSpPr txBox="1"/>
          <p:nvPr/>
        </p:nvSpPr>
        <p:spPr>
          <a:xfrm>
            <a:off x="1487277" y="3437930"/>
            <a:ext cx="2974553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FORGIVING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641384-D4B4-36AA-1B46-AAB0EAA52B8E}"/>
              </a:ext>
            </a:extLst>
          </p:cNvPr>
          <p:cNvSpPr txBox="1"/>
          <p:nvPr/>
        </p:nvSpPr>
        <p:spPr>
          <a:xfrm>
            <a:off x="550843" y="1244906"/>
            <a:ext cx="5067758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Mark 10:45; John 13:34; 15:12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893B7E-E992-A98D-2102-528CC52EBB2B}"/>
              </a:ext>
            </a:extLst>
          </p:cNvPr>
          <p:cNvSpPr txBox="1"/>
          <p:nvPr/>
        </p:nvSpPr>
        <p:spPr>
          <a:xfrm>
            <a:off x="6679895" y="4527932"/>
            <a:ext cx="5067758" cy="156966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18:11-17; 2 Cor. 7:8-12; Gal. 6:1; 1 Tim. 5:1-2; 2 Tim. 2:24-26; 3:16-17; Heb. 12:5-12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A1D7BB-5810-608C-F4B6-0FE39128EEFC}"/>
              </a:ext>
            </a:extLst>
          </p:cNvPr>
          <p:cNvSpPr txBox="1"/>
          <p:nvPr/>
        </p:nvSpPr>
        <p:spPr>
          <a:xfrm>
            <a:off x="576550" y="439737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Matt. 6:14-15; 18:21-35; 1 Cor. 13:5; Eph. 4:32; Col. 3:13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1B6E78-8E9B-27A6-D73F-3F8D249251F3}"/>
              </a:ext>
            </a:extLst>
          </p:cNvPr>
          <p:cNvSpPr txBox="1"/>
          <p:nvPr/>
        </p:nvSpPr>
        <p:spPr>
          <a:xfrm>
            <a:off x="6679895" y="1208446"/>
            <a:ext cx="5067758" cy="1077218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erpetua" panose="02020502060401020303" pitchFamily="18" charset="0"/>
              </a:rPr>
              <a:t>Eph. 4:29, 32; Col. 3:12; Heb. 10:25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B67B6-56D1-56D1-C4B0-6279A515DBC5}"/>
              </a:ext>
            </a:extLst>
          </p:cNvPr>
          <p:cNvSpPr txBox="1"/>
          <p:nvPr/>
        </p:nvSpPr>
        <p:spPr>
          <a:xfrm>
            <a:off x="7686103" y="3437930"/>
            <a:ext cx="3055342" cy="92333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Haettenschweiler" panose="020B0706040902060204" pitchFamily="34" charset="0"/>
              </a:rPr>
              <a:t>DISCIPLINING</a:t>
            </a:r>
          </a:p>
        </p:txBody>
      </p:sp>
    </p:spTree>
    <p:extLst>
      <p:ext uri="{BB962C8B-B14F-4D97-AF65-F5344CB8AC3E}">
        <p14:creationId xmlns:p14="http://schemas.microsoft.com/office/powerpoint/2010/main" val="2497667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8BC46-139C-4EEA-1BAF-AB8AECAF9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30C3E12-ECC3-49C3-6987-115F8A7F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538B83-0401-9116-C8FF-63D3F1540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67047-0A8D-C6DB-51BB-F6859EF657A4}"/>
              </a:ext>
            </a:extLst>
          </p:cNvPr>
          <p:cNvSpPr txBox="1"/>
          <p:nvPr/>
        </p:nvSpPr>
        <p:spPr>
          <a:xfrm>
            <a:off x="2913668" y="2939852"/>
            <a:ext cx="636466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“Respect” is a better word today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Men deeply desire to be competent</a:t>
            </a:r>
          </a:p>
        </p:txBody>
      </p:sp>
    </p:spTree>
    <p:extLst>
      <p:ext uri="{BB962C8B-B14F-4D97-AF65-F5344CB8AC3E}">
        <p14:creationId xmlns:p14="http://schemas.microsoft.com/office/powerpoint/2010/main" val="42083412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AFCA8-907A-EF55-C90D-6FF1BC1CD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4A43E6E-B03E-6C33-2656-FBC68CCB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27123-3613-F567-2387-2C003BF5E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C253C4-569A-0147-5DE2-03CD131AB78E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Rabbinic Judaism: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“Better a man’s wickedness than a woman’s goodness; women bring shame and disgrace.” </a:t>
            </a:r>
            <a:r>
              <a:rPr lang="en-US" sz="3200" dirty="0">
                <a:latin typeface="Aptos" panose="020B0004020202020204" pitchFamily="34" charset="0"/>
              </a:rPr>
              <a:t>(Sirach 42:14)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01917"/>
      </p:ext>
    </p:extLst>
  </p:cSld>
  <p:clrMapOvr>
    <a:masterClrMapping/>
  </p:clrMapOvr>
  <p:transition>
    <p:wipe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2A953-E02D-55BD-7944-4BA5C42FE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A6D2C0F-E107-FF5E-DDA0-E003B7861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AE5873-AE3E-BAE7-ADED-F46BB63D6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369585-4462-2C30-07E5-AEFBCE460BE7}"/>
              </a:ext>
            </a:extLst>
          </p:cNvPr>
          <p:cNvSpPr txBox="1"/>
          <p:nvPr/>
        </p:nvSpPr>
        <p:spPr>
          <a:xfrm>
            <a:off x="2913668" y="2939852"/>
            <a:ext cx="636466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Respecting your spouse means willingly getting behind his loving leadership</a:t>
            </a:r>
          </a:p>
        </p:txBody>
      </p:sp>
    </p:spTree>
    <p:extLst>
      <p:ext uri="{BB962C8B-B14F-4D97-AF65-F5344CB8AC3E}">
        <p14:creationId xmlns:p14="http://schemas.microsoft.com/office/powerpoint/2010/main" val="1511939322"/>
      </p:ext>
    </p:extLst>
  </p:cSld>
  <p:clrMapOvr>
    <a:masterClrMapping/>
  </p:clrMapOvr>
  <p:transition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DEC4B-8A3B-2640-994C-9537984DB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DC78C6F-7687-0897-471E-0A6F02CE9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149136-B5CF-A1B7-D71C-32B48BD92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BF2498-A4ED-954B-06C0-1EC5D876918A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Idolizing Marriage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1 John 5:21 – </a:t>
            </a:r>
            <a:r>
              <a:rPr lang="en-US" sz="3800" baseline="30000" dirty="0">
                <a:latin typeface="Aptos" panose="020B0004020202020204" pitchFamily="34" charset="0"/>
              </a:rPr>
              <a:t>21</a:t>
            </a:r>
            <a:r>
              <a:rPr lang="en-US" sz="3800" dirty="0">
                <a:latin typeface="Aptos" panose="020B0004020202020204" pitchFamily="34" charset="0"/>
              </a:rPr>
              <a:t>Little children, keep yourselves from idols.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Do you expect your spouse to be God?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Do you expect a social media marriage? </a:t>
            </a:r>
          </a:p>
        </p:txBody>
      </p:sp>
    </p:spTree>
    <p:extLst>
      <p:ext uri="{BB962C8B-B14F-4D97-AF65-F5344CB8AC3E}">
        <p14:creationId xmlns:p14="http://schemas.microsoft.com/office/powerpoint/2010/main" val="4758895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84871-D779-A411-BF1E-12BF47199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FCA3326-C9A7-D7A9-B2A5-3C2D8931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F62725-D1D5-B054-F16E-C830BA3A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AC11D2-8AE2-4B84-40CC-55034BAECF15}"/>
              </a:ext>
            </a:extLst>
          </p:cNvPr>
          <p:cNvSpPr txBox="1"/>
          <p:nvPr/>
        </p:nvSpPr>
        <p:spPr>
          <a:xfrm>
            <a:off x="609600" y="2939852"/>
            <a:ext cx="1124309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Idolizing Marriage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b="1" dirty="0">
                <a:latin typeface="Aptos" panose="020B0004020202020204" pitchFamily="34" charset="0"/>
              </a:rPr>
              <a:t>To combat this:</a:t>
            </a:r>
            <a:r>
              <a:rPr lang="en-US" sz="3800" dirty="0">
                <a:latin typeface="Aptos" panose="020B0004020202020204" pitchFamily="34" charset="0"/>
              </a:rPr>
              <a:t> get time with God</a:t>
            </a:r>
            <a:endParaRPr lang="en-US" sz="38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05919"/>
      </p:ext>
    </p:extLst>
  </p:cSld>
  <p:clrMapOvr>
    <a:masterClrMapping/>
  </p:clrMapOvr>
  <p:transition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B3A5E-75DF-310D-6961-82DB4E20C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A5EF50B-A6DF-4815-F0F4-C90A1A4D9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A14175-3593-C8DE-90F5-22D59A70B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29126B-483A-DDF9-C67B-A396CC86EAAA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2.  A Critical Spirit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Complaining about everything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If your husband feels he can never satisfy you, he will probably stop trying</a:t>
            </a:r>
          </a:p>
        </p:txBody>
      </p:sp>
    </p:spTree>
    <p:extLst>
      <p:ext uri="{BB962C8B-B14F-4D97-AF65-F5344CB8AC3E}">
        <p14:creationId xmlns:p14="http://schemas.microsoft.com/office/powerpoint/2010/main" val="36046284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C1C18-B45C-1938-7C25-654CFD9DD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EC7F211-67CE-525F-A19F-D44F9D8C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3B0241-4E3D-ECC5-170F-DC8F166A2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5B3935-3B7F-749B-AF0A-B91DC873D45C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2.  A Critical Spirit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Prov. 21:9,19 - </a:t>
            </a:r>
            <a:r>
              <a:rPr lang="en-US" sz="3800" baseline="30000" dirty="0">
                <a:latin typeface="Aptos" panose="020B0004020202020204" pitchFamily="34" charset="0"/>
              </a:rPr>
              <a:t>9</a:t>
            </a:r>
            <a:r>
              <a:rPr lang="en-US" sz="3800" dirty="0">
                <a:latin typeface="Aptos" panose="020B0004020202020204" pitchFamily="34" charset="0"/>
              </a:rPr>
              <a:t>It is better to live in a corner of a roof than in a house with a contentious woman…</a:t>
            </a:r>
            <a:r>
              <a:rPr lang="en-US" sz="3800" baseline="30000" dirty="0">
                <a:latin typeface="Aptos" panose="020B0004020202020204" pitchFamily="34" charset="0"/>
              </a:rPr>
              <a:t>19</a:t>
            </a:r>
            <a:r>
              <a:rPr lang="en-US" sz="3800" dirty="0">
                <a:latin typeface="Aptos" panose="020B0004020202020204" pitchFamily="34" charset="0"/>
              </a:rPr>
              <a:t>It is better to live in a desert land than with a contentious and vexing woman.</a:t>
            </a:r>
          </a:p>
        </p:txBody>
      </p:sp>
    </p:spTree>
    <p:extLst>
      <p:ext uri="{BB962C8B-B14F-4D97-AF65-F5344CB8AC3E}">
        <p14:creationId xmlns:p14="http://schemas.microsoft.com/office/powerpoint/2010/main" val="1557185045"/>
      </p:ext>
    </p:extLst>
  </p:cSld>
  <p:clrMapOvr>
    <a:masterClrMapping/>
  </p:clrMapOvr>
  <p:transition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BBBBB-ECC1-79F2-D3F9-36A9C7584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4A575D1-2AE7-52D6-3708-CB9473C82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00155DF-EAEA-D865-6730-5F2FECE3D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C9135F-2DC0-BDCE-D2D3-CF30A7E5A132}"/>
              </a:ext>
            </a:extLst>
          </p:cNvPr>
          <p:cNvSpPr txBox="1"/>
          <p:nvPr/>
        </p:nvSpPr>
        <p:spPr>
          <a:xfrm>
            <a:off x="609600" y="2939852"/>
            <a:ext cx="1124309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2.  A Critical Spirit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b="1" dirty="0">
                <a:latin typeface="Aptos" panose="020B0004020202020204" pitchFamily="34" charset="0"/>
              </a:rPr>
              <a:t>To combat this:</a:t>
            </a:r>
            <a:r>
              <a:rPr lang="en-US" sz="3800" dirty="0">
                <a:latin typeface="Aptos" panose="020B0004020202020204" pitchFamily="34" charset="0"/>
              </a:rPr>
              <a:t> Cultivate and express gratitude</a:t>
            </a:r>
            <a:endParaRPr lang="en-US" sz="38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715711"/>
      </p:ext>
    </p:extLst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A8C74-FA6B-E4D2-3E20-B5549F262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B5BC175-1B03-6BE8-3E60-96DD35FB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4E8EBF-C78A-F920-1749-781CE1C1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896CD7-711A-50F3-D393-A4E158740E57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3.  High Expectation Relating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Expecting your husband to read your mind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Punishing him when he doesn’t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What kinds of expectations are valid? </a:t>
            </a:r>
          </a:p>
        </p:txBody>
      </p:sp>
    </p:spTree>
    <p:extLst>
      <p:ext uri="{BB962C8B-B14F-4D97-AF65-F5344CB8AC3E}">
        <p14:creationId xmlns:p14="http://schemas.microsoft.com/office/powerpoint/2010/main" val="10923494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C34B8-75AC-FB90-0717-CA0140556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45BC97D-9D8F-FAB8-6FC8-F8F8099F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72D330-9960-FBE3-B28D-03B8CF113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F258C-D186-DB7F-2EA2-B052E3C9E604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3.  High Expectation Relating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Colossians 3:12-13 - </a:t>
            </a:r>
            <a:r>
              <a:rPr lang="en-US" sz="3800" baseline="30000" dirty="0">
                <a:latin typeface="Aptos" panose="020B0004020202020204" pitchFamily="34" charset="0"/>
              </a:rPr>
              <a:t>12</a:t>
            </a:r>
            <a:r>
              <a:rPr lang="en-US" sz="3800" dirty="0">
                <a:latin typeface="Aptos" panose="020B0004020202020204" pitchFamily="34" charset="0"/>
              </a:rPr>
              <a:t>So, as those who have been chosen of God, holy and beloved, put on a heart of compassion, kindness, humility, gentleness and patience; </a:t>
            </a:r>
          </a:p>
        </p:txBody>
      </p:sp>
    </p:spTree>
    <p:extLst>
      <p:ext uri="{BB962C8B-B14F-4D97-AF65-F5344CB8AC3E}">
        <p14:creationId xmlns:p14="http://schemas.microsoft.com/office/powerpoint/2010/main" val="1171420991"/>
      </p:ext>
    </p:extLst>
  </p:cSld>
  <p:clrMapOvr>
    <a:masterClrMapping/>
  </p:clrMapOvr>
  <p:transition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69574-7EFE-F3EA-A133-A3167357B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8B8DC5F-9F24-92BB-2C24-B30573304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EAD226-4E63-B9D9-5437-56E94306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9B0ED5-909B-E127-465B-520118DB172A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3.  High Expectation Relating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Colossians 3:12-13 - </a:t>
            </a:r>
            <a:r>
              <a:rPr lang="en-US" sz="3800" baseline="30000" dirty="0">
                <a:latin typeface="Aptos" panose="020B0004020202020204" pitchFamily="34" charset="0"/>
              </a:rPr>
              <a:t>13</a:t>
            </a:r>
            <a:r>
              <a:rPr lang="en-US" sz="3800" dirty="0">
                <a:latin typeface="Aptos" panose="020B0004020202020204" pitchFamily="34" charset="0"/>
              </a:rPr>
              <a:t>bearing with one another, and forgiving each other, whoever has a complaint against anyone; just as the Lord forgave you, so also should you.</a:t>
            </a:r>
          </a:p>
        </p:txBody>
      </p:sp>
    </p:spTree>
    <p:extLst>
      <p:ext uri="{BB962C8B-B14F-4D97-AF65-F5344CB8AC3E}">
        <p14:creationId xmlns:p14="http://schemas.microsoft.com/office/powerpoint/2010/main" val="1633291205"/>
      </p:ext>
    </p:extLst>
  </p:cSld>
  <p:clrMapOvr>
    <a:masterClrMapping/>
  </p:clrMapOvr>
  <p:transition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D7474-F46A-260E-C507-439F49A8C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75ABF53-41AB-1FB9-B586-C6B1370EE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5BE030-3F66-6EAD-6EDB-2BEC9EC67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736CD2-8543-87F9-FED2-279ED2529BAC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Qualities that will undermine respect: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3.  High Expectation Relating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b="1" dirty="0">
                <a:latin typeface="Aptos" panose="020B0004020202020204" pitchFamily="34" charset="0"/>
              </a:rPr>
              <a:t>To combat this:</a:t>
            </a:r>
            <a:r>
              <a:rPr lang="en-US" sz="3800" dirty="0">
                <a:latin typeface="Aptos" panose="020B0004020202020204" pitchFamily="34" charset="0"/>
              </a:rPr>
              <a:t> Clear communication &amp; wise counsel from spiritual friends </a:t>
            </a:r>
            <a:endParaRPr lang="en-US" sz="38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5874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F0B77-194F-480F-6587-BE0B03F0D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E10797D-CED2-0BEA-5E1C-32F4BE90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5BCF6-A6C8-5892-F6A6-0AA69B342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FE411-3244-D8C7-A697-109ECF3B506A}"/>
              </a:ext>
            </a:extLst>
          </p:cNvPr>
          <p:cNvSpPr txBox="1"/>
          <p:nvPr/>
        </p:nvSpPr>
        <p:spPr>
          <a:xfrm>
            <a:off x="609600" y="2939852"/>
            <a:ext cx="11243094" cy="360098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Rabbinic Judaism: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“Whoever teaches his daughter Torah teaches her debauchery…</a:t>
            </a:r>
          </a:p>
          <a:p>
            <a:r>
              <a:rPr lang="en-US" sz="3800" dirty="0">
                <a:latin typeface="Aptos" panose="020B0004020202020204" pitchFamily="34" charset="0"/>
              </a:rPr>
              <a:t>The wisdom of a woman is only in her spinning rod…</a:t>
            </a:r>
          </a:p>
          <a:p>
            <a:r>
              <a:rPr lang="en-US" sz="3800" dirty="0">
                <a:latin typeface="Aptos" panose="020B0004020202020204" pitchFamily="34" charset="0"/>
              </a:rPr>
              <a:t>May the words of the Torah be burned and not be delivered to women!.” </a:t>
            </a:r>
            <a:r>
              <a:rPr lang="en-US" sz="3200" dirty="0">
                <a:latin typeface="Aptos" panose="020B0004020202020204" pitchFamily="34" charset="0"/>
              </a:rPr>
              <a:t>(Sota 3:4)</a:t>
            </a:r>
          </a:p>
        </p:txBody>
      </p:sp>
    </p:spTree>
    <p:extLst>
      <p:ext uri="{BB962C8B-B14F-4D97-AF65-F5344CB8AC3E}">
        <p14:creationId xmlns:p14="http://schemas.microsoft.com/office/powerpoint/2010/main" val="15014763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3A4DB-F7A4-CB8B-E169-5CA015153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E52F29F-A149-7462-BEB9-F39EE34A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93F45-B250-31D1-816E-5957F734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1F1D76-6F01-2AC8-EB97-CB0C35975F68}"/>
              </a:ext>
            </a:extLst>
          </p:cNvPr>
          <p:cNvSpPr txBox="1"/>
          <p:nvPr/>
        </p:nvSpPr>
        <p:spPr>
          <a:xfrm>
            <a:off x="882616" y="3392857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18:14 – </a:t>
            </a:r>
            <a:r>
              <a:rPr lang="en-US" sz="3800" baseline="30000" dirty="0">
                <a:latin typeface="Aptos" panose="020B0004020202020204" pitchFamily="34" charset="0"/>
              </a:rPr>
              <a:t>14</a:t>
            </a:r>
            <a:r>
              <a:rPr lang="en-US" sz="3800" dirty="0">
                <a:latin typeface="Aptos" panose="020B0004020202020204" pitchFamily="34" charset="0"/>
              </a:rPr>
              <a:t>The spirit of a man can endure his sickness, 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as for a broken spirit who can bear it?</a:t>
            </a:r>
            <a:endParaRPr lang="en-US" sz="3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22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CD1C8-86B0-6A23-8036-9A25982FB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9113D73-0CA0-C7AF-96EA-DA222696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5646BA-CFEA-AABE-7784-F3088B360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Children, be obedient to your parents in all things, for this is well-pleasing to the Lord.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1ED6F-FB2E-762D-1266-F62AF7C73F16}"/>
              </a:ext>
            </a:extLst>
          </p:cNvPr>
          <p:cNvSpPr txBox="1"/>
          <p:nvPr/>
        </p:nvSpPr>
        <p:spPr>
          <a:xfrm>
            <a:off x="2277373" y="3101197"/>
            <a:ext cx="7637253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Written to family living in the home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Still called to honor and respect our parents </a:t>
            </a:r>
            <a:r>
              <a:rPr lang="en-US" sz="3200" dirty="0">
                <a:latin typeface="Aptos" panose="020B0004020202020204" pitchFamily="34" charset="0"/>
              </a:rPr>
              <a:t>(Deut. 5:16; Eph. 6:2-3)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3677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0A02E-1E06-9F15-CFD4-F3D711F38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83A55DC-A3AF-52C2-F046-E73C65E53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5A3A6F-AA87-14EA-EBD1-D3F5F863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Fathers, do not exasperate your children, so that they will not lose heart.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10733-05BF-BC75-0F62-130D5D5F494A}"/>
              </a:ext>
            </a:extLst>
          </p:cNvPr>
          <p:cNvSpPr txBox="1"/>
          <p:nvPr/>
        </p:nvSpPr>
        <p:spPr>
          <a:xfrm>
            <a:off x="2277373" y="3204713"/>
            <a:ext cx="7637253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Exasperate – irritate by nagging or deriding their efforts 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Lose heart – become discouraged or passive</a:t>
            </a:r>
          </a:p>
        </p:txBody>
      </p:sp>
    </p:spTree>
    <p:extLst>
      <p:ext uri="{BB962C8B-B14F-4D97-AF65-F5344CB8AC3E}">
        <p14:creationId xmlns:p14="http://schemas.microsoft.com/office/powerpoint/2010/main" val="34293381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6BA1-1E0B-8CD1-DAFE-E32043E5F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447B96-5325-F4D5-C0B2-05863B95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Application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465DB7-D76A-FCAC-BF86-0B528328B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Women are empowered to do great things for God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Build strong spiritual friendships now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Choose your spouse wisely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God’s presence is essential for marriage and family</a:t>
            </a:r>
          </a:p>
        </p:txBody>
      </p:sp>
    </p:spTree>
    <p:extLst>
      <p:ext uri="{BB962C8B-B14F-4D97-AF65-F5344CB8AC3E}">
        <p14:creationId xmlns:p14="http://schemas.microsoft.com/office/powerpoint/2010/main" val="35304357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BC12D-0E36-DAAB-7BC2-317DAE622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63B49D9-556E-E826-DEC7-3CC17161E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3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E31A8E-0917-712C-01B0-00924F094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Marriage and Family</a:t>
            </a:r>
          </a:p>
        </p:txBody>
      </p:sp>
    </p:spTree>
    <p:extLst>
      <p:ext uri="{BB962C8B-B14F-4D97-AF65-F5344CB8AC3E}">
        <p14:creationId xmlns:p14="http://schemas.microsoft.com/office/powerpoint/2010/main" val="232135367"/>
      </p:ext>
    </p:extLst>
  </p:cSld>
  <p:clrMapOvr>
    <a:masterClrMapping/>
  </p:clrMapOvr>
  <p:transition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65F8E-E9C2-6DED-6766-4F66F745B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D521858-A92A-D1B8-7A09-2E459F89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9600" dirty="0"/>
              <a:t>Discussion</a:t>
            </a:r>
            <a:endParaRPr lang="en-US" altLang="en-US" sz="96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860083-ACF8-AAFD-D53B-4307294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800" dirty="0">
                <a:ea typeface="Aptos" panose="020B0004020202020204" pitchFamily="34" charset="0"/>
                <a:cs typeface="Times New Roman" panose="02020603050405020304" pitchFamily="18" charset="0"/>
              </a:rPr>
              <a:t>Does anything stand out to you about the Bible’s picture of marriage and family?</a:t>
            </a: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800" dirty="0">
                <a:ea typeface="Aptos" panose="020B0004020202020204" pitchFamily="34" charset="0"/>
                <a:cs typeface="Times New Roman" panose="02020603050405020304" pitchFamily="18" charset="0"/>
              </a:rPr>
              <a:t>Do you have any suggestions for developing high-quality spiritual friendships?</a:t>
            </a:r>
          </a:p>
        </p:txBody>
      </p:sp>
    </p:spTree>
    <p:extLst>
      <p:ext uri="{BB962C8B-B14F-4D97-AF65-F5344CB8AC3E}">
        <p14:creationId xmlns:p14="http://schemas.microsoft.com/office/powerpoint/2010/main" val="525025110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1A734-E181-8A5C-27A1-6F7F9F07C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8131659-FE4D-0C23-19AF-1699910A0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18D1BF1-767F-3688-4279-CDD2DC025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000A27-C2A2-CBF1-CB34-274A38CBDC5C}"/>
              </a:ext>
            </a:extLst>
          </p:cNvPr>
          <p:cNvSpPr txBox="1"/>
          <p:nvPr/>
        </p:nvSpPr>
        <p:spPr>
          <a:xfrm>
            <a:off x="609600" y="2939852"/>
            <a:ext cx="1124309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Hinduism: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“Him to whom her father may give her, or her brother with the father’s permission, she shall obey as long as she lives…</a:t>
            </a:r>
          </a:p>
        </p:txBody>
      </p:sp>
    </p:spTree>
    <p:extLst>
      <p:ext uri="{BB962C8B-B14F-4D97-AF65-F5344CB8AC3E}">
        <p14:creationId xmlns:p14="http://schemas.microsoft.com/office/powerpoint/2010/main" val="39720572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21441-2269-E592-787C-09C865A8D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3E0CA38-D41C-0ED6-9B5D-AC5133D4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57D8E7-1B70-49EA-AFDE-C98775852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Wives, be subject to your husbands, as is fitting in the Lord.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C77DCB-D22F-2A4B-F9C6-ED69FE7230D9}"/>
              </a:ext>
            </a:extLst>
          </p:cNvPr>
          <p:cNvSpPr txBox="1"/>
          <p:nvPr/>
        </p:nvSpPr>
        <p:spPr>
          <a:xfrm>
            <a:off x="609600" y="2939852"/>
            <a:ext cx="11243094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Aptos" panose="020B0004020202020204" pitchFamily="34" charset="0"/>
              </a:rPr>
              <a:t>Hinduism:</a:t>
            </a:r>
            <a:endParaRPr lang="en-US" sz="3800" dirty="0">
              <a:latin typeface="Aptos" panose="020B0004020202020204" pitchFamily="34" charset="0"/>
            </a:endParaRPr>
          </a:p>
          <a:p>
            <a:r>
              <a:rPr lang="en-US" sz="3800" dirty="0">
                <a:latin typeface="Aptos" panose="020B0004020202020204" pitchFamily="34" charset="0"/>
              </a:rPr>
              <a:t>“Though destitute of virtue, or seeking pleasure elsewhere, or devoid of good qualities, a husband must be constantly worshiped as a god by a faithful wife.” (</a:t>
            </a:r>
            <a:r>
              <a:rPr lang="en-US" sz="3800" i="1" dirty="0">
                <a:latin typeface="Aptos" panose="020B0004020202020204" pitchFamily="34" charset="0"/>
              </a:rPr>
              <a:t>Manu’s Code</a:t>
            </a:r>
            <a:r>
              <a:rPr lang="en-US" sz="3800" dirty="0">
                <a:latin typeface="Aptos" panose="020B00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89147604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597E2-56EF-E9F9-D6B0-C14E472DC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F1258359-E93B-BCA3-61D0-36D6C9BB4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EB7C17-D379-ED85-77CB-A08BBAE846E8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[T]he lowering of the marriage age from fifteen or sixteen to ten and even five…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…both removed the possibility of education (and consequently religious office) and fixed women’s role to being wife and mother.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CC8387-3319-F1C1-1A4F-D11FE2A7346E}"/>
              </a:ext>
            </a:extLst>
          </p:cNvPr>
          <p:cNvSpPr txBox="1"/>
          <p:nvPr/>
        </p:nvSpPr>
        <p:spPr>
          <a:xfrm>
            <a:off x="9428228" y="4523151"/>
            <a:ext cx="2763772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Denise L. Carmody &amp; TL Brink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Secular scholars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Ways to the Center</a:t>
            </a:r>
            <a:r>
              <a:rPr lang="en-US" sz="2800" dirty="0">
                <a:latin typeface="Perpetua" panose="02020502060401020303" pitchFamily="18" charset="0"/>
              </a:rPr>
              <a:t>, 87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629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3187</Words>
  <Application>Microsoft Office PowerPoint</Application>
  <PresentationFormat>Widescreen</PresentationFormat>
  <Paragraphs>404</Paragraphs>
  <Slides>65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AngsanaUPC</vt:lpstr>
      <vt:lpstr>Aptos</vt:lpstr>
      <vt:lpstr>Arial</vt:lpstr>
      <vt:lpstr>Calibri</vt:lpstr>
      <vt:lpstr>Haettenschweiler</vt:lpstr>
      <vt:lpstr>Perpetua</vt:lpstr>
      <vt:lpstr>Times New Roman</vt:lpstr>
      <vt:lpstr>1_Office Theme</vt:lpstr>
      <vt:lpstr>COLOSSIANS 3</vt:lpstr>
      <vt:lpstr>Why study this?</vt:lpstr>
      <vt:lpstr>Colossians 3</vt:lpstr>
      <vt:lpstr>Colossians 3</vt:lpstr>
      <vt:lpstr>Colossians 3</vt:lpstr>
      <vt:lpstr>Colossians 3</vt:lpstr>
      <vt:lpstr>Colossians 3</vt:lpstr>
      <vt:lpstr>Colossians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Colossians 3</vt:lpstr>
      <vt:lpstr>Colossians 3</vt:lpstr>
      <vt:lpstr>PowerPoint Presentation</vt:lpstr>
      <vt:lpstr>PowerPoint Presentation</vt:lpstr>
      <vt:lpstr>PowerPoint Presentation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Application</vt:lpstr>
      <vt:lpstr>COLOSSIANS 3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2025-06-10T13:33:40Z</dcterms:created>
  <dcterms:modified xsi:type="dcterms:W3CDTF">2025-06-10T13:33:48Z</dcterms:modified>
</cp:coreProperties>
</file>