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48" r:id="rId1"/>
    <p:sldMasterId id="2147483660" r:id="rId2"/>
    <p:sldMasterId id="2147483708" r:id="rId3"/>
    <p:sldMasterId id="2147483720" r:id="rId4"/>
  </p:sldMasterIdLst>
  <p:notesMasterIdLst>
    <p:notesMasterId r:id="rId74"/>
  </p:notesMasterIdLst>
  <p:sldIdLst>
    <p:sldId id="1240" r:id="rId5"/>
    <p:sldId id="1351" r:id="rId6"/>
    <p:sldId id="1360" r:id="rId7"/>
    <p:sldId id="1359" r:id="rId8"/>
    <p:sldId id="1362" r:id="rId9"/>
    <p:sldId id="1367" r:id="rId10"/>
    <p:sldId id="1247" r:id="rId11"/>
    <p:sldId id="1304" r:id="rId12"/>
    <p:sldId id="1368" r:id="rId13"/>
    <p:sldId id="1305" r:id="rId14"/>
    <p:sldId id="1306" r:id="rId15"/>
    <p:sldId id="1369" r:id="rId16"/>
    <p:sldId id="1307" r:id="rId17"/>
    <p:sldId id="1370" r:id="rId18"/>
    <p:sldId id="1363" r:id="rId19"/>
    <p:sldId id="1328" r:id="rId20"/>
    <p:sldId id="1329" r:id="rId21"/>
    <p:sldId id="1330" r:id="rId22"/>
    <p:sldId id="1331" r:id="rId23"/>
    <p:sldId id="1333" r:id="rId24"/>
    <p:sldId id="1334" r:id="rId25"/>
    <p:sldId id="1335" r:id="rId26"/>
    <p:sldId id="1338" r:id="rId27"/>
    <p:sldId id="1339" r:id="rId28"/>
    <p:sldId id="1340" r:id="rId29"/>
    <p:sldId id="1341" r:id="rId30"/>
    <p:sldId id="1342" r:id="rId31"/>
    <p:sldId id="1343" r:id="rId32"/>
    <p:sldId id="1345" r:id="rId33"/>
    <p:sldId id="1308" r:id="rId34"/>
    <p:sldId id="1309" r:id="rId35"/>
    <p:sldId id="1311" r:id="rId36"/>
    <p:sldId id="1314" r:id="rId37"/>
    <p:sldId id="1315" r:id="rId38"/>
    <p:sldId id="1317" r:id="rId39"/>
    <p:sldId id="1348" r:id="rId40"/>
    <p:sldId id="1319" r:id="rId41"/>
    <p:sldId id="1371" r:id="rId42"/>
    <p:sldId id="1346" r:id="rId43"/>
    <p:sldId id="1320" r:id="rId44"/>
    <p:sldId id="1321" r:id="rId45"/>
    <p:sldId id="1322" r:id="rId46"/>
    <p:sldId id="1323" r:id="rId47"/>
    <p:sldId id="1324" r:id="rId48"/>
    <p:sldId id="1326" r:id="rId49"/>
    <p:sldId id="1327" r:id="rId50"/>
    <p:sldId id="1365" r:id="rId51"/>
    <p:sldId id="1349" r:id="rId52"/>
    <p:sldId id="1248" r:id="rId53"/>
    <p:sldId id="1249" r:id="rId54"/>
    <p:sldId id="1250" r:id="rId55"/>
    <p:sldId id="1355" r:id="rId56"/>
    <p:sldId id="1372" r:id="rId57"/>
    <p:sldId id="1352" r:id="rId58"/>
    <p:sldId id="1366" r:id="rId59"/>
    <p:sldId id="1354" r:id="rId60"/>
    <p:sldId id="1252" r:id="rId61"/>
    <p:sldId id="1253" r:id="rId62"/>
    <p:sldId id="1254" r:id="rId63"/>
    <p:sldId id="1255" r:id="rId64"/>
    <p:sldId id="1256" r:id="rId65"/>
    <p:sldId id="1257" r:id="rId66"/>
    <p:sldId id="1258" r:id="rId67"/>
    <p:sldId id="1259" r:id="rId68"/>
    <p:sldId id="1260" r:id="rId69"/>
    <p:sldId id="1357" r:id="rId70"/>
    <p:sldId id="1358" r:id="rId71"/>
    <p:sldId id="1261" r:id="rId72"/>
    <p:sldId id="1244" r:id="rId7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E1C11"/>
    <a:srgbClr val="FFFFCC"/>
    <a:srgbClr val="6C6950"/>
    <a:srgbClr val="A2965C"/>
    <a:srgbClr val="81A042"/>
    <a:srgbClr val="403C24"/>
    <a:srgbClr val="36321E"/>
    <a:srgbClr val="F8A15A"/>
    <a:srgbClr val="FF3300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353" autoAdjust="0"/>
    <p:restoredTop sz="87500" autoAdjust="0"/>
  </p:normalViewPr>
  <p:slideViewPr>
    <p:cSldViewPr>
      <p:cViewPr varScale="1">
        <p:scale>
          <a:sx n="24" d="100"/>
          <a:sy n="24" d="100"/>
        </p:scale>
        <p:origin x="1908" y="3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76" Type="http://schemas.openxmlformats.org/officeDocument/2006/relationships/viewProps" Target="viewProps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61" Type="http://schemas.openxmlformats.org/officeDocument/2006/relationships/slide" Target="slides/slide57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F5C749-4993-4E44-A439-8E1EDE8A1D92}" type="datetimeFigureOut">
              <a:rPr lang="en-US" smtClean="0"/>
              <a:pPr/>
              <a:t>2/10/2019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B3B516-1BB5-4C80-B268-F5F2C570A7D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3488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9335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75233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44342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01214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2095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87548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58905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889900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348540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443627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8685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10629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>
                <a:solidFill>
                  <a:prstClr val="black"/>
                </a:solidFill>
              </a:rPr>
              <a:pPr/>
              <a:t>20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129703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>
                <a:solidFill>
                  <a:prstClr val="black"/>
                </a:solidFill>
              </a:rPr>
              <a:pPr/>
              <a:t>21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326867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>
                <a:solidFill>
                  <a:prstClr val="black"/>
                </a:solidFill>
              </a:rPr>
              <a:pPr/>
              <a:t>22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113506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>
                <a:solidFill>
                  <a:prstClr val="black"/>
                </a:solidFill>
              </a:rPr>
              <a:pPr/>
              <a:t>23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160267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>
                <a:solidFill>
                  <a:prstClr val="black"/>
                </a:solidFill>
              </a:rPr>
              <a:pPr/>
              <a:t>24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806199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>
                <a:solidFill>
                  <a:prstClr val="black"/>
                </a:solidFill>
              </a:rPr>
              <a:pPr/>
              <a:t>25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410659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>
                <a:solidFill>
                  <a:prstClr val="black"/>
                </a:solidFill>
              </a:rPr>
              <a:pPr/>
              <a:t>26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778109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>
                <a:solidFill>
                  <a:prstClr val="black"/>
                </a:solidFill>
              </a:rPr>
              <a:pPr/>
              <a:t>27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660356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>
                <a:solidFill>
                  <a:prstClr val="black"/>
                </a:solidFill>
              </a:rPr>
              <a:pPr/>
              <a:t>28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273560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>
                <a:solidFill>
                  <a:prstClr val="black"/>
                </a:solidFill>
              </a:rPr>
              <a:pPr/>
              <a:t>29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9538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169472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>
                <a:solidFill>
                  <a:prstClr val="black"/>
                </a:solidFill>
              </a:rPr>
              <a:pPr/>
              <a:t>30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640567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>
                <a:solidFill>
                  <a:prstClr val="black"/>
                </a:solidFill>
              </a:rPr>
              <a:pPr/>
              <a:t>31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677981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Matthew 24:14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>
                <a:solidFill>
                  <a:prstClr val="black"/>
                </a:solidFill>
              </a:rPr>
              <a:pPr/>
              <a:t>32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711018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>
                <a:solidFill>
                  <a:prstClr val="black"/>
                </a:solidFill>
              </a:rPr>
              <a:pPr/>
              <a:t>33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758521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>
                <a:solidFill>
                  <a:prstClr val="black"/>
                </a:solidFill>
              </a:rPr>
              <a:pPr/>
              <a:t>34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842743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>
                <a:solidFill>
                  <a:prstClr val="black"/>
                </a:solidFill>
              </a:rPr>
              <a:pPr/>
              <a:t>35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431838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>
                <a:solidFill>
                  <a:prstClr val="black"/>
                </a:solidFill>
              </a:rPr>
              <a:pPr/>
              <a:t>36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396679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  <p:sp>
        <p:nvSpPr>
          <p:cNvPr id="512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23ABA2D8-5E3B-41EC-8B14-8B5DE4381840}" type="slidenum">
              <a:rPr lang="en-US" altLang="en-US" smtClean="0">
                <a:solidFill>
                  <a:prstClr val="black"/>
                </a:solidFill>
                <a:latin typeface="Calibri" panose="020F0502020204030204" pitchFamily="34" charset="0"/>
              </a:rPr>
              <a:pPr/>
              <a:t>37</a:t>
            </a:fld>
            <a:endParaRPr lang="en-US" altLang="en-US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183499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  <p:sp>
        <p:nvSpPr>
          <p:cNvPr id="512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23ABA2D8-5E3B-41EC-8B14-8B5DE4381840}" type="slidenum">
              <a:rPr lang="en-US" altLang="en-US" smtClean="0">
                <a:solidFill>
                  <a:prstClr val="black"/>
                </a:solidFill>
                <a:latin typeface="Calibri" panose="020F0502020204030204" pitchFamily="34" charset="0"/>
              </a:rPr>
              <a:pPr/>
              <a:t>38</a:t>
            </a:fld>
            <a:endParaRPr lang="en-US" altLang="en-US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184531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  <p:sp>
        <p:nvSpPr>
          <p:cNvPr id="512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23ABA2D8-5E3B-41EC-8B14-8B5DE4381840}" type="slidenum">
              <a:rPr lang="en-US" altLang="en-US" smtClean="0">
                <a:solidFill>
                  <a:prstClr val="black"/>
                </a:solidFill>
                <a:latin typeface="Calibri" panose="020F0502020204030204" pitchFamily="34" charset="0"/>
              </a:rPr>
              <a:pPr/>
              <a:t>39</a:t>
            </a:fld>
            <a:endParaRPr lang="en-US" altLang="en-US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65768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046504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  <p:sp>
        <p:nvSpPr>
          <p:cNvPr id="512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23ABA2D8-5E3B-41EC-8B14-8B5DE4381840}" type="slidenum">
              <a:rPr lang="en-US" altLang="en-US" smtClean="0">
                <a:solidFill>
                  <a:prstClr val="black"/>
                </a:solidFill>
                <a:latin typeface="Calibri" panose="020F0502020204030204" pitchFamily="34" charset="0"/>
              </a:rPr>
              <a:pPr/>
              <a:t>40</a:t>
            </a:fld>
            <a:endParaRPr lang="en-US" altLang="en-US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706275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  <p:sp>
        <p:nvSpPr>
          <p:cNvPr id="512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23ABA2D8-5E3B-41EC-8B14-8B5DE4381840}" type="slidenum">
              <a:rPr lang="en-US" altLang="en-US" smtClean="0">
                <a:solidFill>
                  <a:prstClr val="black"/>
                </a:solidFill>
                <a:latin typeface="Calibri" panose="020F0502020204030204" pitchFamily="34" charset="0"/>
              </a:rPr>
              <a:pPr/>
              <a:t>41</a:t>
            </a:fld>
            <a:endParaRPr lang="en-US" altLang="en-US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940782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  <p:sp>
        <p:nvSpPr>
          <p:cNvPr id="512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23ABA2D8-5E3B-41EC-8B14-8B5DE4381840}" type="slidenum">
              <a:rPr lang="en-US" altLang="en-US" smtClean="0">
                <a:solidFill>
                  <a:prstClr val="black"/>
                </a:solidFill>
                <a:latin typeface="Calibri" panose="020F0502020204030204" pitchFamily="34" charset="0"/>
              </a:rPr>
              <a:pPr/>
              <a:t>42</a:t>
            </a:fld>
            <a:endParaRPr lang="en-US" altLang="en-US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233582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  <p:sp>
        <p:nvSpPr>
          <p:cNvPr id="512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23ABA2D8-5E3B-41EC-8B14-8B5DE4381840}" type="slidenum">
              <a:rPr lang="en-US" altLang="en-US" smtClean="0">
                <a:solidFill>
                  <a:prstClr val="black"/>
                </a:solidFill>
                <a:latin typeface="Calibri" panose="020F0502020204030204" pitchFamily="34" charset="0"/>
              </a:rPr>
              <a:pPr/>
              <a:t>43</a:t>
            </a:fld>
            <a:endParaRPr lang="en-US" altLang="en-US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583363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  <p:sp>
        <p:nvSpPr>
          <p:cNvPr id="512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23ABA2D8-5E3B-41EC-8B14-8B5DE4381840}" type="slidenum">
              <a:rPr lang="en-US" altLang="en-US" smtClean="0">
                <a:solidFill>
                  <a:prstClr val="black"/>
                </a:solidFill>
                <a:latin typeface="Calibri" panose="020F0502020204030204" pitchFamily="34" charset="0"/>
              </a:rPr>
              <a:pPr/>
              <a:t>44</a:t>
            </a:fld>
            <a:endParaRPr lang="en-US" altLang="en-US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82617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  <p:sp>
        <p:nvSpPr>
          <p:cNvPr id="512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23ABA2D8-5E3B-41EC-8B14-8B5DE4381840}" type="slidenum">
              <a:rPr lang="en-US" altLang="en-US" smtClean="0">
                <a:solidFill>
                  <a:prstClr val="black"/>
                </a:solidFill>
                <a:latin typeface="Calibri" panose="020F0502020204030204" pitchFamily="34" charset="0"/>
              </a:rPr>
              <a:pPr/>
              <a:t>45</a:t>
            </a:fld>
            <a:endParaRPr lang="en-US" altLang="en-US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193369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  <p:sp>
        <p:nvSpPr>
          <p:cNvPr id="512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23ABA2D8-5E3B-41EC-8B14-8B5DE4381840}" type="slidenum">
              <a:rPr lang="en-US" altLang="en-US" smtClean="0">
                <a:solidFill>
                  <a:prstClr val="black"/>
                </a:solidFill>
                <a:latin typeface="Calibri" panose="020F0502020204030204" pitchFamily="34" charset="0"/>
              </a:rPr>
              <a:pPr/>
              <a:t>46</a:t>
            </a:fld>
            <a:endParaRPr lang="en-US" altLang="en-US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224954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>
                <a:solidFill>
                  <a:prstClr val="black"/>
                </a:solidFill>
              </a:rPr>
              <a:pPr/>
              <a:t>47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087706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>
                <a:solidFill>
                  <a:prstClr val="black"/>
                </a:solidFill>
              </a:rPr>
              <a:pPr/>
              <a:t>48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9362782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672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091898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09456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6448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41830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617650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>
                <a:solidFill>
                  <a:prstClr val="black"/>
                </a:solidFill>
              </a:rPr>
              <a:pPr/>
              <a:t>54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9375260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>
                <a:solidFill>
                  <a:prstClr val="black"/>
                </a:solidFill>
              </a:rPr>
              <a:pPr/>
              <a:t>55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2531715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/>
              <a:pPr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400693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/>
              <a:pPr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274703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/>
              <a:pPr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918043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/>
              <a:pPr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7654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0047907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/>
              <a:pPr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82856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/>
              <a:pPr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154342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/>
              <a:pPr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544696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/>
              <a:pPr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568052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/>
              <a:pPr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734729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Inner sense that God is prodding you.</a:t>
            </a:r>
          </a:p>
          <a:p>
            <a:r>
              <a:rPr lang="en-US" b="1" dirty="0"/>
              <a:t>Maybe you’re getting this sense tonight.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/>
              <a:pPr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204043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>
                <a:solidFill>
                  <a:prstClr val="black"/>
                </a:solidFill>
              </a:rPr>
              <a:pPr/>
              <a:t>66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3806232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>
                <a:solidFill>
                  <a:prstClr val="black"/>
                </a:solidFill>
              </a:rPr>
              <a:pPr/>
              <a:t>67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2527275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/>
              <a:pPr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268914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>
                <a:solidFill>
                  <a:prstClr val="black"/>
                </a:solidFill>
              </a:rPr>
              <a:pPr/>
              <a:t>69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96546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4693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70313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43459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/>
              <a:pPr/>
              <a:t>2/10/2019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/>
              <a:pPr/>
              <a:t>2/10/2019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/>
              <a:pPr/>
              <a:t>2/10/2019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2/10/2019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9331057"/>
      </p:ext>
    </p:extLst>
  </p:cSld>
  <p:clrMapOvr>
    <a:masterClrMapping/>
  </p:clrMapOvr>
  <p:transition>
    <p:wipe dir="r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2/10/2019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8878425"/>
      </p:ext>
    </p:extLst>
  </p:cSld>
  <p:clrMapOvr>
    <a:masterClrMapping/>
  </p:clrMapOvr>
  <p:transition>
    <p:wipe dir="r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2/10/2019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3996119"/>
      </p:ext>
    </p:extLst>
  </p:cSld>
  <p:clrMapOvr>
    <a:masterClrMapping/>
  </p:clrMapOvr>
  <p:transition>
    <p:wipe dir="r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2/10/2019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0912838"/>
      </p:ext>
    </p:extLst>
  </p:cSld>
  <p:clrMapOvr>
    <a:masterClrMapping/>
  </p:clrMapOvr>
  <p:transition>
    <p:wipe dir="r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2/10/2019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3159657"/>
      </p:ext>
    </p:extLst>
  </p:cSld>
  <p:clrMapOvr>
    <a:masterClrMapping/>
  </p:clrMapOvr>
  <p:transition>
    <p:wipe dir="r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2/10/2019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33774"/>
      </p:ext>
    </p:extLst>
  </p:cSld>
  <p:clrMapOvr>
    <a:masterClrMapping/>
  </p:clrMapOvr>
  <p:transition>
    <p:wipe dir="r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2/10/2019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3152141"/>
      </p:ext>
    </p:extLst>
  </p:cSld>
  <p:clrMapOvr>
    <a:masterClrMapping/>
  </p:clrMapOvr>
  <p:transition>
    <p:wipe dir="r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2/10/2019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0684257"/>
      </p:ext>
    </p:extLst>
  </p:cSld>
  <p:clrMapOvr>
    <a:masterClrMapping/>
  </p:clrMapOvr>
  <p:transition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/>
              <a:pPr/>
              <a:t>2/10/2019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2/10/2019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9098629"/>
      </p:ext>
    </p:extLst>
  </p:cSld>
  <p:clrMapOvr>
    <a:masterClrMapping/>
  </p:clrMapOvr>
  <p:transition>
    <p:wipe dir="r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2/10/2019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7477572"/>
      </p:ext>
    </p:extLst>
  </p:cSld>
  <p:clrMapOvr>
    <a:masterClrMapping/>
  </p:clrMapOvr>
  <p:transition>
    <p:wipe dir="r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2/10/2019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7463035"/>
      </p:ext>
    </p:extLst>
  </p:cSld>
  <p:clrMapOvr>
    <a:masterClrMapping/>
  </p:clrMapOvr>
  <p:transition>
    <p:wipe dir="r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2/10/2019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7919"/>
      </p:ext>
    </p:extLst>
  </p:cSld>
  <p:clrMapOvr>
    <a:masterClrMapping/>
  </p:clrMapOvr>
  <p:transition>
    <p:wipe dir="r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2/10/2019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3196103"/>
      </p:ext>
    </p:extLst>
  </p:cSld>
  <p:clrMapOvr>
    <a:masterClrMapping/>
  </p:clrMapOvr>
  <p:transition>
    <p:wipe dir="r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2/10/2019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5711591"/>
      </p:ext>
    </p:extLst>
  </p:cSld>
  <p:clrMapOvr>
    <a:masterClrMapping/>
  </p:clrMapOvr>
  <p:transition>
    <p:wipe dir="r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2/10/2019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8033400"/>
      </p:ext>
    </p:extLst>
  </p:cSld>
  <p:clrMapOvr>
    <a:masterClrMapping/>
  </p:clrMapOvr>
  <p:transition>
    <p:wipe dir="r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2/10/2019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9978306"/>
      </p:ext>
    </p:extLst>
  </p:cSld>
  <p:clrMapOvr>
    <a:masterClrMapping/>
  </p:clrMapOvr>
  <p:transition>
    <p:wipe dir="r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2/10/2019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4761094"/>
      </p:ext>
    </p:extLst>
  </p:cSld>
  <p:clrMapOvr>
    <a:masterClrMapping/>
  </p:clrMapOvr>
  <p:transition>
    <p:wipe dir="r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2/10/2019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6321760"/>
      </p:ext>
    </p:extLst>
  </p:cSld>
  <p:clrMapOvr>
    <a:masterClrMapping/>
  </p:clrMapOvr>
  <p:transition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/>
              <a:pPr/>
              <a:t>2/10/2019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2/10/2019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2791747"/>
      </p:ext>
    </p:extLst>
  </p:cSld>
  <p:clrMapOvr>
    <a:masterClrMapping/>
  </p:clrMapOvr>
  <p:transition>
    <p:wipe dir="r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2/10/2019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2136619"/>
      </p:ext>
    </p:extLst>
  </p:cSld>
  <p:clrMapOvr>
    <a:masterClrMapping/>
  </p:clrMapOvr>
  <p:transition>
    <p:wipe dir="r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2/10/2019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5574082"/>
      </p:ext>
    </p:extLst>
  </p:cSld>
  <p:clrMapOvr>
    <a:masterClrMapping/>
  </p:clrMapOvr>
  <p:transition>
    <p:wipe dir="r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2/10/2019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0434785"/>
      </p:ext>
    </p:extLst>
  </p:cSld>
  <p:clrMapOvr>
    <a:masterClrMapping/>
  </p:clrMapOvr>
  <p:transition>
    <p:wipe dir="r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0CBFA8-F428-490A-A7CB-219D9BFEA5CD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2/10/2019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D4A2F7-DF1B-4621-A7CB-806D950803C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08968927"/>
      </p:ext>
    </p:extLst>
  </p:cSld>
  <p:clrMapOvr>
    <a:masterClrMapping/>
  </p:clrMapOvr>
  <p:transition>
    <p:wipe dir="r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792DF2-0D79-4A26-98A1-DF880D194A73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2/10/2019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878048-4F04-4C17-8A91-87A1D93D153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20363888"/>
      </p:ext>
    </p:extLst>
  </p:cSld>
  <p:clrMapOvr>
    <a:masterClrMapping/>
  </p:clrMapOvr>
  <p:transition>
    <p:wipe dir="r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C0F122-BD5C-449F-9348-744F86509E7F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2/10/2019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048404-0935-4A3B-B7C0-7B804540B7B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42628743"/>
      </p:ext>
    </p:extLst>
  </p:cSld>
  <p:clrMapOvr>
    <a:masterClrMapping/>
  </p:clrMapOvr>
  <p:transition>
    <p:wipe dir="r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6D0643-D55B-41E7-9AC0-1AF0213A6C15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2/10/2019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5B38E7-A2AC-4FF0-AE95-E62B1E71725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88868654"/>
      </p:ext>
    </p:extLst>
  </p:cSld>
  <p:clrMapOvr>
    <a:masterClrMapping/>
  </p:clrMapOvr>
  <p:transition>
    <p:wipe dir="r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60E825-E05E-48D6-8410-C9DDAF7F56DC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2/10/2019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8ABDDD-2C3E-4D61-B929-921F11E09E3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57660455"/>
      </p:ext>
    </p:extLst>
  </p:cSld>
  <p:clrMapOvr>
    <a:masterClrMapping/>
  </p:clrMapOvr>
  <p:transition>
    <p:wipe dir="r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8D4A13-B57B-45C5-87AA-3C7E424083BF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2/10/2019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DD2E7C-ED6F-405E-9AD2-FA645B67477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92781596"/>
      </p:ext>
    </p:extLst>
  </p:cSld>
  <p:clrMapOvr>
    <a:masterClrMapping/>
  </p:clrMapOvr>
  <p:transition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/>
              <a:pPr/>
              <a:t>2/10/2019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7594B6-0B13-41EE-B95D-C2757D970DA3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2/10/2019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22A032-5174-48C8-B182-40DB64D304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02953565"/>
      </p:ext>
    </p:extLst>
  </p:cSld>
  <p:clrMapOvr>
    <a:masterClrMapping/>
  </p:clrMapOvr>
  <p:transition>
    <p:wipe dir="r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D77319-A037-4CD3-A6E2-460097FA9A7E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2/10/2019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2CC1AC-6FE4-48DA-A7E4-9378401EDC6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64251794"/>
      </p:ext>
    </p:extLst>
  </p:cSld>
  <p:clrMapOvr>
    <a:masterClrMapping/>
  </p:clrMapOvr>
  <p:transition>
    <p:wipe dir="r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96A4A1-B7A6-46DC-8333-36F68E71D57D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2/10/2019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E05862-EB74-4472-9103-0A2A4144952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0550332"/>
      </p:ext>
    </p:extLst>
  </p:cSld>
  <p:clrMapOvr>
    <a:masterClrMapping/>
  </p:clrMapOvr>
  <p:transition>
    <p:wipe dir="r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2CE345-3D39-41BA-B3B6-34F47D708CDC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2/10/2019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8FCB6D-26EC-4FBA-9A4C-F73C6F490B6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89186954"/>
      </p:ext>
    </p:extLst>
  </p:cSld>
  <p:clrMapOvr>
    <a:masterClrMapping/>
  </p:clrMapOvr>
  <p:transition>
    <p:wipe dir="r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D8BE0B-2B9E-4167-9313-B6FCA5F7C860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2/10/2019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3FF49E-F481-47C0-A3A9-B2EE775E92D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58407773"/>
      </p:ext>
    </p:extLst>
  </p:cSld>
  <p:clrMapOvr>
    <a:masterClrMapping/>
  </p:clrMapOvr>
  <p:transition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/>
              <a:pPr/>
              <a:t>2/10/2019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/>
              <a:pPr/>
              <a:t>2/10/2019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/>
              <a:pPr/>
              <a:t>2/10/2019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/>
              <a:pPr/>
              <a:t>2/10/2019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/>
              <a:pPr/>
              <a:t>2/10/2019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90BCBE-CB36-41ED-919D-FF973432CD85}" type="datetimeFigureOut">
              <a:rPr lang="en-US" smtClean="0"/>
              <a:pPr/>
              <a:t>2/10/2019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6FF551-B652-4769-A5B5-9D36ADF4A06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wipe dir="r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90BCBE-CB36-41ED-919D-FF973432CD8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2/10/2019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6FF551-B652-4769-A5B5-9D36ADF4A06C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199463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wipe dir="r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90BCBE-CB36-41ED-919D-FF973432CD8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2/10/2019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6FF551-B652-4769-A5B5-9D36ADF4A06C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276204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ransition>
    <p:wipe dir="r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FC3E985-32C6-46C0-8C64-E55248F5797C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2/10/2019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FFFFFF"/>
                </a:solidFill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F2C04E5-DA3F-423B-A5B3-0C775DCAA49C}" type="slidenum">
              <a:rPr lang="en-US" altLang="en-US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909675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ransition>
    <p:wipe dir="r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2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219200" y="2590800"/>
            <a:ext cx="6781800" cy="24384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rgbClr val="4F81BD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  <a:cs typeface="Times New Roman" panose="02020603050405020304" pitchFamily="18" charset="0"/>
              </a:rPr>
              <a:t>1:1-17</a:t>
            </a:r>
          </a:p>
          <a:p>
            <a:pPr algn="ctr"/>
            <a:r>
              <a:rPr lang="en-US" sz="7200" b="1" dirty="0">
                <a:solidFill>
                  <a:srgbClr val="4F81BD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  <a:cs typeface="Times New Roman" panose="02020603050405020304" pitchFamily="18" charset="0"/>
              </a:rPr>
              <a:t>Really great news!</a:t>
            </a:r>
          </a:p>
        </p:txBody>
      </p:sp>
    </p:spTree>
    <p:extLst>
      <p:ext uri="{BB962C8B-B14F-4D97-AF65-F5344CB8AC3E}">
        <p14:creationId xmlns:p14="http://schemas.microsoft.com/office/powerpoint/2010/main" val="853658992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200" y="41493"/>
            <a:ext cx="5486400" cy="2308324"/>
          </a:xfrm>
          <a:custGeom>
            <a:avLst/>
            <a:gdLst>
              <a:gd name="connsiteX0" fmla="*/ 0 w 6248400"/>
              <a:gd name="connsiteY0" fmla="*/ 0 h 461665"/>
              <a:gd name="connsiteX1" fmla="*/ 6248400 w 6248400"/>
              <a:gd name="connsiteY1" fmla="*/ 0 h 461665"/>
              <a:gd name="connsiteX2" fmla="*/ 6248400 w 6248400"/>
              <a:gd name="connsiteY2" fmla="*/ 461665 h 461665"/>
              <a:gd name="connsiteX3" fmla="*/ 0 w 6248400"/>
              <a:gd name="connsiteY3" fmla="*/ 461665 h 461665"/>
              <a:gd name="connsiteX4" fmla="*/ 0 w 6248400"/>
              <a:gd name="connsiteY4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48400" h="461665">
                <a:moveTo>
                  <a:pt x="0" y="0"/>
                </a:moveTo>
                <a:lnTo>
                  <a:pt x="6248400" y="0"/>
                </a:lnTo>
                <a:lnTo>
                  <a:pt x="6248400" y="461665"/>
                </a:lnTo>
                <a:lnTo>
                  <a:pt x="0" y="461665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square">
            <a:spAutoFit/>
          </a:bodyPr>
          <a:lstStyle/>
          <a:p>
            <a:pPr marL="457200" indent="-45720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/>
            </a:pPr>
            <a:r>
              <a:rPr lang="en-US" sz="3600" b="1" spc="-150" dirty="0">
                <a:solidFill>
                  <a:srgbClr val="6C69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Would be human and also God (Isa. 9:6).</a:t>
            </a:r>
          </a:p>
          <a:p>
            <a:pPr marL="457200" indent="-45720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/>
            </a:pPr>
            <a:r>
              <a:rPr lang="en-US" sz="3600" b="1" spc="-150" dirty="0">
                <a:solidFill>
                  <a:srgbClr val="EEECE1">
                    <a:lumMod val="1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Perform miracles (Isa. 35:4-6).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171700" y="1828800"/>
            <a:ext cx="6515100" cy="2667000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4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This is something that even Jesus’ critics admitted.</a:t>
            </a:r>
          </a:p>
          <a:p>
            <a:pPr marL="461963"/>
            <a:r>
              <a:rPr lang="en-US" sz="2400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Babylonian Talmud, </a:t>
            </a:r>
            <a:r>
              <a:rPr lang="en-US" sz="2400" b="1" i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Sanhedrin</a:t>
            </a:r>
            <a:r>
              <a:rPr lang="en-US" sz="2400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43a</a:t>
            </a:r>
          </a:p>
          <a:p>
            <a:pPr marL="461963"/>
            <a:r>
              <a:rPr lang="en-US" sz="2400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Josephus, </a:t>
            </a:r>
            <a:r>
              <a:rPr lang="en-US" sz="2400" b="1" i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Antiquities of the Jews</a:t>
            </a:r>
            <a:r>
              <a:rPr lang="en-US" sz="2400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18:63-64</a:t>
            </a:r>
          </a:p>
          <a:p>
            <a:pPr marL="461963"/>
            <a:r>
              <a:rPr lang="en-US" sz="2400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Matthew 12:24</a:t>
            </a:r>
          </a:p>
        </p:txBody>
      </p:sp>
    </p:spTree>
    <p:extLst>
      <p:ext uri="{BB962C8B-B14F-4D97-AF65-F5344CB8AC3E}">
        <p14:creationId xmlns:p14="http://schemas.microsoft.com/office/powerpoint/2010/main" val="3885855552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200" y="41493"/>
            <a:ext cx="5486400" cy="2862322"/>
          </a:xfrm>
          <a:custGeom>
            <a:avLst/>
            <a:gdLst>
              <a:gd name="connsiteX0" fmla="*/ 0 w 6248400"/>
              <a:gd name="connsiteY0" fmla="*/ 0 h 461665"/>
              <a:gd name="connsiteX1" fmla="*/ 6248400 w 6248400"/>
              <a:gd name="connsiteY1" fmla="*/ 0 h 461665"/>
              <a:gd name="connsiteX2" fmla="*/ 6248400 w 6248400"/>
              <a:gd name="connsiteY2" fmla="*/ 461665 h 461665"/>
              <a:gd name="connsiteX3" fmla="*/ 0 w 6248400"/>
              <a:gd name="connsiteY3" fmla="*/ 461665 h 461665"/>
              <a:gd name="connsiteX4" fmla="*/ 0 w 6248400"/>
              <a:gd name="connsiteY4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48400" h="461665">
                <a:moveTo>
                  <a:pt x="0" y="0"/>
                </a:moveTo>
                <a:lnTo>
                  <a:pt x="6248400" y="0"/>
                </a:lnTo>
                <a:lnTo>
                  <a:pt x="6248400" y="461665"/>
                </a:lnTo>
                <a:lnTo>
                  <a:pt x="0" y="461665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square">
            <a:spAutoFit/>
          </a:bodyPr>
          <a:lstStyle/>
          <a:p>
            <a:pPr marL="457200" indent="-45720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/>
            </a:pPr>
            <a:r>
              <a:rPr lang="en-US" sz="3600" b="1" spc="-150" dirty="0">
                <a:solidFill>
                  <a:srgbClr val="6C69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Would be human and also God (Isa. 9:6).</a:t>
            </a:r>
          </a:p>
          <a:p>
            <a:pPr marL="457200" indent="-45720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/>
            </a:pPr>
            <a:r>
              <a:rPr lang="en-US" sz="3600" b="1" spc="-150" dirty="0">
                <a:solidFill>
                  <a:srgbClr val="6C69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Perform miracles (Isa. 35:4-6).</a:t>
            </a:r>
          </a:p>
          <a:p>
            <a:pPr marL="457200" indent="-45720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/>
            </a:pPr>
            <a:r>
              <a:rPr lang="en-US" sz="3600" b="1" spc="-150" dirty="0">
                <a:solidFill>
                  <a:srgbClr val="EEECE1">
                    <a:lumMod val="1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City of birth (Micah 5:2).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73905" y="2819400"/>
            <a:ext cx="7927095" cy="3956021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(Mic. 5:2) But as for you, </a:t>
            </a:r>
            <a:r>
              <a:rPr lang="en-US" sz="4000" b="1" u="sng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Bethlehem</a:t>
            </a:r>
            <a:r>
              <a:rPr lang="en-US" sz="40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spc="-15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Ephrathah</a:t>
            </a:r>
            <a:r>
              <a:rPr lang="en-US" sz="40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too little to be among the clans of Judah, from you One will go forth for Me to be </a:t>
            </a:r>
            <a:r>
              <a:rPr lang="en-US" sz="4000" b="1" u="sng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ruler in Israel</a:t>
            </a:r>
            <a:r>
              <a:rPr lang="en-US" sz="40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40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His goings forth are from long ago,</a:t>
            </a:r>
          </a:p>
          <a:p>
            <a:r>
              <a:rPr lang="en-US" sz="4000" b="1" u="sng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from the days of eternity</a:t>
            </a:r>
            <a:r>
              <a:rPr lang="en-US" sz="40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70013939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200" y="41493"/>
            <a:ext cx="5486400" cy="2862322"/>
          </a:xfrm>
          <a:custGeom>
            <a:avLst/>
            <a:gdLst>
              <a:gd name="connsiteX0" fmla="*/ 0 w 6248400"/>
              <a:gd name="connsiteY0" fmla="*/ 0 h 461665"/>
              <a:gd name="connsiteX1" fmla="*/ 6248400 w 6248400"/>
              <a:gd name="connsiteY1" fmla="*/ 0 h 461665"/>
              <a:gd name="connsiteX2" fmla="*/ 6248400 w 6248400"/>
              <a:gd name="connsiteY2" fmla="*/ 461665 h 461665"/>
              <a:gd name="connsiteX3" fmla="*/ 0 w 6248400"/>
              <a:gd name="connsiteY3" fmla="*/ 461665 h 461665"/>
              <a:gd name="connsiteX4" fmla="*/ 0 w 6248400"/>
              <a:gd name="connsiteY4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48400" h="461665">
                <a:moveTo>
                  <a:pt x="0" y="0"/>
                </a:moveTo>
                <a:lnTo>
                  <a:pt x="6248400" y="0"/>
                </a:lnTo>
                <a:lnTo>
                  <a:pt x="6248400" y="461665"/>
                </a:lnTo>
                <a:lnTo>
                  <a:pt x="0" y="461665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square">
            <a:spAutoFit/>
          </a:bodyPr>
          <a:lstStyle/>
          <a:p>
            <a:pPr marL="457200" indent="-45720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/>
            </a:pPr>
            <a:r>
              <a:rPr lang="en-US" sz="3600" b="1" spc="-150" dirty="0">
                <a:solidFill>
                  <a:srgbClr val="6C69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Would be human and also God (Isa. 9:6).</a:t>
            </a:r>
          </a:p>
          <a:p>
            <a:pPr marL="457200" indent="-45720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/>
            </a:pPr>
            <a:r>
              <a:rPr lang="en-US" sz="3600" b="1" spc="-150" dirty="0">
                <a:solidFill>
                  <a:srgbClr val="6C69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Perform miracles (Isa. 35:4-6).</a:t>
            </a:r>
          </a:p>
          <a:p>
            <a:pPr marL="457200" indent="-45720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/>
            </a:pPr>
            <a:r>
              <a:rPr lang="en-US" sz="3600" b="1" spc="-150" dirty="0">
                <a:solidFill>
                  <a:srgbClr val="EEECE1">
                    <a:lumMod val="1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City of birth (Micah 5:2).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73905" y="2819400"/>
            <a:ext cx="7927095" cy="3956021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(Mic. 5:2) But as for you, </a:t>
            </a:r>
            <a:r>
              <a:rPr lang="en-US" sz="4000" b="1" u="sng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Bethlehem</a:t>
            </a:r>
            <a:r>
              <a:rPr lang="en-US" sz="40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spc="-15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Ephrathah</a:t>
            </a:r>
            <a:r>
              <a:rPr lang="en-US" sz="40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too little to be among the clans of Judah, from you One will go forth for Me to be </a:t>
            </a:r>
            <a:r>
              <a:rPr lang="en-US" sz="4000" b="1" u="sng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ruler in Israel</a:t>
            </a:r>
            <a:r>
              <a:rPr lang="en-US" sz="40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40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His goings forth are from long ago,</a:t>
            </a:r>
          </a:p>
          <a:p>
            <a:r>
              <a:rPr lang="en-US" sz="4000" b="1" u="sng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from the days of eternity</a:t>
            </a:r>
            <a:r>
              <a:rPr lang="en-US" sz="40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2667000" y="243587"/>
            <a:ext cx="6324600" cy="3337813"/>
          </a:xfrm>
          <a:prstGeom prst="roundRect">
            <a:avLst/>
          </a:prstGeom>
          <a:gradFill flip="none" rotWithShape="1">
            <a:gsLst>
              <a:gs pos="0">
                <a:schemeClr val="bg1">
                  <a:lumMod val="75000"/>
                  <a:lumOff val="25000"/>
                  <a:shade val="30000"/>
                  <a:satMod val="115000"/>
                </a:schemeClr>
              </a:gs>
              <a:gs pos="50000">
                <a:schemeClr val="bg1">
                  <a:lumMod val="75000"/>
                  <a:lumOff val="25000"/>
                  <a:shade val="67500"/>
                  <a:satMod val="115000"/>
                </a:schemeClr>
              </a:gs>
              <a:gs pos="100000">
                <a:schemeClr val="bg1">
                  <a:lumMod val="75000"/>
                  <a:lumOff val="2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 very early Jewish Targum (commentary) calls this ruler “the Anointed One.”</a:t>
            </a:r>
          </a:p>
          <a:p>
            <a:pPr marL="461963"/>
            <a:r>
              <a:rPr lang="en-US" sz="2000" b="1" dirty="0">
                <a:solidFill>
                  <a:schemeClr val="tx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Beale &amp; Carson, </a:t>
            </a:r>
            <a:r>
              <a:rPr lang="en-US" sz="2000" b="1" i="1" dirty="0">
                <a:solidFill>
                  <a:schemeClr val="tx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Commentary on the New Testament use of the Old Testament</a:t>
            </a:r>
            <a:r>
              <a:rPr lang="en-US" sz="2000" b="1" dirty="0">
                <a:solidFill>
                  <a:schemeClr val="tx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(Grand Rapids, MI; Nottingham, UK: Baker Academic; Apollos, 2007), p.6. See also John 7:42.</a:t>
            </a:r>
          </a:p>
        </p:txBody>
      </p:sp>
    </p:spTree>
    <p:extLst>
      <p:ext uri="{BB962C8B-B14F-4D97-AF65-F5344CB8AC3E}">
        <p14:creationId xmlns:p14="http://schemas.microsoft.com/office/powerpoint/2010/main" val="691749045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200" y="41493"/>
            <a:ext cx="5486400" cy="3970318"/>
          </a:xfrm>
          <a:custGeom>
            <a:avLst/>
            <a:gdLst>
              <a:gd name="connsiteX0" fmla="*/ 0 w 6248400"/>
              <a:gd name="connsiteY0" fmla="*/ 0 h 461665"/>
              <a:gd name="connsiteX1" fmla="*/ 6248400 w 6248400"/>
              <a:gd name="connsiteY1" fmla="*/ 0 h 461665"/>
              <a:gd name="connsiteX2" fmla="*/ 6248400 w 6248400"/>
              <a:gd name="connsiteY2" fmla="*/ 461665 h 461665"/>
              <a:gd name="connsiteX3" fmla="*/ 0 w 6248400"/>
              <a:gd name="connsiteY3" fmla="*/ 461665 h 461665"/>
              <a:gd name="connsiteX4" fmla="*/ 0 w 6248400"/>
              <a:gd name="connsiteY4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48400" h="461665">
                <a:moveTo>
                  <a:pt x="0" y="0"/>
                </a:moveTo>
                <a:lnTo>
                  <a:pt x="6248400" y="0"/>
                </a:lnTo>
                <a:lnTo>
                  <a:pt x="6248400" y="461665"/>
                </a:lnTo>
                <a:lnTo>
                  <a:pt x="0" y="461665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square">
            <a:spAutoFit/>
          </a:bodyPr>
          <a:lstStyle/>
          <a:p>
            <a:pPr marL="457200" indent="-45720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/>
            </a:pPr>
            <a:r>
              <a:rPr lang="en-US" sz="3600" b="1" spc="-150" dirty="0">
                <a:solidFill>
                  <a:srgbClr val="6C69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Would be human and also God (Isa. 9:6).</a:t>
            </a:r>
          </a:p>
          <a:p>
            <a:pPr marL="457200" indent="-45720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/>
            </a:pPr>
            <a:r>
              <a:rPr lang="en-US" sz="3600" b="1" spc="-150" dirty="0">
                <a:solidFill>
                  <a:srgbClr val="6C69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Perform miracles (Isa. 35:4-6).</a:t>
            </a:r>
          </a:p>
          <a:p>
            <a:pPr marL="457200" indent="-45720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/>
            </a:pPr>
            <a:r>
              <a:rPr lang="en-US" sz="3600" b="1" spc="-150" dirty="0">
                <a:solidFill>
                  <a:srgbClr val="6C69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City of birth (Micah 5:2).</a:t>
            </a:r>
          </a:p>
          <a:p>
            <a:pPr marL="457200" indent="-45720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/>
            </a:pPr>
            <a:r>
              <a:rPr lang="en-US" sz="3600" b="1" spc="-150" dirty="0">
                <a:solidFill>
                  <a:srgbClr val="EEECE1">
                    <a:lumMod val="1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Die by Crucifixion (Zech. 12:10; Ps. 22:16-17).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1676400" y="228600"/>
            <a:ext cx="6860295" cy="2743200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(Zech. 12:10) They will look on </a:t>
            </a:r>
            <a:r>
              <a:rPr lang="en-US" sz="4000" b="1" u="sng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Me</a:t>
            </a:r>
            <a:r>
              <a:rPr lang="en-US" sz="40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whom they have </a:t>
            </a:r>
            <a:r>
              <a:rPr lang="en-US" sz="4000" b="1" u="sng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pierced</a:t>
            </a:r>
            <a:r>
              <a:rPr lang="en-US" sz="40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; and they will mourn for Him, as one mourns for an only son.</a:t>
            </a:r>
          </a:p>
        </p:txBody>
      </p:sp>
    </p:spTree>
    <p:extLst>
      <p:ext uri="{BB962C8B-B14F-4D97-AF65-F5344CB8AC3E}">
        <p14:creationId xmlns:p14="http://schemas.microsoft.com/office/powerpoint/2010/main" val="730744030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200" y="41493"/>
            <a:ext cx="5486400" cy="3970318"/>
          </a:xfrm>
          <a:custGeom>
            <a:avLst/>
            <a:gdLst>
              <a:gd name="connsiteX0" fmla="*/ 0 w 6248400"/>
              <a:gd name="connsiteY0" fmla="*/ 0 h 461665"/>
              <a:gd name="connsiteX1" fmla="*/ 6248400 w 6248400"/>
              <a:gd name="connsiteY1" fmla="*/ 0 h 461665"/>
              <a:gd name="connsiteX2" fmla="*/ 6248400 w 6248400"/>
              <a:gd name="connsiteY2" fmla="*/ 461665 h 461665"/>
              <a:gd name="connsiteX3" fmla="*/ 0 w 6248400"/>
              <a:gd name="connsiteY3" fmla="*/ 461665 h 461665"/>
              <a:gd name="connsiteX4" fmla="*/ 0 w 6248400"/>
              <a:gd name="connsiteY4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48400" h="461665">
                <a:moveTo>
                  <a:pt x="0" y="0"/>
                </a:moveTo>
                <a:lnTo>
                  <a:pt x="6248400" y="0"/>
                </a:lnTo>
                <a:lnTo>
                  <a:pt x="6248400" y="461665"/>
                </a:lnTo>
                <a:lnTo>
                  <a:pt x="0" y="461665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square">
            <a:spAutoFit/>
          </a:bodyPr>
          <a:lstStyle/>
          <a:p>
            <a:pPr marL="457200" indent="-45720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/>
            </a:pPr>
            <a:r>
              <a:rPr lang="en-US" sz="3600" b="1" spc="-150" dirty="0">
                <a:solidFill>
                  <a:srgbClr val="6C69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Would be human and also God (Isa. 9:6).</a:t>
            </a:r>
          </a:p>
          <a:p>
            <a:pPr marL="457200" indent="-45720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/>
            </a:pPr>
            <a:r>
              <a:rPr lang="en-US" sz="3600" b="1" spc="-150" dirty="0">
                <a:solidFill>
                  <a:srgbClr val="6C69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Perform miracles (Isa. 35:4-6).</a:t>
            </a:r>
          </a:p>
          <a:p>
            <a:pPr marL="457200" indent="-45720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/>
            </a:pPr>
            <a:r>
              <a:rPr lang="en-US" sz="3600" b="1" spc="-150" dirty="0">
                <a:solidFill>
                  <a:srgbClr val="6C69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City of birth (Micah 5:2).</a:t>
            </a:r>
          </a:p>
          <a:p>
            <a:pPr marL="457200" indent="-45720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/>
            </a:pPr>
            <a:r>
              <a:rPr lang="en-US" sz="3600" b="1" spc="-150" dirty="0">
                <a:solidFill>
                  <a:srgbClr val="EEECE1">
                    <a:lumMod val="1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Die by Crucifixion (Zech. 12:10; Ps. 22:16-17).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1676400" y="228600"/>
            <a:ext cx="6860295" cy="2743200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(Zech. 12:10) They will look on </a:t>
            </a:r>
            <a:r>
              <a:rPr lang="en-US" sz="4000" b="1" u="sng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Me</a:t>
            </a:r>
            <a:r>
              <a:rPr lang="en-US" sz="40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whom they have </a:t>
            </a:r>
            <a:r>
              <a:rPr lang="en-US" sz="4000" b="1" u="sng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pierced</a:t>
            </a:r>
            <a:r>
              <a:rPr lang="en-US" sz="40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; and they will mourn for Him, as one mourns for an only son.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066800" y="2522518"/>
            <a:ext cx="7924800" cy="3352800"/>
          </a:xfrm>
          <a:prstGeom prst="roundRect">
            <a:avLst/>
          </a:prstGeom>
          <a:gradFill flip="none" rotWithShape="1">
            <a:gsLst>
              <a:gs pos="0">
                <a:schemeClr val="bg1">
                  <a:lumMod val="75000"/>
                  <a:lumOff val="25000"/>
                  <a:shade val="30000"/>
                  <a:satMod val="115000"/>
                </a:schemeClr>
              </a:gs>
              <a:gs pos="50000">
                <a:schemeClr val="bg1">
                  <a:lumMod val="75000"/>
                  <a:lumOff val="25000"/>
                  <a:shade val="67500"/>
                  <a:satMod val="115000"/>
                </a:schemeClr>
              </a:gs>
              <a:gs pos="100000">
                <a:schemeClr val="bg1">
                  <a:lumMod val="75000"/>
                  <a:lumOff val="2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“Why is this mourning in </a:t>
            </a:r>
            <a:r>
              <a:rPr lang="en-US" sz="3600" b="1" u="sng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Messianic</a:t>
            </a:r>
            <a:r>
              <a:rPr lang="en-US" sz="36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times? …One opinion is that they mourn for </a:t>
            </a:r>
            <a:r>
              <a:rPr lang="en-US" sz="3600" b="1" u="sng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Messiah Ben Joseph</a:t>
            </a:r>
            <a:r>
              <a:rPr lang="en-US" sz="36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who is killed… The cause is the slaying of the </a:t>
            </a:r>
            <a:r>
              <a:rPr lang="en-US" sz="3600" b="1" u="sng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Messiah</a:t>
            </a:r>
            <a:r>
              <a:rPr lang="en-US" sz="36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since that well agrees with this verse.”</a:t>
            </a:r>
          </a:p>
          <a:p>
            <a:pPr marL="461963"/>
            <a:r>
              <a:rPr lang="en-US" sz="2800" b="1" dirty="0">
                <a:solidFill>
                  <a:schemeClr val="tx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Talmud, </a:t>
            </a:r>
            <a:r>
              <a:rPr lang="en-US" sz="2800" b="1" dirty="0" err="1">
                <a:solidFill>
                  <a:schemeClr val="tx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Succah</a:t>
            </a:r>
            <a:r>
              <a:rPr lang="en-US" sz="2800" b="1" dirty="0">
                <a:solidFill>
                  <a:schemeClr val="tx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52a.</a:t>
            </a:r>
          </a:p>
        </p:txBody>
      </p:sp>
    </p:spTree>
    <p:extLst>
      <p:ext uri="{BB962C8B-B14F-4D97-AF65-F5344CB8AC3E}">
        <p14:creationId xmlns:p14="http://schemas.microsoft.com/office/powerpoint/2010/main" val="2298036207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200" y="41493"/>
            <a:ext cx="5486400" cy="3970318"/>
          </a:xfrm>
          <a:custGeom>
            <a:avLst/>
            <a:gdLst>
              <a:gd name="connsiteX0" fmla="*/ 0 w 6248400"/>
              <a:gd name="connsiteY0" fmla="*/ 0 h 461665"/>
              <a:gd name="connsiteX1" fmla="*/ 6248400 w 6248400"/>
              <a:gd name="connsiteY1" fmla="*/ 0 h 461665"/>
              <a:gd name="connsiteX2" fmla="*/ 6248400 w 6248400"/>
              <a:gd name="connsiteY2" fmla="*/ 461665 h 461665"/>
              <a:gd name="connsiteX3" fmla="*/ 0 w 6248400"/>
              <a:gd name="connsiteY3" fmla="*/ 461665 h 461665"/>
              <a:gd name="connsiteX4" fmla="*/ 0 w 6248400"/>
              <a:gd name="connsiteY4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48400" h="461665">
                <a:moveTo>
                  <a:pt x="0" y="0"/>
                </a:moveTo>
                <a:lnTo>
                  <a:pt x="6248400" y="0"/>
                </a:lnTo>
                <a:lnTo>
                  <a:pt x="6248400" y="461665"/>
                </a:lnTo>
                <a:lnTo>
                  <a:pt x="0" y="461665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square">
            <a:spAutoFit/>
          </a:bodyPr>
          <a:lstStyle/>
          <a:p>
            <a:pPr marL="457200" indent="-45720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/>
            </a:pPr>
            <a:r>
              <a:rPr lang="en-US" sz="3600" b="1" spc="-150" dirty="0">
                <a:solidFill>
                  <a:srgbClr val="6C69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Would be human and also God (Isa. 9:6).</a:t>
            </a:r>
          </a:p>
          <a:p>
            <a:pPr marL="457200" indent="-45720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/>
            </a:pPr>
            <a:r>
              <a:rPr lang="en-US" sz="3600" b="1" spc="-150" dirty="0">
                <a:solidFill>
                  <a:srgbClr val="6C69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Perform miracles (Isa. 35:4-6).</a:t>
            </a:r>
          </a:p>
          <a:p>
            <a:pPr marL="457200" indent="-45720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/>
            </a:pPr>
            <a:r>
              <a:rPr lang="en-US" sz="3600" b="1" spc="-150" dirty="0">
                <a:solidFill>
                  <a:srgbClr val="6C69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City of birth (Micah 5:2).</a:t>
            </a:r>
          </a:p>
          <a:p>
            <a:pPr marL="457200" indent="-45720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/>
            </a:pPr>
            <a:r>
              <a:rPr lang="en-US" sz="3600" b="1" spc="-150" dirty="0">
                <a:solidFill>
                  <a:srgbClr val="EEECE1">
                    <a:lumMod val="1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Die by Crucifixion (Zech. 12:10; Ps. 22:16-17).</a:t>
            </a:r>
          </a:p>
        </p:txBody>
      </p:sp>
    </p:spTree>
    <p:extLst>
      <p:ext uri="{BB962C8B-B14F-4D97-AF65-F5344CB8AC3E}">
        <p14:creationId xmlns:p14="http://schemas.microsoft.com/office/powerpoint/2010/main" val="2473238355"/>
      </p:ext>
    </p:extLst>
  </p:cSld>
  <p:clrMapOvr>
    <a:masterClrMapping/>
  </p:clrMapOvr>
  <p:transition>
    <p:wipe dir="r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7686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38400" y="76200"/>
            <a:ext cx="6553200" cy="1938992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b="1" spc="-150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(Mt. 27:46) Jesus cried out in a loud voice, “My God, my God, why have you forsaken me?”</a:t>
            </a:r>
          </a:p>
        </p:txBody>
      </p:sp>
    </p:spTree>
    <p:extLst>
      <p:ext uri="{BB962C8B-B14F-4D97-AF65-F5344CB8AC3E}">
        <p14:creationId xmlns:p14="http://schemas.microsoft.com/office/powerpoint/2010/main" val="3631195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38400" y="76200"/>
            <a:ext cx="6553200" cy="3170099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b="1" spc="-150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(Ps. 22:1) My God, my God, why have you forsaken me?</a:t>
            </a:r>
          </a:p>
          <a:p>
            <a:r>
              <a:rPr lang="en-US" sz="4000" b="1" spc="-150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Why are you so far from saving me, so far from the words of my groaning?</a:t>
            </a:r>
          </a:p>
        </p:txBody>
      </p:sp>
    </p:spTree>
    <p:extLst>
      <p:ext uri="{BB962C8B-B14F-4D97-AF65-F5344CB8AC3E}">
        <p14:creationId xmlns:p14="http://schemas.microsoft.com/office/powerpoint/2010/main" val="3075479775"/>
      </p:ext>
    </p:extLst>
  </p:cSld>
  <p:clrMapOvr>
    <a:masterClrMapping/>
  </p:clrMapOvr>
  <p:transition>
    <p:wipe dir="r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38400" y="76200"/>
            <a:ext cx="6553200" cy="1938992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b="1" spc="-150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(Ps. 22:3) Yet you are enthroned as the Holy One; you are the praise of Israel.</a:t>
            </a:r>
          </a:p>
        </p:txBody>
      </p:sp>
    </p:spTree>
    <p:extLst>
      <p:ext uri="{BB962C8B-B14F-4D97-AF65-F5344CB8AC3E}">
        <p14:creationId xmlns:p14="http://schemas.microsoft.com/office/powerpoint/2010/main" val="1116948832"/>
      </p:ext>
    </p:extLst>
  </p:cSld>
  <p:clrMapOvr>
    <a:masterClrMapping/>
  </p:clrMapOvr>
  <p:transition>
    <p:wipe dir="r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152400" y="76200"/>
            <a:ext cx="88392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pc="-150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(Rom. 1:1) This letter is from Paul, a bondservant of Christ Jesus,</a:t>
            </a:r>
          </a:p>
          <a:p>
            <a:r>
              <a:rPr lang="en-US" sz="4400" b="1" spc="-150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chosen by God to be an apostle</a:t>
            </a:r>
          </a:p>
          <a:p>
            <a:r>
              <a:rPr lang="en-US" sz="4400" b="1" spc="-150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and sent out to preach his </a:t>
            </a:r>
            <a:r>
              <a:rPr lang="en-US" sz="4400" b="1" u="sng" spc="-150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Good News</a:t>
            </a:r>
            <a:r>
              <a:rPr lang="en-US" sz="4400" b="1" spc="-150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endParaRPr lang="en-US" sz="4400" b="1" i="1" spc="-150" dirty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52400" y="2876967"/>
            <a:ext cx="8839200" cy="3733800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000" b="1" spc="-15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What is the Good News?</a:t>
            </a:r>
          </a:p>
          <a:p>
            <a:pPr marL="685800" indent="-685800">
              <a:buFont typeface="Wingdings" panose="05000000000000000000" pitchFamily="2" charset="2"/>
              <a:buChar char="ü"/>
            </a:pPr>
            <a:r>
              <a:rPr lang="en-US" sz="44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Many intelligent and educated people believe in life after death…</a:t>
            </a:r>
          </a:p>
          <a:p>
            <a:pPr marL="682625"/>
            <a:r>
              <a:rPr lang="en-US" sz="44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But they have never thought about </a:t>
            </a:r>
            <a:r>
              <a:rPr lang="en-US" sz="4400" b="1" i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how</a:t>
            </a:r>
            <a:r>
              <a:rPr lang="en-US" sz="44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they will get there.</a:t>
            </a:r>
          </a:p>
        </p:txBody>
      </p:sp>
    </p:spTree>
    <p:extLst>
      <p:ext uri="{BB962C8B-B14F-4D97-AF65-F5344CB8AC3E}">
        <p14:creationId xmlns:p14="http://schemas.microsoft.com/office/powerpoint/2010/main" val="1271107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38400" y="76200"/>
            <a:ext cx="6553200" cy="1938992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b="1" spc="-150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(Ps. 22:7) All who see me mock me; they hurl insults, shaking their heads:</a:t>
            </a:r>
          </a:p>
        </p:txBody>
      </p:sp>
    </p:spTree>
    <p:extLst>
      <p:ext uri="{BB962C8B-B14F-4D97-AF65-F5344CB8AC3E}">
        <p14:creationId xmlns:p14="http://schemas.microsoft.com/office/powerpoint/2010/main" val="3084130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38400" y="76200"/>
            <a:ext cx="6553200" cy="3170099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b="1" spc="-150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(Ps. 22:8) “Is this the one who relies on the LORD? Then let the LORD save him! If the LORD loves him so much, let the LORD rescue him!”</a:t>
            </a:r>
          </a:p>
        </p:txBody>
      </p:sp>
    </p:spTree>
    <p:extLst>
      <p:ext uri="{BB962C8B-B14F-4D97-AF65-F5344CB8AC3E}">
        <p14:creationId xmlns:p14="http://schemas.microsoft.com/office/powerpoint/2010/main" val="3888526290"/>
      </p:ext>
    </p:extLst>
  </p:cSld>
  <p:clrMapOvr>
    <a:masterClrMapping/>
  </p:clrMapOvr>
  <p:transition>
    <p:wipe dir="r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38400" y="76200"/>
            <a:ext cx="6553200" cy="2554545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b="1" spc="-150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(Ps. 22:9) Yet you brought me safely from my </a:t>
            </a:r>
            <a:r>
              <a:rPr lang="en-US" sz="4000" b="1" u="sng" spc="-150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mother’s womb</a:t>
            </a:r>
            <a:endParaRPr lang="en-US" sz="4000" b="1" spc="-150" dirty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en-US" sz="4000" b="1" spc="-150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and led me to trust you at my </a:t>
            </a:r>
            <a:r>
              <a:rPr lang="en-US" sz="4000" b="1" u="sng" spc="-150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mother’s breast</a:t>
            </a:r>
            <a:r>
              <a:rPr lang="en-US" sz="4000" b="1" spc="-150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96822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38400" y="76200"/>
            <a:ext cx="6553200" cy="3170099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b="1" spc="-150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(Ps. 22:14) My life is poured out like water, and all my bones are out of joint.</a:t>
            </a:r>
          </a:p>
          <a:p>
            <a:r>
              <a:rPr lang="en-US" sz="4000" b="1" spc="-150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My heart is like wax, melting within me.</a:t>
            </a:r>
          </a:p>
        </p:txBody>
      </p:sp>
    </p:spTree>
    <p:extLst>
      <p:ext uri="{BB962C8B-B14F-4D97-AF65-F5344CB8AC3E}">
        <p14:creationId xmlns:p14="http://schemas.microsoft.com/office/powerpoint/2010/main" val="3415391705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38400" y="76200"/>
            <a:ext cx="6553200" cy="3785652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b="1" spc="-150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(Ps. 22:15) My strength has dried up like sunbaked clay.</a:t>
            </a:r>
          </a:p>
          <a:p>
            <a:r>
              <a:rPr lang="en-US" sz="4000" b="1" spc="-150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My tongue sticks to the roof of my mouth.</a:t>
            </a:r>
          </a:p>
          <a:p>
            <a:r>
              <a:rPr lang="en-US" sz="4000" b="1" spc="-150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You have laid me in the dust and left me for dead.</a:t>
            </a:r>
          </a:p>
        </p:txBody>
      </p:sp>
    </p:spTree>
    <p:extLst>
      <p:ext uri="{BB962C8B-B14F-4D97-AF65-F5344CB8AC3E}">
        <p14:creationId xmlns:p14="http://schemas.microsoft.com/office/powerpoint/2010/main" val="3152439452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362200" y="76200"/>
            <a:ext cx="6705600" cy="1938992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b="1" spc="-150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(Ps. 22:16) </a:t>
            </a:r>
            <a:r>
              <a:rPr lang="en-US" sz="4000" b="1" u="sng" spc="-150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My enemies surround me</a:t>
            </a:r>
            <a:r>
              <a:rPr lang="en-US" sz="4000" b="1" spc="-150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like a pack of dogs;</a:t>
            </a:r>
          </a:p>
          <a:p>
            <a:r>
              <a:rPr lang="en-US" sz="4000" b="1" u="sng" spc="-150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an evil gang</a:t>
            </a:r>
            <a:r>
              <a:rPr lang="en-US" sz="4000" b="1" spc="-150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closes in on me.</a:t>
            </a:r>
          </a:p>
        </p:txBody>
      </p:sp>
    </p:spTree>
    <p:extLst>
      <p:ext uri="{BB962C8B-B14F-4D97-AF65-F5344CB8AC3E}">
        <p14:creationId xmlns:p14="http://schemas.microsoft.com/office/powerpoint/2010/main" val="2611358146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362200" y="76200"/>
            <a:ext cx="6705600" cy="1938992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b="1" spc="-150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(Ps. 22:16) </a:t>
            </a:r>
            <a:r>
              <a:rPr lang="en-US" sz="4000" b="1" u="sng" spc="-150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My enemies surround me</a:t>
            </a:r>
            <a:r>
              <a:rPr lang="en-US" sz="4000" b="1" spc="-150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like a pack of dogs; </a:t>
            </a:r>
            <a:r>
              <a:rPr lang="en-US" sz="4000" b="1" u="sng" spc="-150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an evil gang</a:t>
            </a:r>
            <a:r>
              <a:rPr lang="en-US" sz="4000" b="1" spc="-150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closes in on me.</a:t>
            </a:r>
          </a:p>
        </p:txBody>
      </p:sp>
    </p:spTree>
    <p:extLst>
      <p:ext uri="{BB962C8B-B14F-4D97-AF65-F5344CB8AC3E}">
        <p14:creationId xmlns:p14="http://schemas.microsoft.com/office/powerpoint/2010/main" val="1431974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62200" y="76200"/>
            <a:ext cx="6705600" cy="1323439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b="1" spc="-150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(Ps. 22:16) They have pierced my hands and feet.</a:t>
            </a:r>
          </a:p>
        </p:txBody>
      </p:sp>
    </p:spTree>
    <p:extLst>
      <p:ext uri="{BB962C8B-B14F-4D97-AF65-F5344CB8AC3E}">
        <p14:creationId xmlns:p14="http://schemas.microsoft.com/office/powerpoint/2010/main" val="870975540"/>
      </p:ext>
    </p:extLst>
  </p:cSld>
  <p:clrMapOvr>
    <a:masterClrMapping/>
  </p:clrMapOvr>
  <p:transition>
    <p:wipe dir="d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62200" y="76200"/>
            <a:ext cx="6705600" cy="1938992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b="1" spc="-150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(Ps. 22:17) I can count all my bones. My enemies stare at me and gloat.</a:t>
            </a:r>
          </a:p>
        </p:txBody>
      </p:sp>
    </p:spTree>
    <p:extLst>
      <p:ext uri="{BB962C8B-B14F-4D97-AF65-F5344CB8AC3E}">
        <p14:creationId xmlns:p14="http://schemas.microsoft.com/office/powerpoint/2010/main" val="2653693780"/>
      </p:ext>
    </p:extLst>
  </p:cSld>
  <p:clrMapOvr>
    <a:masterClrMapping/>
  </p:clrMapOvr>
  <p:transition>
    <p:wipe dir="r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62200" y="76200"/>
            <a:ext cx="6705600" cy="1938992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b="1" spc="-150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(Ps. 22:18) They divide my garments among themselves and throw dice for my clothing.</a:t>
            </a:r>
          </a:p>
        </p:txBody>
      </p:sp>
    </p:spTree>
    <p:extLst>
      <p:ext uri="{BB962C8B-B14F-4D97-AF65-F5344CB8AC3E}">
        <p14:creationId xmlns:p14="http://schemas.microsoft.com/office/powerpoint/2010/main" val="4132857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152400" y="76200"/>
            <a:ext cx="88392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pc="-150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(Rom. 1:1) This letter is from Paul, a bondservant of Christ Jesus,</a:t>
            </a:r>
          </a:p>
          <a:p>
            <a:r>
              <a:rPr lang="en-US" sz="4400" b="1" spc="-150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chosen by God to be an apostle</a:t>
            </a:r>
          </a:p>
          <a:p>
            <a:r>
              <a:rPr lang="en-US" sz="4400" b="1" spc="-150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and sent out to preach his </a:t>
            </a:r>
            <a:r>
              <a:rPr lang="en-US" sz="4400" b="1" u="sng" spc="-150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Good News</a:t>
            </a:r>
            <a:r>
              <a:rPr lang="en-US" sz="4400" b="1" spc="-150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endParaRPr lang="en-US" sz="4400" b="1" i="1" spc="-150" dirty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152400" y="2876967"/>
            <a:ext cx="8839200" cy="3733800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000" b="1" spc="-15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What is the Good News?</a:t>
            </a:r>
          </a:p>
          <a:p>
            <a:pPr marL="685800" indent="-685800">
              <a:buFont typeface="Wingdings" panose="05000000000000000000" pitchFamily="2" charset="2"/>
              <a:buChar char="ü"/>
            </a:pPr>
            <a:r>
              <a:rPr lang="en-US" sz="44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If a week vacation to Hawaii costs thousands of dollars…</a:t>
            </a:r>
          </a:p>
          <a:p>
            <a:pPr marL="682625"/>
            <a:r>
              <a:rPr lang="en-US" sz="44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How much would it cost for us to spend </a:t>
            </a:r>
            <a:r>
              <a:rPr lang="en-US" sz="4400" b="1" i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eternity</a:t>
            </a:r>
            <a:r>
              <a:rPr lang="en-US" sz="44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in Heaven?</a:t>
            </a:r>
          </a:p>
        </p:txBody>
      </p:sp>
    </p:spTree>
    <p:extLst>
      <p:ext uri="{BB962C8B-B14F-4D97-AF65-F5344CB8AC3E}">
        <p14:creationId xmlns:p14="http://schemas.microsoft.com/office/powerpoint/2010/main" val="1681940487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200" y="41493"/>
            <a:ext cx="5486400" cy="5078313"/>
          </a:xfrm>
          <a:custGeom>
            <a:avLst/>
            <a:gdLst>
              <a:gd name="connsiteX0" fmla="*/ 0 w 6248400"/>
              <a:gd name="connsiteY0" fmla="*/ 0 h 461665"/>
              <a:gd name="connsiteX1" fmla="*/ 6248400 w 6248400"/>
              <a:gd name="connsiteY1" fmla="*/ 0 h 461665"/>
              <a:gd name="connsiteX2" fmla="*/ 6248400 w 6248400"/>
              <a:gd name="connsiteY2" fmla="*/ 461665 h 461665"/>
              <a:gd name="connsiteX3" fmla="*/ 0 w 6248400"/>
              <a:gd name="connsiteY3" fmla="*/ 461665 h 461665"/>
              <a:gd name="connsiteX4" fmla="*/ 0 w 6248400"/>
              <a:gd name="connsiteY4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48400" h="461665">
                <a:moveTo>
                  <a:pt x="0" y="0"/>
                </a:moveTo>
                <a:lnTo>
                  <a:pt x="6248400" y="0"/>
                </a:lnTo>
                <a:lnTo>
                  <a:pt x="6248400" y="461665"/>
                </a:lnTo>
                <a:lnTo>
                  <a:pt x="0" y="461665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square">
            <a:spAutoFit/>
          </a:bodyPr>
          <a:lstStyle/>
          <a:p>
            <a:pPr marL="457200" indent="-45720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/>
            </a:pPr>
            <a:r>
              <a:rPr lang="en-US" sz="3600" b="1" spc="-150" dirty="0">
                <a:solidFill>
                  <a:srgbClr val="6C69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Would be human and also God (Isa. 9:6).</a:t>
            </a:r>
          </a:p>
          <a:p>
            <a:pPr marL="457200" indent="-45720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/>
            </a:pPr>
            <a:r>
              <a:rPr lang="en-US" sz="3600" b="1" spc="-150" dirty="0">
                <a:solidFill>
                  <a:srgbClr val="6C69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Perform miracles (Isa. 35:4-6).</a:t>
            </a:r>
          </a:p>
          <a:p>
            <a:pPr marL="457200" indent="-45720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/>
            </a:pPr>
            <a:r>
              <a:rPr lang="en-US" sz="3600" b="1" spc="-150" dirty="0">
                <a:solidFill>
                  <a:srgbClr val="6C69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City of birth (Micah 5:2).</a:t>
            </a:r>
          </a:p>
          <a:p>
            <a:pPr marL="457200" indent="-45720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/>
            </a:pPr>
            <a:r>
              <a:rPr lang="en-US" sz="3600" b="1" spc="-150" dirty="0">
                <a:solidFill>
                  <a:srgbClr val="6C69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Die by Crucifixion (Zech. 12:10; Ps. 22:16-17).</a:t>
            </a:r>
          </a:p>
          <a:p>
            <a:pPr marL="457200" indent="-45720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/>
            </a:pPr>
            <a:r>
              <a:rPr lang="en-US" sz="3600" b="1" spc="-150" dirty="0">
                <a:solidFill>
                  <a:srgbClr val="EEECE1">
                    <a:lumMod val="1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Die in AD 33 (Dan. 9:25-26).</a:t>
            </a:r>
          </a:p>
        </p:txBody>
      </p:sp>
    </p:spTree>
    <p:extLst>
      <p:ext uri="{BB962C8B-B14F-4D97-AF65-F5344CB8AC3E}">
        <p14:creationId xmlns:p14="http://schemas.microsoft.com/office/powerpoint/2010/main" val="736392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200" y="41493"/>
            <a:ext cx="5486400" cy="6740307"/>
          </a:xfrm>
          <a:custGeom>
            <a:avLst/>
            <a:gdLst>
              <a:gd name="connsiteX0" fmla="*/ 0 w 6248400"/>
              <a:gd name="connsiteY0" fmla="*/ 0 h 461665"/>
              <a:gd name="connsiteX1" fmla="*/ 6248400 w 6248400"/>
              <a:gd name="connsiteY1" fmla="*/ 0 h 461665"/>
              <a:gd name="connsiteX2" fmla="*/ 6248400 w 6248400"/>
              <a:gd name="connsiteY2" fmla="*/ 461665 h 461665"/>
              <a:gd name="connsiteX3" fmla="*/ 0 w 6248400"/>
              <a:gd name="connsiteY3" fmla="*/ 461665 h 461665"/>
              <a:gd name="connsiteX4" fmla="*/ 0 w 6248400"/>
              <a:gd name="connsiteY4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48400" h="461665">
                <a:moveTo>
                  <a:pt x="0" y="0"/>
                </a:moveTo>
                <a:lnTo>
                  <a:pt x="6248400" y="0"/>
                </a:lnTo>
                <a:lnTo>
                  <a:pt x="6248400" y="461665"/>
                </a:lnTo>
                <a:lnTo>
                  <a:pt x="0" y="461665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square">
            <a:spAutoFit/>
          </a:bodyPr>
          <a:lstStyle/>
          <a:p>
            <a:pPr marL="457200" indent="-45720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/>
            </a:pPr>
            <a:r>
              <a:rPr lang="en-US" sz="3600" b="1" spc="-150" dirty="0">
                <a:solidFill>
                  <a:srgbClr val="6C69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Would be human and also God (Isa. 9:6).</a:t>
            </a:r>
          </a:p>
          <a:p>
            <a:pPr marL="457200" indent="-45720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/>
            </a:pPr>
            <a:r>
              <a:rPr lang="en-US" sz="3600" b="1" spc="-150" dirty="0">
                <a:solidFill>
                  <a:srgbClr val="6C69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Perform miracles (Isa. 35:4-6).</a:t>
            </a:r>
          </a:p>
          <a:p>
            <a:pPr marL="457200" indent="-45720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/>
            </a:pPr>
            <a:r>
              <a:rPr lang="en-US" sz="3600" b="1" spc="-150" dirty="0">
                <a:solidFill>
                  <a:srgbClr val="6C69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City of birth (Micah 5:2).</a:t>
            </a:r>
          </a:p>
          <a:p>
            <a:pPr marL="457200" indent="-45720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/>
            </a:pPr>
            <a:r>
              <a:rPr lang="en-US" sz="3600" b="1" spc="-150" dirty="0">
                <a:solidFill>
                  <a:srgbClr val="6C69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Die by Crucifixion (Zech. 12:10; Ps. 22:16-17).</a:t>
            </a:r>
          </a:p>
          <a:p>
            <a:pPr marL="457200" indent="-45720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/>
            </a:pPr>
            <a:r>
              <a:rPr lang="en-US" sz="3600" b="1" spc="-150" dirty="0">
                <a:solidFill>
                  <a:srgbClr val="6C69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Die in AD 33 (Dan. 9:25-26).</a:t>
            </a:r>
          </a:p>
          <a:p>
            <a:pPr marL="457200" indent="-45720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/>
            </a:pPr>
            <a:r>
              <a:rPr lang="en-US" sz="3600" b="1" spc="-150" dirty="0">
                <a:solidFill>
                  <a:srgbClr val="EEECE1">
                    <a:lumMod val="1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His death will impact the entire world (Isa. 42:4; 49:6).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28600" y="228600"/>
            <a:ext cx="8308095" cy="2971800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4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(Isa. 49:6) It is too small a thing that You should be My Servant to raise up the </a:t>
            </a:r>
            <a:r>
              <a:rPr lang="en-US" sz="4400" b="1" u="sng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tribes of Jacob</a:t>
            </a:r>
            <a:r>
              <a:rPr lang="en-US" sz="44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and to restore the preserved ones of </a:t>
            </a:r>
            <a:r>
              <a:rPr lang="en-US" sz="4400" b="1" u="sng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Israel</a:t>
            </a:r>
            <a:r>
              <a:rPr lang="en-US" sz="44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38095330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200" y="41493"/>
            <a:ext cx="5486400" cy="6740307"/>
          </a:xfrm>
          <a:custGeom>
            <a:avLst/>
            <a:gdLst>
              <a:gd name="connsiteX0" fmla="*/ 0 w 6248400"/>
              <a:gd name="connsiteY0" fmla="*/ 0 h 461665"/>
              <a:gd name="connsiteX1" fmla="*/ 6248400 w 6248400"/>
              <a:gd name="connsiteY1" fmla="*/ 0 h 461665"/>
              <a:gd name="connsiteX2" fmla="*/ 6248400 w 6248400"/>
              <a:gd name="connsiteY2" fmla="*/ 461665 h 461665"/>
              <a:gd name="connsiteX3" fmla="*/ 0 w 6248400"/>
              <a:gd name="connsiteY3" fmla="*/ 461665 h 461665"/>
              <a:gd name="connsiteX4" fmla="*/ 0 w 6248400"/>
              <a:gd name="connsiteY4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48400" h="461665">
                <a:moveTo>
                  <a:pt x="0" y="0"/>
                </a:moveTo>
                <a:lnTo>
                  <a:pt x="6248400" y="0"/>
                </a:lnTo>
                <a:lnTo>
                  <a:pt x="6248400" y="461665"/>
                </a:lnTo>
                <a:lnTo>
                  <a:pt x="0" y="461665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square">
            <a:spAutoFit/>
          </a:bodyPr>
          <a:lstStyle/>
          <a:p>
            <a:pPr marL="457200" indent="-45720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/>
            </a:pPr>
            <a:r>
              <a:rPr lang="en-US" sz="3600" b="1" spc="-150" dirty="0">
                <a:solidFill>
                  <a:srgbClr val="6C69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Would be human and also God (Isa. 9:6).</a:t>
            </a:r>
          </a:p>
          <a:p>
            <a:pPr marL="457200" indent="-45720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/>
            </a:pPr>
            <a:r>
              <a:rPr lang="en-US" sz="3600" b="1" spc="-150" dirty="0">
                <a:solidFill>
                  <a:srgbClr val="6C69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Perform miracles (Isa. 35:4-6).</a:t>
            </a:r>
          </a:p>
          <a:p>
            <a:pPr marL="457200" indent="-45720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/>
            </a:pPr>
            <a:r>
              <a:rPr lang="en-US" sz="3600" b="1" spc="-150" dirty="0">
                <a:solidFill>
                  <a:srgbClr val="6C69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City of birth (Micah 5:2).</a:t>
            </a:r>
          </a:p>
          <a:p>
            <a:pPr marL="457200" indent="-45720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/>
            </a:pPr>
            <a:r>
              <a:rPr lang="en-US" sz="3600" b="1" spc="-150" dirty="0">
                <a:solidFill>
                  <a:srgbClr val="6C69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Die by Crucifixion (Zech. 12:10; Ps. 22:16-17).</a:t>
            </a:r>
          </a:p>
          <a:p>
            <a:pPr marL="457200" indent="-45720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/>
            </a:pPr>
            <a:r>
              <a:rPr lang="en-US" sz="3600" b="1" spc="-150" dirty="0">
                <a:solidFill>
                  <a:srgbClr val="6C69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Die in AD 33 (Dan. 9:25-26).</a:t>
            </a:r>
          </a:p>
          <a:p>
            <a:pPr marL="457200" indent="-45720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/>
            </a:pPr>
            <a:r>
              <a:rPr lang="en-US" sz="3600" b="1" spc="-150" dirty="0">
                <a:solidFill>
                  <a:srgbClr val="EEECE1">
                    <a:lumMod val="1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His death will impact the entire world (Isa. 42:4; 49:6).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28600" y="228600"/>
            <a:ext cx="8308095" cy="2971800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44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(Isa. 49:6) I will also make You a light of the </a:t>
            </a:r>
            <a:r>
              <a:rPr lang="en-US" sz="4400" b="1" u="sng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nations</a:t>
            </a:r>
            <a:r>
              <a:rPr lang="en-US" sz="44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0"/>
            <a:r>
              <a:rPr lang="en-US" sz="44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So that </a:t>
            </a:r>
            <a:r>
              <a:rPr lang="en-US" sz="4400" b="1" u="sng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My salvation may reach to the end of the earth</a:t>
            </a:r>
            <a:r>
              <a:rPr lang="en-US" sz="44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25580316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67400" y="152400"/>
            <a:ext cx="3124200" cy="65532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76200"/>
            <a:ext cx="5715000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Wingdings" panose="05000000000000000000" pitchFamily="2" charset="2"/>
              <a:buChar char="ü"/>
            </a:pPr>
            <a:r>
              <a:rPr lang="en-US" sz="4000" b="1" spc="-150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Sub-Saharan Africa [had] a roughly 60-fold increase of Christians…</a:t>
            </a:r>
          </a:p>
          <a:p>
            <a:pPr marL="573088"/>
            <a:r>
              <a:rPr lang="en-US" sz="4000" b="1" spc="-150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9 million in 1910 to more than 516 million in 2010.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en-US" sz="4000" b="1" spc="-150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Asia-Pacific region [had] a 10-fold increase…</a:t>
            </a:r>
          </a:p>
          <a:p>
            <a:pPr marL="573088"/>
            <a:r>
              <a:rPr lang="en-US" sz="4000" b="1" spc="-150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28 million in 1910 to more than 285 million in 2010.</a:t>
            </a:r>
          </a:p>
        </p:txBody>
      </p:sp>
    </p:spTree>
    <p:extLst>
      <p:ext uri="{BB962C8B-B14F-4D97-AF65-F5344CB8AC3E}">
        <p14:creationId xmlns:p14="http://schemas.microsoft.com/office/powerpoint/2010/main" val="4120794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76200"/>
            <a:ext cx="5715000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Wingdings" panose="05000000000000000000" pitchFamily="2" charset="2"/>
              <a:buChar char="ü"/>
            </a:pPr>
            <a:r>
              <a:rPr lang="en-US" sz="4000" b="1" spc="-150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In 1950… there were one million believers in [China].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en-US" sz="4000" b="1" spc="-150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Today conservative estimates say there are well over 80 million.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en-US" sz="4000" b="1" spc="-150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An average of 28,000 people come to believe in Christ every day in China.</a:t>
            </a:r>
          </a:p>
        </p:txBody>
      </p:sp>
      <p:pic>
        <p:nvPicPr>
          <p:cNvPr id="6" name="Picture 2" descr="http://g.christianbook.com/dg/product/cbd/f400/20016x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67400" y="152400"/>
            <a:ext cx="3124200" cy="655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9998525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200" y="41493"/>
            <a:ext cx="5486400" cy="6740307"/>
          </a:xfrm>
          <a:custGeom>
            <a:avLst/>
            <a:gdLst>
              <a:gd name="connsiteX0" fmla="*/ 0 w 6248400"/>
              <a:gd name="connsiteY0" fmla="*/ 0 h 461665"/>
              <a:gd name="connsiteX1" fmla="*/ 6248400 w 6248400"/>
              <a:gd name="connsiteY1" fmla="*/ 0 h 461665"/>
              <a:gd name="connsiteX2" fmla="*/ 6248400 w 6248400"/>
              <a:gd name="connsiteY2" fmla="*/ 461665 h 461665"/>
              <a:gd name="connsiteX3" fmla="*/ 0 w 6248400"/>
              <a:gd name="connsiteY3" fmla="*/ 461665 h 461665"/>
              <a:gd name="connsiteX4" fmla="*/ 0 w 6248400"/>
              <a:gd name="connsiteY4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48400" h="461665">
                <a:moveTo>
                  <a:pt x="0" y="0"/>
                </a:moveTo>
                <a:lnTo>
                  <a:pt x="6248400" y="0"/>
                </a:lnTo>
                <a:lnTo>
                  <a:pt x="6248400" y="461665"/>
                </a:lnTo>
                <a:lnTo>
                  <a:pt x="0" y="461665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square">
            <a:spAutoFit/>
          </a:bodyPr>
          <a:lstStyle/>
          <a:p>
            <a:pPr marL="457200" indent="-45720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/>
            </a:pPr>
            <a:r>
              <a:rPr lang="en-US" sz="3600" b="1" spc="-150" dirty="0">
                <a:solidFill>
                  <a:srgbClr val="1E1C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Would be human and also God (Isa. 9:6).</a:t>
            </a:r>
          </a:p>
          <a:p>
            <a:pPr marL="457200" indent="-45720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/>
            </a:pPr>
            <a:r>
              <a:rPr lang="en-US" sz="3600" b="1" spc="-150" dirty="0">
                <a:solidFill>
                  <a:srgbClr val="1E1C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Perform miracles (Isa. 35:4-6).</a:t>
            </a:r>
          </a:p>
          <a:p>
            <a:pPr marL="457200" indent="-45720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/>
            </a:pPr>
            <a:r>
              <a:rPr lang="en-US" sz="3600" b="1" spc="-150" dirty="0">
                <a:solidFill>
                  <a:srgbClr val="1E1C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City of birth (Micah 5:2).</a:t>
            </a:r>
          </a:p>
          <a:p>
            <a:pPr marL="457200" indent="-45720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/>
            </a:pPr>
            <a:r>
              <a:rPr lang="en-US" sz="3600" b="1" spc="-150" dirty="0">
                <a:solidFill>
                  <a:srgbClr val="1E1C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Die by Crucifixion (Zech. 12:10; Ps. 22:16-17).</a:t>
            </a:r>
          </a:p>
          <a:p>
            <a:pPr marL="457200" indent="-45720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/>
            </a:pPr>
            <a:r>
              <a:rPr lang="en-US" sz="3600" b="1" spc="-150" dirty="0">
                <a:solidFill>
                  <a:srgbClr val="1E1C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Die in AD 33 (Dan. 9:25-26).</a:t>
            </a:r>
          </a:p>
          <a:p>
            <a:pPr marL="457200" indent="-45720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/>
            </a:pPr>
            <a:r>
              <a:rPr lang="en-US" sz="3600" b="1" spc="-150" dirty="0">
                <a:solidFill>
                  <a:srgbClr val="1E1C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His death will impact the entire world (Isa. 42:4; 49:6).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2094352" y="2895600"/>
            <a:ext cx="6936495" cy="2971800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60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Maybe these were self-fulfilled by Jesus or his disciples?</a:t>
            </a:r>
          </a:p>
        </p:txBody>
      </p:sp>
    </p:spTree>
    <p:extLst>
      <p:ext uri="{BB962C8B-B14F-4D97-AF65-F5344CB8AC3E}">
        <p14:creationId xmlns:p14="http://schemas.microsoft.com/office/powerpoint/2010/main" val="1559191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200" y="41493"/>
            <a:ext cx="5486400" cy="6740307"/>
          </a:xfrm>
          <a:custGeom>
            <a:avLst/>
            <a:gdLst>
              <a:gd name="connsiteX0" fmla="*/ 0 w 6248400"/>
              <a:gd name="connsiteY0" fmla="*/ 0 h 461665"/>
              <a:gd name="connsiteX1" fmla="*/ 6248400 w 6248400"/>
              <a:gd name="connsiteY1" fmla="*/ 0 h 461665"/>
              <a:gd name="connsiteX2" fmla="*/ 6248400 w 6248400"/>
              <a:gd name="connsiteY2" fmla="*/ 461665 h 461665"/>
              <a:gd name="connsiteX3" fmla="*/ 0 w 6248400"/>
              <a:gd name="connsiteY3" fmla="*/ 461665 h 461665"/>
              <a:gd name="connsiteX4" fmla="*/ 0 w 6248400"/>
              <a:gd name="connsiteY4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48400" h="461665">
                <a:moveTo>
                  <a:pt x="0" y="0"/>
                </a:moveTo>
                <a:lnTo>
                  <a:pt x="6248400" y="0"/>
                </a:lnTo>
                <a:lnTo>
                  <a:pt x="6248400" y="461665"/>
                </a:lnTo>
                <a:lnTo>
                  <a:pt x="0" y="461665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square">
            <a:spAutoFit/>
          </a:bodyPr>
          <a:lstStyle/>
          <a:p>
            <a:pPr marL="457200" indent="-45720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/>
            </a:pPr>
            <a:r>
              <a:rPr lang="en-US" sz="3600" b="1" spc="-150" dirty="0">
                <a:solidFill>
                  <a:srgbClr val="1E1C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Would be human and also God (Isa. 9:6).</a:t>
            </a:r>
          </a:p>
          <a:p>
            <a:pPr marL="457200" indent="-45720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/>
            </a:pPr>
            <a:r>
              <a:rPr lang="en-US" sz="3600" b="1" spc="-150" dirty="0">
                <a:solidFill>
                  <a:srgbClr val="1E1C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Perform miracles (Isa. 35:4-6).</a:t>
            </a:r>
          </a:p>
          <a:p>
            <a:pPr marL="457200" indent="-45720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/>
            </a:pPr>
            <a:r>
              <a:rPr lang="en-US" sz="3600" b="1" spc="-150" dirty="0">
                <a:solidFill>
                  <a:srgbClr val="1E1C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City of birth (Micah 5:2).</a:t>
            </a:r>
          </a:p>
          <a:p>
            <a:pPr marL="457200" indent="-45720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/>
            </a:pPr>
            <a:r>
              <a:rPr lang="en-US" sz="3600" b="1" spc="-150" dirty="0">
                <a:solidFill>
                  <a:srgbClr val="1E1C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Die by Crucifixion (Zech. 12:10; Ps. 22:16-17).</a:t>
            </a:r>
          </a:p>
          <a:p>
            <a:pPr marL="457200" indent="-45720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/>
            </a:pPr>
            <a:r>
              <a:rPr lang="en-US" sz="3600" b="1" spc="-150" dirty="0">
                <a:solidFill>
                  <a:srgbClr val="1E1C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Die in AD 33 (Dan. 9:25-26).</a:t>
            </a:r>
          </a:p>
          <a:p>
            <a:pPr marL="457200" indent="-45720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/>
            </a:pPr>
            <a:r>
              <a:rPr lang="en-US" sz="3600" b="1" spc="-150" dirty="0">
                <a:solidFill>
                  <a:srgbClr val="1E1C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His death will impact the entire world (Isa. 42:4; 49:6).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2094352" y="2895600"/>
            <a:ext cx="6936495" cy="2971800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What are we to make of these predictions?</a:t>
            </a:r>
          </a:p>
        </p:txBody>
      </p:sp>
    </p:spTree>
    <p:extLst>
      <p:ext uri="{BB962C8B-B14F-4D97-AF65-F5344CB8AC3E}">
        <p14:creationId xmlns:p14="http://schemas.microsoft.com/office/powerpoint/2010/main" val="920359808"/>
      </p:ext>
    </p:extLst>
  </p:cSld>
  <p:clrMapOvr>
    <a:masterClrMapping/>
  </p:clrMapOvr>
  <p:transition>
    <p:wipe dir="r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05200" y="165080"/>
            <a:ext cx="5486400" cy="1754326"/>
          </a:xfrm>
          <a:custGeom>
            <a:avLst/>
            <a:gdLst>
              <a:gd name="connsiteX0" fmla="*/ 0 w 6248400"/>
              <a:gd name="connsiteY0" fmla="*/ 0 h 461665"/>
              <a:gd name="connsiteX1" fmla="*/ 6248400 w 6248400"/>
              <a:gd name="connsiteY1" fmla="*/ 0 h 461665"/>
              <a:gd name="connsiteX2" fmla="*/ 6248400 w 6248400"/>
              <a:gd name="connsiteY2" fmla="*/ 461665 h 461665"/>
              <a:gd name="connsiteX3" fmla="*/ 0 w 6248400"/>
              <a:gd name="connsiteY3" fmla="*/ 461665 h 461665"/>
              <a:gd name="connsiteX4" fmla="*/ 0 w 6248400"/>
              <a:gd name="connsiteY4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48400" h="461665">
                <a:moveTo>
                  <a:pt x="0" y="0"/>
                </a:moveTo>
                <a:lnTo>
                  <a:pt x="6248400" y="0"/>
                </a:lnTo>
                <a:lnTo>
                  <a:pt x="6248400" y="461665"/>
                </a:lnTo>
                <a:lnTo>
                  <a:pt x="0" y="461665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square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400" b="1" spc="-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My friend visited a psychic once</a:t>
            </a:r>
            <a:r>
              <a:rPr lang="en-US" sz="5400" b="1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…</a:t>
            </a:r>
            <a:endParaRPr lang="en-US" sz="5400" b="1" spc="-15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7998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05200" y="165080"/>
            <a:ext cx="5486400" cy="5078313"/>
          </a:xfrm>
          <a:custGeom>
            <a:avLst/>
            <a:gdLst>
              <a:gd name="connsiteX0" fmla="*/ 0 w 6248400"/>
              <a:gd name="connsiteY0" fmla="*/ 0 h 461665"/>
              <a:gd name="connsiteX1" fmla="*/ 6248400 w 6248400"/>
              <a:gd name="connsiteY1" fmla="*/ 0 h 461665"/>
              <a:gd name="connsiteX2" fmla="*/ 6248400 w 6248400"/>
              <a:gd name="connsiteY2" fmla="*/ 461665 h 461665"/>
              <a:gd name="connsiteX3" fmla="*/ 0 w 6248400"/>
              <a:gd name="connsiteY3" fmla="*/ 461665 h 461665"/>
              <a:gd name="connsiteX4" fmla="*/ 0 w 6248400"/>
              <a:gd name="connsiteY4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48400" h="461665">
                <a:moveTo>
                  <a:pt x="0" y="0"/>
                </a:moveTo>
                <a:lnTo>
                  <a:pt x="6248400" y="0"/>
                </a:lnTo>
                <a:lnTo>
                  <a:pt x="6248400" y="461665"/>
                </a:lnTo>
                <a:lnTo>
                  <a:pt x="0" y="461665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square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400" b="1" spc="-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My friend visited a psychic once…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 b="1" spc="-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“I know </a:t>
            </a:r>
            <a:r>
              <a:rPr lang="en-US" sz="7200" b="1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where you were born.”</a:t>
            </a:r>
            <a:endParaRPr lang="en-US" sz="7200" b="1" spc="-15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8362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05200" y="165080"/>
            <a:ext cx="5486400" cy="5078313"/>
          </a:xfrm>
          <a:custGeom>
            <a:avLst/>
            <a:gdLst>
              <a:gd name="connsiteX0" fmla="*/ 0 w 6248400"/>
              <a:gd name="connsiteY0" fmla="*/ 0 h 461665"/>
              <a:gd name="connsiteX1" fmla="*/ 6248400 w 6248400"/>
              <a:gd name="connsiteY1" fmla="*/ 0 h 461665"/>
              <a:gd name="connsiteX2" fmla="*/ 6248400 w 6248400"/>
              <a:gd name="connsiteY2" fmla="*/ 461665 h 461665"/>
              <a:gd name="connsiteX3" fmla="*/ 0 w 6248400"/>
              <a:gd name="connsiteY3" fmla="*/ 461665 h 461665"/>
              <a:gd name="connsiteX4" fmla="*/ 0 w 6248400"/>
              <a:gd name="connsiteY4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48400" h="461665">
                <a:moveTo>
                  <a:pt x="0" y="0"/>
                </a:moveTo>
                <a:lnTo>
                  <a:pt x="6248400" y="0"/>
                </a:lnTo>
                <a:lnTo>
                  <a:pt x="6248400" y="461665"/>
                </a:lnTo>
                <a:lnTo>
                  <a:pt x="0" y="461665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square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400" b="1" spc="-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My friend visited a psychic once…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 b="1" spc="-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“I know </a:t>
            </a:r>
            <a:r>
              <a:rPr lang="en-US" sz="7200" b="1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where you were born.”</a:t>
            </a:r>
            <a:endParaRPr lang="en-US" sz="7200" b="1" spc="-15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1471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152400" y="76200"/>
            <a:ext cx="88392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pc="-150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(Rom. 1:1) This letter is from Paul, a bondservant of Christ Jesus,</a:t>
            </a:r>
          </a:p>
          <a:p>
            <a:r>
              <a:rPr lang="en-US" sz="4400" b="1" spc="-150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chosen by God to be an apostle</a:t>
            </a:r>
          </a:p>
          <a:p>
            <a:r>
              <a:rPr lang="en-US" sz="4400" b="1" spc="-150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and sent out to preach his </a:t>
            </a:r>
            <a:r>
              <a:rPr lang="en-US" sz="4400" b="1" u="sng" spc="-150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Good News</a:t>
            </a:r>
            <a:r>
              <a:rPr lang="en-US" sz="4400" b="1" spc="-150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endParaRPr lang="en-US" sz="4400" b="1" i="1" spc="-150" dirty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152400" y="2876967"/>
            <a:ext cx="8839200" cy="3733800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000" b="1" spc="-15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What is the Good News?</a:t>
            </a:r>
          </a:p>
          <a:p>
            <a:pPr marL="685800" indent="-685800">
              <a:buFont typeface="Wingdings" panose="05000000000000000000" pitchFamily="2" charset="2"/>
              <a:buChar char="ü"/>
            </a:pPr>
            <a:r>
              <a:rPr lang="en-US" sz="44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NOT doing enough </a:t>
            </a:r>
            <a:r>
              <a:rPr lang="en-US" sz="4400" b="1" i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good works</a:t>
            </a:r>
            <a:r>
              <a:rPr lang="en-US" sz="44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685800" indent="-685800">
              <a:buFont typeface="Wingdings" panose="05000000000000000000" pitchFamily="2" charset="2"/>
              <a:buChar char="ü"/>
            </a:pPr>
            <a:r>
              <a:rPr lang="en-US" sz="44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NOT being </a:t>
            </a:r>
            <a:r>
              <a:rPr lang="en-US" sz="4400" b="1" i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good enough</a:t>
            </a:r>
            <a:r>
              <a:rPr lang="en-US" sz="44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685800" indent="-685800">
              <a:buFont typeface="Wingdings" panose="05000000000000000000" pitchFamily="2" charset="2"/>
              <a:buChar char="ü"/>
            </a:pPr>
            <a:r>
              <a:rPr lang="en-US" sz="44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NOT merely a </a:t>
            </a:r>
            <a:r>
              <a:rPr lang="en-US" sz="4400" b="1" i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good story</a:t>
            </a:r>
            <a:r>
              <a:rPr lang="en-US" sz="44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685800" indent="-685800">
              <a:buFont typeface="Wingdings" panose="05000000000000000000" pitchFamily="2" charset="2"/>
              <a:buChar char="ü"/>
            </a:pPr>
            <a:r>
              <a:rPr lang="en-US" sz="44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News = something that happened.</a:t>
            </a:r>
          </a:p>
        </p:txBody>
      </p:sp>
    </p:spTree>
    <p:extLst>
      <p:ext uri="{BB962C8B-B14F-4D97-AF65-F5344CB8AC3E}">
        <p14:creationId xmlns:p14="http://schemas.microsoft.com/office/powerpoint/2010/main" val="465974795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7252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9945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1860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3114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 rot="316530">
            <a:off x="128510" y="2590800"/>
            <a:ext cx="2362200" cy="2286000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93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00" y="228600"/>
            <a:ext cx="3352800" cy="68580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4876800" y="76200"/>
            <a:ext cx="1981200" cy="2057400"/>
          </a:xfrm>
          <a:prstGeom prst="rect">
            <a:avLst/>
          </a:prstGeom>
          <a:solidFill>
            <a:schemeClr val="dk1">
              <a:alpha val="7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648200" y="4038600"/>
            <a:ext cx="1600200" cy="2438400"/>
          </a:xfrm>
          <a:prstGeom prst="rect">
            <a:avLst/>
          </a:prstGeom>
          <a:solidFill>
            <a:schemeClr val="dk1">
              <a:alpha val="7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3372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7200" y="256153"/>
            <a:ext cx="2362200" cy="582047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4572000" y="3962400"/>
            <a:ext cx="1676400" cy="2590800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930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200" y="41493"/>
            <a:ext cx="5486400" cy="6740307"/>
          </a:xfrm>
          <a:custGeom>
            <a:avLst/>
            <a:gdLst>
              <a:gd name="connsiteX0" fmla="*/ 0 w 6248400"/>
              <a:gd name="connsiteY0" fmla="*/ 0 h 461665"/>
              <a:gd name="connsiteX1" fmla="*/ 6248400 w 6248400"/>
              <a:gd name="connsiteY1" fmla="*/ 0 h 461665"/>
              <a:gd name="connsiteX2" fmla="*/ 6248400 w 6248400"/>
              <a:gd name="connsiteY2" fmla="*/ 461665 h 461665"/>
              <a:gd name="connsiteX3" fmla="*/ 0 w 6248400"/>
              <a:gd name="connsiteY3" fmla="*/ 461665 h 461665"/>
              <a:gd name="connsiteX4" fmla="*/ 0 w 6248400"/>
              <a:gd name="connsiteY4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48400" h="461665">
                <a:moveTo>
                  <a:pt x="0" y="0"/>
                </a:moveTo>
                <a:lnTo>
                  <a:pt x="6248400" y="0"/>
                </a:lnTo>
                <a:lnTo>
                  <a:pt x="6248400" y="461665"/>
                </a:lnTo>
                <a:lnTo>
                  <a:pt x="0" y="461665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square">
            <a:spAutoFit/>
          </a:bodyPr>
          <a:lstStyle/>
          <a:p>
            <a:pPr marL="457200" indent="-45720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/>
            </a:pPr>
            <a:r>
              <a:rPr lang="en-US" sz="3600" b="1" spc="-150" dirty="0">
                <a:solidFill>
                  <a:srgbClr val="1E1C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Would be human and also God (Isa. 9:6).</a:t>
            </a:r>
          </a:p>
          <a:p>
            <a:pPr marL="457200" indent="-45720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/>
            </a:pPr>
            <a:r>
              <a:rPr lang="en-US" sz="3600" b="1" spc="-150" dirty="0">
                <a:solidFill>
                  <a:srgbClr val="1E1C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Perform miracles (Isa. 35:4-6).</a:t>
            </a:r>
          </a:p>
          <a:p>
            <a:pPr marL="457200" indent="-45720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/>
            </a:pPr>
            <a:r>
              <a:rPr lang="en-US" sz="3600" b="1" spc="-150" dirty="0">
                <a:solidFill>
                  <a:srgbClr val="1E1C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City of birth (Micah 5:2).</a:t>
            </a:r>
          </a:p>
          <a:p>
            <a:pPr marL="457200" indent="-45720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/>
            </a:pPr>
            <a:r>
              <a:rPr lang="en-US" sz="3600" b="1" spc="-150" dirty="0">
                <a:solidFill>
                  <a:srgbClr val="1E1C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Die by Crucifixion (Zech. 12:10; Ps. 22:16-17).</a:t>
            </a:r>
          </a:p>
          <a:p>
            <a:pPr marL="457200" indent="-45720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/>
            </a:pPr>
            <a:r>
              <a:rPr lang="en-US" sz="3600" b="1" spc="-150" dirty="0">
                <a:solidFill>
                  <a:srgbClr val="1E1C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Die in AD 33 (Dan. 9:25-26).</a:t>
            </a:r>
          </a:p>
          <a:p>
            <a:pPr marL="457200" indent="-45720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/>
            </a:pPr>
            <a:r>
              <a:rPr lang="en-US" sz="3600" b="1" spc="-150" dirty="0">
                <a:solidFill>
                  <a:srgbClr val="1E1C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His death will impact the entire world (Isa. 42:4; 49:6).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2094352" y="2895600"/>
            <a:ext cx="6936495" cy="2971800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What are we to make of these predictions?</a:t>
            </a:r>
          </a:p>
        </p:txBody>
      </p:sp>
    </p:spTree>
    <p:extLst>
      <p:ext uri="{BB962C8B-B14F-4D97-AF65-F5344CB8AC3E}">
        <p14:creationId xmlns:p14="http://schemas.microsoft.com/office/powerpoint/2010/main" val="3650514599"/>
      </p:ext>
    </p:extLst>
  </p:cSld>
  <p:clrMapOvr>
    <a:masterClrMapping/>
  </p:clrMapOvr>
  <p:transition spd="slow"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152400" y="76200"/>
            <a:ext cx="88392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pc="-150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(Rom. 1:2) God promised this Good News </a:t>
            </a:r>
            <a:r>
              <a:rPr lang="en-US" sz="4400" b="1" u="sng" spc="-150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long ago through his prophets</a:t>
            </a:r>
            <a:r>
              <a:rPr lang="en-US" sz="4400" b="1" spc="-150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in the holy Scriptures.</a:t>
            </a:r>
          </a:p>
          <a:p>
            <a:r>
              <a:rPr lang="en-US" sz="4400" b="1" spc="-150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The Good News is about his Son.</a:t>
            </a:r>
          </a:p>
        </p:txBody>
      </p:sp>
    </p:spTree>
    <p:extLst>
      <p:ext uri="{BB962C8B-B14F-4D97-AF65-F5344CB8AC3E}">
        <p14:creationId xmlns:p14="http://schemas.microsoft.com/office/powerpoint/2010/main" val="1494435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152400" y="76200"/>
            <a:ext cx="88392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pc="-150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(Rom. 1:3) In his earthly life Jesus was born into King David’s family line,</a:t>
            </a:r>
          </a:p>
          <a:p>
            <a:r>
              <a:rPr lang="en-US" sz="4400" b="1" spc="-150" baseline="30000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4 </a:t>
            </a:r>
            <a:r>
              <a:rPr lang="en-US" sz="4400" b="1" spc="-150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and he was shown to be the Son of God </a:t>
            </a:r>
            <a:r>
              <a:rPr lang="en-US" sz="4400" b="1" u="sng" spc="-150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when he was raised from the dead</a:t>
            </a:r>
            <a:r>
              <a:rPr lang="en-US" sz="4400" b="1" spc="-150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by the power of the Holy Spirit. He is Jesus Christ our Lord.</a:t>
            </a:r>
            <a:endParaRPr lang="en-US" sz="4400" b="1" i="1" spc="-150" dirty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4351992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152400" y="76200"/>
            <a:ext cx="88392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pc="-150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(Rom. 1:1) This letter is from Paul, a bondservant of Christ Jesus,</a:t>
            </a:r>
          </a:p>
          <a:p>
            <a:r>
              <a:rPr lang="en-US" sz="4400" b="1" spc="-150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chosen by God to be an apostle</a:t>
            </a:r>
          </a:p>
          <a:p>
            <a:r>
              <a:rPr lang="en-US" sz="4400" b="1" spc="-150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and sent out to preach his </a:t>
            </a:r>
            <a:r>
              <a:rPr lang="en-US" sz="4400" b="1" u="sng" spc="-150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Good News</a:t>
            </a:r>
            <a:r>
              <a:rPr lang="en-US" sz="4400" b="1" spc="-150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endParaRPr lang="en-US" sz="4400" b="1" i="1" spc="-150" dirty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152400" y="2876967"/>
            <a:ext cx="8839200" cy="3733800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000" b="1" spc="-15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What is the Good News?</a:t>
            </a:r>
          </a:p>
          <a:p>
            <a:pPr marL="685800" indent="-685800">
              <a:buFont typeface="Wingdings" panose="05000000000000000000" pitchFamily="2" charset="2"/>
              <a:buChar char="ü"/>
            </a:pPr>
            <a:r>
              <a:rPr lang="en-US" sz="44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The good news is that God did the unthinkable!</a:t>
            </a:r>
          </a:p>
          <a:p>
            <a:pPr marL="685800" indent="-685800">
              <a:buFont typeface="Wingdings" panose="05000000000000000000" pitchFamily="2" charset="2"/>
              <a:buChar char="ü"/>
            </a:pPr>
            <a:r>
              <a:rPr lang="en-US" sz="44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God paid the ultimate price for us to spend eternity with him!</a:t>
            </a:r>
          </a:p>
        </p:txBody>
      </p:sp>
    </p:spTree>
    <p:extLst>
      <p:ext uri="{BB962C8B-B14F-4D97-AF65-F5344CB8AC3E}">
        <p14:creationId xmlns:p14="http://schemas.microsoft.com/office/powerpoint/2010/main" val="37135599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152400" y="76200"/>
            <a:ext cx="88392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pc="-150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(Rom. 1:5) Through him we have received grace and our apostleship to bring about the obedience of faith among all the Gentiles on behalf of his name.</a:t>
            </a:r>
          </a:p>
        </p:txBody>
      </p:sp>
    </p:spTree>
    <p:extLst>
      <p:ext uri="{BB962C8B-B14F-4D97-AF65-F5344CB8AC3E}">
        <p14:creationId xmlns:p14="http://schemas.microsoft.com/office/powerpoint/2010/main" val="810865769"/>
      </p:ext>
    </p:extLst>
  </p:cSld>
  <p:clrMapOvr>
    <a:masterClrMapping/>
  </p:clrMapOvr>
  <p:transition>
    <p:wipe dir="r"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152400" y="76200"/>
            <a:ext cx="88392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pc="-150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(Rom. 1:6) And you are included among those Gentiles who have been called to belong to Jesus Christ.</a:t>
            </a:r>
            <a:endParaRPr lang="en-US" sz="4400" b="1" i="1" spc="-150" dirty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1896395"/>
      </p:ext>
    </p:extLst>
  </p:cSld>
  <p:clrMapOvr>
    <a:masterClrMapping/>
  </p:clrMapOvr>
  <p:transition>
    <p:wipe dir="r"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152400" y="76200"/>
            <a:ext cx="88392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pc="-150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(Rom. 1:7) I am writing to all of you in Rome who are loved by God and are called to be his own holy people.</a:t>
            </a:r>
          </a:p>
          <a:p>
            <a:r>
              <a:rPr lang="en-US" sz="4400" b="1" spc="-150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May God our Father and the Lord Jesus Christ give you </a:t>
            </a:r>
            <a:r>
              <a:rPr lang="en-US" sz="4400" b="1" u="sng" spc="-150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grace</a:t>
            </a:r>
            <a:r>
              <a:rPr lang="en-US" sz="4400" b="1" spc="-150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and </a:t>
            </a:r>
            <a:r>
              <a:rPr lang="en-US" sz="4400" b="1" u="sng" spc="-150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peace</a:t>
            </a:r>
            <a:r>
              <a:rPr lang="en-US" sz="4400" b="1" spc="-150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88153685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152400" y="76200"/>
            <a:ext cx="88392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pc="-150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(Rom. 1:7) I am writing to all of you in Rome who are loved by God and are called to be his own holy people.</a:t>
            </a:r>
          </a:p>
          <a:p>
            <a:r>
              <a:rPr lang="en-US" sz="4400" b="1" spc="-150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May God our Father and the Lord Jesus Christ give you </a:t>
            </a:r>
            <a:r>
              <a:rPr lang="en-US" sz="4400" b="1" u="sng" spc="-150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grace</a:t>
            </a:r>
            <a:r>
              <a:rPr lang="en-US" sz="4400" b="1" spc="-150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and </a:t>
            </a:r>
            <a:r>
              <a:rPr lang="en-US" sz="4400" b="1" u="sng" spc="-150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peace</a:t>
            </a:r>
            <a:r>
              <a:rPr lang="en-US" sz="4400" b="1" spc="-150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152400" y="2971800"/>
            <a:ext cx="6858000" cy="3733800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4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(Jn. 14:26) Jesus said, “I am leaving you with a gift:</a:t>
            </a:r>
          </a:p>
          <a:p>
            <a:r>
              <a:rPr lang="en-US" sz="4400" b="1" u="sng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peace of mind and heart</a:t>
            </a:r>
            <a:r>
              <a:rPr lang="en-US" sz="44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44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And the peace I give is a gift the world cannot give.”</a:t>
            </a:r>
          </a:p>
        </p:txBody>
      </p:sp>
    </p:spTree>
    <p:extLst>
      <p:ext uri="{BB962C8B-B14F-4D97-AF65-F5344CB8AC3E}">
        <p14:creationId xmlns:p14="http://schemas.microsoft.com/office/powerpoint/2010/main" val="2268179164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-Shape 6"/>
          <p:cNvSpPr/>
          <p:nvPr/>
        </p:nvSpPr>
        <p:spPr>
          <a:xfrm>
            <a:off x="0" y="0"/>
            <a:ext cx="9144000" cy="6858000"/>
          </a:xfrm>
          <a:prstGeom prst="corner">
            <a:avLst>
              <a:gd name="adj1" fmla="val 50000"/>
              <a:gd name="adj2" fmla="val 93461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After winning that championship,</a:t>
            </a:r>
          </a:p>
          <a:p>
            <a:pPr algn="ctr"/>
            <a:r>
              <a:rPr lang="en-US" sz="4800" dirty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 learned that much hadn’t changed.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52400" y="152400"/>
            <a:ext cx="60198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Kevin Durant</a:t>
            </a:r>
          </a:p>
          <a:p>
            <a:pPr algn="ctr"/>
            <a:endParaRPr lang="en-US" sz="1000" dirty="0"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(10x NBA All-Star, MVP, 2 Championships)</a:t>
            </a:r>
          </a:p>
          <a:p>
            <a:pPr algn="ctr"/>
            <a:endParaRPr lang="en-US" sz="1000" dirty="0"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000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Chris Haynes, “Kevin Durant: More </a:t>
            </a:r>
            <a:r>
              <a:rPr lang="en-US" sz="2000" dirty="0" err="1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technicals</a:t>
            </a:r>
            <a:r>
              <a:rPr lang="en-US" sz="2000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due to love, passion, desire to win championship again,” </a:t>
            </a:r>
            <a:r>
              <a:rPr lang="en-US" sz="2000" i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ESPN</a:t>
            </a:r>
            <a:r>
              <a:rPr lang="en-US" sz="2000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(March 31, 2018).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0"/>
            <a:ext cx="2819400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381334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-Shape 6"/>
          <p:cNvSpPr/>
          <p:nvPr/>
        </p:nvSpPr>
        <p:spPr>
          <a:xfrm>
            <a:off x="0" y="0"/>
            <a:ext cx="9144000" cy="6858000"/>
          </a:xfrm>
          <a:prstGeom prst="corner">
            <a:avLst>
              <a:gd name="adj1" fmla="val 50000"/>
              <a:gd name="adj2" fmla="val 93461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 thought it would fill a certain [void].</a:t>
            </a:r>
          </a:p>
          <a:p>
            <a:pPr algn="ctr"/>
            <a:r>
              <a:rPr lang="en-US" sz="8000" dirty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It didn’t.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52400" y="152400"/>
            <a:ext cx="60198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Kevin Durant</a:t>
            </a:r>
          </a:p>
          <a:p>
            <a:pPr algn="ctr"/>
            <a:endParaRPr lang="en-US" sz="1000" dirty="0"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(10x NBA All-Star, MVP, 2 Championships)</a:t>
            </a:r>
          </a:p>
          <a:p>
            <a:pPr algn="ctr"/>
            <a:endParaRPr lang="en-US" sz="1000" dirty="0"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000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Chris Haynes, “Kevin Durant: More </a:t>
            </a:r>
            <a:r>
              <a:rPr lang="en-US" sz="2000" dirty="0" err="1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technicals</a:t>
            </a:r>
            <a:r>
              <a:rPr lang="en-US" sz="2000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due to love, passion, desire to win championship again,” </a:t>
            </a:r>
            <a:r>
              <a:rPr lang="en-US" sz="2000" i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ESPN</a:t>
            </a:r>
            <a:r>
              <a:rPr lang="en-US" sz="2000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(March 31, 2018).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0"/>
            <a:ext cx="2819400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158384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152400" y="76200"/>
            <a:ext cx="88392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pc="-150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(Rom. 1:7) I am writing to all of you in Rome who are loved by God and are called to be his own holy people.</a:t>
            </a:r>
          </a:p>
          <a:p>
            <a:r>
              <a:rPr lang="en-US" sz="4400" b="1" spc="-150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May God our Father and the Lord Jesus Christ give you </a:t>
            </a:r>
            <a:r>
              <a:rPr lang="en-US" sz="4400" b="1" u="sng" spc="-150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grace</a:t>
            </a:r>
            <a:r>
              <a:rPr lang="en-US" sz="4400" b="1" spc="-150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and </a:t>
            </a:r>
            <a:r>
              <a:rPr lang="en-US" sz="4400" b="1" u="sng" spc="-150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peace</a:t>
            </a:r>
            <a:r>
              <a:rPr lang="en-US" sz="4400" b="1" spc="-150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152400" y="2971800"/>
            <a:ext cx="6858000" cy="3733800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4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(Jn. 14:26) Jesus said, “I am leaving you with a gift:</a:t>
            </a:r>
          </a:p>
          <a:p>
            <a:r>
              <a:rPr lang="en-US" sz="4400" b="1" u="sng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peace of mind and heart</a:t>
            </a:r>
            <a:r>
              <a:rPr lang="en-US" sz="44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44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And the peace I give is a gift the world cannot give.”</a:t>
            </a:r>
          </a:p>
        </p:txBody>
      </p:sp>
    </p:spTree>
    <p:extLst>
      <p:ext uri="{BB962C8B-B14F-4D97-AF65-F5344CB8AC3E}">
        <p14:creationId xmlns:p14="http://schemas.microsoft.com/office/powerpoint/2010/main" val="1040367370"/>
      </p:ext>
    </p:extLst>
  </p:cSld>
  <p:clrMapOvr>
    <a:masterClrMapping/>
  </p:clrMapOvr>
  <p:transition>
    <p:wipe dir="r"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152400" y="76200"/>
            <a:ext cx="88392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pc="-150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(Rom. 1:8) Let me say first that I thank my God through Jesus Christ for all of you, because your faith in him is being talked about all over the world.</a:t>
            </a:r>
            <a:endParaRPr lang="en-US" sz="4400" b="1" i="1" spc="-150" dirty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2947644"/>
      </p:ext>
    </p:extLst>
  </p:cSld>
  <p:clrMapOvr>
    <a:masterClrMapping/>
  </p:clrMapOvr>
  <p:transition>
    <p:wipe dir="r"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152400" y="76200"/>
            <a:ext cx="88392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pc="-150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(Rom. 1:9) God knows how often I pray for you. Day and night I bring you and your needs in prayer to God,</a:t>
            </a:r>
          </a:p>
          <a:p>
            <a:r>
              <a:rPr lang="en-US" sz="4400" b="1" spc="-150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whom I serve with all my heart by spreading the Good News about his Son.</a:t>
            </a:r>
            <a:endParaRPr lang="en-US" sz="4400" b="1" i="1" spc="-150" dirty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7562080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152400" y="76200"/>
            <a:ext cx="88392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pc="-150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(Rom. 1:10) One of the things I always pray for is the opportunity, God willing, </a:t>
            </a:r>
            <a:r>
              <a:rPr lang="en-US" sz="4400" b="1" u="sng" spc="-150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to come at last to see you</a:t>
            </a:r>
            <a:r>
              <a:rPr lang="en-US" sz="4400" b="1" spc="-150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endParaRPr lang="en-US" sz="4400" b="1" i="1" spc="-150" dirty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5942089"/>
      </p:ext>
    </p:extLst>
  </p:cSld>
  <p:clrMapOvr>
    <a:masterClrMapping/>
  </p:clrMapOvr>
  <p:transition>
    <p:wipe dir="r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152400" y="76200"/>
            <a:ext cx="88392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pc="-150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(Rom. 1:1) This letter is from Paul, a bondservant of Christ Jesus,</a:t>
            </a:r>
          </a:p>
          <a:p>
            <a:r>
              <a:rPr lang="en-US" sz="4400" b="1" spc="-150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chosen by God to be an apostle</a:t>
            </a:r>
          </a:p>
          <a:p>
            <a:r>
              <a:rPr lang="en-US" sz="4400" b="1" spc="-150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and sent out to preach his </a:t>
            </a:r>
            <a:r>
              <a:rPr lang="en-US" sz="4400" b="1" u="sng" spc="-150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Good News</a:t>
            </a:r>
            <a:r>
              <a:rPr lang="en-US" sz="4400" b="1" spc="-150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endParaRPr lang="en-US" sz="4400" b="1" i="1" spc="-150" dirty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152400" y="2876967"/>
            <a:ext cx="8839200" cy="3733800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000" b="1" spc="-15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What is the Good News?</a:t>
            </a:r>
          </a:p>
          <a:p>
            <a:pPr marL="685800" indent="-685800">
              <a:buFont typeface="Wingdings" panose="05000000000000000000" pitchFamily="2" charset="2"/>
              <a:buChar char="ü"/>
            </a:pPr>
            <a:r>
              <a:rPr lang="en-US" sz="44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The good news is that God did the unthinkable!</a:t>
            </a:r>
          </a:p>
          <a:p>
            <a:pPr marL="685800" indent="-685800">
              <a:buFont typeface="Wingdings" panose="05000000000000000000" pitchFamily="2" charset="2"/>
              <a:buChar char="ü"/>
            </a:pPr>
            <a:r>
              <a:rPr lang="en-US" sz="44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God paid the ultimate price for us to spend eternity with him!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685800" y="1447205"/>
            <a:ext cx="8077200" cy="1752600"/>
          </a:xfrm>
          <a:prstGeom prst="roundRect">
            <a:avLst/>
          </a:prstGeom>
          <a:gradFill flip="none" rotWithShape="1">
            <a:gsLst>
              <a:gs pos="0">
                <a:schemeClr val="bg1">
                  <a:lumMod val="75000"/>
                  <a:lumOff val="25000"/>
                  <a:shade val="30000"/>
                  <a:satMod val="115000"/>
                </a:schemeClr>
              </a:gs>
              <a:gs pos="50000">
                <a:schemeClr val="bg1">
                  <a:lumMod val="75000"/>
                  <a:lumOff val="25000"/>
                  <a:shade val="67500"/>
                  <a:satMod val="115000"/>
                </a:schemeClr>
              </a:gs>
              <a:gs pos="100000">
                <a:schemeClr val="bg1">
                  <a:lumMod val="75000"/>
                  <a:lumOff val="2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“Yeah, but how do we know that this is really true?”</a:t>
            </a:r>
          </a:p>
        </p:txBody>
      </p:sp>
    </p:spTree>
    <p:extLst>
      <p:ext uri="{BB962C8B-B14F-4D97-AF65-F5344CB8AC3E}">
        <p14:creationId xmlns:p14="http://schemas.microsoft.com/office/powerpoint/2010/main" val="3147885085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152400" y="76200"/>
            <a:ext cx="88392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pc="-150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(Rom. 1:11) For I long to visit you so I can bring you some spiritual gift that will help you grow strong in the Lord.</a:t>
            </a:r>
            <a:endParaRPr lang="en-US" sz="4400" b="1" i="1" spc="-150" dirty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8850987"/>
      </p:ext>
    </p:extLst>
  </p:cSld>
  <p:clrMapOvr>
    <a:masterClrMapping/>
  </p:clrMapOvr>
  <p:transition>
    <p:wipe dir="r"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152400" y="76200"/>
            <a:ext cx="88392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pc="-150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(Rom. 1:12) When we get together, I want to encourage you in your faith,</a:t>
            </a:r>
          </a:p>
          <a:p>
            <a:r>
              <a:rPr lang="en-US" sz="4400" b="1" spc="-150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but I also want to be encouraged by yours.</a:t>
            </a:r>
            <a:endParaRPr lang="en-US" sz="4400" b="1" i="1" spc="-150" dirty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7772849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152400" y="76200"/>
            <a:ext cx="88392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pc="-150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(Rom. 1:13) I want you to know, dear brothers and sisters, that I planned many times to visit you, but I was prevented until now.</a:t>
            </a:r>
          </a:p>
          <a:p>
            <a:r>
              <a:rPr lang="en-US" sz="4400" b="1" spc="-150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 want to work among you and see spiritual fruit, just as I have seen among other Gentiles.</a:t>
            </a:r>
            <a:endParaRPr lang="en-US" sz="4400" b="1" i="1" spc="-150" dirty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0447418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152400" y="76200"/>
            <a:ext cx="88392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pc="-150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(Rom. 1:14) For I have a great sense of </a:t>
            </a:r>
            <a:r>
              <a:rPr lang="en-US" sz="4400" b="1" u="sng" spc="-150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obligation</a:t>
            </a:r>
            <a:r>
              <a:rPr lang="en-US" sz="4400" b="1" spc="-150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to people in both the civilized world and the rest of the world, to the educated and uneducated alike.</a:t>
            </a:r>
            <a:endParaRPr lang="en-US" sz="4400" b="1" i="1" spc="-150" dirty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4385217"/>
      </p:ext>
    </p:extLst>
  </p:cSld>
  <p:clrMapOvr>
    <a:masterClrMapping/>
  </p:clrMapOvr>
  <p:transition>
    <p:wipe dir="r"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152400" y="76200"/>
            <a:ext cx="88392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pc="-150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(Rom. 1:15) So I am eager to come to you in Rome, too, to preach the Good News.</a:t>
            </a:r>
          </a:p>
        </p:txBody>
      </p:sp>
    </p:spTree>
    <p:extLst>
      <p:ext uri="{BB962C8B-B14F-4D97-AF65-F5344CB8AC3E}">
        <p14:creationId xmlns:p14="http://schemas.microsoft.com/office/powerpoint/2010/main" val="4186604457"/>
      </p:ext>
    </p:extLst>
  </p:cSld>
  <p:clrMapOvr>
    <a:masterClrMapping/>
  </p:clrMapOvr>
  <p:transition>
    <p:wipe dir="r"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2400" y="76200"/>
            <a:ext cx="82296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pc="-150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(Rom. 1:16) For I am not ashamed of this Good News about Christ.</a:t>
            </a:r>
          </a:p>
          <a:p>
            <a:r>
              <a:rPr lang="en-US" sz="4400" b="1" u="sng" spc="-150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It is the power of God at work</a:t>
            </a:r>
            <a:r>
              <a:rPr lang="en-US" sz="4400" b="1" spc="-150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saving everyone who believes—the Jew first and also the Gentile.</a:t>
            </a:r>
            <a:endParaRPr lang="en-US" sz="4400" b="1" i="1" spc="-150" dirty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1543341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152400" y="76200"/>
            <a:ext cx="82296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pc="-150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(Rom. 1:16) For I am not ashamed of this Good News about Christ.</a:t>
            </a:r>
          </a:p>
          <a:p>
            <a:r>
              <a:rPr lang="en-US" sz="4400" b="1" spc="-150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It is the power of God at work, </a:t>
            </a:r>
            <a:r>
              <a:rPr lang="en-US" sz="4400" b="1" u="sng" spc="-150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saving everyone who believes</a:t>
            </a:r>
            <a:r>
              <a:rPr lang="en-US" sz="4400" b="1" spc="-150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—the Jew first and also the Gentile.</a:t>
            </a:r>
            <a:endParaRPr lang="en-US" sz="4400" b="1" i="1" spc="-150" dirty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533400" y="3505200"/>
            <a:ext cx="7772400" cy="1737264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85800" indent="-685800">
              <a:buFont typeface="Wingdings" panose="05000000000000000000" pitchFamily="2" charset="2"/>
              <a:buChar char="ü"/>
            </a:pPr>
            <a:r>
              <a:rPr lang="en-US" sz="54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God’s offer is </a:t>
            </a:r>
            <a:r>
              <a:rPr lang="en-US" sz="5400" b="1" i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inclusive</a:t>
            </a:r>
            <a:r>
              <a:rPr lang="en-US" sz="54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685800" indent="-685800">
              <a:buFont typeface="Wingdings" panose="05000000000000000000" pitchFamily="2" charset="2"/>
              <a:buChar char="ü"/>
            </a:pPr>
            <a:endParaRPr lang="en-US" sz="5400" b="1" spc="-15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152400" y="2133600"/>
            <a:ext cx="3657600" cy="762000"/>
          </a:xfrm>
          <a:prstGeom prst="round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629528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152400" y="76200"/>
            <a:ext cx="82296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pc="-150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(Rom. 1:16) For I am not ashamed of this Good News about Christ.</a:t>
            </a:r>
          </a:p>
          <a:p>
            <a:r>
              <a:rPr lang="en-US" sz="4400" b="1" spc="-150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It is the power of God at work, </a:t>
            </a:r>
            <a:r>
              <a:rPr lang="en-US" sz="4400" b="1" u="sng" spc="-150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saving everyone who believes</a:t>
            </a:r>
            <a:r>
              <a:rPr lang="en-US" sz="4400" b="1" spc="-150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—the Jew first and also the Gentile.</a:t>
            </a:r>
            <a:endParaRPr lang="en-US" sz="4400" b="1" i="1" spc="-150" dirty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533400" y="3505200"/>
            <a:ext cx="7772400" cy="1737264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85800" indent="-685800">
              <a:buFont typeface="Wingdings" panose="05000000000000000000" pitchFamily="2" charset="2"/>
              <a:buChar char="ü"/>
            </a:pPr>
            <a:r>
              <a:rPr lang="en-US" sz="54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God’s offer is </a:t>
            </a:r>
            <a:r>
              <a:rPr lang="en-US" sz="5400" b="1" i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inclusive</a:t>
            </a:r>
            <a:r>
              <a:rPr lang="en-US" sz="54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685800" indent="-685800">
              <a:buFont typeface="Wingdings" panose="05000000000000000000" pitchFamily="2" charset="2"/>
              <a:buChar char="ü"/>
            </a:pPr>
            <a:r>
              <a:rPr lang="en-US" sz="54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God’s offer is </a:t>
            </a:r>
            <a:r>
              <a:rPr lang="en-US" sz="5400" b="1" i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exclusive</a:t>
            </a:r>
            <a:r>
              <a:rPr lang="en-US" sz="54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3810000" y="2133600"/>
            <a:ext cx="2971800" cy="762000"/>
          </a:xfrm>
          <a:prstGeom prst="round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45819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152400" y="76200"/>
            <a:ext cx="88392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pc="-150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(Rom. 1:17) This Good News tells us how God makes us right in his sight.</a:t>
            </a:r>
          </a:p>
          <a:p>
            <a:r>
              <a:rPr lang="en-US" sz="4400" b="1" spc="-150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This is accomplished from start to finish by faith.</a:t>
            </a:r>
          </a:p>
          <a:p>
            <a:r>
              <a:rPr lang="en-US" sz="4400" b="1" spc="-150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As the Scriptures say, “It is through faith that a righteous person has life.”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5334000" y="4114800"/>
            <a:ext cx="2895600" cy="594264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Habakkuk 2:4</a:t>
            </a:r>
          </a:p>
        </p:txBody>
      </p:sp>
    </p:spTree>
    <p:extLst>
      <p:ext uri="{BB962C8B-B14F-4D97-AF65-F5344CB8AC3E}">
        <p14:creationId xmlns:p14="http://schemas.microsoft.com/office/powerpoint/2010/main" val="1993226612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200" y="1495485"/>
            <a:ext cx="8915400" cy="5262979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marL="685800" indent="-685800">
              <a:buFont typeface="Wingdings" panose="05000000000000000000" pitchFamily="2" charset="2"/>
              <a:buChar char="ü"/>
            </a:pPr>
            <a:r>
              <a:rPr lang="en-US" sz="48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Paul had never visited Rome, so he covers theology from A to Z.</a:t>
            </a:r>
          </a:p>
          <a:p>
            <a:pPr marL="685800" indent="-685800">
              <a:buFont typeface="Wingdings" panose="05000000000000000000" pitchFamily="2" charset="2"/>
              <a:buChar char="ü"/>
            </a:pPr>
            <a:r>
              <a:rPr lang="en-US" sz="48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Next week, we’ll read how Paul starts with the existence of God.</a:t>
            </a:r>
          </a:p>
          <a:p>
            <a:pPr marL="685800" indent="-685800">
              <a:buFont typeface="Wingdings" panose="05000000000000000000" pitchFamily="2" charset="2"/>
              <a:buChar char="ü"/>
            </a:pPr>
            <a:r>
              <a:rPr lang="en-US" sz="48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Why not devote a few hours of your life to thinking about these deep questions?</a:t>
            </a:r>
          </a:p>
        </p:txBody>
      </p:sp>
    </p:spTree>
    <p:extLst>
      <p:ext uri="{BB962C8B-B14F-4D97-AF65-F5344CB8AC3E}">
        <p14:creationId xmlns:p14="http://schemas.microsoft.com/office/powerpoint/2010/main" val="1022936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152400" y="76200"/>
            <a:ext cx="88392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pc="-150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(Rom. 1:2) God promised this Good News </a:t>
            </a:r>
            <a:r>
              <a:rPr lang="en-US" sz="4400" b="1" u="sng" spc="-150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long ago through his prophets</a:t>
            </a:r>
            <a:r>
              <a:rPr lang="en-US" sz="4400" b="1" spc="-150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in the holy Scriptures.</a:t>
            </a:r>
          </a:p>
          <a:p>
            <a:r>
              <a:rPr lang="en-US" sz="4400" b="1" spc="-150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The Good News is about his Son.</a:t>
            </a:r>
          </a:p>
        </p:txBody>
      </p:sp>
    </p:spTree>
    <p:extLst>
      <p:ext uri="{BB962C8B-B14F-4D97-AF65-F5344CB8AC3E}">
        <p14:creationId xmlns:p14="http://schemas.microsoft.com/office/powerpoint/2010/main" val="1973471151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200" y="41493"/>
            <a:ext cx="5486400" cy="1200329"/>
          </a:xfrm>
          <a:custGeom>
            <a:avLst/>
            <a:gdLst>
              <a:gd name="connsiteX0" fmla="*/ 0 w 6248400"/>
              <a:gd name="connsiteY0" fmla="*/ 0 h 461665"/>
              <a:gd name="connsiteX1" fmla="*/ 6248400 w 6248400"/>
              <a:gd name="connsiteY1" fmla="*/ 0 h 461665"/>
              <a:gd name="connsiteX2" fmla="*/ 6248400 w 6248400"/>
              <a:gd name="connsiteY2" fmla="*/ 461665 h 461665"/>
              <a:gd name="connsiteX3" fmla="*/ 0 w 6248400"/>
              <a:gd name="connsiteY3" fmla="*/ 461665 h 461665"/>
              <a:gd name="connsiteX4" fmla="*/ 0 w 6248400"/>
              <a:gd name="connsiteY4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48400" h="461665">
                <a:moveTo>
                  <a:pt x="0" y="0"/>
                </a:moveTo>
                <a:lnTo>
                  <a:pt x="6248400" y="0"/>
                </a:lnTo>
                <a:lnTo>
                  <a:pt x="6248400" y="461665"/>
                </a:lnTo>
                <a:lnTo>
                  <a:pt x="0" y="461665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square">
            <a:spAutoFit/>
          </a:bodyPr>
          <a:lstStyle/>
          <a:p>
            <a:pPr marL="457200" indent="-45720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/>
            </a:pPr>
            <a:r>
              <a:rPr lang="en-US" sz="3600" b="1" spc="-150" dirty="0">
                <a:solidFill>
                  <a:srgbClr val="EEECE1">
                    <a:lumMod val="1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Would be human and also God (Isa. 9:6).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76200" y="1371600"/>
            <a:ext cx="8534400" cy="5029200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4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(Isa. 9:6) </a:t>
            </a:r>
            <a:r>
              <a:rPr lang="en-US" sz="4400" b="1" u="sng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 child will be born to us</a:t>
            </a:r>
            <a:r>
              <a:rPr lang="en-US" sz="44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a son will be given to us; and the government will rest on His shoulders;</a:t>
            </a:r>
          </a:p>
          <a:p>
            <a:r>
              <a:rPr lang="en-US" sz="44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and His name will be called Wonderful Counselor, </a:t>
            </a:r>
            <a:r>
              <a:rPr lang="en-US" sz="4400" b="1" u="sng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Mighty God</a:t>
            </a:r>
            <a:r>
              <a:rPr lang="en-US" sz="44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Eternal Father, Prince of Peace.</a:t>
            </a:r>
          </a:p>
        </p:txBody>
      </p:sp>
    </p:spTree>
    <p:extLst>
      <p:ext uri="{BB962C8B-B14F-4D97-AF65-F5344CB8AC3E}">
        <p14:creationId xmlns:p14="http://schemas.microsoft.com/office/powerpoint/2010/main" val="241807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200" y="41493"/>
            <a:ext cx="5486400" cy="1200329"/>
          </a:xfrm>
          <a:custGeom>
            <a:avLst/>
            <a:gdLst>
              <a:gd name="connsiteX0" fmla="*/ 0 w 6248400"/>
              <a:gd name="connsiteY0" fmla="*/ 0 h 461665"/>
              <a:gd name="connsiteX1" fmla="*/ 6248400 w 6248400"/>
              <a:gd name="connsiteY1" fmla="*/ 0 h 461665"/>
              <a:gd name="connsiteX2" fmla="*/ 6248400 w 6248400"/>
              <a:gd name="connsiteY2" fmla="*/ 461665 h 461665"/>
              <a:gd name="connsiteX3" fmla="*/ 0 w 6248400"/>
              <a:gd name="connsiteY3" fmla="*/ 461665 h 461665"/>
              <a:gd name="connsiteX4" fmla="*/ 0 w 6248400"/>
              <a:gd name="connsiteY4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48400" h="461665">
                <a:moveTo>
                  <a:pt x="0" y="0"/>
                </a:moveTo>
                <a:lnTo>
                  <a:pt x="6248400" y="0"/>
                </a:lnTo>
                <a:lnTo>
                  <a:pt x="6248400" y="461665"/>
                </a:lnTo>
                <a:lnTo>
                  <a:pt x="0" y="461665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square">
            <a:spAutoFit/>
          </a:bodyPr>
          <a:lstStyle/>
          <a:p>
            <a:pPr marL="457200" indent="-45720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/>
            </a:pPr>
            <a:r>
              <a:rPr lang="en-US" sz="3600" b="1" spc="-150" dirty="0">
                <a:solidFill>
                  <a:srgbClr val="EEECE1">
                    <a:lumMod val="1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Would be human and also God (Isa. 9:6).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76200" y="1371600"/>
            <a:ext cx="8534400" cy="5029200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4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(Isa. 9:6) </a:t>
            </a:r>
            <a:r>
              <a:rPr lang="en-US" sz="4400" b="1" u="sng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 child will be born to us</a:t>
            </a:r>
            <a:r>
              <a:rPr lang="en-US" sz="44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a son will be given to us; and the government will rest on His shoulders;</a:t>
            </a:r>
          </a:p>
          <a:p>
            <a:r>
              <a:rPr lang="en-US" sz="44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and His name will be called Wonderful Counselor, </a:t>
            </a:r>
            <a:r>
              <a:rPr lang="en-US" sz="4400" b="1" u="sng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Mighty God</a:t>
            </a:r>
            <a:r>
              <a:rPr lang="en-US" sz="44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Eternal Father, Prince of Peace.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838200" y="1828800"/>
            <a:ext cx="8018443" cy="3046239"/>
          </a:xfrm>
          <a:prstGeom prst="roundRect">
            <a:avLst/>
          </a:prstGeom>
          <a:gradFill flip="none" rotWithShape="1">
            <a:gsLst>
              <a:gs pos="0">
                <a:schemeClr val="bg1">
                  <a:lumMod val="75000"/>
                  <a:lumOff val="25000"/>
                  <a:shade val="30000"/>
                  <a:satMod val="115000"/>
                </a:schemeClr>
              </a:gs>
              <a:gs pos="50000">
                <a:schemeClr val="bg1">
                  <a:lumMod val="75000"/>
                  <a:lumOff val="25000"/>
                  <a:shade val="67500"/>
                  <a:satMod val="115000"/>
                </a:schemeClr>
              </a:gs>
              <a:gs pos="100000">
                <a:schemeClr val="bg1">
                  <a:lumMod val="75000"/>
                  <a:lumOff val="2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400" b="1" spc="-150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All titles used for God!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en-US" sz="36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Wonderful Counselor (Isa. 25:1; 28:29)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en-US" sz="36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Mighty God (Isa. 10:21)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en-US" sz="36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Eternal Father (Isa. 63:16b)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en-US" sz="36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Prince of Peace (Isa. 26:3, 12)</a:t>
            </a:r>
          </a:p>
        </p:txBody>
      </p:sp>
    </p:spTree>
    <p:extLst>
      <p:ext uri="{BB962C8B-B14F-4D97-AF65-F5344CB8AC3E}">
        <p14:creationId xmlns:p14="http://schemas.microsoft.com/office/powerpoint/2010/main" val="2125157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3600" dirty="0" smtClean="0">
            <a:latin typeface="Times New Roman" pitchFamily="18" charset="0"/>
            <a:cs typeface="Times New Roman" pitchFamily="18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3600" dirty="0" smtClean="0">
            <a:latin typeface="Times New Roman" pitchFamily="18" charset="0"/>
            <a:cs typeface="Times New Roman" pitchFamily="18" charset="0"/>
          </a:defRPr>
        </a:defPPr>
      </a:lstStyle>
    </a:txDef>
  </a:objectDefaults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Metro</Template>
  <TotalTime>9438</TotalTime>
  <Words>2890</Words>
  <Application>Microsoft Office PowerPoint</Application>
  <PresentationFormat>On-screen Show (4:3)</PresentationFormat>
  <Paragraphs>287</Paragraphs>
  <Slides>69</Slides>
  <Notes>69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69</vt:i4>
      </vt:variant>
    </vt:vector>
  </HeadingPairs>
  <TitlesOfParts>
    <vt:vector size="78" baseType="lpstr">
      <vt:lpstr>Arial</vt:lpstr>
      <vt:lpstr>Calibri</vt:lpstr>
      <vt:lpstr>Franklin Gothic Medium Cond</vt:lpstr>
      <vt:lpstr>Times New Roman</vt:lpstr>
      <vt:lpstr>Wingdings</vt:lpstr>
      <vt:lpstr>Office Theme</vt:lpstr>
      <vt:lpstr>5_Office Theme</vt:lpstr>
      <vt:lpstr>3_Office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Franklin University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James Rochford</dc:creator>
  <cp:lastModifiedBy>WolfeD</cp:lastModifiedBy>
  <cp:revision>1235</cp:revision>
  <dcterms:created xsi:type="dcterms:W3CDTF">2011-02-16T23:43:02Z</dcterms:created>
  <dcterms:modified xsi:type="dcterms:W3CDTF">2019-02-10T19:32:25Z</dcterms:modified>
</cp:coreProperties>
</file>