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7" r:id="rId2"/>
  </p:sldMasterIdLst>
  <p:sldIdLst>
    <p:sldId id="256" r:id="rId3"/>
    <p:sldId id="259" r:id="rId4"/>
    <p:sldId id="260" r:id="rId5"/>
    <p:sldId id="261" r:id="rId6"/>
    <p:sldId id="262" r:id="rId7"/>
    <p:sldId id="263" r:id="rId8"/>
    <p:sldId id="264" r:id="rId9"/>
    <p:sldId id="266" r:id="rId10"/>
    <p:sldId id="267" r:id="rId11"/>
    <p:sldId id="265" r:id="rId12"/>
    <p:sldId id="281" r:id="rId13"/>
    <p:sldId id="278" r:id="rId14"/>
    <p:sldId id="282" r:id="rId15"/>
    <p:sldId id="298" r:id="rId16"/>
    <p:sldId id="299" r:id="rId17"/>
    <p:sldId id="270" r:id="rId18"/>
    <p:sldId id="279" r:id="rId19"/>
    <p:sldId id="271" r:id="rId20"/>
    <p:sldId id="274" r:id="rId21"/>
    <p:sldId id="272" r:id="rId22"/>
    <p:sldId id="275" r:id="rId23"/>
    <p:sldId id="273" r:id="rId24"/>
    <p:sldId id="276" r:id="rId25"/>
    <p:sldId id="300" r:id="rId26"/>
    <p:sldId id="277" r:id="rId27"/>
    <p:sldId id="280" r:id="rId28"/>
    <p:sldId id="268" r:id="rId29"/>
    <p:sldId id="269" r:id="rId30"/>
    <p:sldId id="286" r:id="rId31"/>
    <p:sldId id="283" r:id="rId32"/>
    <p:sldId id="285" r:id="rId33"/>
    <p:sldId id="288" r:id="rId34"/>
    <p:sldId id="294" r:id="rId35"/>
    <p:sldId id="289" r:id="rId36"/>
    <p:sldId id="295" r:id="rId37"/>
    <p:sldId id="293" r:id="rId38"/>
    <p:sldId id="296" r:id="rId39"/>
    <p:sldId id="297" r:id="rId40"/>
    <p:sldId id="291" r:id="rId41"/>
    <p:sldId id="284" r:id="rId42"/>
    <p:sldId id="301"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13"/>
    <p:restoredTop sz="94686"/>
  </p:normalViewPr>
  <p:slideViewPr>
    <p:cSldViewPr snapToGrid="0">
      <p:cViewPr varScale="1">
        <p:scale>
          <a:sx n="62" d="100"/>
          <a:sy n="62" d="100"/>
        </p:scale>
        <p:origin x="74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800" cap="all" baseline="0">
                <a:solidFill>
                  <a:srgbClr val="72DB2B"/>
                </a:solidFill>
                <a:latin typeface="Lao UI" panose="020B0502040204020203" pitchFamily="34" charset="0"/>
                <a:cs typeface="Lao UI" panose="020B0502040204020203"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787878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553BE0-3B16-294F-BBE6-07DB3026259B}"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7B84B-16E5-5146-A5AA-7E031DCEEAF8}" type="slidenum">
              <a:rPr lang="en-US" smtClean="0"/>
              <a:t>‹#›</a:t>
            </a:fld>
            <a:endParaRPr lang="en-US"/>
          </a:p>
        </p:txBody>
      </p:sp>
    </p:spTree>
    <p:extLst>
      <p:ext uri="{BB962C8B-B14F-4D97-AF65-F5344CB8AC3E}">
        <p14:creationId xmlns:p14="http://schemas.microsoft.com/office/powerpoint/2010/main" val="215125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553BE0-3B16-294F-BBE6-07DB3026259B}"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7B84B-16E5-5146-A5AA-7E031DCEEAF8}" type="slidenum">
              <a:rPr lang="en-US" smtClean="0"/>
              <a:t>‹#›</a:t>
            </a:fld>
            <a:endParaRPr lang="en-US"/>
          </a:p>
        </p:txBody>
      </p:sp>
    </p:spTree>
    <p:extLst>
      <p:ext uri="{BB962C8B-B14F-4D97-AF65-F5344CB8AC3E}">
        <p14:creationId xmlns:p14="http://schemas.microsoft.com/office/powerpoint/2010/main" val="2554839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553BE0-3B16-294F-BBE6-07DB3026259B}"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7B84B-16E5-5146-A5AA-7E031DCEEAF8}"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11202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553BE0-3B16-294F-BBE6-07DB3026259B}"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7B84B-16E5-5146-A5AA-7E031DCEEAF8}" type="slidenum">
              <a:rPr lang="en-US" smtClean="0"/>
              <a:t>‹#›</a:t>
            </a:fld>
            <a:endParaRPr lang="en-US"/>
          </a:p>
        </p:txBody>
      </p:sp>
    </p:spTree>
    <p:extLst>
      <p:ext uri="{BB962C8B-B14F-4D97-AF65-F5344CB8AC3E}">
        <p14:creationId xmlns:p14="http://schemas.microsoft.com/office/powerpoint/2010/main" val="3854711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B553BE0-3B16-294F-BBE6-07DB3026259B}" type="datetimeFigureOut">
              <a:rPr lang="en-US" smtClean="0"/>
              <a:t>7/15/2025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77B84B-16E5-5146-A5AA-7E031DCEEAF8}" type="slidenum">
              <a:rPr lang="en-US" smtClean="0"/>
              <a:t>‹#›</a:t>
            </a:fld>
            <a:endParaRPr lang="en-US"/>
          </a:p>
        </p:txBody>
      </p:sp>
    </p:spTree>
    <p:extLst>
      <p:ext uri="{BB962C8B-B14F-4D97-AF65-F5344CB8AC3E}">
        <p14:creationId xmlns:p14="http://schemas.microsoft.com/office/powerpoint/2010/main" val="2635914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B553BE0-3B16-294F-BBE6-07DB3026259B}" type="datetimeFigureOut">
              <a:rPr lang="en-US" smtClean="0"/>
              <a:t>7/15/2025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77B84B-16E5-5146-A5AA-7E031DCEEAF8}" type="slidenum">
              <a:rPr lang="en-US" smtClean="0"/>
              <a:t>‹#›</a:t>
            </a:fld>
            <a:endParaRPr lang="en-US"/>
          </a:p>
        </p:txBody>
      </p:sp>
    </p:spTree>
    <p:extLst>
      <p:ext uri="{BB962C8B-B14F-4D97-AF65-F5344CB8AC3E}">
        <p14:creationId xmlns:p14="http://schemas.microsoft.com/office/powerpoint/2010/main" val="4070159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27134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000" cap="all" baseline="0">
                <a:solidFill>
                  <a:srgbClr val="03272D"/>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2"/>
            <a:ext cx="2743200" cy="365125"/>
          </a:xfrm>
        </p:spPr>
        <p:txBody>
          <a:bodyPr/>
          <a:lstStyle/>
          <a:p>
            <a:fld id="{1D8BD707-D9CF-40AE-B4C6-C98DA3205C09}" type="datetimeFigureOut">
              <a:rPr lang="en-US" smtClean="0"/>
              <a:pPr/>
              <a:t>7/15/2025</a:t>
            </a:fld>
            <a:endParaRPr lang="en-US"/>
          </a:p>
        </p:txBody>
      </p:sp>
      <p:sp>
        <p:nvSpPr>
          <p:cNvPr id="5" name="Footer Placeholder 4"/>
          <p:cNvSpPr>
            <a:spLocks noGrp="1"/>
          </p:cNvSpPr>
          <p:nvPr>
            <p:ph type="ftr" sz="quarter" idx="11"/>
          </p:nvPr>
        </p:nvSpPr>
        <p:spPr>
          <a:xfrm>
            <a:off x="1876424" y="5410202"/>
            <a:ext cx="5124886" cy="365125"/>
          </a:xfrm>
        </p:spPr>
        <p:txBody>
          <a:bodyPr/>
          <a:lstStyle/>
          <a:p>
            <a:endParaRPr lang="en-US"/>
          </a:p>
        </p:txBody>
      </p:sp>
      <p:sp>
        <p:nvSpPr>
          <p:cNvPr id="6" name="Slide Number Placeholder 5"/>
          <p:cNvSpPr>
            <a:spLocks noGrp="1"/>
          </p:cNvSpPr>
          <p:nvPr>
            <p:ph type="sldNum" sz="quarter" idx="12"/>
          </p:nvPr>
        </p:nvSpPr>
        <p:spPr>
          <a:xfrm>
            <a:off x="9896912" y="5410200"/>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194668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077461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03272D"/>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40543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0" y="202881"/>
            <a:ext cx="11798135" cy="1478570"/>
          </a:xfrm>
        </p:spPr>
        <p:txBody>
          <a:bodyPr>
            <a:normAutofit/>
          </a:bodyPr>
          <a:lstStyle>
            <a:lvl1pPr>
              <a:defRPr sz="540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0" y="1804161"/>
            <a:ext cx="11798135" cy="4537262"/>
          </a:xfrm>
        </p:spPr>
        <p:txBody>
          <a:bodyPr/>
          <a:lstStyle>
            <a:lvl1pPr>
              <a:defRPr sz="4400">
                <a:latin typeface="Lao UI" panose="020B0502040204020203" pitchFamily="34" charset="0"/>
                <a:cs typeface="Lao UI" panose="020B0502040204020203" pitchFamily="34" charset="0"/>
              </a:defRPr>
            </a:lvl1pPr>
            <a:lvl2pPr>
              <a:defRPr sz="3600">
                <a:latin typeface="Lao UI" panose="020B0502040204020203" pitchFamily="34" charset="0"/>
                <a:cs typeface="Lao UI" panose="020B0502040204020203" pitchFamily="34" charset="0"/>
              </a:defRPr>
            </a:lvl2pPr>
            <a:lvl3pPr>
              <a:defRPr sz="3200">
                <a:latin typeface="Lao UI" panose="020B0502040204020203" pitchFamily="34" charset="0"/>
                <a:cs typeface="Lao UI" panose="020B0502040204020203" pitchFamily="34" charset="0"/>
              </a:defRPr>
            </a:lvl3pPr>
            <a:lvl4pPr>
              <a:defRPr sz="2800">
                <a:latin typeface="Lao UI" panose="020B0502040204020203" pitchFamily="34" charset="0"/>
                <a:cs typeface="Lao UI" panose="020B0502040204020203" pitchFamily="34" charset="0"/>
              </a:defRPr>
            </a:lvl4pPr>
            <a:lvl5pPr>
              <a:defRPr sz="24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860002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414437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444026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7/15/2025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964356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132792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377113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108879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732907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316862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767313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60795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72DB2B"/>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553BE0-3B16-294F-BBE6-07DB3026259B}" type="datetimeFigureOut">
              <a:rPr lang="en-US" smtClean="0"/>
              <a:t>7/15/2025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77B84B-16E5-5146-A5AA-7E031DCEEAF8}" type="slidenum">
              <a:rPr lang="en-US" smtClean="0"/>
              <a:t>‹#›</a:t>
            </a:fld>
            <a:endParaRPr lang="en-US"/>
          </a:p>
        </p:txBody>
      </p:sp>
    </p:spTree>
    <p:extLst>
      <p:ext uri="{BB962C8B-B14F-4D97-AF65-F5344CB8AC3E}">
        <p14:creationId xmlns:p14="http://schemas.microsoft.com/office/powerpoint/2010/main" val="9608888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7/15/2025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725147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7/15/2025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8517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553BE0-3B16-294F-BBE6-07DB3026259B}"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7B84B-16E5-5146-A5AA-7E031DCEEAF8}" type="slidenum">
              <a:rPr lang="en-US" smtClean="0"/>
              <a:t>‹#›</a:t>
            </a:fld>
            <a:endParaRPr lang="en-US"/>
          </a:p>
        </p:txBody>
      </p:sp>
    </p:spTree>
    <p:extLst>
      <p:ext uri="{BB962C8B-B14F-4D97-AF65-F5344CB8AC3E}">
        <p14:creationId xmlns:p14="http://schemas.microsoft.com/office/powerpoint/2010/main" val="2912880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553BE0-3B16-294F-BBE6-07DB3026259B}" type="datetimeFigureOut">
              <a:rPr lang="en-US" smtClean="0"/>
              <a:t>7/15/2025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77B84B-16E5-5146-A5AA-7E031DCEEAF8}" type="slidenum">
              <a:rPr lang="en-US" smtClean="0"/>
              <a:t>‹#›</a:t>
            </a:fld>
            <a:endParaRPr lang="en-US"/>
          </a:p>
        </p:txBody>
      </p:sp>
    </p:spTree>
    <p:extLst>
      <p:ext uri="{BB962C8B-B14F-4D97-AF65-F5344CB8AC3E}">
        <p14:creationId xmlns:p14="http://schemas.microsoft.com/office/powerpoint/2010/main" val="1770806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553BE0-3B16-294F-BBE6-07DB3026259B}" type="datetimeFigureOut">
              <a:rPr lang="en-US" smtClean="0"/>
              <a:t>7/15/2025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77B84B-16E5-5146-A5AA-7E031DCEEAF8}" type="slidenum">
              <a:rPr lang="en-US" smtClean="0"/>
              <a:t>‹#›</a:t>
            </a:fld>
            <a:endParaRPr lang="en-US"/>
          </a:p>
        </p:txBody>
      </p:sp>
    </p:spTree>
    <p:extLst>
      <p:ext uri="{BB962C8B-B14F-4D97-AF65-F5344CB8AC3E}">
        <p14:creationId xmlns:p14="http://schemas.microsoft.com/office/powerpoint/2010/main" val="901638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53BE0-3B16-294F-BBE6-07DB3026259B}" type="datetimeFigureOut">
              <a:rPr lang="en-US" smtClean="0"/>
              <a:t>7/15/2025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77B84B-16E5-5146-A5AA-7E031DCEEAF8}" type="slidenum">
              <a:rPr lang="en-US" smtClean="0"/>
              <a:t>‹#›</a:t>
            </a:fld>
            <a:endParaRPr lang="en-US"/>
          </a:p>
        </p:txBody>
      </p:sp>
    </p:spTree>
    <p:extLst>
      <p:ext uri="{BB962C8B-B14F-4D97-AF65-F5344CB8AC3E}">
        <p14:creationId xmlns:p14="http://schemas.microsoft.com/office/powerpoint/2010/main" val="116638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553BE0-3B16-294F-BBE6-07DB3026259B}"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7B84B-16E5-5146-A5AA-7E031DCEEAF8}" type="slidenum">
              <a:rPr lang="en-US" smtClean="0"/>
              <a:t>‹#›</a:t>
            </a:fld>
            <a:endParaRPr lang="en-US"/>
          </a:p>
        </p:txBody>
      </p:sp>
    </p:spTree>
    <p:extLst>
      <p:ext uri="{BB962C8B-B14F-4D97-AF65-F5344CB8AC3E}">
        <p14:creationId xmlns:p14="http://schemas.microsoft.com/office/powerpoint/2010/main" val="1953861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553BE0-3B16-294F-BBE6-07DB3026259B}" type="datetimeFigureOut">
              <a:rPr lang="en-US" smtClean="0"/>
              <a:t>7/15/2025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77B84B-16E5-5146-A5AA-7E031DCEEAF8}" type="slidenum">
              <a:rPr lang="en-US" smtClean="0"/>
              <a:t>‹#›</a:t>
            </a:fld>
            <a:endParaRPr lang="en-US"/>
          </a:p>
        </p:txBody>
      </p:sp>
    </p:spTree>
    <p:extLst>
      <p:ext uri="{BB962C8B-B14F-4D97-AF65-F5344CB8AC3E}">
        <p14:creationId xmlns:p14="http://schemas.microsoft.com/office/powerpoint/2010/main" val="1604304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B553BE0-3B16-294F-BBE6-07DB3026259B}" type="datetimeFigureOut">
              <a:rPr lang="en-US" smtClean="0"/>
              <a:t>7/15/2025</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377B84B-16E5-5146-A5AA-7E031DCEEAF8}" type="slidenum">
              <a:rPr lang="en-US" smtClean="0"/>
              <a:t>‹#›</a:t>
            </a:fld>
            <a:endParaRPr lang="en-US"/>
          </a:p>
        </p:txBody>
      </p:sp>
    </p:spTree>
    <p:extLst>
      <p:ext uri="{BB962C8B-B14F-4D97-AF65-F5344CB8AC3E}">
        <p14:creationId xmlns:p14="http://schemas.microsoft.com/office/powerpoint/2010/main" val="35737245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46"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rgbClr val="03272D"/>
                </a:solidFill>
              </a:defRPr>
            </a:lvl1pPr>
          </a:lstStyle>
          <a:p>
            <a:fld id="{1D8BD707-D9CF-40AE-B4C6-C98DA3205C09}" type="datetimeFigureOut">
              <a:rPr lang="en-US" smtClean="0"/>
              <a:pPr/>
              <a:t>7/15/2025</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598739384"/>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Lst>
  <p:txStyles>
    <p:titleStyle>
      <a:lvl1pPr algn="l" defTabSz="914446" rtl="0" eaLnBrk="1" latinLnBrk="0" hangingPunct="1">
        <a:lnSpc>
          <a:spcPct val="90000"/>
        </a:lnSpc>
        <a:spcBef>
          <a:spcPct val="0"/>
        </a:spcBef>
        <a:buNone/>
        <a:defRPr sz="3600" kern="1200" cap="all" baseline="0">
          <a:solidFill>
            <a:srgbClr val="03272D"/>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rgbClr val="03272D"/>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rgbClr val="03272D"/>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rgbClr val="03272D"/>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4271F-3B12-CF15-C826-F5AFA1215FA2}"/>
              </a:ext>
            </a:extLst>
          </p:cNvPr>
          <p:cNvSpPr>
            <a:spLocks noGrp="1"/>
          </p:cNvSpPr>
          <p:nvPr>
            <p:ph type="ctrTitle"/>
          </p:nvPr>
        </p:nvSpPr>
        <p:spPr/>
        <p:txBody>
          <a:bodyPr>
            <a:normAutofit/>
          </a:bodyPr>
          <a:lstStyle/>
          <a:p>
            <a:r>
              <a:rPr lang="en-US" sz="8000" dirty="0"/>
              <a:t>Colossians </a:t>
            </a:r>
          </a:p>
        </p:txBody>
      </p:sp>
      <p:sp>
        <p:nvSpPr>
          <p:cNvPr id="3" name="Subtitle 2">
            <a:extLst>
              <a:ext uri="{FF2B5EF4-FFF2-40B4-BE49-F238E27FC236}">
                <a16:creationId xmlns:a16="http://schemas.microsoft.com/office/drawing/2014/main" id="{E59403C1-7FB1-FF7F-33D5-A231A1C211E0}"/>
              </a:ext>
            </a:extLst>
          </p:cNvPr>
          <p:cNvSpPr>
            <a:spLocks noGrp="1"/>
          </p:cNvSpPr>
          <p:nvPr>
            <p:ph type="subTitle" idx="1"/>
          </p:nvPr>
        </p:nvSpPr>
        <p:spPr/>
        <p:txBody>
          <a:bodyPr/>
          <a:lstStyle/>
          <a:p>
            <a:r>
              <a:rPr lang="en-US" sz="4400" dirty="0"/>
              <a:t>Spiritual transformation</a:t>
            </a:r>
            <a:endParaRPr lang="en-US" dirty="0"/>
          </a:p>
        </p:txBody>
      </p:sp>
    </p:spTree>
    <p:extLst>
      <p:ext uri="{BB962C8B-B14F-4D97-AF65-F5344CB8AC3E}">
        <p14:creationId xmlns:p14="http://schemas.microsoft.com/office/powerpoint/2010/main" val="2587488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441D5-7BA7-F7C4-3BC7-509BB92B2EDC}"/>
              </a:ext>
            </a:extLst>
          </p:cNvPr>
          <p:cNvSpPr>
            <a:spLocks noGrp="1"/>
          </p:cNvSpPr>
          <p:nvPr>
            <p:ph type="title"/>
          </p:nvPr>
        </p:nvSpPr>
        <p:spPr/>
        <p:txBody>
          <a:bodyPr/>
          <a:lstStyle/>
          <a:p>
            <a:r>
              <a:rPr lang="en-US" dirty="0"/>
              <a:t>They heard the “good news”</a:t>
            </a:r>
          </a:p>
        </p:txBody>
      </p:sp>
      <p:sp>
        <p:nvSpPr>
          <p:cNvPr id="3" name="Content Placeholder 2">
            <a:extLst>
              <a:ext uri="{FF2B5EF4-FFF2-40B4-BE49-F238E27FC236}">
                <a16:creationId xmlns:a16="http://schemas.microsoft.com/office/drawing/2014/main" id="{BC6771E1-632F-63D1-C562-50A2536929E9}"/>
              </a:ext>
            </a:extLst>
          </p:cNvPr>
          <p:cNvSpPr>
            <a:spLocks noGrp="1"/>
          </p:cNvSpPr>
          <p:nvPr>
            <p:ph idx="1"/>
          </p:nvPr>
        </p:nvSpPr>
        <p:spPr/>
        <p:txBody>
          <a:bodyPr/>
          <a:lstStyle/>
          <a:p>
            <a:r>
              <a:rPr lang="en-US" dirty="0"/>
              <a:t>It had a real impact on their community</a:t>
            </a:r>
          </a:p>
          <a:p>
            <a:r>
              <a:rPr lang="en-US" dirty="0"/>
              <a:t>They heard God’s truth</a:t>
            </a:r>
          </a:p>
          <a:p>
            <a:r>
              <a:rPr lang="en-US" dirty="0"/>
              <a:t>They believed (faith)</a:t>
            </a:r>
          </a:p>
          <a:p>
            <a:r>
              <a:rPr lang="en-US" dirty="0"/>
              <a:t>They began to change (action)</a:t>
            </a:r>
          </a:p>
        </p:txBody>
      </p:sp>
    </p:spTree>
    <p:extLst>
      <p:ext uri="{BB962C8B-B14F-4D97-AF65-F5344CB8AC3E}">
        <p14:creationId xmlns:p14="http://schemas.microsoft.com/office/powerpoint/2010/main" val="245908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0CCA42-2B69-1559-BAFD-59601ED7EA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F75D6-F1C2-450E-9F1B-29D24DFE3019}"/>
              </a:ext>
            </a:extLst>
          </p:cNvPr>
          <p:cNvSpPr>
            <a:spLocks noGrp="1"/>
          </p:cNvSpPr>
          <p:nvPr>
            <p:ph type="title"/>
          </p:nvPr>
        </p:nvSpPr>
        <p:spPr/>
        <p:txBody>
          <a:bodyPr/>
          <a:lstStyle/>
          <a:p>
            <a:r>
              <a:rPr lang="en-US" dirty="0"/>
              <a:t>They heard the “good news”</a:t>
            </a:r>
          </a:p>
        </p:txBody>
      </p:sp>
      <p:sp>
        <p:nvSpPr>
          <p:cNvPr id="3" name="Content Placeholder 2">
            <a:extLst>
              <a:ext uri="{FF2B5EF4-FFF2-40B4-BE49-F238E27FC236}">
                <a16:creationId xmlns:a16="http://schemas.microsoft.com/office/drawing/2014/main" id="{9C76CF4C-40D5-6C1A-EF8C-839C95491619}"/>
              </a:ext>
            </a:extLst>
          </p:cNvPr>
          <p:cNvSpPr>
            <a:spLocks noGrp="1"/>
          </p:cNvSpPr>
          <p:nvPr>
            <p:ph idx="1"/>
          </p:nvPr>
        </p:nvSpPr>
        <p:spPr/>
        <p:txBody>
          <a:bodyPr/>
          <a:lstStyle/>
          <a:p>
            <a:r>
              <a:rPr lang="en-US" dirty="0"/>
              <a:t>Faith</a:t>
            </a:r>
          </a:p>
          <a:p>
            <a:r>
              <a:rPr lang="en-US" dirty="0"/>
              <a:t>Love	 </a:t>
            </a:r>
          </a:p>
          <a:p>
            <a:r>
              <a:rPr lang="en-US" dirty="0"/>
              <a:t>Hope</a:t>
            </a:r>
          </a:p>
        </p:txBody>
      </p:sp>
      <p:sp>
        <p:nvSpPr>
          <p:cNvPr id="6" name="TextBox 5">
            <a:extLst>
              <a:ext uri="{FF2B5EF4-FFF2-40B4-BE49-F238E27FC236}">
                <a16:creationId xmlns:a16="http://schemas.microsoft.com/office/drawing/2014/main" id="{4DD9E8D0-F1B3-B0FC-E378-809923659F21}"/>
              </a:ext>
            </a:extLst>
          </p:cNvPr>
          <p:cNvSpPr txBox="1"/>
          <p:nvPr/>
        </p:nvSpPr>
        <p:spPr>
          <a:xfrm>
            <a:off x="2799759" y="1900900"/>
            <a:ext cx="8337163" cy="3416320"/>
          </a:xfrm>
          <a:prstGeom prst="rect">
            <a:avLst/>
          </a:prstGeom>
          <a:noFill/>
        </p:spPr>
        <p:txBody>
          <a:bodyPr wrap="square">
            <a:spAutoFit/>
          </a:bodyPr>
          <a:lstStyle/>
          <a:p>
            <a:r>
              <a:rPr lang="en-US" sz="5400" b="1" dirty="0"/>
              <a:t>5</a:t>
            </a:r>
            <a:r>
              <a:rPr lang="en-US" sz="5400" dirty="0"/>
              <a:t> which come from your confident </a:t>
            </a:r>
            <a:r>
              <a:rPr lang="en-US" sz="5400" u="sng" dirty="0"/>
              <a:t>hope</a:t>
            </a:r>
            <a:r>
              <a:rPr lang="en-US" sz="5400" dirty="0"/>
              <a:t> of what God has reserved for you in heaven</a:t>
            </a:r>
          </a:p>
        </p:txBody>
      </p:sp>
    </p:spTree>
    <p:extLst>
      <p:ext uri="{BB962C8B-B14F-4D97-AF65-F5344CB8AC3E}">
        <p14:creationId xmlns:p14="http://schemas.microsoft.com/office/powerpoint/2010/main" val="371533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FECB4-983A-71CC-CD16-2212375DA32A}"/>
              </a:ext>
            </a:extLst>
          </p:cNvPr>
          <p:cNvSpPr>
            <a:spLocks noGrp="1"/>
          </p:cNvSpPr>
          <p:nvPr>
            <p:ph type="title"/>
          </p:nvPr>
        </p:nvSpPr>
        <p:spPr/>
        <p:txBody>
          <a:bodyPr/>
          <a:lstStyle/>
          <a:p>
            <a:r>
              <a:rPr lang="en-US" dirty="0"/>
              <a:t>The transformation of values</a:t>
            </a:r>
          </a:p>
        </p:txBody>
      </p:sp>
      <p:sp>
        <p:nvSpPr>
          <p:cNvPr id="3" name="Content Placeholder 2">
            <a:extLst>
              <a:ext uri="{FF2B5EF4-FFF2-40B4-BE49-F238E27FC236}">
                <a16:creationId xmlns:a16="http://schemas.microsoft.com/office/drawing/2014/main" id="{E04D445F-A265-064D-A34B-A428F0099D9E}"/>
              </a:ext>
            </a:extLst>
          </p:cNvPr>
          <p:cNvSpPr>
            <a:spLocks noGrp="1"/>
          </p:cNvSpPr>
          <p:nvPr>
            <p:ph idx="1"/>
          </p:nvPr>
        </p:nvSpPr>
        <p:spPr/>
        <p:txBody>
          <a:bodyPr>
            <a:normAutofit fontScale="92500"/>
          </a:bodyPr>
          <a:lstStyle/>
          <a:p>
            <a:r>
              <a:rPr lang="en-US" sz="4800" dirty="0"/>
              <a:t>What we do is a product of what we believe</a:t>
            </a:r>
          </a:p>
          <a:p>
            <a:pPr lvl="1"/>
            <a:r>
              <a:rPr lang="en-US" sz="4000" dirty="0"/>
              <a:t>It’s a dog eat dog world</a:t>
            </a:r>
          </a:p>
          <a:p>
            <a:pPr lvl="1"/>
            <a:r>
              <a:rPr lang="en-US" sz="4000" dirty="0"/>
              <a:t>You have to love yourself BEFORE you can love others</a:t>
            </a:r>
          </a:p>
          <a:p>
            <a:pPr lvl="1"/>
            <a:r>
              <a:rPr lang="en-US" sz="4000" dirty="0"/>
              <a:t>God helps those who help themselves</a:t>
            </a:r>
          </a:p>
          <a:p>
            <a:pPr lvl="1"/>
            <a:r>
              <a:rPr lang="en-US" sz="4000" dirty="0"/>
              <a:t>He who dies with the most toys wins</a:t>
            </a:r>
          </a:p>
        </p:txBody>
      </p:sp>
    </p:spTree>
    <p:extLst>
      <p:ext uri="{BB962C8B-B14F-4D97-AF65-F5344CB8AC3E}">
        <p14:creationId xmlns:p14="http://schemas.microsoft.com/office/powerpoint/2010/main" val="245496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16D8-4346-33D3-69E8-36C91073D342}"/>
              </a:ext>
            </a:extLst>
          </p:cNvPr>
          <p:cNvSpPr>
            <a:spLocks noGrp="1"/>
          </p:cNvSpPr>
          <p:nvPr>
            <p:ph type="title"/>
          </p:nvPr>
        </p:nvSpPr>
        <p:spPr/>
        <p:txBody>
          <a:bodyPr/>
          <a:lstStyle/>
          <a:p>
            <a:r>
              <a:rPr lang="en-US" dirty="0"/>
              <a:t>Values in Roman culture</a:t>
            </a:r>
          </a:p>
        </p:txBody>
      </p:sp>
      <p:sp>
        <p:nvSpPr>
          <p:cNvPr id="3" name="Content Placeholder 2">
            <a:extLst>
              <a:ext uri="{FF2B5EF4-FFF2-40B4-BE49-F238E27FC236}">
                <a16:creationId xmlns:a16="http://schemas.microsoft.com/office/drawing/2014/main" id="{CD2DEBCA-ADE7-7757-C8CA-6FD587C889A6}"/>
              </a:ext>
            </a:extLst>
          </p:cNvPr>
          <p:cNvSpPr>
            <a:spLocks noGrp="1"/>
          </p:cNvSpPr>
          <p:nvPr>
            <p:ph idx="1"/>
          </p:nvPr>
        </p:nvSpPr>
        <p:spPr/>
        <p:txBody>
          <a:bodyPr>
            <a:normAutofit lnSpcReduction="10000"/>
          </a:bodyPr>
          <a:lstStyle/>
          <a:p>
            <a:r>
              <a:rPr lang="en-US" dirty="0"/>
              <a:t>Infanticide</a:t>
            </a:r>
          </a:p>
          <a:p>
            <a:r>
              <a:rPr lang="en-US" dirty="0"/>
              <a:t>Wild sexual immorality</a:t>
            </a:r>
          </a:p>
          <a:p>
            <a:r>
              <a:rPr lang="en-US" dirty="0"/>
              <a:t>Low view of women</a:t>
            </a:r>
          </a:p>
          <a:p>
            <a:r>
              <a:rPr lang="en-US" dirty="0"/>
              <a:t>Slavery</a:t>
            </a:r>
          </a:p>
          <a:p>
            <a:r>
              <a:rPr lang="en-US" dirty="0"/>
              <a:t>Great disregard for human life and dignity</a:t>
            </a:r>
          </a:p>
        </p:txBody>
      </p:sp>
    </p:spTree>
    <p:extLst>
      <p:ext uri="{BB962C8B-B14F-4D97-AF65-F5344CB8AC3E}">
        <p14:creationId xmlns:p14="http://schemas.microsoft.com/office/powerpoint/2010/main" val="4293780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429F13-0677-62C3-6149-97745DF2B6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58A058-C322-C4CA-3A0A-7360716331DD}"/>
              </a:ext>
            </a:extLst>
          </p:cNvPr>
          <p:cNvSpPr>
            <a:spLocks noGrp="1"/>
          </p:cNvSpPr>
          <p:nvPr>
            <p:ph type="title"/>
          </p:nvPr>
        </p:nvSpPr>
        <p:spPr/>
        <p:txBody>
          <a:bodyPr/>
          <a:lstStyle/>
          <a:p>
            <a:r>
              <a:rPr lang="en-US" dirty="0"/>
              <a:t>Values in Roman culture</a:t>
            </a:r>
          </a:p>
        </p:txBody>
      </p:sp>
      <p:sp>
        <p:nvSpPr>
          <p:cNvPr id="3" name="Content Placeholder 2">
            <a:extLst>
              <a:ext uri="{FF2B5EF4-FFF2-40B4-BE49-F238E27FC236}">
                <a16:creationId xmlns:a16="http://schemas.microsoft.com/office/drawing/2014/main" id="{3DD5431B-C01E-47E5-0064-BC3880D1C9BB}"/>
              </a:ext>
            </a:extLst>
          </p:cNvPr>
          <p:cNvSpPr>
            <a:spLocks noGrp="1"/>
          </p:cNvSpPr>
          <p:nvPr>
            <p:ph idx="1"/>
          </p:nvPr>
        </p:nvSpPr>
        <p:spPr/>
        <p:txBody>
          <a:bodyPr>
            <a:normAutofit lnSpcReduction="10000"/>
          </a:bodyPr>
          <a:lstStyle/>
          <a:p>
            <a:r>
              <a:rPr lang="en-US" dirty="0"/>
              <a:t>Infanticide</a:t>
            </a:r>
          </a:p>
          <a:p>
            <a:r>
              <a:rPr lang="en-US" dirty="0"/>
              <a:t>Wild sexual immorality</a:t>
            </a:r>
          </a:p>
          <a:p>
            <a:r>
              <a:rPr lang="en-US" dirty="0"/>
              <a:t>Low view of women</a:t>
            </a:r>
          </a:p>
          <a:p>
            <a:r>
              <a:rPr lang="en-US" dirty="0"/>
              <a:t>Slavery</a:t>
            </a:r>
          </a:p>
          <a:p>
            <a:r>
              <a:rPr lang="en-US" dirty="0"/>
              <a:t>Great disregard for human life and dignity</a:t>
            </a:r>
          </a:p>
        </p:txBody>
      </p:sp>
      <p:sp>
        <p:nvSpPr>
          <p:cNvPr id="6" name="TextBox 5">
            <a:extLst>
              <a:ext uri="{FF2B5EF4-FFF2-40B4-BE49-F238E27FC236}">
                <a16:creationId xmlns:a16="http://schemas.microsoft.com/office/drawing/2014/main" id="{0FD1E043-412B-1AED-E1E5-EE679C86E94C}"/>
              </a:ext>
            </a:extLst>
          </p:cNvPr>
          <p:cNvSpPr txBox="1"/>
          <p:nvPr/>
        </p:nvSpPr>
        <p:spPr>
          <a:xfrm>
            <a:off x="225630" y="930207"/>
            <a:ext cx="8855844" cy="526297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lvl="0" algn="ctr">
              <a:defRPr/>
            </a:pPr>
            <a:r>
              <a:rPr lang="en-GB" sz="4000" b="1" spc="-150"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You are God’s work of art.</a:t>
            </a:r>
          </a:p>
          <a:p>
            <a:pPr lvl="0" algn="ctr">
              <a:defRPr/>
            </a:pPr>
            <a:r>
              <a:rPr lang="en-GB" sz="2400" b="1"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Psalm 139:14; Ephesians 2:10</a:t>
            </a:r>
          </a:p>
          <a:p>
            <a:pPr lvl="0" algn="ctr">
              <a:defRPr/>
            </a:pPr>
            <a:r>
              <a:rPr lang="en-GB" sz="4000" b="1" spc="-150"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You have inherent dignity and equality.</a:t>
            </a:r>
          </a:p>
          <a:p>
            <a:pPr lvl="0" algn="ctr">
              <a:defRPr/>
            </a:pPr>
            <a:r>
              <a:rPr lang="en-GB" sz="2400" b="1"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Colossians 3:11; Genesis 1:26-27; Galatians 3:28</a:t>
            </a:r>
          </a:p>
          <a:p>
            <a:pPr lvl="0" algn="ctr">
              <a:defRPr/>
            </a:pPr>
            <a:r>
              <a:rPr lang="en-GB" sz="4000" b="1" spc="-150"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You are God’s child—more loved than you can intellectually comprehend.</a:t>
            </a:r>
          </a:p>
          <a:p>
            <a:pPr lvl="0" algn="ctr">
              <a:defRPr/>
            </a:pPr>
            <a:r>
              <a:rPr lang="en-GB" sz="2400" b="1"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Galatians 4:6-7; Ephesians 3:19</a:t>
            </a:r>
          </a:p>
          <a:p>
            <a:pPr lvl="0" algn="ctr">
              <a:defRPr/>
            </a:pPr>
            <a:r>
              <a:rPr lang="en-GB" sz="4000" b="1" spc="-150"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Your life has significance and purpose that you can’t possibly grasp.</a:t>
            </a:r>
          </a:p>
          <a:p>
            <a:pPr lvl="0" algn="ctr">
              <a:defRPr/>
            </a:pPr>
            <a:r>
              <a:rPr lang="en-GB" sz="2400" b="1"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1 Peter 1:7-8; Matthew 25:21</a:t>
            </a:r>
          </a:p>
        </p:txBody>
      </p:sp>
    </p:spTree>
    <p:extLst>
      <p:ext uri="{BB962C8B-B14F-4D97-AF65-F5344CB8AC3E}">
        <p14:creationId xmlns:p14="http://schemas.microsoft.com/office/powerpoint/2010/main" val="1409680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F4A92B-9417-79C7-9EFC-C3C7D8F55F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569FC6-FF74-393E-0B5C-A98BAFAF53AF}"/>
              </a:ext>
            </a:extLst>
          </p:cNvPr>
          <p:cNvSpPr>
            <a:spLocks noGrp="1"/>
          </p:cNvSpPr>
          <p:nvPr>
            <p:ph type="title"/>
          </p:nvPr>
        </p:nvSpPr>
        <p:spPr/>
        <p:txBody>
          <a:bodyPr/>
          <a:lstStyle/>
          <a:p>
            <a:r>
              <a:rPr lang="en-US" dirty="0"/>
              <a:t>Values in Roman culture</a:t>
            </a:r>
          </a:p>
        </p:txBody>
      </p:sp>
      <p:sp>
        <p:nvSpPr>
          <p:cNvPr id="3" name="Content Placeholder 2">
            <a:extLst>
              <a:ext uri="{FF2B5EF4-FFF2-40B4-BE49-F238E27FC236}">
                <a16:creationId xmlns:a16="http://schemas.microsoft.com/office/drawing/2014/main" id="{7BF418DC-71B9-0011-E08C-FF92E2A19D5C}"/>
              </a:ext>
            </a:extLst>
          </p:cNvPr>
          <p:cNvSpPr>
            <a:spLocks noGrp="1"/>
          </p:cNvSpPr>
          <p:nvPr>
            <p:ph idx="1"/>
          </p:nvPr>
        </p:nvSpPr>
        <p:spPr/>
        <p:txBody>
          <a:bodyPr>
            <a:normAutofit lnSpcReduction="10000"/>
          </a:bodyPr>
          <a:lstStyle/>
          <a:p>
            <a:r>
              <a:rPr lang="en-US" dirty="0"/>
              <a:t>Infanticide</a:t>
            </a:r>
          </a:p>
          <a:p>
            <a:r>
              <a:rPr lang="en-US" dirty="0"/>
              <a:t>Wild sexual immorality</a:t>
            </a:r>
          </a:p>
          <a:p>
            <a:r>
              <a:rPr lang="en-US" dirty="0"/>
              <a:t>Low view of women</a:t>
            </a:r>
          </a:p>
          <a:p>
            <a:r>
              <a:rPr lang="en-US" dirty="0"/>
              <a:t>Slavery</a:t>
            </a:r>
          </a:p>
          <a:p>
            <a:r>
              <a:rPr lang="en-US" dirty="0"/>
              <a:t>Great disregard for human life and dignity</a:t>
            </a:r>
          </a:p>
        </p:txBody>
      </p:sp>
      <p:sp>
        <p:nvSpPr>
          <p:cNvPr id="6" name="TextBox 5">
            <a:extLst>
              <a:ext uri="{FF2B5EF4-FFF2-40B4-BE49-F238E27FC236}">
                <a16:creationId xmlns:a16="http://schemas.microsoft.com/office/drawing/2014/main" id="{A235B296-EF64-D042-FB6D-A8712231FA9D}"/>
              </a:ext>
            </a:extLst>
          </p:cNvPr>
          <p:cNvSpPr txBox="1"/>
          <p:nvPr/>
        </p:nvSpPr>
        <p:spPr>
          <a:xfrm>
            <a:off x="168235" y="687334"/>
            <a:ext cx="8855844" cy="5262979"/>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lvl="0" algn="ctr">
              <a:defRPr/>
            </a:pPr>
            <a:r>
              <a:rPr lang="en-GB" sz="4000" b="1" spc="-150"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You are God’s work of art.</a:t>
            </a:r>
          </a:p>
          <a:p>
            <a:pPr lvl="0" algn="ctr">
              <a:defRPr/>
            </a:pPr>
            <a:r>
              <a:rPr lang="en-GB" sz="2400" b="1"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Psalm 139:14; Ephesians 2:10</a:t>
            </a:r>
          </a:p>
          <a:p>
            <a:pPr lvl="0" algn="ctr">
              <a:defRPr/>
            </a:pPr>
            <a:r>
              <a:rPr lang="en-GB" sz="4000" b="1" spc="-150"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You have inherent dignity and equality.</a:t>
            </a:r>
          </a:p>
          <a:p>
            <a:pPr lvl="0" algn="ctr">
              <a:defRPr/>
            </a:pPr>
            <a:r>
              <a:rPr lang="en-GB" sz="2400" b="1"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Colossians 3:11; Genesis 1:26-27; Galatians 3:28</a:t>
            </a:r>
          </a:p>
          <a:p>
            <a:pPr lvl="0" algn="ctr">
              <a:defRPr/>
            </a:pPr>
            <a:r>
              <a:rPr lang="en-GB" sz="4000" b="1" spc="-150"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You are God’s child—more loved than you can intellectually comprehend.</a:t>
            </a:r>
          </a:p>
          <a:p>
            <a:pPr lvl="0" algn="ctr">
              <a:defRPr/>
            </a:pPr>
            <a:r>
              <a:rPr lang="en-GB" sz="2400" b="1"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Galatians 4:6-7; Ephesians 3:19</a:t>
            </a:r>
          </a:p>
          <a:p>
            <a:pPr lvl="0" algn="ctr">
              <a:defRPr/>
            </a:pPr>
            <a:r>
              <a:rPr lang="en-GB" sz="4000" b="1" spc="-150"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Your life has significance and purpose that you can’t possibly grasp.</a:t>
            </a:r>
          </a:p>
          <a:p>
            <a:pPr lvl="0" algn="ctr">
              <a:defRPr/>
            </a:pPr>
            <a:r>
              <a:rPr lang="en-GB" sz="2400" b="1"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1 Peter 1:7-8; Matthew 25:21</a:t>
            </a:r>
          </a:p>
        </p:txBody>
      </p:sp>
      <p:sp>
        <p:nvSpPr>
          <p:cNvPr id="4" name="TextBox 3">
            <a:extLst>
              <a:ext uri="{FF2B5EF4-FFF2-40B4-BE49-F238E27FC236}">
                <a16:creationId xmlns:a16="http://schemas.microsoft.com/office/drawing/2014/main" id="{F412AE53-A4E9-9E99-C566-18E4903D9FB9}"/>
              </a:ext>
            </a:extLst>
          </p:cNvPr>
          <p:cNvSpPr txBox="1"/>
          <p:nvPr/>
        </p:nvSpPr>
        <p:spPr>
          <a:xfrm>
            <a:off x="2613285" y="1859339"/>
            <a:ext cx="8855844" cy="3139321"/>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a:spAutoFit/>
          </a:bodyPr>
          <a:lstStyle/>
          <a:p>
            <a:pPr lvl="0" algn="ctr">
              <a:defRPr/>
            </a:pPr>
            <a:r>
              <a:rPr lang="en-GB" sz="6600" b="1" spc="-150"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rPr>
              <a:t>AND SO IS EVERY OTHER PERSON ON THE PLANET!</a:t>
            </a:r>
            <a:endParaRPr lang="en-GB" sz="4400" b="1" dirty="0">
              <a:solidFill>
                <a:schemeClr val="tx1"/>
              </a:solidFill>
              <a:effectLst>
                <a:outerShdw blurRad="38100" dist="38100" dir="2700000" algn="tl">
                  <a:srgbClr val="000000">
                    <a:alpha val="43137"/>
                  </a:srgbClr>
                </a:outerShdw>
              </a:effectLst>
              <a:latin typeface="Lao UI" panose="020B0502040204020203" pitchFamily="34" charset="0"/>
              <a:cs typeface="Lao UI" panose="020B0502040204020203" pitchFamily="34" charset="0"/>
            </a:endParaRPr>
          </a:p>
        </p:txBody>
      </p:sp>
    </p:spTree>
    <p:extLst>
      <p:ext uri="{BB962C8B-B14F-4D97-AF65-F5344CB8AC3E}">
        <p14:creationId xmlns:p14="http://schemas.microsoft.com/office/powerpoint/2010/main" val="4232893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E177F-5FA9-A33D-314F-76ED31088A3C}"/>
              </a:ext>
            </a:extLst>
          </p:cNvPr>
          <p:cNvSpPr>
            <a:spLocks noGrp="1"/>
          </p:cNvSpPr>
          <p:nvPr>
            <p:ph type="title"/>
          </p:nvPr>
        </p:nvSpPr>
        <p:spPr/>
        <p:txBody>
          <a:bodyPr>
            <a:normAutofit fontScale="90000"/>
          </a:bodyPr>
          <a:lstStyle/>
          <a:p>
            <a:r>
              <a:rPr lang="en-US" dirty="0"/>
              <a:t>AI on Actual American lived values</a:t>
            </a:r>
          </a:p>
        </p:txBody>
      </p:sp>
      <p:sp>
        <p:nvSpPr>
          <p:cNvPr id="3" name="Content Placeholder 2">
            <a:extLst>
              <a:ext uri="{FF2B5EF4-FFF2-40B4-BE49-F238E27FC236}">
                <a16:creationId xmlns:a16="http://schemas.microsoft.com/office/drawing/2014/main" id="{DE86719B-E537-507E-985F-B3F39957CA1D}"/>
              </a:ext>
            </a:extLst>
          </p:cNvPr>
          <p:cNvSpPr>
            <a:spLocks noGrp="1"/>
          </p:cNvSpPr>
          <p:nvPr>
            <p:ph idx="1"/>
          </p:nvPr>
        </p:nvSpPr>
        <p:spPr/>
        <p:txBody>
          <a:bodyPr>
            <a:normAutofit fontScale="92500" lnSpcReduction="10000"/>
          </a:bodyPr>
          <a:lstStyle/>
          <a:p>
            <a:pPr marL="0" indent="0">
              <a:buNone/>
            </a:pPr>
            <a:r>
              <a:rPr lang="en-US" dirty="0"/>
              <a:t>Q-Given your access to information on the web, literature, and human interactions, what is your objective analysis of Americans priorities and values? Not based on what they say but on how they live. Give a list of top 5 priorities of what they live for and what they value.</a:t>
            </a:r>
          </a:p>
          <a:p>
            <a:endParaRPr lang="en-US" dirty="0"/>
          </a:p>
        </p:txBody>
      </p:sp>
    </p:spTree>
    <p:extLst>
      <p:ext uri="{BB962C8B-B14F-4D97-AF65-F5344CB8AC3E}">
        <p14:creationId xmlns:p14="http://schemas.microsoft.com/office/powerpoint/2010/main" val="3973942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C10477-F9F9-7847-E728-8B9626697F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3B86E3-AE8F-4B69-6E59-43312451F966}"/>
              </a:ext>
            </a:extLst>
          </p:cNvPr>
          <p:cNvSpPr>
            <a:spLocks noGrp="1"/>
          </p:cNvSpPr>
          <p:nvPr>
            <p:ph type="title"/>
          </p:nvPr>
        </p:nvSpPr>
        <p:spPr/>
        <p:txBody>
          <a:bodyPr>
            <a:normAutofit fontScale="90000"/>
          </a:bodyPr>
          <a:lstStyle/>
          <a:p>
            <a:r>
              <a:rPr lang="en-US" dirty="0"/>
              <a:t>AI on Actual American lived values</a:t>
            </a:r>
          </a:p>
        </p:txBody>
      </p:sp>
      <p:sp>
        <p:nvSpPr>
          <p:cNvPr id="3" name="Content Placeholder 2">
            <a:extLst>
              <a:ext uri="{FF2B5EF4-FFF2-40B4-BE49-F238E27FC236}">
                <a16:creationId xmlns:a16="http://schemas.microsoft.com/office/drawing/2014/main" id="{00C9A3C8-F149-D3DA-CEA9-4129F420F87E}"/>
              </a:ext>
            </a:extLst>
          </p:cNvPr>
          <p:cNvSpPr>
            <a:spLocks noGrp="1"/>
          </p:cNvSpPr>
          <p:nvPr>
            <p:ph idx="1"/>
          </p:nvPr>
        </p:nvSpPr>
        <p:spPr/>
        <p:txBody>
          <a:bodyPr>
            <a:normAutofit fontScale="92500" lnSpcReduction="20000"/>
          </a:bodyPr>
          <a:lstStyle/>
          <a:p>
            <a:pPr marL="0" indent="0">
              <a:buNone/>
            </a:pPr>
            <a:r>
              <a:rPr lang="en-US" dirty="0"/>
              <a:t>A-Based on objective indicators—including consumer behavior, time use studies, economic data, media consumption patterns, health outcomes, and sociological research—here is an analysis of the </a:t>
            </a:r>
            <a:r>
              <a:rPr lang="en-US" b="1" dirty="0"/>
              <a:t>top 5 actual priorities and values</a:t>
            </a:r>
            <a:r>
              <a:rPr lang="en-US" dirty="0"/>
              <a:t> that most Americans live by, </a:t>
            </a:r>
            <a:r>
              <a:rPr lang="en-US" i="1" dirty="0"/>
              <a:t>not</a:t>
            </a:r>
            <a:r>
              <a:rPr lang="en-US" dirty="0"/>
              <a:t> what they claim to value:</a:t>
            </a:r>
          </a:p>
          <a:p>
            <a:endParaRPr lang="en-US" dirty="0"/>
          </a:p>
        </p:txBody>
      </p:sp>
    </p:spTree>
    <p:extLst>
      <p:ext uri="{BB962C8B-B14F-4D97-AF65-F5344CB8AC3E}">
        <p14:creationId xmlns:p14="http://schemas.microsoft.com/office/powerpoint/2010/main" val="1905049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87F7B2-185E-01B7-1A3E-80F7FA9204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E69F8-F0A7-7DF5-D979-25ACD895FD78}"/>
              </a:ext>
            </a:extLst>
          </p:cNvPr>
          <p:cNvSpPr>
            <a:spLocks noGrp="1"/>
          </p:cNvSpPr>
          <p:nvPr>
            <p:ph type="title"/>
          </p:nvPr>
        </p:nvSpPr>
        <p:spPr/>
        <p:txBody>
          <a:bodyPr>
            <a:normAutofit fontScale="90000"/>
          </a:bodyPr>
          <a:lstStyle/>
          <a:p>
            <a:r>
              <a:rPr lang="en-US" dirty="0"/>
              <a:t>Top 5 Priorities Americans Actually Live For (Based on Behavior)</a:t>
            </a:r>
          </a:p>
        </p:txBody>
      </p:sp>
      <p:sp>
        <p:nvSpPr>
          <p:cNvPr id="3" name="Content Placeholder 2">
            <a:extLst>
              <a:ext uri="{FF2B5EF4-FFF2-40B4-BE49-F238E27FC236}">
                <a16:creationId xmlns:a16="http://schemas.microsoft.com/office/drawing/2014/main" id="{B879D271-ABA9-9269-B2DC-A086AAB8B5AA}"/>
              </a:ext>
            </a:extLst>
          </p:cNvPr>
          <p:cNvSpPr>
            <a:spLocks noGrp="1"/>
          </p:cNvSpPr>
          <p:nvPr>
            <p:ph idx="1"/>
          </p:nvPr>
        </p:nvSpPr>
        <p:spPr/>
        <p:txBody>
          <a:bodyPr>
            <a:normAutofit/>
          </a:bodyPr>
          <a:lstStyle/>
          <a:p>
            <a:pPr marL="0" indent="0">
              <a:buNone/>
            </a:pPr>
            <a:r>
              <a:rPr lang="en-US" sz="5700" dirty="0"/>
              <a:t>1. Comfort &amp; Convenience</a:t>
            </a:r>
          </a:p>
          <a:p>
            <a:r>
              <a:rPr lang="en-US" dirty="0"/>
              <a:t>Interpretation: Comfort often outweighs long-term sustainability or personal discipline. Decisions prioritize ease and minimal friction.</a:t>
            </a:r>
          </a:p>
          <a:p>
            <a:endParaRPr lang="en-US" dirty="0"/>
          </a:p>
        </p:txBody>
      </p:sp>
    </p:spTree>
    <p:extLst>
      <p:ext uri="{BB962C8B-B14F-4D97-AF65-F5344CB8AC3E}">
        <p14:creationId xmlns:p14="http://schemas.microsoft.com/office/powerpoint/2010/main" val="96337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AC1A4B-3820-D9B1-D593-2821FC1398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C3ECC5-02C5-B0E4-7196-98BC330A2BB5}"/>
              </a:ext>
            </a:extLst>
          </p:cNvPr>
          <p:cNvSpPr>
            <a:spLocks noGrp="1"/>
          </p:cNvSpPr>
          <p:nvPr>
            <p:ph type="title"/>
          </p:nvPr>
        </p:nvSpPr>
        <p:spPr/>
        <p:txBody>
          <a:bodyPr>
            <a:normAutofit fontScale="90000"/>
          </a:bodyPr>
          <a:lstStyle/>
          <a:p>
            <a:r>
              <a:rPr lang="en-US" dirty="0"/>
              <a:t>Top 5 Priorities Americans Actually Live For (Based on Behavior)</a:t>
            </a:r>
          </a:p>
        </p:txBody>
      </p:sp>
      <p:sp>
        <p:nvSpPr>
          <p:cNvPr id="3" name="Content Placeholder 2">
            <a:extLst>
              <a:ext uri="{FF2B5EF4-FFF2-40B4-BE49-F238E27FC236}">
                <a16:creationId xmlns:a16="http://schemas.microsoft.com/office/drawing/2014/main" id="{1F13A663-CF49-52AF-73A7-5DAA650DDB2B}"/>
              </a:ext>
            </a:extLst>
          </p:cNvPr>
          <p:cNvSpPr>
            <a:spLocks noGrp="1"/>
          </p:cNvSpPr>
          <p:nvPr>
            <p:ph idx="1"/>
          </p:nvPr>
        </p:nvSpPr>
        <p:spPr/>
        <p:txBody>
          <a:bodyPr>
            <a:normAutofit/>
          </a:bodyPr>
          <a:lstStyle/>
          <a:p>
            <a:pPr marL="0" indent="0">
              <a:buNone/>
            </a:pPr>
            <a:r>
              <a:rPr lang="en-US" sz="5200" dirty="0"/>
              <a:t>2. Entertainment &amp; Distraction</a:t>
            </a:r>
          </a:p>
          <a:p>
            <a:r>
              <a:rPr lang="en-US" dirty="0"/>
              <a:t>Interpretation: Escapism and instant gratification are high priorities, often eclipsing intellectual or spiritual pursuits.</a:t>
            </a:r>
          </a:p>
          <a:p>
            <a:pPr marL="0" indent="0">
              <a:buNone/>
            </a:pPr>
            <a:endParaRPr lang="en-US" dirty="0"/>
          </a:p>
        </p:txBody>
      </p:sp>
    </p:spTree>
    <p:extLst>
      <p:ext uri="{BB962C8B-B14F-4D97-AF65-F5344CB8AC3E}">
        <p14:creationId xmlns:p14="http://schemas.microsoft.com/office/powerpoint/2010/main" val="3571286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485880-0AF8-E3A3-6F0C-1CE943311E57}"/>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B952A8B6-1C7F-898C-9034-DF0C9EAD841D}"/>
              </a:ext>
            </a:extLst>
          </p:cNvPr>
          <p:cNvSpPr/>
          <p:nvPr/>
        </p:nvSpPr>
        <p:spPr>
          <a:xfrm>
            <a:off x="6494585" y="3429000"/>
            <a:ext cx="1547446" cy="1471248"/>
          </a:xfrm>
          <a:prstGeom prst="rect">
            <a:avLst/>
          </a:prstGeom>
          <a:noFill/>
          <a:ln w="762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7347EF7-4761-44CA-4B0F-5BBD23D9AFA6}"/>
              </a:ext>
            </a:extLst>
          </p:cNvPr>
          <p:cNvSpPr/>
          <p:nvPr/>
        </p:nvSpPr>
        <p:spPr>
          <a:xfrm>
            <a:off x="3083745" y="3270737"/>
            <a:ext cx="2133024" cy="668216"/>
          </a:xfrm>
          <a:prstGeom prst="rect">
            <a:avLst/>
          </a:prstGeom>
          <a:noFill/>
          <a:ln w="762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524DE77-CE01-0C40-D146-0B28187670CB}"/>
              </a:ext>
            </a:extLst>
          </p:cNvPr>
          <p:cNvSpPr txBox="1"/>
          <p:nvPr/>
        </p:nvSpPr>
        <p:spPr>
          <a:xfrm>
            <a:off x="111379" y="210009"/>
            <a:ext cx="6271847" cy="4146071"/>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a:spAutoFit/>
          </a:bodyPr>
          <a:lstStyle/>
          <a:p>
            <a:pPr marL="0" marR="0">
              <a:lnSpc>
                <a:spcPct val="115000"/>
              </a:lnSpc>
              <a:spcAft>
                <a:spcPts val="1000"/>
              </a:spcAft>
            </a:pPr>
            <a:r>
              <a:rPr lang="en-US" sz="3300" b="1" dirty="0">
                <a:effectLst/>
                <a:latin typeface="Calibri" panose="020F0502020204030204" pitchFamily="34" charset="0"/>
              </a:rPr>
              <a:t>Colossians 4:12–13 (NLT) — </a:t>
            </a:r>
            <a:r>
              <a:rPr lang="en-US" sz="3300" b="1" u="none" strike="noStrike" dirty="0">
                <a:effectLst/>
                <a:latin typeface="Calibri" panose="020F0502020204030204" pitchFamily="34" charset="0"/>
              </a:rPr>
              <a:t>12</a:t>
            </a:r>
            <a:r>
              <a:rPr lang="en-US" sz="3300" u="none" strike="noStrike" dirty="0">
                <a:effectLst/>
                <a:latin typeface="Calibri" panose="020F0502020204030204" pitchFamily="34" charset="0"/>
              </a:rPr>
              <a:t> </a:t>
            </a:r>
            <a:r>
              <a:rPr lang="en-US" sz="3300" u="sng" dirty="0">
                <a:effectLst/>
                <a:latin typeface="Calibri" panose="020F0502020204030204" pitchFamily="34" charset="0"/>
              </a:rPr>
              <a:t>Epaphras</a:t>
            </a:r>
            <a:r>
              <a:rPr lang="en-US" sz="3300" dirty="0">
                <a:effectLst/>
                <a:latin typeface="Calibri" panose="020F0502020204030204" pitchFamily="34" charset="0"/>
              </a:rPr>
              <a:t>, a member of your own fellowship and a servant of Christ Jesus, sends you his greetings...</a:t>
            </a:r>
            <a:r>
              <a:rPr lang="en-US" sz="3300" b="1" u="none" strike="noStrike" dirty="0">
                <a:effectLst/>
                <a:latin typeface="Calibri" panose="020F0502020204030204" pitchFamily="34" charset="0"/>
              </a:rPr>
              <a:t>13</a:t>
            </a:r>
            <a:r>
              <a:rPr lang="en-US" sz="3300" u="none" strike="noStrike" dirty="0">
                <a:effectLst/>
                <a:latin typeface="Calibri" panose="020F0502020204030204" pitchFamily="34" charset="0"/>
              </a:rPr>
              <a:t> </a:t>
            </a:r>
            <a:r>
              <a:rPr lang="en-US" sz="3300" dirty="0">
                <a:effectLst/>
                <a:latin typeface="Calibri" panose="020F0502020204030204" pitchFamily="34" charset="0"/>
              </a:rPr>
              <a:t>I can assure you that he prays hard for you and also for the believers in </a:t>
            </a:r>
            <a:r>
              <a:rPr lang="en-US" sz="3300" u="sng" dirty="0">
                <a:effectLst/>
                <a:latin typeface="Calibri" panose="020F0502020204030204" pitchFamily="34" charset="0"/>
              </a:rPr>
              <a:t>Laodicea</a:t>
            </a:r>
            <a:r>
              <a:rPr lang="en-US" sz="3300" dirty="0">
                <a:effectLst/>
                <a:latin typeface="Calibri" panose="020F0502020204030204" pitchFamily="34" charset="0"/>
              </a:rPr>
              <a:t> and </a:t>
            </a:r>
            <a:r>
              <a:rPr lang="en-US" sz="3300" u="sng" dirty="0">
                <a:effectLst/>
                <a:latin typeface="Calibri" panose="020F0502020204030204" pitchFamily="34" charset="0"/>
              </a:rPr>
              <a:t>Hierapolis</a:t>
            </a:r>
            <a:r>
              <a:rPr lang="en-US" sz="3300" dirty="0">
                <a:effectLst/>
                <a:latin typeface="Calibri" panose="020F0502020204030204" pitchFamily="34" charset="0"/>
              </a:rPr>
              <a:t>. </a:t>
            </a:r>
          </a:p>
        </p:txBody>
      </p:sp>
    </p:spTree>
    <p:extLst>
      <p:ext uri="{BB962C8B-B14F-4D97-AF65-F5344CB8AC3E}">
        <p14:creationId xmlns:p14="http://schemas.microsoft.com/office/powerpoint/2010/main" val="3783660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9A2576-96D6-5B59-2872-2D7A69EB02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42A793-066A-EFCA-C910-D78CABF01DB9}"/>
              </a:ext>
            </a:extLst>
          </p:cNvPr>
          <p:cNvSpPr>
            <a:spLocks noGrp="1"/>
          </p:cNvSpPr>
          <p:nvPr>
            <p:ph type="title"/>
          </p:nvPr>
        </p:nvSpPr>
        <p:spPr/>
        <p:txBody>
          <a:bodyPr>
            <a:normAutofit fontScale="90000"/>
          </a:bodyPr>
          <a:lstStyle/>
          <a:p>
            <a:r>
              <a:rPr lang="en-US" dirty="0"/>
              <a:t>Top 5 Priorities Americans Actually Live For (Based on Behavior)</a:t>
            </a:r>
          </a:p>
        </p:txBody>
      </p:sp>
      <p:sp>
        <p:nvSpPr>
          <p:cNvPr id="3" name="Content Placeholder 2">
            <a:extLst>
              <a:ext uri="{FF2B5EF4-FFF2-40B4-BE49-F238E27FC236}">
                <a16:creationId xmlns:a16="http://schemas.microsoft.com/office/drawing/2014/main" id="{2E21FD78-636B-170A-1963-C3BE57346784}"/>
              </a:ext>
            </a:extLst>
          </p:cNvPr>
          <p:cNvSpPr>
            <a:spLocks noGrp="1"/>
          </p:cNvSpPr>
          <p:nvPr>
            <p:ph idx="1"/>
          </p:nvPr>
        </p:nvSpPr>
        <p:spPr/>
        <p:txBody>
          <a:bodyPr>
            <a:normAutofit/>
          </a:bodyPr>
          <a:lstStyle/>
          <a:p>
            <a:pPr marL="0" indent="0">
              <a:buNone/>
            </a:pPr>
            <a:r>
              <a:rPr lang="en-US" sz="5200" dirty="0"/>
              <a:t>3. Financial Security &amp; Consumerism</a:t>
            </a:r>
          </a:p>
          <a:p>
            <a:r>
              <a:rPr lang="en-US" dirty="0"/>
              <a:t>Interpretation: Money is not always hoarded, but it's central—whether for survival, status, or self-worth.</a:t>
            </a:r>
          </a:p>
          <a:p>
            <a:endParaRPr lang="en-US" dirty="0"/>
          </a:p>
        </p:txBody>
      </p:sp>
    </p:spTree>
    <p:extLst>
      <p:ext uri="{BB962C8B-B14F-4D97-AF65-F5344CB8AC3E}">
        <p14:creationId xmlns:p14="http://schemas.microsoft.com/office/powerpoint/2010/main" val="1046981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FDDCA0-23FB-B843-659C-DC50A1DE56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7ED2E4-76A9-466B-B1F1-E2B761CD1002}"/>
              </a:ext>
            </a:extLst>
          </p:cNvPr>
          <p:cNvSpPr>
            <a:spLocks noGrp="1"/>
          </p:cNvSpPr>
          <p:nvPr>
            <p:ph type="title"/>
          </p:nvPr>
        </p:nvSpPr>
        <p:spPr/>
        <p:txBody>
          <a:bodyPr>
            <a:normAutofit fontScale="90000"/>
          </a:bodyPr>
          <a:lstStyle/>
          <a:p>
            <a:r>
              <a:rPr lang="en-US" dirty="0"/>
              <a:t>Top 5 Priorities Americans Actually Live For (Based on Behavior)</a:t>
            </a:r>
          </a:p>
        </p:txBody>
      </p:sp>
      <p:sp>
        <p:nvSpPr>
          <p:cNvPr id="3" name="Content Placeholder 2">
            <a:extLst>
              <a:ext uri="{FF2B5EF4-FFF2-40B4-BE49-F238E27FC236}">
                <a16:creationId xmlns:a16="http://schemas.microsoft.com/office/drawing/2014/main" id="{D153A9B1-B2CA-8C71-1007-E87477E20D69}"/>
              </a:ext>
            </a:extLst>
          </p:cNvPr>
          <p:cNvSpPr>
            <a:spLocks noGrp="1"/>
          </p:cNvSpPr>
          <p:nvPr>
            <p:ph idx="1"/>
          </p:nvPr>
        </p:nvSpPr>
        <p:spPr/>
        <p:txBody>
          <a:bodyPr>
            <a:normAutofit fontScale="92500" lnSpcReduction="20000"/>
          </a:bodyPr>
          <a:lstStyle/>
          <a:p>
            <a:pPr marL="0" indent="0">
              <a:buNone/>
            </a:pPr>
            <a:r>
              <a:rPr lang="en-US" sz="5700" dirty="0"/>
              <a:t>4. Personal Autonomy &amp; Individual Expression</a:t>
            </a:r>
          </a:p>
          <a:p>
            <a:r>
              <a:rPr lang="en-US" dirty="0"/>
              <a:t>Interpretation: Autonomy is prioritized over communal or institutional obligations. "Being true to oneself" often supersedes fitting into a shared moral or social framework.</a:t>
            </a:r>
          </a:p>
          <a:p>
            <a:endParaRPr lang="en-US" dirty="0"/>
          </a:p>
        </p:txBody>
      </p:sp>
    </p:spTree>
    <p:extLst>
      <p:ext uri="{BB962C8B-B14F-4D97-AF65-F5344CB8AC3E}">
        <p14:creationId xmlns:p14="http://schemas.microsoft.com/office/powerpoint/2010/main" val="1070546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B6C007-D38E-A1A0-296B-3A60BC56C9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FE4311-4516-7C69-F8CD-5E9158E48C5C}"/>
              </a:ext>
            </a:extLst>
          </p:cNvPr>
          <p:cNvSpPr>
            <a:spLocks noGrp="1"/>
          </p:cNvSpPr>
          <p:nvPr>
            <p:ph type="title"/>
          </p:nvPr>
        </p:nvSpPr>
        <p:spPr/>
        <p:txBody>
          <a:bodyPr>
            <a:normAutofit fontScale="90000"/>
          </a:bodyPr>
          <a:lstStyle/>
          <a:p>
            <a:r>
              <a:rPr lang="en-US" dirty="0"/>
              <a:t>Top 5 Priorities Americans Actually Live For (Based on Behavior)</a:t>
            </a:r>
          </a:p>
        </p:txBody>
      </p:sp>
      <p:sp>
        <p:nvSpPr>
          <p:cNvPr id="3" name="Content Placeholder 2">
            <a:extLst>
              <a:ext uri="{FF2B5EF4-FFF2-40B4-BE49-F238E27FC236}">
                <a16:creationId xmlns:a16="http://schemas.microsoft.com/office/drawing/2014/main" id="{8E21DBC2-B8D9-7904-2050-8C9A17C49985}"/>
              </a:ext>
            </a:extLst>
          </p:cNvPr>
          <p:cNvSpPr>
            <a:spLocks noGrp="1"/>
          </p:cNvSpPr>
          <p:nvPr>
            <p:ph idx="1"/>
          </p:nvPr>
        </p:nvSpPr>
        <p:spPr/>
        <p:txBody>
          <a:bodyPr>
            <a:normAutofit fontScale="92500" lnSpcReduction="20000"/>
          </a:bodyPr>
          <a:lstStyle/>
          <a:p>
            <a:pPr marL="0" indent="0">
              <a:buNone/>
            </a:pPr>
            <a:r>
              <a:rPr lang="en-US" sz="6400" dirty="0"/>
              <a:t>5. Family (In a Conditional/Child-Centered Form)</a:t>
            </a:r>
          </a:p>
          <a:p>
            <a:r>
              <a:rPr lang="en-US" dirty="0"/>
              <a:t>Interpretation: Americans value family most when it aligns with self-fulfillment or child advancement, but not necessarily in sacrificial, interdependent terms.</a:t>
            </a:r>
          </a:p>
          <a:p>
            <a:pPr marL="0" indent="0">
              <a:buNone/>
            </a:pPr>
            <a:endParaRPr lang="en-US" dirty="0"/>
          </a:p>
        </p:txBody>
      </p:sp>
    </p:spTree>
    <p:extLst>
      <p:ext uri="{BB962C8B-B14F-4D97-AF65-F5344CB8AC3E}">
        <p14:creationId xmlns:p14="http://schemas.microsoft.com/office/powerpoint/2010/main" val="441975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0A722F-7FB8-4752-F51C-4894B3ABF9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9CCEF0-7F21-ABEF-6377-C456642D4826}"/>
              </a:ext>
            </a:extLst>
          </p:cNvPr>
          <p:cNvSpPr>
            <a:spLocks noGrp="1"/>
          </p:cNvSpPr>
          <p:nvPr>
            <p:ph type="title"/>
          </p:nvPr>
        </p:nvSpPr>
        <p:spPr/>
        <p:txBody>
          <a:bodyPr>
            <a:normAutofit fontScale="90000"/>
          </a:bodyPr>
          <a:lstStyle/>
          <a:p>
            <a:r>
              <a:rPr lang="en-US" dirty="0"/>
              <a:t>Top 5 Priorities Americans Actually Live For (Based on Behavior)</a:t>
            </a:r>
          </a:p>
        </p:txBody>
      </p:sp>
      <p:graphicFrame>
        <p:nvGraphicFramePr>
          <p:cNvPr id="5" name="Content Placeholder 4">
            <a:extLst>
              <a:ext uri="{FF2B5EF4-FFF2-40B4-BE49-F238E27FC236}">
                <a16:creationId xmlns:a16="http://schemas.microsoft.com/office/drawing/2014/main" id="{22EB5D39-754B-4287-BC23-A8E77D32B7EA}"/>
              </a:ext>
            </a:extLst>
          </p:cNvPr>
          <p:cNvGraphicFramePr>
            <a:graphicFrameLocks noGrp="1"/>
          </p:cNvGraphicFramePr>
          <p:nvPr>
            <p:ph idx="1"/>
            <p:extLst>
              <p:ext uri="{D42A27DB-BD31-4B8C-83A1-F6EECF244321}">
                <p14:modId xmlns:p14="http://schemas.microsoft.com/office/powerpoint/2010/main" val="3789233044"/>
              </p:ext>
            </p:extLst>
          </p:nvPr>
        </p:nvGraphicFramePr>
        <p:xfrm>
          <a:off x="225425" y="1803400"/>
          <a:ext cx="11798300" cy="4632960"/>
        </p:xfrm>
        <a:graphic>
          <a:graphicData uri="http://schemas.openxmlformats.org/drawingml/2006/table">
            <a:tbl>
              <a:tblPr firstRow="1" bandRow="1">
                <a:tableStyleId>{5C22544A-7EE6-4342-B048-85BDC9FD1C3A}</a:tableStyleId>
              </a:tblPr>
              <a:tblGrid>
                <a:gridCol w="5899150">
                  <a:extLst>
                    <a:ext uri="{9D8B030D-6E8A-4147-A177-3AD203B41FA5}">
                      <a16:colId xmlns:a16="http://schemas.microsoft.com/office/drawing/2014/main" val="4216398701"/>
                    </a:ext>
                  </a:extLst>
                </a:gridCol>
                <a:gridCol w="5899150">
                  <a:extLst>
                    <a:ext uri="{9D8B030D-6E8A-4147-A177-3AD203B41FA5}">
                      <a16:colId xmlns:a16="http://schemas.microsoft.com/office/drawing/2014/main" val="3633394105"/>
                    </a:ext>
                  </a:extLst>
                </a:gridCol>
              </a:tblGrid>
              <a:tr h="370840">
                <a:tc>
                  <a:txBody>
                    <a:bodyPr/>
                    <a:lstStyle/>
                    <a:p>
                      <a:r>
                        <a:rPr lang="en-US" sz="4400" dirty="0"/>
                        <a:t>What we do </a:t>
                      </a:r>
                    </a:p>
                  </a:txBody>
                  <a:tcPr/>
                </a:tc>
                <a:tc>
                  <a:txBody>
                    <a:bodyPr/>
                    <a:lstStyle/>
                    <a:p>
                      <a:r>
                        <a:rPr lang="en-US" sz="4400" dirty="0"/>
                        <a:t>What we say</a:t>
                      </a:r>
                    </a:p>
                  </a:txBody>
                  <a:tcPr/>
                </a:tc>
                <a:extLst>
                  <a:ext uri="{0D108BD9-81ED-4DB2-BD59-A6C34878D82A}">
                    <a16:rowId xmlns:a16="http://schemas.microsoft.com/office/drawing/2014/main" val="3738866741"/>
                  </a:ext>
                </a:extLst>
              </a:tr>
              <a:tr h="370840">
                <a:tc>
                  <a:txBody>
                    <a:bodyPr/>
                    <a:lstStyle/>
                    <a:p>
                      <a:r>
                        <a:rPr lang="en-US" sz="3200" dirty="0"/>
                        <a:t>Comfort</a:t>
                      </a:r>
                    </a:p>
                  </a:txBody>
                  <a:tcPr/>
                </a:tc>
                <a:tc>
                  <a:txBody>
                    <a:bodyPr/>
                    <a:lstStyle/>
                    <a:p>
                      <a:endParaRPr lang="en-US" sz="3200" dirty="0"/>
                    </a:p>
                  </a:txBody>
                  <a:tcPr/>
                </a:tc>
                <a:extLst>
                  <a:ext uri="{0D108BD9-81ED-4DB2-BD59-A6C34878D82A}">
                    <a16:rowId xmlns:a16="http://schemas.microsoft.com/office/drawing/2014/main" val="1031960262"/>
                  </a:ext>
                </a:extLst>
              </a:tr>
              <a:tr h="370840">
                <a:tc>
                  <a:txBody>
                    <a:bodyPr/>
                    <a:lstStyle/>
                    <a:p>
                      <a:r>
                        <a:rPr lang="en-US" sz="3200" dirty="0"/>
                        <a:t>Entertainment/Distraction</a:t>
                      </a:r>
                    </a:p>
                  </a:txBody>
                  <a:tcPr/>
                </a:tc>
                <a:tc>
                  <a:txBody>
                    <a:bodyPr/>
                    <a:lstStyle/>
                    <a:p>
                      <a:endParaRPr lang="en-US" sz="3200" dirty="0"/>
                    </a:p>
                  </a:txBody>
                  <a:tcPr/>
                </a:tc>
                <a:extLst>
                  <a:ext uri="{0D108BD9-81ED-4DB2-BD59-A6C34878D82A}">
                    <a16:rowId xmlns:a16="http://schemas.microsoft.com/office/drawing/2014/main" val="1026045980"/>
                  </a:ext>
                </a:extLst>
              </a:tr>
              <a:tr h="370840">
                <a:tc>
                  <a:txBody>
                    <a:bodyPr/>
                    <a:lstStyle/>
                    <a:p>
                      <a:r>
                        <a:rPr lang="en-US" sz="3200" dirty="0"/>
                        <a:t>Financial Security/Consumerism</a:t>
                      </a:r>
                    </a:p>
                  </a:txBody>
                  <a:tcPr/>
                </a:tc>
                <a:tc>
                  <a:txBody>
                    <a:bodyPr/>
                    <a:lstStyle/>
                    <a:p>
                      <a:endParaRPr lang="en-US" sz="3200" dirty="0"/>
                    </a:p>
                  </a:txBody>
                  <a:tcPr/>
                </a:tc>
                <a:extLst>
                  <a:ext uri="{0D108BD9-81ED-4DB2-BD59-A6C34878D82A}">
                    <a16:rowId xmlns:a16="http://schemas.microsoft.com/office/drawing/2014/main" val="3330310958"/>
                  </a:ext>
                </a:extLst>
              </a:tr>
              <a:tr h="370840">
                <a:tc>
                  <a:txBody>
                    <a:bodyPr/>
                    <a:lstStyle/>
                    <a:p>
                      <a:r>
                        <a:rPr lang="en-US" sz="3200" dirty="0"/>
                        <a:t>Personal Autonomy and Individual Expression </a:t>
                      </a:r>
                    </a:p>
                  </a:txBody>
                  <a:tcPr/>
                </a:tc>
                <a:tc>
                  <a:txBody>
                    <a:bodyPr/>
                    <a:lstStyle/>
                    <a:p>
                      <a:endParaRPr lang="en-US" sz="3200" dirty="0"/>
                    </a:p>
                  </a:txBody>
                  <a:tcPr/>
                </a:tc>
                <a:extLst>
                  <a:ext uri="{0D108BD9-81ED-4DB2-BD59-A6C34878D82A}">
                    <a16:rowId xmlns:a16="http://schemas.microsoft.com/office/drawing/2014/main" val="4206891346"/>
                  </a:ext>
                </a:extLst>
              </a:tr>
              <a:tr h="370840">
                <a:tc>
                  <a:txBody>
                    <a:bodyPr/>
                    <a:lstStyle/>
                    <a:p>
                      <a:pPr marL="0" marR="0" lvl="0" indent="0" algn="l" defTabSz="914446" rtl="0" eaLnBrk="1" fontAlgn="auto" latinLnBrk="0" hangingPunct="1">
                        <a:lnSpc>
                          <a:spcPct val="100000"/>
                        </a:lnSpc>
                        <a:spcBef>
                          <a:spcPts val="0"/>
                        </a:spcBef>
                        <a:spcAft>
                          <a:spcPts val="0"/>
                        </a:spcAft>
                        <a:buClrTx/>
                        <a:buSzTx/>
                        <a:buFontTx/>
                        <a:buNone/>
                        <a:tabLst/>
                        <a:defRPr/>
                      </a:pPr>
                      <a:r>
                        <a:rPr lang="en-US" sz="3200" dirty="0"/>
                        <a:t>Family in a conditional/child centered form</a:t>
                      </a:r>
                    </a:p>
                  </a:txBody>
                  <a:tcPr/>
                </a:tc>
                <a:tc>
                  <a:txBody>
                    <a:bodyPr/>
                    <a:lstStyle/>
                    <a:p>
                      <a:endParaRPr lang="en-US" sz="3200" dirty="0"/>
                    </a:p>
                  </a:txBody>
                  <a:tcPr/>
                </a:tc>
                <a:extLst>
                  <a:ext uri="{0D108BD9-81ED-4DB2-BD59-A6C34878D82A}">
                    <a16:rowId xmlns:a16="http://schemas.microsoft.com/office/drawing/2014/main" val="501569721"/>
                  </a:ext>
                </a:extLst>
              </a:tr>
            </a:tbl>
          </a:graphicData>
        </a:graphic>
      </p:graphicFrame>
    </p:spTree>
    <p:extLst>
      <p:ext uri="{BB962C8B-B14F-4D97-AF65-F5344CB8AC3E}">
        <p14:creationId xmlns:p14="http://schemas.microsoft.com/office/powerpoint/2010/main" val="3823478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73077C-30FB-8348-3EB0-512C09DE53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742650-5D3B-E6BD-AA56-E3BC8B0BAFB1}"/>
              </a:ext>
            </a:extLst>
          </p:cNvPr>
          <p:cNvSpPr>
            <a:spLocks noGrp="1"/>
          </p:cNvSpPr>
          <p:nvPr>
            <p:ph type="title"/>
          </p:nvPr>
        </p:nvSpPr>
        <p:spPr/>
        <p:txBody>
          <a:bodyPr>
            <a:normAutofit fontScale="90000"/>
          </a:bodyPr>
          <a:lstStyle/>
          <a:p>
            <a:r>
              <a:rPr lang="en-US" dirty="0"/>
              <a:t>Top 5 Priorities Americans Actually Live For (Based on Behavior)</a:t>
            </a:r>
          </a:p>
        </p:txBody>
      </p:sp>
      <p:graphicFrame>
        <p:nvGraphicFramePr>
          <p:cNvPr id="5" name="Content Placeholder 4">
            <a:extLst>
              <a:ext uri="{FF2B5EF4-FFF2-40B4-BE49-F238E27FC236}">
                <a16:creationId xmlns:a16="http://schemas.microsoft.com/office/drawing/2014/main" id="{DA402866-B9AE-3CA3-38F5-5AD3776624DB}"/>
              </a:ext>
            </a:extLst>
          </p:cNvPr>
          <p:cNvGraphicFramePr>
            <a:graphicFrameLocks noGrp="1"/>
          </p:cNvGraphicFramePr>
          <p:nvPr>
            <p:ph idx="1"/>
          </p:nvPr>
        </p:nvGraphicFramePr>
        <p:xfrm>
          <a:off x="225425" y="1803400"/>
          <a:ext cx="11798300" cy="4632960"/>
        </p:xfrm>
        <a:graphic>
          <a:graphicData uri="http://schemas.openxmlformats.org/drawingml/2006/table">
            <a:tbl>
              <a:tblPr firstRow="1" bandRow="1">
                <a:tableStyleId>{5C22544A-7EE6-4342-B048-85BDC9FD1C3A}</a:tableStyleId>
              </a:tblPr>
              <a:tblGrid>
                <a:gridCol w="5899150">
                  <a:extLst>
                    <a:ext uri="{9D8B030D-6E8A-4147-A177-3AD203B41FA5}">
                      <a16:colId xmlns:a16="http://schemas.microsoft.com/office/drawing/2014/main" val="4216398701"/>
                    </a:ext>
                  </a:extLst>
                </a:gridCol>
                <a:gridCol w="5899150">
                  <a:extLst>
                    <a:ext uri="{9D8B030D-6E8A-4147-A177-3AD203B41FA5}">
                      <a16:colId xmlns:a16="http://schemas.microsoft.com/office/drawing/2014/main" val="3633394105"/>
                    </a:ext>
                  </a:extLst>
                </a:gridCol>
              </a:tblGrid>
              <a:tr h="370840">
                <a:tc>
                  <a:txBody>
                    <a:bodyPr/>
                    <a:lstStyle/>
                    <a:p>
                      <a:r>
                        <a:rPr lang="en-US" sz="4400" dirty="0"/>
                        <a:t>What we do </a:t>
                      </a:r>
                    </a:p>
                  </a:txBody>
                  <a:tcPr/>
                </a:tc>
                <a:tc>
                  <a:txBody>
                    <a:bodyPr/>
                    <a:lstStyle/>
                    <a:p>
                      <a:r>
                        <a:rPr lang="en-US" sz="4400" dirty="0"/>
                        <a:t>What we say</a:t>
                      </a:r>
                    </a:p>
                  </a:txBody>
                  <a:tcPr/>
                </a:tc>
                <a:extLst>
                  <a:ext uri="{0D108BD9-81ED-4DB2-BD59-A6C34878D82A}">
                    <a16:rowId xmlns:a16="http://schemas.microsoft.com/office/drawing/2014/main" val="3738866741"/>
                  </a:ext>
                </a:extLst>
              </a:tr>
              <a:tr h="370840">
                <a:tc>
                  <a:txBody>
                    <a:bodyPr/>
                    <a:lstStyle/>
                    <a:p>
                      <a:r>
                        <a:rPr lang="en-US" sz="3200" dirty="0"/>
                        <a:t>Comfort</a:t>
                      </a:r>
                    </a:p>
                  </a:txBody>
                  <a:tcPr/>
                </a:tc>
                <a:tc>
                  <a:txBody>
                    <a:bodyPr/>
                    <a:lstStyle/>
                    <a:p>
                      <a:r>
                        <a:rPr lang="en-US" sz="3200" dirty="0"/>
                        <a:t>Faith and Religion</a:t>
                      </a:r>
                    </a:p>
                  </a:txBody>
                  <a:tcPr/>
                </a:tc>
                <a:extLst>
                  <a:ext uri="{0D108BD9-81ED-4DB2-BD59-A6C34878D82A}">
                    <a16:rowId xmlns:a16="http://schemas.microsoft.com/office/drawing/2014/main" val="1031960262"/>
                  </a:ext>
                </a:extLst>
              </a:tr>
              <a:tr h="370840">
                <a:tc>
                  <a:txBody>
                    <a:bodyPr/>
                    <a:lstStyle/>
                    <a:p>
                      <a:r>
                        <a:rPr lang="en-US" sz="3200" dirty="0"/>
                        <a:t>Entertainment/Distraction</a:t>
                      </a:r>
                    </a:p>
                  </a:txBody>
                  <a:tcPr/>
                </a:tc>
                <a:tc>
                  <a:txBody>
                    <a:bodyPr/>
                    <a:lstStyle/>
                    <a:p>
                      <a:r>
                        <a:rPr lang="en-US" sz="3200" dirty="0"/>
                        <a:t>Family and Relationships</a:t>
                      </a:r>
                    </a:p>
                  </a:txBody>
                  <a:tcPr/>
                </a:tc>
                <a:extLst>
                  <a:ext uri="{0D108BD9-81ED-4DB2-BD59-A6C34878D82A}">
                    <a16:rowId xmlns:a16="http://schemas.microsoft.com/office/drawing/2014/main" val="1026045980"/>
                  </a:ext>
                </a:extLst>
              </a:tr>
              <a:tr h="370840">
                <a:tc>
                  <a:txBody>
                    <a:bodyPr/>
                    <a:lstStyle/>
                    <a:p>
                      <a:r>
                        <a:rPr lang="en-US" sz="3200" dirty="0"/>
                        <a:t>Financial Security/Consumerism</a:t>
                      </a:r>
                    </a:p>
                  </a:txBody>
                  <a:tcPr/>
                </a:tc>
                <a:tc>
                  <a:txBody>
                    <a:bodyPr/>
                    <a:lstStyle/>
                    <a:p>
                      <a:r>
                        <a:rPr lang="en-US" sz="3200" dirty="0"/>
                        <a:t>Health and Wellness</a:t>
                      </a:r>
                    </a:p>
                  </a:txBody>
                  <a:tcPr/>
                </a:tc>
                <a:extLst>
                  <a:ext uri="{0D108BD9-81ED-4DB2-BD59-A6C34878D82A}">
                    <a16:rowId xmlns:a16="http://schemas.microsoft.com/office/drawing/2014/main" val="3330310958"/>
                  </a:ext>
                </a:extLst>
              </a:tr>
              <a:tr h="370840">
                <a:tc>
                  <a:txBody>
                    <a:bodyPr/>
                    <a:lstStyle/>
                    <a:p>
                      <a:r>
                        <a:rPr lang="en-US" sz="3200" dirty="0"/>
                        <a:t>Personal Autonomy and Individual Expression </a:t>
                      </a:r>
                    </a:p>
                  </a:txBody>
                  <a:tcPr/>
                </a:tc>
                <a:tc>
                  <a:txBody>
                    <a:bodyPr/>
                    <a:lstStyle/>
                    <a:p>
                      <a:r>
                        <a:rPr lang="en-US" sz="3200" dirty="0"/>
                        <a:t>Education and knowledge</a:t>
                      </a:r>
                    </a:p>
                  </a:txBody>
                  <a:tcPr/>
                </a:tc>
                <a:extLst>
                  <a:ext uri="{0D108BD9-81ED-4DB2-BD59-A6C34878D82A}">
                    <a16:rowId xmlns:a16="http://schemas.microsoft.com/office/drawing/2014/main" val="4206891346"/>
                  </a:ext>
                </a:extLst>
              </a:tr>
              <a:tr h="370840">
                <a:tc>
                  <a:txBody>
                    <a:bodyPr/>
                    <a:lstStyle/>
                    <a:p>
                      <a:pPr marL="0" marR="0" lvl="0" indent="0" algn="l" defTabSz="914446" rtl="0" eaLnBrk="1" fontAlgn="auto" latinLnBrk="0" hangingPunct="1">
                        <a:lnSpc>
                          <a:spcPct val="100000"/>
                        </a:lnSpc>
                        <a:spcBef>
                          <a:spcPts val="0"/>
                        </a:spcBef>
                        <a:spcAft>
                          <a:spcPts val="0"/>
                        </a:spcAft>
                        <a:buClrTx/>
                        <a:buSzTx/>
                        <a:buFontTx/>
                        <a:buNone/>
                        <a:tabLst/>
                        <a:defRPr/>
                      </a:pPr>
                      <a:r>
                        <a:rPr lang="en-US" sz="3200" dirty="0"/>
                        <a:t>Family in a conditional/child centered form</a:t>
                      </a:r>
                    </a:p>
                  </a:txBody>
                  <a:tcPr/>
                </a:tc>
                <a:tc>
                  <a:txBody>
                    <a:bodyPr/>
                    <a:lstStyle/>
                    <a:p>
                      <a:r>
                        <a:rPr lang="en-US" sz="3200" dirty="0"/>
                        <a:t>Freedom/Justice</a:t>
                      </a:r>
                    </a:p>
                  </a:txBody>
                  <a:tcPr/>
                </a:tc>
                <a:extLst>
                  <a:ext uri="{0D108BD9-81ED-4DB2-BD59-A6C34878D82A}">
                    <a16:rowId xmlns:a16="http://schemas.microsoft.com/office/drawing/2014/main" val="501569721"/>
                  </a:ext>
                </a:extLst>
              </a:tr>
            </a:tbl>
          </a:graphicData>
        </a:graphic>
      </p:graphicFrame>
    </p:spTree>
    <p:extLst>
      <p:ext uri="{BB962C8B-B14F-4D97-AF65-F5344CB8AC3E}">
        <p14:creationId xmlns:p14="http://schemas.microsoft.com/office/powerpoint/2010/main" val="32801356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5DEA62-7081-0791-F181-C611C9E5C0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B7B4BF-909C-A0A4-02B7-388D2BF5C360}"/>
              </a:ext>
            </a:extLst>
          </p:cNvPr>
          <p:cNvSpPr>
            <a:spLocks noGrp="1"/>
          </p:cNvSpPr>
          <p:nvPr>
            <p:ph type="title"/>
          </p:nvPr>
        </p:nvSpPr>
        <p:spPr/>
        <p:txBody>
          <a:bodyPr>
            <a:normAutofit fontScale="90000"/>
          </a:bodyPr>
          <a:lstStyle/>
          <a:p>
            <a:r>
              <a:rPr lang="en-US" dirty="0"/>
              <a:t>Top 5 Priorities Americans Actually Live For (Based on Behavior)</a:t>
            </a:r>
          </a:p>
        </p:txBody>
      </p:sp>
      <p:graphicFrame>
        <p:nvGraphicFramePr>
          <p:cNvPr id="3" name="Table 2">
            <a:extLst>
              <a:ext uri="{FF2B5EF4-FFF2-40B4-BE49-F238E27FC236}">
                <a16:creationId xmlns:a16="http://schemas.microsoft.com/office/drawing/2014/main" id="{5B7D9BC1-4F84-E1EE-02B2-E9D45DBEB480}"/>
              </a:ext>
            </a:extLst>
          </p:cNvPr>
          <p:cNvGraphicFramePr>
            <a:graphicFrameLocks noGrp="1"/>
          </p:cNvGraphicFramePr>
          <p:nvPr>
            <p:extLst>
              <p:ext uri="{D42A27DB-BD31-4B8C-83A1-F6EECF244321}">
                <p14:modId xmlns:p14="http://schemas.microsoft.com/office/powerpoint/2010/main" val="413889539"/>
              </p:ext>
            </p:extLst>
          </p:nvPr>
        </p:nvGraphicFramePr>
        <p:xfrm>
          <a:off x="428053" y="516577"/>
          <a:ext cx="10035081" cy="6028948"/>
        </p:xfrm>
        <a:graphic>
          <a:graphicData uri="http://schemas.openxmlformats.org/drawingml/2006/table">
            <a:tbl>
              <a:tblPr firstRow="1" bandRow="1">
                <a:tableStyleId>{5C22544A-7EE6-4342-B048-85BDC9FD1C3A}</a:tableStyleId>
              </a:tblPr>
              <a:tblGrid>
                <a:gridCol w="10035081">
                  <a:extLst>
                    <a:ext uri="{9D8B030D-6E8A-4147-A177-3AD203B41FA5}">
                      <a16:colId xmlns:a16="http://schemas.microsoft.com/office/drawing/2014/main" val="1201461016"/>
                    </a:ext>
                  </a:extLst>
                </a:gridCol>
              </a:tblGrid>
              <a:tr h="684629">
                <a:tc>
                  <a:txBody>
                    <a:bodyPr/>
                    <a:lstStyle/>
                    <a:p>
                      <a:pPr marL="0" marR="0" lvl="0" indent="0" algn="l" defTabSz="914446" rtl="0" eaLnBrk="1" fontAlgn="auto" latinLnBrk="0" hangingPunct="1">
                        <a:lnSpc>
                          <a:spcPct val="100000"/>
                        </a:lnSpc>
                        <a:spcBef>
                          <a:spcPts val="0"/>
                        </a:spcBef>
                        <a:spcAft>
                          <a:spcPts val="0"/>
                        </a:spcAft>
                        <a:buClrTx/>
                        <a:buSzTx/>
                        <a:buFontTx/>
                        <a:buNone/>
                        <a:tabLst/>
                        <a:defRPr/>
                      </a:pPr>
                      <a:r>
                        <a:rPr lang="en-US" sz="5400" dirty="0"/>
                        <a:t>What God says</a:t>
                      </a:r>
                    </a:p>
                  </a:txBody>
                  <a:tcPr/>
                </a:tc>
                <a:extLst>
                  <a:ext uri="{0D108BD9-81ED-4DB2-BD59-A6C34878D82A}">
                    <a16:rowId xmlns:a16="http://schemas.microsoft.com/office/drawing/2014/main" val="3007582997"/>
                  </a:ext>
                </a:extLst>
              </a:tr>
              <a:tr h="890017">
                <a:tc>
                  <a:txBody>
                    <a:bodyPr/>
                    <a:lstStyle/>
                    <a:p>
                      <a:pPr marL="0" marR="0" lvl="0" indent="0" algn="l" defTabSz="914446" rtl="0" eaLnBrk="1" fontAlgn="auto" latinLnBrk="0" hangingPunct="1">
                        <a:lnSpc>
                          <a:spcPct val="100000"/>
                        </a:lnSpc>
                        <a:spcBef>
                          <a:spcPts val="0"/>
                        </a:spcBef>
                        <a:spcAft>
                          <a:spcPts val="0"/>
                        </a:spcAft>
                        <a:buClrTx/>
                        <a:buSzTx/>
                        <a:buFontTx/>
                        <a:buNone/>
                        <a:tabLst/>
                        <a:defRPr/>
                      </a:pPr>
                      <a:r>
                        <a:rPr lang="en-US" sz="4800" b="1" dirty="0"/>
                        <a:t>Love God Above All </a:t>
                      </a:r>
                      <a:r>
                        <a:rPr lang="en-US" sz="3200" b="1" dirty="0"/>
                        <a:t>(Matt 22:37)</a:t>
                      </a:r>
                      <a:endParaRPr lang="en-US" sz="4000" b="1" dirty="0"/>
                    </a:p>
                  </a:txBody>
                  <a:tcPr/>
                </a:tc>
                <a:extLst>
                  <a:ext uri="{0D108BD9-81ED-4DB2-BD59-A6C34878D82A}">
                    <a16:rowId xmlns:a16="http://schemas.microsoft.com/office/drawing/2014/main" val="373450940"/>
                  </a:ext>
                </a:extLst>
              </a:tr>
              <a:tr h="890017">
                <a:tc>
                  <a:txBody>
                    <a:bodyPr/>
                    <a:lstStyle/>
                    <a:p>
                      <a:pPr marL="0" marR="0" lvl="0" indent="0" algn="l" defTabSz="914446" rtl="0" eaLnBrk="1" fontAlgn="auto" latinLnBrk="0" hangingPunct="1">
                        <a:lnSpc>
                          <a:spcPct val="100000"/>
                        </a:lnSpc>
                        <a:spcBef>
                          <a:spcPts val="0"/>
                        </a:spcBef>
                        <a:spcAft>
                          <a:spcPts val="0"/>
                        </a:spcAft>
                        <a:buClrTx/>
                        <a:buSzTx/>
                        <a:buFontTx/>
                        <a:buNone/>
                        <a:tabLst/>
                        <a:defRPr/>
                      </a:pPr>
                      <a:r>
                        <a:rPr lang="en-US" sz="4400" b="1" dirty="0"/>
                        <a:t>Love Your Neighbor as Yourself </a:t>
                      </a:r>
                      <a:r>
                        <a:rPr lang="en-US" sz="2800" b="1" dirty="0"/>
                        <a:t>(Matt 22:39)</a:t>
                      </a:r>
                    </a:p>
                  </a:txBody>
                  <a:tcPr/>
                </a:tc>
                <a:extLst>
                  <a:ext uri="{0D108BD9-81ED-4DB2-BD59-A6C34878D82A}">
                    <a16:rowId xmlns:a16="http://schemas.microsoft.com/office/drawing/2014/main" val="4150344209"/>
                  </a:ext>
                </a:extLst>
              </a:tr>
              <a:tr h="890017">
                <a:tc>
                  <a:txBody>
                    <a:bodyPr/>
                    <a:lstStyle/>
                    <a:p>
                      <a:pPr marL="0" marR="0" lvl="0" indent="0" algn="l" defTabSz="914446" rtl="0" eaLnBrk="1" fontAlgn="auto" latinLnBrk="0" hangingPunct="1">
                        <a:lnSpc>
                          <a:spcPct val="100000"/>
                        </a:lnSpc>
                        <a:spcBef>
                          <a:spcPts val="0"/>
                        </a:spcBef>
                        <a:spcAft>
                          <a:spcPts val="0"/>
                        </a:spcAft>
                        <a:buClrTx/>
                        <a:buSzTx/>
                        <a:buFontTx/>
                        <a:buNone/>
                        <a:tabLst/>
                        <a:defRPr/>
                      </a:pPr>
                      <a:r>
                        <a:rPr lang="en-US" sz="4800" b="1" dirty="0"/>
                        <a:t>Pursue character growth </a:t>
                      </a:r>
                      <a:r>
                        <a:rPr lang="en-US" sz="2800" b="1" dirty="0"/>
                        <a:t>(Eph 4:1)</a:t>
                      </a:r>
                    </a:p>
                  </a:txBody>
                  <a:tcPr/>
                </a:tc>
                <a:extLst>
                  <a:ext uri="{0D108BD9-81ED-4DB2-BD59-A6C34878D82A}">
                    <a16:rowId xmlns:a16="http://schemas.microsoft.com/office/drawing/2014/main" val="862749675"/>
                  </a:ext>
                </a:extLst>
              </a:tr>
              <a:tr h="890017">
                <a:tc>
                  <a:txBody>
                    <a:bodyPr/>
                    <a:lstStyle/>
                    <a:p>
                      <a:pPr marL="0" marR="0" lvl="0" indent="0" algn="l" defTabSz="914446" rtl="0" eaLnBrk="1" fontAlgn="auto" latinLnBrk="0" hangingPunct="1">
                        <a:lnSpc>
                          <a:spcPct val="100000"/>
                        </a:lnSpc>
                        <a:spcBef>
                          <a:spcPts val="0"/>
                        </a:spcBef>
                        <a:spcAft>
                          <a:spcPts val="0"/>
                        </a:spcAft>
                        <a:buClrTx/>
                        <a:buSzTx/>
                        <a:buFontTx/>
                        <a:buNone/>
                        <a:tabLst/>
                        <a:defRPr/>
                      </a:pPr>
                      <a:r>
                        <a:rPr lang="en-US" sz="4800" b="1" dirty="0"/>
                        <a:t>Make Disciples and Advance the Kingdom </a:t>
                      </a:r>
                      <a:r>
                        <a:rPr lang="en-US" sz="2800" b="1" dirty="0"/>
                        <a:t>(Matt 28:19)</a:t>
                      </a:r>
                    </a:p>
                  </a:txBody>
                  <a:tcPr/>
                </a:tc>
                <a:extLst>
                  <a:ext uri="{0D108BD9-81ED-4DB2-BD59-A6C34878D82A}">
                    <a16:rowId xmlns:a16="http://schemas.microsoft.com/office/drawing/2014/main" val="1104889629"/>
                  </a:ext>
                </a:extLst>
              </a:tr>
              <a:tr h="890017">
                <a:tc>
                  <a:txBody>
                    <a:bodyPr/>
                    <a:lstStyle/>
                    <a:p>
                      <a:pPr marL="0" marR="0" lvl="0" indent="0" algn="l" defTabSz="914446" rtl="0" eaLnBrk="1" fontAlgn="auto" latinLnBrk="0" hangingPunct="1">
                        <a:lnSpc>
                          <a:spcPct val="100000"/>
                        </a:lnSpc>
                        <a:spcBef>
                          <a:spcPts val="0"/>
                        </a:spcBef>
                        <a:spcAft>
                          <a:spcPts val="0"/>
                        </a:spcAft>
                        <a:buClrTx/>
                        <a:buSzTx/>
                        <a:buFontTx/>
                        <a:buNone/>
                        <a:tabLst/>
                        <a:defRPr/>
                      </a:pPr>
                      <a:r>
                        <a:rPr lang="en-US" sz="4800" b="1" dirty="0"/>
                        <a:t>Live with Eternity in View </a:t>
                      </a:r>
                      <a:r>
                        <a:rPr lang="en-US" sz="2800" b="1" dirty="0"/>
                        <a:t>(col 3:2)</a:t>
                      </a:r>
                      <a:endParaRPr lang="en-US" sz="3600" dirty="0"/>
                    </a:p>
                  </a:txBody>
                  <a:tcPr/>
                </a:tc>
                <a:extLst>
                  <a:ext uri="{0D108BD9-81ED-4DB2-BD59-A6C34878D82A}">
                    <a16:rowId xmlns:a16="http://schemas.microsoft.com/office/drawing/2014/main" val="2058433129"/>
                  </a:ext>
                </a:extLst>
              </a:tr>
            </a:tbl>
          </a:graphicData>
        </a:graphic>
      </p:graphicFrame>
    </p:spTree>
    <p:extLst>
      <p:ext uri="{BB962C8B-B14F-4D97-AF65-F5344CB8AC3E}">
        <p14:creationId xmlns:p14="http://schemas.microsoft.com/office/powerpoint/2010/main" val="1955993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31922-F61D-69A6-9654-F562143FA0E8}"/>
              </a:ext>
            </a:extLst>
          </p:cNvPr>
          <p:cNvSpPr>
            <a:spLocks noGrp="1"/>
          </p:cNvSpPr>
          <p:nvPr>
            <p:ph type="title"/>
          </p:nvPr>
        </p:nvSpPr>
        <p:spPr/>
        <p:txBody>
          <a:bodyPr/>
          <a:lstStyle/>
          <a:p>
            <a:r>
              <a:rPr lang="en-US" dirty="0"/>
              <a:t>Gospel Transformation</a:t>
            </a:r>
          </a:p>
        </p:txBody>
      </p:sp>
      <p:sp>
        <p:nvSpPr>
          <p:cNvPr id="3" name="Content Placeholder 2">
            <a:extLst>
              <a:ext uri="{FF2B5EF4-FFF2-40B4-BE49-F238E27FC236}">
                <a16:creationId xmlns:a16="http://schemas.microsoft.com/office/drawing/2014/main" id="{60BB205C-49E9-16D4-7823-08CFDFC9E95A}"/>
              </a:ext>
            </a:extLst>
          </p:cNvPr>
          <p:cNvSpPr>
            <a:spLocks noGrp="1"/>
          </p:cNvSpPr>
          <p:nvPr>
            <p:ph idx="1"/>
          </p:nvPr>
        </p:nvSpPr>
        <p:spPr/>
        <p:txBody>
          <a:bodyPr>
            <a:normAutofit lnSpcReduction="10000"/>
          </a:bodyPr>
          <a:lstStyle/>
          <a:p>
            <a:r>
              <a:rPr lang="en-US" dirty="0"/>
              <a:t>1) Comfort -&gt; Loving God</a:t>
            </a:r>
          </a:p>
          <a:p>
            <a:r>
              <a:rPr lang="en-US" dirty="0"/>
              <a:t>2) Entertainment -&gt; Loving others</a:t>
            </a:r>
          </a:p>
          <a:p>
            <a:r>
              <a:rPr lang="en-US" dirty="0"/>
              <a:t>3) Financial security -&gt;Growth</a:t>
            </a:r>
          </a:p>
          <a:p>
            <a:r>
              <a:rPr lang="en-US" dirty="0"/>
              <a:t>4) Personal Autonomy-&gt;Making disciples</a:t>
            </a:r>
          </a:p>
          <a:p>
            <a:r>
              <a:rPr lang="en-US" dirty="0"/>
              <a:t>5)Family idolatry-&gt; Eternal perspective</a:t>
            </a:r>
          </a:p>
          <a:p>
            <a:endParaRPr lang="en-US" dirty="0"/>
          </a:p>
          <a:p>
            <a:endParaRPr lang="en-US" dirty="0"/>
          </a:p>
        </p:txBody>
      </p:sp>
    </p:spTree>
    <p:extLst>
      <p:ext uri="{BB962C8B-B14F-4D97-AF65-F5344CB8AC3E}">
        <p14:creationId xmlns:p14="http://schemas.microsoft.com/office/powerpoint/2010/main" val="328719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62744-2141-8513-D413-1318621AA91B}"/>
              </a:ext>
            </a:extLst>
          </p:cNvPr>
          <p:cNvSpPr>
            <a:spLocks noGrp="1"/>
          </p:cNvSpPr>
          <p:nvPr>
            <p:ph type="title"/>
          </p:nvPr>
        </p:nvSpPr>
        <p:spPr/>
        <p:txBody>
          <a:bodyPr/>
          <a:lstStyle/>
          <a:p>
            <a:r>
              <a:rPr lang="en-US" b="1" dirty="0"/>
              <a:t>Colossians 1:6–8 (NLT) </a:t>
            </a:r>
            <a:endParaRPr lang="en-US" dirty="0"/>
          </a:p>
        </p:txBody>
      </p:sp>
      <p:sp>
        <p:nvSpPr>
          <p:cNvPr id="3" name="Content Placeholder 2">
            <a:extLst>
              <a:ext uri="{FF2B5EF4-FFF2-40B4-BE49-F238E27FC236}">
                <a16:creationId xmlns:a16="http://schemas.microsoft.com/office/drawing/2014/main" id="{039C2FB5-888E-6DFC-9E5A-DABA9A02F58E}"/>
              </a:ext>
            </a:extLst>
          </p:cNvPr>
          <p:cNvSpPr>
            <a:spLocks noGrp="1"/>
          </p:cNvSpPr>
          <p:nvPr>
            <p:ph idx="1"/>
          </p:nvPr>
        </p:nvSpPr>
        <p:spPr/>
        <p:txBody>
          <a:bodyPr>
            <a:normAutofit lnSpcReduction="10000"/>
          </a:bodyPr>
          <a:lstStyle/>
          <a:p>
            <a:pPr marL="0" indent="0">
              <a:buNone/>
            </a:pPr>
            <a:r>
              <a:rPr lang="en-US" b="1" dirty="0"/>
              <a:t>6</a:t>
            </a:r>
            <a:r>
              <a:rPr lang="en-US" dirty="0"/>
              <a:t> This same Good News that came to you is going out all over the world. It is bearing fruit everywhere by changing lives, just as it changed your lives from the day you first heard and understood the truth about God’s wonderful grace. </a:t>
            </a:r>
          </a:p>
        </p:txBody>
      </p:sp>
    </p:spTree>
    <p:extLst>
      <p:ext uri="{BB962C8B-B14F-4D97-AF65-F5344CB8AC3E}">
        <p14:creationId xmlns:p14="http://schemas.microsoft.com/office/powerpoint/2010/main" val="1226724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5F9574-DDDD-A668-4D56-A93A1480D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0C7FFD-9D71-4769-94F3-1724BE48304A}"/>
              </a:ext>
            </a:extLst>
          </p:cNvPr>
          <p:cNvSpPr>
            <a:spLocks noGrp="1"/>
          </p:cNvSpPr>
          <p:nvPr>
            <p:ph type="title"/>
          </p:nvPr>
        </p:nvSpPr>
        <p:spPr/>
        <p:txBody>
          <a:bodyPr/>
          <a:lstStyle/>
          <a:p>
            <a:r>
              <a:rPr lang="en-US" b="1" dirty="0"/>
              <a:t>Colossians 1:6–8 (NLT) </a:t>
            </a:r>
            <a:endParaRPr lang="en-US" dirty="0"/>
          </a:p>
        </p:txBody>
      </p:sp>
      <p:sp>
        <p:nvSpPr>
          <p:cNvPr id="3" name="Content Placeholder 2">
            <a:extLst>
              <a:ext uri="{FF2B5EF4-FFF2-40B4-BE49-F238E27FC236}">
                <a16:creationId xmlns:a16="http://schemas.microsoft.com/office/drawing/2014/main" id="{ABD56068-E200-27A7-B18A-79BFC518DEEA}"/>
              </a:ext>
            </a:extLst>
          </p:cNvPr>
          <p:cNvSpPr>
            <a:spLocks noGrp="1"/>
          </p:cNvSpPr>
          <p:nvPr>
            <p:ph idx="1"/>
          </p:nvPr>
        </p:nvSpPr>
        <p:spPr/>
        <p:txBody>
          <a:bodyPr>
            <a:normAutofit/>
          </a:bodyPr>
          <a:lstStyle/>
          <a:p>
            <a:pPr marL="0" indent="0">
              <a:buNone/>
            </a:pPr>
            <a:r>
              <a:rPr lang="en-US" b="1" dirty="0"/>
              <a:t>7</a:t>
            </a:r>
            <a:r>
              <a:rPr lang="en-US" dirty="0"/>
              <a:t> You learned about the Good News from Epaphras, our beloved co-worker. He is Christ’s faithful servant, and he is helping us on your behalf. </a:t>
            </a:r>
            <a:r>
              <a:rPr lang="en-US" b="1" dirty="0"/>
              <a:t>8</a:t>
            </a:r>
            <a:r>
              <a:rPr lang="en-US" dirty="0"/>
              <a:t> He has told us about the love for others that the Holy Spirit has given you.</a:t>
            </a:r>
          </a:p>
        </p:txBody>
      </p:sp>
    </p:spTree>
    <p:extLst>
      <p:ext uri="{BB962C8B-B14F-4D97-AF65-F5344CB8AC3E}">
        <p14:creationId xmlns:p14="http://schemas.microsoft.com/office/powerpoint/2010/main" val="1851257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652F2-BD4E-D5B7-5FD8-992273C780C0}"/>
              </a:ext>
            </a:extLst>
          </p:cNvPr>
          <p:cNvSpPr>
            <a:spLocks noGrp="1"/>
          </p:cNvSpPr>
          <p:nvPr>
            <p:ph type="title"/>
          </p:nvPr>
        </p:nvSpPr>
        <p:spPr/>
        <p:txBody>
          <a:bodyPr/>
          <a:lstStyle/>
          <a:p>
            <a:r>
              <a:rPr lang="en-US" dirty="0"/>
              <a:t>They are off to a good start!</a:t>
            </a:r>
          </a:p>
        </p:txBody>
      </p:sp>
      <p:sp>
        <p:nvSpPr>
          <p:cNvPr id="3" name="Content Placeholder 2">
            <a:extLst>
              <a:ext uri="{FF2B5EF4-FFF2-40B4-BE49-F238E27FC236}">
                <a16:creationId xmlns:a16="http://schemas.microsoft.com/office/drawing/2014/main" id="{D516BBB8-50B7-919E-8173-334E4991747B}"/>
              </a:ext>
            </a:extLst>
          </p:cNvPr>
          <p:cNvSpPr>
            <a:spLocks noGrp="1"/>
          </p:cNvSpPr>
          <p:nvPr>
            <p:ph idx="1"/>
          </p:nvPr>
        </p:nvSpPr>
        <p:spPr/>
        <p:txBody>
          <a:bodyPr>
            <a:normAutofit lnSpcReduction="10000"/>
          </a:bodyPr>
          <a:lstStyle/>
          <a:p>
            <a:r>
              <a:rPr lang="en-US" dirty="0"/>
              <a:t>This is often true </a:t>
            </a:r>
          </a:p>
          <a:p>
            <a:pPr lvl="1"/>
            <a:r>
              <a:rPr lang="en-US" dirty="0"/>
              <a:t>When we first hear and believe</a:t>
            </a:r>
          </a:p>
          <a:p>
            <a:pPr lvl="1"/>
            <a:r>
              <a:rPr lang="en-US" dirty="0"/>
              <a:t>Radical changes in values and attitudes</a:t>
            </a:r>
          </a:p>
          <a:p>
            <a:pPr lvl="1"/>
            <a:r>
              <a:rPr lang="en-US" dirty="0"/>
              <a:t>Excitement about living this out	</a:t>
            </a:r>
          </a:p>
          <a:p>
            <a:r>
              <a:rPr lang="en-US" dirty="0"/>
              <a:t>However the newness can wear off, and we can become complacent</a:t>
            </a:r>
          </a:p>
        </p:txBody>
      </p:sp>
    </p:spTree>
    <p:extLst>
      <p:ext uri="{BB962C8B-B14F-4D97-AF65-F5344CB8AC3E}">
        <p14:creationId xmlns:p14="http://schemas.microsoft.com/office/powerpoint/2010/main" val="150994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4DFF3-B13C-11B8-D46F-4FEC4702BFFE}"/>
              </a:ext>
            </a:extLst>
          </p:cNvPr>
          <p:cNvSpPr>
            <a:spLocks noGrp="1"/>
          </p:cNvSpPr>
          <p:nvPr>
            <p:ph type="title"/>
          </p:nvPr>
        </p:nvSpPr>
        <p:spPr/>
        <p:txBody>
          <a:bodyPr/>
          <a:lstStyle/>
          <a:p>
            <a:r>
              <a:rPr lang="en-US" dirty="0"/>
              <a:t>The occasion</a:t>
            </a:r>
          </a:p>
        </p:txBody>
      </p:sp>
      <p:sp>
        <p:nvSpPr>
          <p:cNvPr id="3" name="Content Placeholder 2">
            <a:extLst>
              <a:ext uri="{FF2B5EF4-FFF2-40B4-BE49-F238E27FC236}">
                <a16:creationId xmlns:a16="http://schemas.microsoft.com/office/drawing/2014/main" id="{CBBE4427-E02A-AB28-83E9-DC529D8636B9}"/>
              </a:ext>
            </a:extLst>
          </p:cNvPr>
          <p:cNvSpPr>
            <a:spLocks noGrp="1"/>
          </p:cNvSpPr>
          <p:nvPr>
            <p:ph idx="1"/>
          </p:nvPr>
        </p:nvSpPr>
        <p:spPr/>
        <p:txBody>
          <a:bodyPr>
            <a:normAutofit fontScale="77500" lnSpcReduction="20000"/>
          </a:bodyPr>
          <a:lstStyle/>
          <a:p>
            <a:r>
              <a:rPr lang="en-US" dirty="0"/>
              <a:t>Cir. 60 AD</a:t>
            </a:r>
          </a:p>
          <a:p>
            <a:r>
              <a:rPr lang="en-US" dirty="0"/>
              <a:t>Paul is in prison in Rome (Col 4:10)</a:t>
            </a:r>
          </a:p>
          <a:p>
            <a:r>
              <a:rPr lang="en-US" dirty="0"/>
              <a:t>He is visited by Epaphras and was told about the movement of God in Laodicea and Colossae</a:t>
            </a:r>
          </a:p>
          <a:p>
            <a:r>
              <a:rPr lang="en-US" dirty="0"/>
              <a:t>He had never been to Colossae (Col 2:1)</a:t>
            </a:r>
          </a:p>
          <a:p>
            <a:r>
              <a:rPr lang="en-US" dirty="0"/>
              <a:t>He spent 3 years in Ephesus, and the ministry grew beyond his direct involvement</a:t>
            </a:r>
          </a:p>
        </p:txBody>
      </p:sp>
    </p:spTree>
    <p:extLst>
      <p:ext uri="{BB962C8B-B14F-4D97-AF65-F5344CB8AC3E}">
        <p14:creationId xmlns:p14="http://schemas.microsoft.com/office/powerpoint/2010/main" val="3843442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2FBF6-F4DC-2E57-A38B-988C46C6B51C}"/>
              </a:ext>
            </a:extLst>
          </p:cNvPr>
          <p:cNvSpPr>
            <a:spLocks noGrp="1"/>
          </p:cNvSpPr>
          <p:nvPr>
            <p:ph type="title"/>
          </p:nvPr>
        </p:nvSpPr>
        <p:spPr/>
        <p:txBody>
          <a:bodyPr/>
          <a:lstStyle/>
          <a:p>
            <a:r>
              <a:rPr lang="en-US" b="1" dirty="0"/>
              <a:t>Colossians 1:9–12 (NLT) </a:t>
            </a:r>
            <a:endParaRPr lang="en-US" dirty="0"/>
          </a:p>
        </p:txBody>
      </p:sp>
      <p:sp>
        <p:nvSpPr>
          <p:cNvPr id="3" name="Content Placeholder 2">
            <a:extLst>
              <a:ext uri="{FF2B5EF4-FFF2-40B4-BE49-F238E27FC236}">
                <a16:creationId xmlns:a16="http://schemas.microsoft.com/office/drawing/2014/main" id="{8FAE9F67-EB29-BF33-5F6D-ED0815EA43B1}"/>
              </a:ext>
            </a:extLst>
          </p:cNvPr>
          <p:cNvSpPr>
            <a:spLocks noGrp="1"/>
          </p:cNvSpPr>
          <p:nvPr>
            <p:ph idx="1"/>
          </p:nvPr>
        </p:nvSpPr>
        <p:spPr/>
        <p:txBody>
          <a:bodyPr>
            <a:normAutofit fontScale="85000" lnSpcReduction="10000"/>
          </a:bodyPr>
          <a:lstStyle/>
          <a:p>
            <a:pPr marL="0" indent="0">
              <a:buNone/>
            </a:pPr>
            <a:r>
              <a:rPr lang="en-US" b="1" dirty="0"/>
              <a:t>9</a:t>
            </a:r>
            <a:r>
              <a:rPr lang="en-US" dirty="0"/>
              <a:t> So we have not stopped praying for you since we first heard about you. </a:t>
            </a:r>
            <a:r>
              <a:rPr lang="en-US" u="sng" dirty="0"/>
              <a:t>We ask God to give you complete knowledge of his will and to give you spiritual wisdom and understanding</a:t>
            </a:r>
            <a:r>
              <a:rPr lang="en-US" dirty="0"/>
              <a:t>. </a:t>
            </a:r>
            <a:r>
              <a:rPr lang="en-US" b="1" dirty="0"/>
              <a:t>10</a:t>
            </a:r>
            <a:r>
              <a:rPr lang="en-US" dirty="0"/>
              <a:t> Then the way you live will always honor and please the Lord, and your lives will produce every kind of good fruit. All the while, </a:t>
            </a:r>
            <a:r>
              <a:rPr lang="en-US" u="sng" dirty="0"/>
              <a:t>you will grow as you learn to know God better and better</a:t>
            </a:r>
            <a:r>
              <a:rPr lang="en-US" dirty="0"/>
              <a:t>. </a:t>
            </a:r>
          </a:p>
        </p:txBody>
      </p:sp>
    </p:spTree>
    <p:extLst>
      <p:ext uri="{BB962C8B-B14F-4D97-AF65-F5344CB8AC3E}">
        <p14:creationId xmlns:p14="http://schemas.microsoft.com/office/powerpoint/2010/main" val="3737804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96C2FC-7580-7325-4FAC-0C4FFD0824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8B4301-DC72-49DA-9AE0-E2AEEFB60EC0}"/>
              </a:ext>
            </a:extLst>
          </p:cNvPr>
          <p:cNvSpPr>
            <a:spLocks noGrp="1"/>
          </p:cNvSpPr>
          <p:nvPr>
            <p:ph type="title"/>
          </p:nvPr>
        </p:nvSpPr>
        <p:spPr/>
        <p:txBody>
          <a:bodyPr/>
          <a:lstStyle/>
          <a:p>
            <a:r>
              <a:rPr lang="en-US" b="1" dirty="0"/>
              <a:t>Colossians 1:9–12 (NLT) </a:t>
            </a:r>
            <a:endParaRPr lang="en-US" dirty="0"/>
          </a:p>
        </p:txBody>
      </p:sp>
      <p:sp>
        <p:nvSpPr>
          <p:cNvPr id="3" name="Content Placeholder 2">
            <a:extLst>
              <a:ext uri="{FF2B5EF4-FFF2-40B4-BE49-F238E27FC236}">
                <a16:creationId xmlns:a16="http://schemas.microsoft.com/office/drawing/2014/main" id="{A171AAB4-2646-E8AF-8130-FFD7ED1CBC04}"/>
              </a:ext>
            </a:extLst>
          </p:cNvPr>
          <p:cNvSpPr>
            <a:spLocks noGrp="1"/>
          </p:cNvSpPr>
          <p:nvPr>
            <p:ph idx="1"/>
          </p:nvPr>
        </p:nvSpPr>
        <p:spPr/>
        <p:txBody>
          <a:bodyPr>
            <a:normAutofit fontScale="92500"/>
          </a:bodyPr>
          <a:lstStyle/>
          <a:p>
            <a:pPr marL="0" indent="0">
              <a:buNone/>
            </a:pPr>
            <a:r>
              <a:rPr lang="en-US" b="1" dirty="0"/>
              <a:t>11</a:t>
            </a:r>
            <a:r>
              <a:rPr lang="en-US" dirty="0"/>
              <a:t> We also pray that you will be </a:t>
            </a:r>
            <a:r>
              <a:rPr lang="en-US" u="sng" dirty="0"/>
              <a:t>strengthened with all his glorious power so you will have all the endurance and patience</a:t>
            </a:r>
            <a:r>
              <a:rPr lang="en-US" dirty="0"/>
              <a:t> you need. </a:t>
            </a:r>
            <a:r>
              <a:rPr lang="en-US" u="sng" dirty="0"/>
              <a:t>May you be filled with joy, </a:t>
            </a:r>
            <a:r>
              <a:rPr lang="en-US" b="1" u="sng" dirty="0"/>
              <a:t>12</a:t>
            </a:r>
            <a:r>
              <a:rPr lang="en-US" u="sng" dirty="0"/>
              <a:t> always thanking the Father</a:t>
            </a:r>
            <a:r>
              <a:rPr lang="en-US" dirty="0"/>
              <a:t>. He has enabled you to share in the inheritance that belongs to his people, who live in the light. </a:t>
            </a:r>
          </a:p>
        </p:txBody>
      </p:sp>
    </p:spTree>
    <p:extLst>
      <p:ext uri="{BB962C8B-B14F-4D97-AF65-F5344CB8AC3E}">
        <p14:creationId xmlns:p14="http://schemas.microsoft.com/office/powerpoint/2010/main" val="26558092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D2D7A-6C1D-2E01-4C1F-1555FAC98B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1A8D9A-86CF-E365-2B77-FC1FC3704077}"/>
              </a:ext>
            </a:extLst>
          </p:cNvPr>
          <p:cNvSpPr>
            <a:spLocks noGrp="1"/>
          </p:cNvSpPr>
          <p:nvPr>
            <p:ph type="title"/>
          </p:nvPr>
        </p:nvSpPr>
        <p:spPr/>
        <p:txBody>
          <a:bodyPr>
            <a:normAutofit fontScale="90000"/>
          </a:bodyPr>
          <a:lstStyle/>
          <a:p>
            <a:r>
              <a:rPr lang="en-US" dirty="0"/>
              <a:t>How to press on toward maturity?</a:t>
            </a:r>
          </a:p>
        </p:txBody>
      </p:sp>
      <p:sp>
        <p:nvSpPr>
          <p:cNvPr id="3" name="Content Placeholder 2">
            <a:extLst>
              <a:ext uri="{FF2B5EF4-FFF2-40B4-BE49-F238E27FC236}">
                <a16:creationId xmlns:a16="http://schemas.microsoft.com/office/drawing/2014/main" id="{B6CEF2EA-0729-EACD-9957-61863A86CDFB}"/>
              </a:ext>
            </a:extLst>
          </p:cNvPr>
          <p:cNvSpPr>
            <a:spLocks noGrp="1"/>
          </p:cNvSpPr>
          <p:nvPr>
            <p:ph idx="1"/>
          </p:nvPr>
        </p:nvSpPr>
        <p:spPr/>
        <p:txBody>
          <a:bodyPr>
            <a:normAutofit/>
          </a:bodyPr>
          <a:lstStyle/>
          <a:p>
            <a:r>
              <a:rPr lang="en-US" dirty="0"/>
              <a:t>1) Ongoing commitment to God’s word</a:t>
            </a:r>
          </a:p>
          <a:p>
            <a:pPr marL="0" indent="0">
              <a:buNone/>
            </a:pPr>
            <a:r>
              <a:rPr lang="en-US" u="sng" dirty="0"/>
              <a:t>1:9…We ask God to give you complete knowledge of his will and to give you spiritual wisdom and understanding</a:t>
            </a:r>
            <a:endParaRPr lang="en-US" dirty="0"/>
          </a:p>
        </p:txBody>
      </p:sp>
    </p:spTree>
    <p:extLst>
      <p:ext uri="{BB962C8B-B14F-4D97-AF65-F5344CB8AC3E}">
        <p14:creationId xmlns:p14="http://schemas.microsoft.com/office/powerpoint/2010/main" val="326610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94D9-A53E-46BB-9403-5B4C8EEC43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96F84E-97D2-1CEE-E47F-E65047C4044C}"/>
              </a:ext>
            </a:extLst>
          </p:cNvPr>
          <p:cNvSpPr>
            <a:spLocks noGrp="1"/>
          </p:cNvSpPr>
          <p:nvPr>
            <p:ph type="title"/>
          </p:nvPr>
        </p:nvSpPr>
        <p:spPr/>
        <p:txBody>
          <a:bodyPr>
            <a:normAutofit fontScale="90000"/>
          </a:bodyPr>
          <a:lstStyle/>
          <a:p>
            <a:r>
              <a:rPr lang="en-US" dirty="0"/>
              <a:t>How to press on toward maturity?</a:t>
            </a:r>
          </a:p>
        </p:txBody>
      </p:sp>
      <p:sp>
        <p:nvSpPr>
          <p:cNvPr id="3" name="Content Placeholder 2">
            <a:extLst>
              <a:ext uri="{FF2B5EF4-FFF2-40B4-BE49-F238E27FC236}">
                <a16:creationId xmlns:a16="http://schemas.microsoft.com/office/drawing/2014/main" id="{5B1F3164-8288-E8D6-C873-F9C23FC4103C}"/>
              </a:ext>
            </a:extLst>
          </p:cNvPr>
          <p:cNvSpPr>
            <a:spLocks noGrp="1"/>
          </p:cNvSpPr>
          <p:nvPr>
            <p:ph idx="1"/>
          </p:nvPr>
        </p:nvSpPr>
        <p:spPr/>
        <p:txBody>
          <a:bodyPr>
            <a:normAutofit/>
          </a:bodyPr>
          <a:lstStyle/>
          <a:p>
            <a:r>
              <a:rPr lang="en-US" dirty="0"/>
              <a:t>1) Ongoing commitment to God’s word</a:t>
            </a:r>
          </a:p>
          <a:p>
            <a:pPr lvl="1"/>
            <a:r>
              <a:rPr lang="en-US" dirty="0"/>
              <a:t>Daily time in the Bible</a:t>
            </a:r>
          </a:p>
          <a:p>
            <a:pPr lvl="1"/>
            <a:r>
              <a:rPr lang="en-US" dirty="0"/>
              <a:t>Take a class</a:t>
            </a:r>
          </a:p>
          <a:p>
            <a:pPr lvl="1"/>
            <a:r>
              <a:rPr lang="en-US" dirty="0"/>
              <a:t>Be a reader</a:t>
            </a:r>
          </a:p>
          <a:p>
            <a:pPr lvl="1"/>
            <a:endParaRPr lang="en-US" dirty="0"/>
          </a:p>
        </p:txBody>
      </p:sp>
    </p:spTree>
    <p:extLst>
      <p:ext uri="{BB962C8B-B14F-4D97-AF65-F5344CB8AC3E}">
        <p14:creationId xmlns:p14="http://schemas.microsoft.com/office/powerpoint/2010/main" val="212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D8A840-4419-6189-EEB1-A2FDC36C8F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F59FA4-7387-52C3-5D1F-046AABBC81E0}"/>
              </a:ext>
            </a:extLst>
          </p:cNvPr>
          <p:cNvSpPr>
            <a:spLocks noGrp="1"/>
          </p:cNvSpPr>
          <p:nvPr>
            <p:ph type="title"/>
          </p:nvPr>
        </p:nvSpPr>
        <p:spPr/>
        <p:txBody>
          <a:bodyPr>
            <a:normAutofit fontScale="90000"/>
          </a:bodyPr>
          <a:lstStyle/>
          <a:p>
            <a:r>
              <a:rPr lang="en-US" dirty="0"/>
              <a:t>How to press on toward maturity?</a:t>
            </a:r>
          </a:p>
        </p:txBody>
      </p:sp>
      <p:sp>
        <p:nvSpPr>
          <p:cNvPr id="3" name="Content Placeholder 2">
            <a:extLst>
              <a:ext uri="{FF2B5EF4-FFF2-40B4-BE49-F238E27FC236}">
                <a16:creationId xmlns:a16="http://schemas.microsoft.com/office/drawing/2014/main" id="{B4844182-E495-C073-5177-CFF67FDBEB3D}"/>
              </a:ext>
            </a:extLst>
          </p:cNvPr>
          <p:cNvSpPr>
            <a:spLocks noGrp="1"/>
          </p:cNvSpPr>
          <p:nvPr>
            <p:ph idx="1"/>
          </p:nvPr>
        </p:nvSpPr>
        <p:spPr/>
        <p:txBody>
          <a:bodyPr>
            <a:normAutofit/>
          </a:bodyPr>
          <a:lstStyle/>
          <a:p>
            <a:r>
              <a:rPr lang="en-US" dirty="0"/>
              <a:t>2) Relational closeness to God</a:t>
            </a:r>
          </a:p>
          <a:p>
            <a:pPr marL="0" indent="0">
              <a:buNone/>
            </a:pPr>
            <a:r>
              <a:rPr lang="en-US" u="sng" dirty="0"/>
              <a:t>1:10…you will grow as you learn to know God better and better</a:t>
            </a:r>
            <a:r>
              <a:rPr lang="en-US" dirty="0"/>
              <a:t>.</a:t>
            </a:r>
          </a:p>
        </p:txBody>
      </p:sp>
    </p:spTree>
    <p:extLst>
      <p:ext uri="{BB962C8B-B14F-4D97-AF65-F5344CB8AC3E}">
        <p14:creationId xmlns:p14="http://schemas.microsoft.com/office/powerpoint/2010/main" val="3731449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1A721-4C57-E8D0-E57D-C4CC8D7207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E87C1D-326D-1CD3-D3A6-EE8AB934E42F}"/>
              </a:ext>
            </a:extLst>
          </p:cNvPr>
          <p:cNvSpPr>
            <a:spLocks noGrp="1"/>
          </p:cNvSpPr>
          <p:nvPr>
            <p:ph type="title"/>
          </p:nvPr>
        </p:nvSpPr>
        <p:spPr/>
        <p:txBody>
          <a:bodyPr>
            <a:normAutofit fontScale="90000"/>
          </a:bodyPr>
          <a:lstStyle/>
          <a:p>
            <a:r>
              <a:rPr lang="en-US" dirty="0"/>
              <a:t>How to press on toward maturity?</a:t>
            </a:r>
          </a:p>
        </p:txBody>
      </p:sp>
      <p:sp>
        <p:nvSpPr>
          <p:cNvPr id="3" name="Content Placeholder 2">
            <a:extLst>
              <a:ext uri="{FF2B5EF4-FFF2-40B4-BE49-F238E27FC236}">
                <a16:creationId xmlns:a16="http://schemas.microsoft.com/office/drawing/2014/main" id="{8121159E-A01D-C6B1-C0D3-19D00443EDE7}"/>
              </a:ext>
            </a:extLst>
          </p:cNvPr>
          <p:cNvSpPr>
            <a:spLocks noGrp="1"/>
          </p:cNvSpPr>
          <p:nvPr>
            <p:ph idx="1"/>
          </p:nvPr>
        </p:nvSpPr>
        <p:spPr/>
        <p:txBody>
          <a:bodyPr>
            <a:normAutofit/>
          </a:bodyPr>
          <a:lstStyle/>
          <a:p>
            <a:r>
              <a:rPr lang="en-US" dirty="0"/>
              <a:t>2) Relational closeness to God</a:t>
            </a:r>
          </a:p>
          <a:p>
            <a:pPr lvl="1"/>
            <a:r>
              <a:rPr lang="en-US" dirty="0"/>
              <a:t>Prayer</a:t>
            </a:r>
          </a:p>
          <a:p>
            <a:pPr lvl="1"/>
            <a:r>
              <a:rPr lang="en-US" dirty="0"/>
              <a:t>Decompartmentalization</a:t>
            </a:r>
          </a:p>
          <a:p>
            <a:pPr lvl="1"/>
            <a:r>
              <a:rPr lang="en-US" dirty="0"/>
              <a:t>Reflection</a:t>
            </a:r>
          </a:p>
        </p:txBody>
      </p:sp>
    </p:spTree>
    <p:extLst>
      <p:ext uri="{BB962C8B-B14F-4D97-AF65-F5344CB8AC3E}">
        <p14:creationId xmlns:p14="http://schemas.microsoft.com/office/powerpoint/2010/main" val="3469754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570BE7-04A1-46BB-5AE5-D545BDEEC3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88E36D-0BB2-52C2-345C-487E349069A0}"/>
              </a:ext>
            </a:extLst>
          </p:cNvPr>
          <p:cNvSpPr>
            <a:spLocks noGrp="1"/>
          </p:cNvSpPr>
          <p:nvPr>
            <p:ph type="title"/>
          </p:nvPr>
        </p:nvSpPr>
        <p:spPr/>
        <p:txBody>
          <a:bodyPr>
            <a:normAutofit fontScale="90000"/>
          </a:bodyPr>
          <a:lstStyle/>
          <a:p>
            <a:r>
              <a:rPr lang="en-US" dirty="0"/>
              <a:t>How to press on toward maturity?</a:t>
            </a:r>
          </a:p>
        </p:txBody>
      </p:sp>
      <p:sp>
        <p:nvSpPr>
          <p:cNvPr id="3" name="Content Placeholder 2">
            <a:extLst>
              <a:ext uri="{FF2B5EF4-FFF2-40B4-BE49-F238E27FC236}">
                <a16:creationId xmlns:a16="http://schemas.microsoft.com/office/drawing/2014/main" id="{2E71F680-3DE4-5D8A-D12F-0F1A04EC6D64}"/>
              </a:ext>
            </a:extLst>
          </p:cNvPr>
          <p:cNvSpPr>
            <a:spLocks noGrp="1"/>
          </p:cNvSpPr>
          <p:nvPr>
            <p:ph idx="1"/>
          </p:nvPr>
        </p:nvSpPr>
        <p:spPr/>
        <p:txBody>
          <a:bodyPr>
            <a:normAutofit/>
          </a:bodyPr>
          <a:lstStyle/>
          <a:p>
            <a:r>
              <a:rPr lang="en-US" dirty="0"/>
              <a:t>3) Doing His work in His power</a:t>
            </a:r>
          </a:p>
          <a:p>
            <a:pPr marL="0" indent="0">
              <a:buNone/>
            </a:pPr>
            <a:r>
              <a:rPr lang="en-US" u="sng" dirty="0"/>
              <a:t>1:11..strengthened with all his glorious power so you will have all the endurance and patience</a:t>
            </a:r>
            <a:r>
              <a:rPr lang="en-US" dirty="0"/>
              <a:t> you need</a:t>
            </a:r>
          </a:p>
        </p:txBody>
      </p:sp>
    </p:spTree>
    <p:extLst>
      <p:ext uri="{BB962C8B-B14F-4D97-AF65-F5344CB8AC3E}">
        <p14:creationId xmlns:p14="http://schemas.microsoft.com/office/powerpoint/2010/main" val="185263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363BF4-D153-31DE-29A2-DE061B12EF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69CF9F-6285-E8C6-ABEF-6ECF9816A1CE}"/>
              </a:ext>
            </a:extLst>
          </p:cNvPr>
          <p:cNvSpPr>
            <a:spLocks noGrp="1"/>
          </p:cNvSpPr>
          <p:nvPr>
            <p:ph type="title"/>
          </p:nvPr>
        </p:nvSpPr>
        <p:spPr/>
        <p:txBody>
          <a:bodyPr>
            <a:normAutofit fontScale="90000"/>
          </a:bodyPr>
          <a:lstStyle/>
          <a:p>
            <a:r>
              <a:rPr lang="en-US" dirty="0"/>
              <a:t>How to press on toward maturity?</a:t>
            </a:r>
          </a:p>
        </p:txBody>
      </p:sp>
      <p:sp>
        <p:nvSpPr>
          <p:cNvPr id="3" name="Content Placeholder 2">
            <a:extLst>
              <a:ext uri="{FF2B5EF4-FFF2-40B4-BE49-F238E27FC236}">
                <a16:creationId xmlns:a16="http://schemas.microsoft.com/office/drawing/2014/main" id="{7CEDEF2D-B560-3535-CB8A-DE7E6ADF111C}"/>
              </a:ext>
            </a:extLst>
          </p:cNvPr>
          <p:cNvSpPr>
            <a:spLocks noGrp="1"/>
          </p:cNvSpPr>
          <p:nvPr>
            <p:ph idx="1"/>
          </p:nvPr>
        </p:nvSpPr>
        <p:spPr/>
        <p:txBody>
          <a:bodyPr>
            <a:normAutofit/>
          </a:bodyPr>
          <a:lstStyle/>
          <a:p>
            <a:r>
              <a:rPr lang="en-US" dirty="0"/>
              <a:t>3) Doing His work in His power</a:t>
            </a:r>
          </a:p>
          <a:p>
            <a:r>
              <a:rPr lang="en-US" dirty="0"/>
              <a:t>Being in touch with our limitations</a:t>
            </a:r>
          </a:p>
          <a:p>
            <a:r>
              <a:rPr lang="en-US" dirty="0"/>
              <a:t>Taking risks</a:t>
            </a:r>
          </a:p>
          <a:p>
            <a:r>
              <a:rPr lang="en-US" dirty="0"/>
              <a:t>Being sensitive to burn out</a:t>
            </a:r>
          </a:p>
        </p:txBody>
      </p:sp>
    </p:spTree>
    <p:extLst>
      <p:ext uri="{BB962C8B-B14F-4D97-AF65-F5344CB8AC3E}">
        <p14:creationId xmlns:p14="http://schemas.microsoft.com/office/powerpoint/2010/main" val="319290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2C8E8-F1CB-9748-1F7D-C8043105C2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966A80-2049-1BF4-FCF2-990FB1EB3F35}"/>
              </a:ext>
            </a:extLst>
          </p:cNvPr>
          <p:cNvSpPr>
            <a:spLocks noGrp="1"/>
          </p:cNvSpPr>
          <p:nvPr>
            <p:ph type="title"/>
          </p:nvPr>
        </p:nvSpPr>
        <p:spPr/>
        <p:txBody>
          <a:bodyPr>
            <a:normAutofit fontScale="90000"/>
          </a:bodyPr>
          <a:lstStyle/>
          <a:p>
            <a:r>
              <a:rPr lang="en-US" dirty="0"/>
              <a:t>How to press on toward maturity?</a:t>
            </a:r>
          </a:p>
        </p:txBody>
      </p:sp>
      <p:sp>
        <p:nvSpPr>
          <p:cNvPr id="3" name="Content Placeholder 2">
            <a:extLst>
              <a:ext uri="{FF2B5EF4-FFF2-40B4-BE49-F238E27FC236}">
                <a16:creationId xmlns:a16="http://schemas.microsoft.com/office/drawing/2014/main" id="{BD47B15E-62A7-88E8-AE82-5B68525C0C1E}"/>
              </a:ext>
            </a:extLst>
          </p:cNvPr>
          <p:cNvSpPr>
            <a:spLocks noGrp="1"/>
          </p:cNvSpPr>
          <p:nvPr>
            <p:ph idx="1"/>
          </p:nvPr>
        </p:nvSpPr>
        <p:spPr/>
        <p:txBody>
          <a:bodyPr>
            <a:normAutofit/>
          </a:bodyPr>
          <a:lstStyle/>
          <a:p>
            <a:r>
              <a:rPr lang="en-US" dirty="0"/>
              <a:t>4) Cultivating thankfulness</a:t>
            </a:r>
          </a:p>
          <a:p>
            <a:pPr marL="0" indent="0">
              <a:buNone/>
            </a:pPr>
            <a:r>
              <a:rPr lang="en-US" u="sng" dirty="0"/>
              <a:t>…May you be filled with joy, </a:t>
            </a:r>
            <a:r>
              <a:rPr lang="en-US" b="1" u="sng" dirty="0"/>
              <a:t>12</a:t>
            </a:r>
            <a:r>
              <a:rPr lang="en-US" u="sng" dirty="0"/>
              <a:t> always thanking the Father</a:t>
            </a:r>
            <a:r>
              <a:rPr lang="en-US" dirty="0"/>
              <a:t>.</a:t>
            </a:r>
          </a:p>
        </p:txBody>
      </p:sp>
    </p:spTree>
    <p:extLst>
      <p:ext uri="{BB962C8B-B14F-4D97-AF65-F5344CB8AC3E}">
        <p14:creationId xmlns:p14="http://schemas.microsoft.com/office/powerpoint/2010/main" val="28497890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822EB4-EB72-AD85-1D43-7C7982C4D5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C1CCB3-6CBD-5533-1EFC-E4BDDB93E758}"/>
              </a:ext>
            </a:extLst>
          </p:cNvPr>
          <p:cNvSpPr>
            <a:spLocks noGrp="1"/>
          </p:cNvSpPr>
          <p:nvPr>
            <p:ph type="title"/>
          </p:nvPr>
        </p:nvSpPr>
        <p:spPr/>
        <p:txBody>
          <a:bodyPr>
            <a:normAutofit fontScale="90000"/>
          </a:bodyPr>
          <a:lstStyle/>
          <a:p>
            <a:r>
              <a:rPr lang="en-US" dirty="0"/>
              <a:t>How to press on toward maturity?</a:t>
            </a:r>
          </a:p>
        </p:txBody>
      </p:sp>
      <p:sp>
        <p:nvSpPr>
          <p:cNvPr id="3" name="Content Placeholder 2">
            <a:extLst>
              <a:ext uri="{FF2B5EF4-FFF2-40B4-BE49-F238E27FC236}">
                <a16:creationId xmlns:a16="http://schemas.microsoft.com/office/drawing/2014/main" id="{0A37199B-2B9D-060C-6FFB-7EE7522BA057}"/>
              </a:ext>
            </a:extLst>
          </p:cNvPr>
          <p:cNvSpPr>
            <a:spLocks noGrp="1"/>
          </p:cNvSpPr>
          <p:nvPr>
            <p:ph idx="1"/>
          </p:nvPr>
        </p:nvSpPr>
        <p:spPr/>
        <p:txBody>
          <a:bodyPr>
            <a:normAutofit/>
          </a:bodyPr>
          <a:lstStyle/>
          <a:p>
            <a:r>
              <a:rPr lang="en-US" dirty="0"/>
              <a:t>4) Cultivating thankfulness</a:t>
            </a:r>
          </a:p>
          <a:p>
            <a:r>
              <a:rPr lang="en-US" dirty="0"/>
              <a:t>Not losing sight of what God rescued you from</a:t>
            </a:r>
          </a:p>
          <a:p>
            <a:pPr marL="0" indent="0">
              <a:buNone/>
            </a:pPr>
            <a:endParaRPr lang="en-US" dirty="0"/>
          </a:p>
          <a:p>
            <a:endParaRPr lang="en-US" dirty="0"/>
          </a:p>
        </p:txBody>
      </p:sp>
    </p:spTree>
    <p:extLst>
      <p:ext uri="{BB962C8B-B14F-4D97-AF65-F5344CB8AC3E}">
        <p14:creationId xmlns:p14="http://schemas.microsoft.com/office/powerpoint/2010/main" val="3726575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BD609-852F-1421-7515-25A8674B0267}"/>
              </a:ext>
            </a:extLst>
          </p:cNvPr>
          <p:cNvSpPr>
            <a:spLocks noGrp="1"/>
          </p:cNvSpPr>
          <p:nvPr>
            <p:ph type="title"/>
          </p:nvPr>
        </p:nvSpPr>
        <p:spPr/>
        <p:txBody>
          <a:bodyPr/>
          <a:lstStyle/>
          <a:p>
            <a:r>
              <a:rPr lang="en-US" dirty="0"/>
              <a:t>The occasion</a:t>
            </a:r>
          </a:p>
        </p:txBody>
      </p:sp>
      <p:sp>
        <p:nvSpPr>
          <p:cNvPr id="3" name="Content Placeholder 2">
            <a:extLst>
              <a:ext uri="{FF2B5EF4-FFF2-40B4-BE49-F238E27FC236}">
                <a16:creationId xmlns:a16="http://schemas.microsoft.com/office/drawing/2014/main" id="{57904209-9F80-904D-75D5-D4B05F082AE5}"/>
              </a:ext>
            </a:extLst>
          </p:cNvPr>
          <p:cNvSpPr>
            <a:spLocks noGrp="1"/>
          </p:cNvSpPr>
          <p:nvPr>
            <p:ph idx="1"/>
          </p:nvPr>
        </p:nvSpPr>
        <p:spPr/>
        <p:txBody>
          <a:bodyPr/>
          <a:lstStyle/>
          <a:p>
            <a:r>
              <a:rPr lang="en-US" dirty="0"/>
              <a:t>Most letters we read from Paul are ongoing education for churches he has planted</a:t>
            </a:r>
          </a:p>
          <a:p>
            <a:r>
              <a:rPr lang="en-US" dirty="0"/>
              <a:t>This is an opportunity to see how Paul begins the spiritual education of newer believers</a:t>
            </a:r>
          </a:p>
        </p:txBody>
      </p:sp>
    </p:spTree>
    <p:extLst>
      <p:ext uri="{BB962C8B-B14F-4D97-AF65-F5344CB8AC3E}">
        <p14:creationId xmlns:p14="http://schemas.microsoft.com/office/powerpoint/2010/main" val="4116675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2E22F-18C9-0145-CD33-231957432F07}"/>
              </a:ext>
            </a:extLst>
          </p:cNvPr>
          <p:cNvSpPr>
            <a:spLocks noGrp="1"/>
          </p:cNvSpPr>
          <p:nvPr>
            <p:ph type="title"/>
          </p:nvPr>
        </p:nvSpPr>
        <p:spPr/>
        <p:txBody>
          <a:bodyPr/>
          <a:lstStyle/>
          <a:p>
            <a:r>
              <a:rPr lang="en-US" b="1" dirty="0"/>
              <a:t>Colossians 1:13–14(NLT) </a:t>
            </a:r>
            <a:endParaRPr lang="en-US" dirty="0"/>
          </a:p>
        </p:txBody>
      </p:sp>
      <p:sp>
        <p:nvSpPr>
          <p:cNvPr id="3" name="Content Placeholder 2">
            <a:extLst>
              <a:ext uri="{FF2B5EF4-FFF2-40B4-BE49-F238E27FC236}">
                <a16:creationId xmlns:a16="http://schemas.microsoft.com/office/drawing/2014/main" id="{591CDBBF-AAE3-3092-2CDB-FBCEBAD6DA5B}"/>
              </a:ext>
            </a:extLst>
          </p:cNvPr>
          <p:cNvSpPr>
            <a:spLocks noGrp="1"/>
          </p:cNvSpPr>
          <p:nvPr>
            <p:ph idx="1"/>
          </p:nvPr>
        </p:nvSpPr>
        <p:spPr/>
        <p:txBody>
          <a:bodyPr/>
          <a:lstStyle/>
          <a:p>
            <a:pPr marL="0" indent="0">
              <a:buNone/>
            </a:pPr>
            <a:r>
              <a:rPr lang="en-US" b="1" dirty="0"/>
              <a:t>13</a:t>
            </a:r>
            <a:r>
              <a:rPr lang="en-US" dirty="0"/>
              <a:t> For he has rescued us from the kingdom of darkness and transferred us into the Kingdom of his dear Son, </a:t>
            </a:r>
            <a:r>
              <a:rPr lang="en-US" b="1" dirty="0"/>
              <a:t>14</a:t>
            </a:r>
            <a:r>
              <a:rPr lang="en-US" dirty="0"/>
              <a:t> who purchased our freedom and forgave our sins.</a:t>
            </a:r>
          </a:p>
        </p:txBody>
      </p:sp>
    </p:spTree>
    <p:extLst>
      <p:ext uri="{BB962C8B-B14F-4D97-AF65-F5344CB8AC3E}">
        <p14:creationId xmlns:p14="http://schemas.microsoft.com/office/powerpoint/2010/main" val="42098249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53736-E44D-BA2C-BE86-623C97438BF8}"/>
              </a:ext>
            </a:extLst>
          </p:cNvPr>
          <p:cNvSpPr>
            <a:spLocks noGrp="1"/>
          </p:cNvSpPr>
          <p:nvPr>
            <p:ph type="title"/>
          </p:nvPr>
        </p:nvSpPr>
        <p:spPr/>
        <p:txBody>
          <a:bodyPr/>
          <a:lstStyle/>
          <a:p>
            <a:r>
              <a:rPr lang="en-US" dirty="0"/>
              <a:t>The takeaway</a:t>
            </a:r>
          </a:p>
        </p:txBody>
      </p:sp>
      <p:sp>
        <p:nvSpPr>
          <p:cNvPr id="3" name="Content Placeholder 2">
            <a:extLst>
              <a:ext uri="{FF2B5EF4-FFF2-40B4-BE49-F238E27FC236}">
                <a16:creationId xmlns:a16="http://schemas.microsoft.com/office/drawing/2014/main" id="{0CAB551B-151A-B4CB-1399-8D2EF4946940}"/>
              </a:ext>
            </a:extLst>
          </p:cNvPr>
          <p:cNvSpPr>
            <a:spLocks noGrp="1"/>
          </p:cNvSpPr>
          <p:nvPr>
            <p:ph idx="1"/>
          </p:nvPr>
        </p:nvSpPr>
        <p:spPr/>
        <p:txBody>
          <a:bodyPr/>
          <a:lstStyle/>
          <a:p>
            <a:r>
              <a:rPr lang="en-US" dirty="0"/>
              <a:t>1) Hear</a:t>
            </a:r>
          </a:p>
          <a:p>
            <a:r>
              <a:rPr lang="en-US" dirty="0"/>
              <a:t>2) Believe</a:t>
            </a:r>
          </a:p>
          <a:p>
            <a:r>
              <a:rPr lang="en-US" dirty="0"/>
              <a:t>3) Act</a:t>
            </a:r>
          </a:p>
        </p:txBody>
      </p:sp>
      <p:sp>
        <p:nvSpPr>
          <p:cNvPr id="5" name="TextBox 4">
            <a:extLst>
              <a:ext uri="{FF2B5EF4-FFF2-40B4-BE49-F238E27FC236}">
                <a16:creationId xmlns:a16="http://schemas.microsoft.com/office/drawing/2014/main" id="{21F1B02A-F5A2-D6B8-964F-B80423047E41}"/>
              </a:ext>
            </a:extLst>
          </p:cNvPr>
          <p:cNvSpPr txBox="1"/>
          <p:nvPr/>
        </p:nvSpPr>
        <p:spPr>
          <a:xfrm>
            <a:off x="3223846" y="1546253"/>
            <a:ext cx="8742524" cy="4589526"/>
          </a:xfrm>
          <a:prstGeom prst="rect">
            <a:avLst/>
          </a:prstGeom>
          <a:noFill/>
        </p:spPr>
        <p:txBody>
          <a:bodyPr wrap="square">
            <a:spAutoFit/>
          </a:bodyPr>
          <a:lstStyle/>
          <a:p>
            <a:pPr marL="0" marR="0">
              <a:lnSpc>
                <a:spcPct val="115000"/>
              </a:lnSpc>
              <a:spcAft>
                <a:spcPts val="1000"/>
              </a:spcAft>
            </a:pPr>
            <a:r>
              <a:rPr lang="en-US" sz="3200" b="1" dirty="0">
                <a:effectLst/>
                <a:latin typeface="Calibri" panose="020F0502020204030204" pitchFamily="34" charset="0"/>
              </a:rPr>
              <a:t>Romans 10:9–11 (NLT) — </a:t>
            </a:r>
            <a:r>
              <a:rPr lang="en-US" sz="3200" b="1" u="none" strike="noStrike" dirty="0">
                <a:effectLst/>
                <a:latin typeface="Calibri" panose="020F0502020204030204" pitchFamily="34" charset="0"/>
              </a:rPr>
              <a:t>9</a:t>
            </a:r>
            <a:r>
              <a:rPr lang="en-US" sz="3200" u="none" strike="noStrike" dirty="0">
                <a:effectLst/>
                <a:latin typeface="Calibri" panose="020F0502020204030204" pitchFamily="34" charset="0"/>
              </a:rPr>
              <a:t> </a:t>
            </a:r>
            <a:r>
              <a:rPr lang="en-US" sz="3200" dirty="0">
                <a:effectLst/>
                <a:latin typeface="Calibri" panose="020F0502020204030204" pitchFamily="34" charset="0"/>
              </a:rPr>
              <a:t>If you openly declare that Jesus is Lord and believe in your heart that God raised him from the dead, you will be saved. </a:t>
            </a:r>
            <a:r>
              <a:rPr lang="en-US" sz="3200" b="1" u="none" strike="noStrike" dirty="0">
                <a:effectLst/>
                <a:latin typeface="Calibri" panose="020F0502020204030204" pitchFamily="34" charset="0"/>
              </a:rPr>
              <a:t>10</a:t>
            </a:r>
            <a:r>
              <a:rPr lang="en-US" sz="3200" u="none" strike="noStrike" dirty="0">
                <a:effectLst/>
                <a:latin typeface="Calibri" panose="020F0502020204030204" pitchFamily="34" charset="0"/>
              </a:rPr>
              <a:t> </a:t>
            </a:r>
            <a:r>
              <a:rPr lang="en-US" sz="3200" dirty="0">
                <a:effectLst/>
                <a:latin typeface="Calibri" panose="020F0502020204030204" pitchFamily="34" charset="0"/>
              </a:rPr>
              <a:t>For it is by believing in your heart that you are made right with God, and it is by openly declaring your faith that you are saved. </a:t>
            </a:r>
            <a:r>
              <a:rPr lang="en-US" sz="3200" b="1" u="none" strike="noStrike" dirty="0">
                <a:effectLst/>
                <a:latin typeface="Calibri" panose="020F0502020204030204" pitchFamily="34" charset="0"/>
              </a:rPr>
              <a:t>11</a:t>
            </a:r>
            <a:r>
              <a:rPr lang="en-US" sz="3200" u="none" strike="noStrike" dirty="0">
                <a:effectLst/>
                <a:latin typeface="Calibri" panose="020F0502020204030204" pitchFamily="34" charset="0"/>
              </a:rPr>
              <a:t> </a:t>
            </a:r>
            <a:r>
              <a:rPr lang="en-US" sz="3200" dirty="0">
                <a:effectLst/>
                <a:latin typeface="Calibri" panose="020F0502020204030204" pitchFamily="34" charset="0"/>
              </a:rPr>
              <a:t>As the Scriptures tell us, “Anyone who trusts in him will never be disgraced.” </a:t>
            </a:r>
          </a:p>
        </p:txBody>
      </p:sp>
    </p:spTree>
    <p:extLst>
      <p:ext uri="{BB962C8B-B14F-4D97-AF65-F5344CB8AC3E}">
        <p14:creationId xmlns:p14="http://schemas.microsoft.com/office/powerpoint/2010/main" val="201181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589C7E-6084-BF4D-3AB4-1A65507103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80C767-87F0-23A5-F4E6-E7BCCFD6DAC2}"/>
              </a:ext>
            </a:extLst>
          </p:cNvPr>
          <p:cNvSpPr>
            <a:spLocks noGrp="1"/>
          </p:cNvSpPr>
          <p:nvPr>
            <p:ph type="title"/>
          </p:nvPr>
        </p:nvSpPr>
        <p:spPr/>
        <p:txBody>
          <a:bodyPr/>
          <a:lstStyle/>
          <a:p>
            <a:r>
              <a:rPr lang="en-US" dirty="0"/>
              <a:t>The Audience</a:t>
            </a:r>
          </a:p>
        </p:txBody>
      </p:sp>
      <p:sp>
        <p:nvSpPr>
          <p:cNvPr id="3" name="Content Placeholder 2">
            <a:extLst>
              <a:ext uri="{FF2B5EF4-FFF2-40B4-BE49-F238E27FC236}">
                <a16:creationId xmlns:a16="http://schemas.microsoft.com/office/drawing/2014/main" id="{3DEAEA8B-8622-FFF7-223F-D92A9DE8C03E}"/>
              </a:ext>
            </a:extLst>
          </p:cNvPr>
          <p:cNvSpPr>
            <a:spLocks noGrp="1"/>
          </p:cNvSpPr>
          <p:nvPr>
            <p:ph idx="1"/>
          </p:nvPr>
        </p:nvSpPr>
        <p:spPr/>
        <p:txBody>
          <a:bodyPr/>
          <a:lstStyle/>
          <a:p>
            <a:r>
              <a:rPr lang="en-US" dirty="0"/>
              <a:t>Primarily non-Jewish</a:t>
            </a:r>
          </a:p>
          <a:p>
            <a:r>
              <a:rPr lang="en-US" dirty="0"/>
              <a:t>Sincere in their faith</a:t>
            </a:r>
          </a:p>
          <a:p>
            <a:r>
              <a:rPr lang="en-US" dirty="0"/>
              <a:t>Being pulled in two opposing ideologies</a:t>
            </a:r>
          </a:p>
          <a:p>
            <a:pPr marL="457223" lvl="1" indent="0">
              <a:buNone/>
            </a:pPr>
            <a:r>
              <a:rPr lang="en-US" dirty="0"/>
              <a:t>Greek mystery religions</a:t>
            </a:r>
          </a:p>
          <a:p>
            <a:pPr marL="457223" lvl="1" indent="0">
              <a:buNone/>
            </a:pPr>
            <a:r>
              <a:rPr lang="en-US" dirty="0"/>
              <a:t>Jewish legalism</a:t>
            </a:r>
          </a:p>
        </p:txBody>
      </p:sp>
    </p:spTree>
    <p:extLst>
      <p:ext uri="{BB962C8B-B14F-4D97-AF65-F5344CB8AC3E}">
        <p14:creationId xmlns:p14="http://schemas.microsoft.com/office/powerpoint/2010/main" val="2857771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9D69C-559C-F0CE-8A13-498853A342A5}"/>
              </a:ext>
            </a:extLst>
          </p:cNvPr>
          <p:cNvSpPr>
            <a:spLocks noGrp="1"/>
          </p:cNvSpPr>
          <p:nvPr>
            <p:ph type="title"/>
          </p:nvPr>
        </p:nvSpPr>
        <p:spPr/>
        <p:txBody>
          <a:bodyPr/>
          <a:lstStyle/>
          <a:p>
            <a:r>
              <a:rPr lang="en-US" dirty="0"/>
              <a:t>The main thrust of the book</a:t>
            </a:r>
          </a:p>
        </p:txBody>
      </p:sp>
      <p:sp>
        <p:nvSpPr>
          <p:cNvPr id="3" name="Content Placeholder 2">
            <a:extLst>
              <a:ext uri="{FF2B5EF4-FFF2-40B4-BE49-F238E27FC236}">
                <a16:creationId xmlns:a16="http://schemas.microsoft.com/office/drawing/2014/main" id="{45B6E8C9-BF4F-A12A-A2D1-39D97D095192}"/>
              </a:ext>
            </a:extLst>
          </p:cNvPr>
          <p:cNvSpPr>
            <a:spLocks noGrp="1"/>
          </p:cNvSpPr>
          <p:nvPr>
            <p:ph idx="1"/>
          </p:nvPr>
        </p:nvSpPr>
        <p:spPr/>
        <p:txBody>
          <a:bodyPr/>
          <a:lstStyle/>
          <a:p>
            <a:r>
              <a:rPr lang="en-US" dirty="0"/>
              <a:t>Mature faith comes from being firmly rooted in our understanding of who Christ is, and what He has done.</a:t>
            </a:r>
          </a:p>
        </p:txBody>
      </p:sp>
    </p:spTree>
    <p:extLst>
      <p:ext uri="{BB962C8B-B14F-4D97-AF65-F5344CB8AC3E}">
        <p14:creationId xmlns:p14="http://schemas.microsoft.com/office/powerpoint/2010/main" val="28824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8D625-F15E-D610-3EFA-F71ED2F9D287}"/>
              </a:ext>
            </a:extLst>
          </p:cNvPr>
          <p:cNvSpPr>
            <a:spLocks noGrp="1"/>
          </p:cNvSpPr>
          <p:nvPr>
            <p:ph type="title"/>
          </p:nvPr>
        </p:nvSpPr>
        <p:spPr/>
        <p:txBody>
          <a:bodyPr/>
          <a:lstStyle/>
          <a:p>
            <a:r>
              <a:rPr lang="en-US" b="1" dirty="0"/>
              <a:t>Colossians 1:1–3 (NLT) </a:t>
            </a:r>
            <a:endParaRPr lang="en-US" dirty="0"/>
          </a:p>
        </p:txBody>
      </p:sp>
      <p:sp>
        <p:nvSpPr>
          <p:cNvPr id="3" name="Content Placeholder 2">
            <a:extLst>
              <a:ext uri="{FF2B5EF4-FFF2-40B4-BE49-F238E27FC236}">
                <a16:creationId xmlns:a16="http://schemas.microsoft.com/office/drawing/2014/main" id="{38099AD2-0268-06E8-D4A8-0BBF1F339A9C}"/>
              </a:ext>
            </a:extLst>
          </p:cNvPr>
          <p:cNvSpPr>
            <a:spLocks noGrp="1"/>
          </p:cNvSpPr>
          <p:nvPr>
            <p:ph idx="1"/>
          </p:nvPr>
        </p:nvSpPr>
        <p:spPr/>
        <p:txBody>
          <a:bodyPr>
            <a:normAutofit lnSpcReduction="10000"/>
          </a:bodyPr>
          <a:lstStyle/>
          <a:p>
            <a:pPr marL="0" indent="0">
              <a:buNone/>
            </a:pPr>
            <a:r>
              <a:rPr lang="en-US" b="1" dirty="0"/>
              <a:t>1</a:t>
            </a:r>
            <a:r>
              <a:rPr lang="en-US" dirty="0"/>
              <a:t> This letter is from Paul, chosen by the will of God to be an apostle of Christ Jesus, and from our brother Timothy. </a:t>
            </a:r>
            <a:r>
              <a:rPr lang="en-US" b="1" dirty="0"/>
              <a:t>2</a:t>
            </a:r>
            <a:r>
              <a:rPr lang="en-US" dirty="0"/>
              <a:t> We are writing to God’s holy people in the city of Colosse, who are faithful brothers and sisters in Christ. May God our Father give you grace and peace. </a:t>
            </a:r>
          </a:p>
        </p:txBody>
      </p:sp>
    </p:spTree>
    <p:extLst>
      <p:ext uri="{BB962C8B-B14F-4D97-AF65-F5344CB8AC3E}">
        <p14:creationId xmlns:p14="http://schemas.microsoft.com/office/powerpoint/2010/main" val="2820178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516F04-19F9-26B9-74CB-0E4387BDBA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F4FD0E-0A7E-58B1-57B4-A5341B3C81B1}"/>
              </a:ext>
            </a:extLst>
          </p:cNvPr>
          <p:cNvSpPr>
            <a:spLocks noGrp="1"/>
          </p:cNvSpPr>
          <p:nvPr>
            <p:ph type="title"/>
          </p:nvPr>
        </p:nvSpPr>
        <p:spPr/>
        <p:txBody>
          <a:bodyPr/>
          <a:lstStyle/>
          <a:p>
            <a:r>
              <a:rPr lang="en-US" b="1" dirty="0"/>
              <a:t>Colossians 1:1–3 (NLT) </a:t>
            </a:r>
            <a:endParaRPr lang="en-US" dirty="0"/>
          </a:p>
        </p:txBody>
      </p:sp>
      <p:sp>
        <p:nvSpPr>
          <p:cNvPr id="3" name="Content Placeholder 2">
            <a:extLst>
              <a:ext uri="{FF2B5EF4-FFF2-40B4-BE49-F238E27FC236}">
                <a16:creationId xmlns:a16="http://schemas.microsoft.com/office/drawing/2014/main" id="{9E151381-360B-68A0-705C-3ACD35271DA3}"/>
              </a:ext>
            </a:extLst>
          </p:cNvPr>
          <p:cNvSpPr>
            <a:spLocks noGrp="1"/>
          </p:cNvSpPr>
          <p:nvPr>
            <p:ph idx="1"/>
          </p:nvPr>
        </p:nvSpPr>
        <p:spPr/>
        <p:txBody>
          <a:bodyPr>
            <a:normAutofit/>
          </a:bodyPr>
          <a:lstStyle/>
          <a:p>
            <a:pPr marL="0" indent="0">
              <a:buNone/>
            </a:pPr>
            <a:r>
              <a:rPr lang="en-US" b="1" dirty="0"/>
              <a:t>3</a:t>
            </a:r>
            <a:r>
              <a:rPr lang="en-US" dirty="0"/>
              <a:t> We always pray for you, and we give thanks to God, the Father of our Lord Jesus Christ. </a:t>
            </a:r>
          </a:p>
        </p:txBody>
      </p:sp>
    </p:spTree>
    <p:extLst>
      <p:ext uri="{BB962C8B-B14F-4D97-AF65-F5344CB8AC3E}">
        <p14:creationId xmlns:p14="http://schemas.microsoft.com/office/powerpoint/2010/main" val="3437170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B1BF1D-344F-C7A2-3014-C2DF871DBE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85285D-8EC9-FB0C-9296-8B796F4BAB4E}"/>
              </a:ext>
            </a:extLst>
          </p:cNvPr>
          <p:cNvSpPr>
            <a:spLocks noGrp="1"/>
          </p:cNvSpPr>
          <p:nvPr>
            <p:ph type="title"/>
          </p:nvPr>
        </p:nvSpPr>
        <p:spPr/>
        <p:txBody>
          <a:bodyPr/>
          <a:lstStyle/>
          <a:p>
            <a:r>
              <a:rPr lang="en-US" b="1" dirty="0"/>
              <a:t>Colossians 1:4–5 (NLT) </a:t>
            </a:r>
            <a:endParaRPr lang="en-US" dirty="0"/>
          </a:p>
        </p:txBody>
      </p:sp>
      <p:sp>
        <p:nvSpPr>
          <p:cNvPr id="3" name="Content Placeholder 2">
            <a:extLst>
              <a:ext uri="{FF2B5EF4-FFF2-40B4-BE49-F238E27FC236}">
                <a16:creationId xmlns:a16="http://schemas.microsoft.com/office/drawing/2014/main" id="{251D94EB-5CF1-5CD6-1BA1-2FCD7E3BE6C1}"/>
              </a:ext>
            </a:extLst>
          </p:cNvPr>
          <p:cNvSpPr>
            <a:spLocks noGrp="1"/>
          </p:cNvSpPr>
          <p:nvPr>
            <p:ph idx="1"/>
          </p:nvPr>
        </p:nvSpPr>
        <p:spPr/>
        <p:txBody>
          <a:bodyPr>
            <a:normAutofit lnSpcReduction="10000"/>
          </a:bodyPr>
          <a:lstStyle/>
          <a:p>
            <a:pPr marL="0" indent="0">
              <a:buNone/>
            </a:pPr>
            <a:r>
              <a:rPr lang="en-US" b="1" dirty="0"/>
              <a:t>4</a:t>
            </a:r>
            <a:r>
              <a:rPr lang="en-US" dirty="0"/>
              <a:t> For we have heard of your </a:t>
            </a:r>
            <a:r>
              <a:rPr lang="en-US" u="sng" dirty="0"/>
              <a:t>faith</a:t>
            </a:r>
            <a:r>
              <a:rPr lang="en-US" dirty="0"/>
              <a:t> in Christ Jesus and your </a:t>
            </a:r>
            <a:r>
              <a:rPr lang="en-US" u="sng" dirty="0"/>
              <a:t>love</a:t>
            </a:r>
            <a:r>
              <a:rPr lang="en-US" dirty="0"/>
              <a:t> for all of God’s people, </a:t>
            </a:r>
            <a:r>
              <a:rPr lang="en-US" b="1" dirty="0"/>
              <a:t>5</a:t>
            </a:r>
            <a:r>
              <a:rPr lang="en-US" dirty="0"/>
              <a:t> which come from your confident </a:t>
            </a:r>
            <a:r>
              <a:rPr lang="en-US" u="sng" dirty="0"/>
              <a:t>hope</a:t>
            </a:r>
            <a:r>
              <a:rPr lang="en-US" dirty="0"/>
              <a:t> of what God has reserved for you in heaven. You have had this expectation </a:t>
            </a:r>
            <a:r>
              <a:rPr lang="en-US" u="sng" dirty="0"/>
              <a:t>ever since you first heard the truth of the Good News</a:t>
            </a:r>
            <a:r>
              <a:rPr lang="en-US" dirty="0"/>
              <a:t>. </a:t>
            </a:r>
          </a:p>
        </p:txBody>
      </p:sp>
    </p:spTree>
    <p:extLst>
      <p:ext uri="{BB962C8B-B14F-4D97-AF65-F5344CB8AC3E}">
        <p14:creationId xmlns:p14="http://schemas.microsoft.com/office/powerpoint/2010/main" val="8363672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E3FF578F-C8CA-49D9-9AE1-32F0078E233A}"/>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80E3CF16-4259-4D38-946D-3E9B025F2D98}"/>
    </a:ext>
  </a:extLst>
</a:theme>
</file>

<file path=docProps/app.xml><?xml version="1.0" encoding="utf-8"?>
<Properties xmlns="http://schemas.openxmlformats.org/officeDocument/2006/extended-properties" xmlns:vt="http://schemas.openxmlformats.org/officeDocument/2006/docPropsVTypes">
  <Template>new dwell</Template>
  <TotalTime>7800</TotalTime>
  <Words>1776</Words>
  <Application>Microsoft Office PowerPoint</Application>
  <PresentationFormat>Widescreen</PresentationFormat>
  <Paragraphs>181</Paragraphs>
  <Slides>41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41</vt:i4>
      </vt:variant>
    </vt:vector>
  </HeadingPairs>
  <TitlesOfParts>
    <vt:vector size="47" baseType="lpstr">
      <vt:lpstr>Arial</vt:lpstr>
      <vt:lpstr>Calibri</vt:lpstr>
      <vt:lpstr>Lao UI</vt:lpstr>
      <vt:lpstr>Tw Cen MT</vt:lpstr>
      <vt:lpstr>Dwell-Theme</vt:lpstr>
      <vt:lpstr>Dwell-Light-Theme</vt:lpstr>
      <vt:lpstr>Colossians </vt:lpstr>
      <vt:lpstr>PowerPoint Presentation</vt:lpstr>
      <vt:lpstr>The occasion</vt:lpstr>
      <vt:lpstr>The occasion</vt:lpstr>
      <vt:lpstr>The Audience</vt:lpstr>
      <vt:lpstr>The main thrust of the book</vt:lpstr>
      <vt:lpstr>Colossians 1:1–3 (NLT) </vt:lpstr>
      <vt:lpstr>Colossians 1:1–3 (NLT) </vt:lpstr>
      <vt:lpstr>Colossians 1:4–5 (NLT) </vt:lpstr>
      <vt:lpstr>They heard the “good news”</vt:lpstr>
      <vt:lpstr>They heard the “good news”</vt:lpstr>
      <vt:lpstr>The transformation of values</vt:lpstr>
      <vt:lpstr>Values in Roman culture</vt:lpstr>
      <vt:lpstr>Values in Roman culture</vt:lpstr>
      <vt:lpstr>Values in Roman culture</vt:lpstr>
      <vt:lpstr>AI on Actual American lived values</vt:lpstr>
      <vt:lpstr>AI on Actual American lived values</vt:lpstr>
      <vt:lpstr>Top 5 Priorities Americans Actually Live For (Based on Behavior)</vt:lpstr>
      <vt:lpstr>Top 5 Priorities Americans Actually Live For (Based on Behavior)</vt:lpstr>
      <vt:lpstr>Top 5 Priorities Americans Actually Live For (Based on Behavior)</vt:lpstr>
      <vt:lpstr>Top 5 Priorities Americans Actually Live For (Based on Behavior)</vt:lpstr>
      <vt:lpstr>Top 5 Priorities Americans Actually Live For (Based on Behavior)</vt:lpstr>
      <vt:lpstr>Top 5 Priorities Americans Actually Live For (Based on Behavior)</vt:lpstr>
      <vt:lpstr>Top 5 Priorities Americans Actually Live For (Based on Behavior)</vt:lpstr>
      <vt:lpstr>Top 5 Priorities Americans Actually Live For (Based on Behavior)</vt:lpstr>
      <vt:lpstr>Gospel Transformation</vt:lpstr>
      <vt:lpstr>Colossians 1:6–8 (NLT) </vt:lpstr>
      <vt:lpstr>Colossians 1:6–8 (NLT) </vt:lpstr>
      <vt:lpstr>They are off to a good start!</vt:lpstr>
      <vt:lpstr>Colossians 1:9–12 (NLT) </vt:lpstr>
      <vt:lpstr>Colossians 1:9–12 (NLT) </vt:lpstr>
      <vt:lpstr>How to press on toward maturity?</vt:lpstr>
      <vt:lpstr>How to press on toward maturity?</vt:lpstr>
      <vt:lpstr>How to press on toward maturity?</vt:lpstr>
      <vt:lpstr>How to press on toward maturity?</vt:lpstr>
      <vt:lpstr>How to press on toward maturity?</vt:lpstr>
      <vt:lpstr>How to press on toward maturity?</vt:lpstr>
      <vt:lpstr>How to press on toward maturity?</vt:lpstr>
      <vt:lpstr>How to press on toward maturity?</vt:lpstr>
      <vt:lpstr>Colossians 1:13–14(NLT) </vt:lpstr>
      <vt:lpstr>The takeaway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LoweryR</dc:creator>
  <cp:lastModifiedBy>Haley</cp:lastModifiedBy>
  <cp:revision>3</cp:revision>
  <dcterms:created xsi:type="dcterms:W3CDTF">2025-06-30T12:22:03Z</dcterms:created>
  <dcterms:modified xsi:type="dcterms:W3CDTF">2025-07-15T17:32:30Z</dcterms:modified>
</cp:coreProperties>
</file>