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1572" r:id="rId2"/>
    <p:sldId id="3070" r:id="rId3"/>
    <p:sldId id="3153" r:id="rId4"/>
    <p:sldId id="3154" r:id="rId5"/>
    <p:sldId id="3155" r:id="rId6"/>
    <p:sldId id="3156" r:id="rId7"/>
    <p:sldId id="3157" r:id="rId8"/>
    <p:sldId id="3078" r:id="rId9"/>
    <p:sldId id="3079" r:id="rId10"/>
    <p:sldId id="3080" r:id="rId11"/>
    <p:sldId id="3081" r:id="rId12"/>
    <p:sldId id="3082" r:id="rId13"/>
    <p:sldId id="3084" r:id="rId14"/>
    <p:sldId id="3085" r:id="rId15"/>
    <p:sldId id="3086" r:id="rId16"/>
    <p:sldId id="3088" r:id="rId17"/>
    <p:sldId id="3089" r:id="rId18"/>
    <p:sldId id="3090" r:id="rId19"/>
    <p:sldId id="3091" r:id="rId20"/>
    <p:sldId id="3092" r:id="rId21"/>
    <p:sldId id="3158" r:id="rId22"/>
    <p:sldId id="3093" r:id="rId23"/>
    <p:sldId id="3102" r:id="rId24"/>
    <p:sldId id="3103" r:id="rId25"/>
    <p:sldId id="3104" r:id="rId26"/>
    <p:sldId id="3105" r:id="rId27"/>
    <p:sldId id="3106" r:id="rId28"/>
    <p:sldId id="3107" r:id="rId29"/>
    <p:sldId id="3108" r:id="rId30"/>
    <p:sldId id="3109" r:id="rId31"/>
    <p:sldId id="3110" r:id="rId32"/>
    <p:sldId id="3111" r:id="rId33"/>
    <p:sldId id="3112" r:id="rId34"/>
    <p:sldId id="3114" r:id="rId35"/>
    <p:sldId id="3113" r:id="rId36"/>
    <p:sldId id="3115" r:id="rId37"/>
    <p:sldId id="3116" r:id="rId38"/>
    <p:sldId id="3117" r:id="rId39"/>
    <p:sldId id="3150" r:id="rId40"/>
    <p:sldId id="3118" r:id="rId41"/>
    <p:sldId id="3099" r:id="rId42"/>
    <p:sldId id="3120" r:id="rId43"/>
    <p:sldId id="3121" r:id="rId44"/>
    <p:sldId id="3122" r:id="rId45"/>
    <p:sldId id="3123" r:id="rId46"/>
    <p:sldId id="3124" r:id="rId47"/>
    <p:sldId id="3125" r:id="rId48"/>
    <p:sldId id="3126" r:id="rId49"/>
    <p:sldId id="3166" r:id="rId50"/>
    <p:sldId id="3127" r:id="rId51"/>
    <p:sldId id="3167" r:id="rId52"/>
    <p:sldId id="3168" r:id="rId53"/>
    <p:sldId id="3128" r:id="rId54"/>
    <p:sldId id="3129" r:id="rId55"/>
    <p:sldId id="3130" r:id="rId56"/>
    <p:sldId id="3131" r:id="rId57"/>
    <p:sldId id="3132" r:id="rId58"/>
    <p:sldId id="3136" r:id="rId59"/>
    <p:sldId id="3138" r:id="rId60"/>
    <p:sldId id="3147" r:id="rId61"/>
    <p:sldId id="3148" r:id="rId62"/>
    <p:sldId id="3169" r:id="rId63"/>
    <p:sldId id="3139" r:id="rId64"/>
    <p:sldId id="3140" r:id="rId65"/>
    <p:sldId id="3142" r:id="rId66"/>
    <p:sldId id="3170" r:id="rId67"/>
    <p:sldId id="3141" r:id="rId68"/>
    <p:sldId id="3151" r:id="rId69"/>
    <p:sldId id="3171" r:id="rId70"/>
    <p:sldId id="3172" r:id="rId71"/>
    <p:sldId id="3144" r:id="rId72"/>
    <p:sldId id="3152" r:id="rId73"/>
    <p:sldId id="252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005828"/>
    <a:srgbClr val="3C27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2" autoAdjust="0"/>
    <p:restoredTop sz="95353" autoAdjust="0"/>
  </p:normalViewPr>
  <p:slideViewPr>
    <p:cSldViewPr>
      <p:cViewPr varScale="1">
        <p:scale>
          <a:sx n="29" d="100"/>
          <a:sy n="29" d="100"/>
        </p:scale>
        <p:origin x="1998" y="84"/>
      </p:cViewPr>
      <p:guideLst>
        <p:guide orient="horz" pos="2160"/>
        <p:guide pos="2880"/>
      </p:guideLst>
    </p:cSldViewPr>
  </p:slideViewPr>
  <p:outlineViewPr>
    <p:cViewPr>
      <p:scale>
        <a:sx n="33" d="100"/>
        <a:sy n="33" d="100"/>
      </p:scale>
      <p:origin x="0" y="27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12/27/18</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val="117816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12/27/18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val="68646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41</a:t>
            </a:fld>
            <a:endParaRPr lang="en-US"/>
          </a:p>
        </p:txBody>
      </p:sp>
    </p:spTree>
    <p:extLst>
      <p:ext uri="{BB962C8B-B14F-4D97-AF65-F5344CB8AC3E}">
        <p14:creationId xmlns:p14="http://schemas.microsoft.com/office/powerpoint/2010/main" val="123294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50</a:t>
            </a:fld>
            <a:endParaRPr lang="en-US"/>
          </a:p>
        </p:txBody>
      </p:sp>
    </p:spTree>
    <p:extLst>
      <p:ext uri="{BB962C8B-B14F-4D97-AF65-F5344CB8AC3E}">
        <p14:creationId xmlns:p14="http://schemas.microsoft.com/office/powerpoint/2010/main" val="163429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51</a:t>
            </a:fld>
            <a:endParaRPr lang="en-US"/>
          </a:p>
        </p:txBody>
      </p:sp>
    </p:spTree>
    <p:extLst>
      <p:ext uri="{BB962C8B-B14F-4D97-AF65-F5344CB8AC3E}">
        <p14:creationId xmlns:p14="http://schemas.microsoft.com/office/powerpoint/2010/main" val="265929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52</a:t>
            </a:fld>
            <a:endParaRPr lang="en-US"/>
          </a:p>
        </p:txBody>
      </p:sp>
    </p:spTree>
    <p:extLst>
      <p:ext uri="{BB962C8B-B14F-4D97-AF65-F5344CB8AC3E}">
        <p14:creationId xmlns:p14="http://schemas.microsoft.com/office/powerpoint/2010/main" val="4207229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53</a:t>
            </a:fld>
            <a:endParaRPr lang="en-US"/>
          </a:p>
        </p:txBody>
      </p:sp>
    </p:spTree>
    <p:extLst>
      <p:ext uri="{BB962C8B-B14F-4D97-AF65-F5344CB8AC3E}">
        <p14:creationId xmlns:p14="http://schemas.microsoft.com/office/powerpoint/2010/main" val="1314404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54</a:t>
            </a:fld>
            <a:endParaRPr lang="en-US"/>
          </a:p>
        </p:txBody>
      </p:sp>
    </p:spTree>
    <p:extLst>
      <p:ext uri="{BB962C8B-B14F-4D97-AF65-F5344CB8AC3E}">
        <p14:creationId xmlns:p14="http://schemas.microsoft.com/office/powerpoint/2010/main" val="74771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55</a:t>
            </a:fld>
            <a:endParaRPr lang="en-US"/>
          </a:p>
        </p:txBody>
      </p:sp>
    </p:spTree>
    <p:extLst>
      <p:ext uri="{BB962C8B-B14F-4D97-AF65-F5344CB8AC3E}">
        <p14:creationId xmlns:p14="http://schemas.microsoft.com/office/powerpoint/2010/main" val="2201367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56</a:t>
            </a:fld>
            <a:endParaRPr lang="en-US"/>
          </a:p>
        </p:txBody>
      </p:sp>
    </p:spTree>
    <p:extLst>
      <p:ext uri="{BB962C8B-B14F-4D97-AF65-F5344CB8AC3E}">
        <p14:creationId xmlns:p14="http://schemas.microsoft.com/office/powerpoint/2010/main" val="1151205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57</a:t>
            </a:fld>
            <a:endParaRPr lang="en-US"/>
          </a:p>
        </p:txBody>
      </p:sp>
    </p:spTree>
    <p:extLst>
      <p:ext uri="{BB962C8B-B14F-4D97-AF65-F5344CB8AC3E}">
        <p14:creationId xmlns:p14="http://schemas.microsoft.com/office/powerpoint/2010/main" val="1330867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58</a:t>
            </a:fld>
            <a:endParaRPr lang="en-US"/>
          </a:p>
        </p:txBody>
      </p:sp>
    </p:spTree>
    <p:extLst>
      <p:ext uri="{BB962C8B-B14F-4D97-AF65-F5344CB8AC3E}">
        <p14:creationId xmlns:p14="http://schemas.microsoft.com/office/powerpoint/2010/main" val="3951944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59</a:t>
            </a:fld>
            <a:endParaRPr lang="en-US"/>
          </a:p>
        </p:txBody>
      </p:sp>
    </p:spTree>
    <p:extLst>
      <p:ext uri="{BB962C8B-B14F-4D97-AF65-F5344CB8AC3E}">
        <p14:creationId xmlns:p14="http://schemas.microsoft.com/office/powerpoint/2010/main" val="162136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42</a:t>
            </a:fld>
            <a:endParaRPr lang="en-US"/>
          </a:p>
        </p:txBody>
      </p:sp>
    </p:spTree>
    <p:extLst>
      <p:ext uri="{BB962C8B-B14F-4D97-AF65-F5344CB8AC3E}">
        <p14:creationId xmlns:p14="http://schemas.microsoft.com/office/powerpoint/2010/main" val="358566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60</a:t>
            </a:fld>
            <a:endParaRPr lang="en-US"/>
          </a:p>
        </p:txBody>
      </p:sp>
    </p:spTree>
    <p:extLst>
      <p:ext uri="{BB962C8B-B14F-4D97-AF65-F5344CB8AC3E}">
        <p14:creationId xmlns:p14="http://schemas.microsoft.com/office/powerpoint/2010/main" val="2989477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61</a:t>
            </a:fld>
            <a:endParaRPr lang="en-US"/>
          </a:p>
        </p:txBody>
      </p:sp>
    </p:spTree>
    <p:extLst>
      <p:ext uri="{BB962C8B-B14F-4D97-AF65-F5344CB8AC3E}">
        <p14:creationId xmlns:p14="http://schemas.microsoft.com/office/powerpoint/2010/main" val="434707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62</a:t>
            </a:fld>
            <a:endParaRPr lang="en-US"/>
          </a:p>
        </p:txBody>
      </p:sp>
    </p:spTree>
    <p:extLst>
      <p:ext uri="{BB962C8B-B14F-4D97-AF65-F5344CB8AC3E}">
        <p14:creationId xmlns:p14="http://schemas.microsoft.com/office/powerpoint/2010/main" val="3068836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63</a:t>
            </a:fld>
            <a:endParaRPr lang="en-US"/>
          </a:p>
        </p:txBody>
      </p:sp>
    </p:spTree>
    <p:extLst>
      <p:ext uri="{BB962C8B-B14F-4D97-AF65-F5344CB8AC3E}">
        <p14:creationId xmlns:p14="http://schemas.microsoft.com/office/powerpoint/2010/main" val="543143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64</a:t>
            </a:fld>
            <a:endParaRPr lang="en-US"/>
          </a:p>
        </p:txBody>
      </p:sp>
    </p:spTree>
    <p:extLst>
      <p:ext uri="{BB962C8B-B14F-4D97-AF65-F5344CB8AC3E}">
        <p14:creationId xmlns:p14="http://schemas.microsoft.com/office/powerpoint/2010/main" val="1417369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65</a:t>
            </a:fld>
            <a:endParaRPr lang="en-US"/>
          </a:p>
        </p:txBody>
      </p:sp>
    </p:spTree>
    <p:extLst>
      <p:ext uri="{BB962C8B-B14F-4D97-AF65-F5344CB8AC3E}">
        <p14:creationId xmlns:p14="http://schemas.microsoft.com/office/powerpoint/2010/main" val="3336418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66</a:t>
            </a:fld>
            <a:endParaRPr lang="en-US"/>
          </a:p>
        </p:txBody>
      </p:sp>
    </p:spTree>
    <p:extLst>
      <p:ext uri="{BB962C8B-B14F-4D97-AF65-F5344CB8AC3E}">
        <p14:creationId xmlns:p14="http://schemas.microsoft.com/office/powerpoint/2010/main" val="1652398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67</a:t>
            </a:fld>
            <a:endParaRPr lang="en-US"/>
          </a:p>
        </p:txBody>
      </p:sp>
    </p:spTree>
    <p:extLst>
      <p:ext uri="{BB962C8B-B14F-4D97-AF65-F5344CB8AC3E}">
        <p14:creationId xmlns:p14="http://schemas.microsoft.com/office/powerpoint/2010/main" val="2207219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68</a:t>
            </a:fld>
            <a:endParaRPr lang="en-US"/>
          </a:p>
        </p:txBody>
      </p:sp>
    </p:spTree>
    <p:extLst>
      <p:ext uri="{BB962C8B-B14F-4D97-AF65-F5344CB8AC3E}">
        <p14:creationId xmlns:p14="http://schemas.microsoft.com/office/powerpoint/2010/main" val="2374162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69</a:t>
            </a:fld>
            <a:endParaRPr lang="en-US"/>
          </a:p>
        </p:txBody>
      </p:sp>
    </p:spTree>
    <p:extLst>
      <p:ext uri="{BB962C8B-B14F-4D97-AF65-F5344CB8AC3E}">
        <p14:creationId xmlns:p14="http://schemas.microsoft.com/office/powerpoint/2010/main" val="23740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43</a:t>
            </a:fld>
            <a:endParaRPr lang="en-US"/>
          </a:p>
        </p:txBody>
      </p:sp>
    </p:spTree>
    <p:extLst>
      <p:ext uri="{BB962C8B-B14F-4D97-AF65-F5344CB8AC3E}">
        <p14:creationId xmlns:p14="http://schemas.microsoft.com/office/powerpoint/2010/main" val="2973048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70</a:t>
            </a:fld>
            <a:endParaRPr lang="en-US"/>
          </a:p>
        </p:txBody>
      </p:sp>
    </p:spTree>
    <p:extLst>
      <p:ext uri="{BB962C8B-B14F-4D97-AF65-F5344CB8AC3E}">
        <p14:creationId xmlns:p14="http://schemas.microsoft.com/office/powerpoint/2010/main" val="3187538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71</a:t>
            </a:fld>
            <a:endParaRPr lang="en-US"/>
          </a:p>
        </p:txBody>
      </p:sp>
    </p:spTree>
    <p:extLst>
      <p:ext uri="{BB962C8B-B14F-4D97-AF65-F5344CB8AC3E}">
        <p14:creationId xmlns:p14="http://schemas.microsoft.com/office/powerpoint/2010/main" val="989745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72</a:t>
            </a:fld>
            <a:endParaRPr lang="en-US"/>
          </a:p>
        </p:txBody>
      </p:sp>
    </p:spTree>
    <p:extLst>
      <p:ext uri="{BB962C8B-B14F-4D97-AF65-F5344CB8AC3E}">
        <p14:creationId xmlns:p14="http://schemas.microsoft.com/office/powerpoint/2010/main" val="145574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44</a:t>
            </a:fld>
            <a:endParaRPr lang="en-US"/>
          </a:p>
        </p:txBody>
      </p:sp>
    </p:spTree>
    <p:extLst>
      <p:ext uri="{BB962C8B-B14F-4D97-AF65-F5344CB8AC3E}">
        <p14:creationId xmlns:p14="http://schemas.microsoft.com/office/powerpoint/2010/main" val="167513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45</a:t>
            </a:fld>
            <a:endParaRPr lang="en-US"/>
          </a:p>
        </p:txBody>
      </p:sp>
    </p:spTree>
    <p:extLst>
      <p:ext uri="{BB962C8B-B14F-4D97-AF65-F5344CB8AC3E}">
        <p14:creationId xmlns:p14="http://schemas.microsoft.com/office/powerpoint/2010/main" val="429186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46</a:t>
            </a:fld>
            <a:endParaRPr lang="en-US"/>
          </a:p>
        </p:txBody>
      </p:sp>
    </p:spTree>
    <p:extLst>
      <p:ext uri="{BB962C8B-B14F-4D97-AF65-F5344CB8AC3E}">
        <p14:creationId xmlns:p14="http://schemas.microsoft.com/office/powerpoint/2010/main" val="79363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47</a:t>
            </a:fld>
            <a:endParaRPr lang="en-US"/>
          </a:p>
        </p:txBody>
      </p:sp>
    </p:spTree>
    <p:extLst>
      <p:ext uri="{BB962C8B-B14F-4D97-AF65-F5344CB8AC3E}">
        <p14:creationId xmlns:p14="http://schemas.microsoft.com/office/powerpoint/2010/main" val="157836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48</a:t>
            </a:fld>
            <a:endParaRPr lang="en-US"/>
          </a:p>
        </p:txBody>
      </p:sp>
    </p:spTree>
    <p:extLst>
      <p:ext uri="{BB962C8B-B14F-4D97-AF65-F5344CB8AC3E}">
        <p14:creationId xmlns:p14="http://schemas.microsoft.com/office/powerpoint/2010/main" val="208627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E04EB-DE03-482D-8573-6FF6F3F249A2}" type="slidenum">
              <a:rPr lang="en-US" smtClean="0"/>
              <a:pPr/>
              <a:t>49</a:t>
            </a:fld>
            <a:endParaRPr lang="en-US"/>
          </a:p>
        </p:txBody>
      </p:sp>
    </p:spTree>
    <p:extLst>
      <p:ext uri="{BB962C8B-B14F-4D97-AF65-F5344CB8AC3E}">
        <p14:creationId xmlns:p14="http://schemas.microsoft.com/office/powerpoint/2010/main" val="278929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12/27/18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12/27/18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12/27/18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12/27/18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12/27/18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12/27/18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12/27/18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12/27/18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12/27/18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12/27/18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12/27/18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12/27/18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jpg"/></Relationships>
</file>

<file path=ppt/slides/_rels/slide5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6" name="TextBox 5">
            <a:extLst>
              <a:ext uri="{FF2B5EF4-FFF2-40B4-BE49-F238E27FC236}">
                <a16:creationId xmlns:a16="http://schemas.microsoft.com/office/drawing/2014/main" xmlns="" id="{99334D5E-44A5-488E-82C5-89F5FE4E433B}"/>
              </a:ext>
            </a:extLst>
          </p:cNvPr>
          <p:cNvSpPr txBox="1"/>
          <p:nvPr/>
        </p:nvSpPr>
        <p:spPr>
          <a:xfrm>
            <a:off x="2971800" y="4876800"/>
            <a:ext cx="5943600" cy="769441"/>
          </a:xfrm>
          <a:prstGeom prst="rect">
            <a:avLst/>
          </a:prstGeom>
          <a:solidFill>
            <a:schemeClr val="bg1">
              <a:lumMod val="75000"/>
              <a:alpha val="66000"/>
            </a:schemeClr>
          </a:solidFill>
          <a:ln>
            <a:solidFill>
              <a:schemeClr val="tx1"/>
            </a:solidFill>
          </a:ln>
        </p:spPr>
        <p:txBody>
          <a:bodyPr wrap="square">
            <a:spAutoFit/>
          </a:bodyPr>
          <a:lstStyle/>
          <a:p>
            <a:pPr algn="ctr"/>
            <a:r>
              <a:rPr lang="en-US" sz="4400" b="1" i="1" dirty="0"/>
              <a:t>Acts 20  Paul’s Farewell</a:t>
            </a:r>
          </a:p>
        </p:txBody>
      </p:sp>
    </p:spTree>
    <p:extLst>
      <p:ext uri="{BB962C8B-B14F-4D97-AF65-F5344CB8AC3E}">
        <p14:creationId xmlns:p14="http://schemas.microsoft.com/office/powerpoint/2010/main" val="362887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the camera&#10;&#10;Description generated with very high confidence">
            <a:extLst>
              <a:ext uri="{FF2B5EF4-FFF2-40B4-BE49-F238E27FC236}">
                <a16:creationId xmlns:a16="http://schemas.microsoft.com/office/drawing/2014/main" xmlns="" id="{A7756BB3-0862-4349-8305-043826BC9BA9}"/>
              </a:ext>
            </a:extLst>
          </p:cNvPr>
          <p:cNvPicPr>
            <a:picLocks noChangeAspect="1"/>
          </p:cNvPicPr>
          <p:nvPr/>
        </p:nvPicPr>
        <p:blipFill rotWithShape="1">
          <a:blip r:embed="rId2">
            <a:extLst>
              <a:ext uri="{28A0092B-C50C-407E-A947-70E740481C1C}">
                <a14:useLocalDpi xmlns:a14="http://schemas.microsoft.com/office/drawing/2010/main" val="0"/>
              </a:ext>
            </a:extLst>
          </a:blip>
          <a:srcRect l="5623"/>
          <a:stretch/>
        </p:blipFill>
        <p:spPr>
          <a:xfrm>
            <a:off x="0" y="0"/>
            <a:ext cx="9144000" cy="4800600"/>
          </a:xfrm>
          <a:prstGeom prst="rect">
            <a:avLst/>
          </a:prstGeom>
        </p:spPr>
      </p:pic>
      <p:sp>
        <p:nvSpPr>
          <p:cNvPr id="10" name="TextBox 9">
            <a:extLst>
              <a:ext uri="{FF2B5EF4-FFF2-40B4-BE49-F238E27FC236}">
                <a16:creationId xmlns:a16="http://schemas.microsoft.com/office/drawing/2014/main" xmlns="" id="{107D7756-8927-4C84-9984-FCF790873A56}"/>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20:8 </a:t>
            </a:r>
            <a:r>
              <a:rPr lang="en-US" sz="3200" dirty="0"/>
              <a:t>There were many lamps in the upper room where we were gathered together. </a:t>
            </a:r>
            <a:r>
              <a:rPr lang="en-US" sz="3200" b="1" baseline="30000" dirty="0"/>
              <a:t>9</a:t>
            </a:r>
            <a:r>
              <a:rPr lang="en-US" sz="3200" baseline="30000" dirty="0"/>
              <a:t> </a:t>
            </a:r>
            <a:r>
              <a:rPr lang="en-US" sz="3200" dirty="0"/>
              <a:t>And there was a young man named Eutychus sitting on the window sill, sinking into a deep sleep; </a:t>
            </a:r>
          </a:p>
          <a:p>
            <a:endParaRPr lang="en-US" sz="3200" dirty="0">
              <a:solidFill>
                <a:srgbClr val="002060"/>
              </a:solidFill>
            </a:endParaRPr>
          </a:p>
        </p:txBody>
      </p:sp>
      <p:sp>
        <p:nvSpPr>
          <p:cNvPr id="7" name="TextBox 6">
            <a:extLst>
              <a:ext uri="{FF2B5EF4-FFF2-40B4-BE49-F238E27FC236}">
                <a16:creationId xmlns:a16="http://schemas.microsoft.com/office/drawing/2014/main" xmlns="" id="{7B7D61F3-E861-45A9-87BD-C7BEC1DD6625}"/>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20:8 </a:t>
            </a:r>
            <a:r>
              <a:rPr lang="en-US" sz="3200" dirty="0"/>
              <a:t>There were many lamps in the upper room where we were gathered together. </a:t>
            </a:r>
            <a:r>
              <a:rPr lang="en-US" sz="3200" b="1" baseline="30000" dirty="0"/>
              <a:t>9 </a:t>
            </a:r>
            <a:r>
              <a:rPr lang="en-US" sz="3200" dirty="0"/>
              <a:t>And there was a </a:t>
            </a:r>
            <a:r>
              <a:rPr lang="en-US" sz="3200" b="1" u="sng" dirty="0">
                <a:solidFill>
                  <a:srgbClr val="002060"/>
                </a:solidFill>
              </a:rPr>
              <a:t>young man </a:t>
            </a:r>
            <a:r>
              <a:rPr lang="en-US" sz="3200" dirty="0"/>
              <a:t>named Eutychus sitting on the window sill, sinking into a deep sleep; </a:t>
            </a:r>
          </a:p>
          <a:p>
            <a:endParaRPr lang="en-US" sz="3200" dirty="0">
              <a:solidFill>
                <a:srgbClr val="002060"/>
              </a:solidFill>
            </a:endParaRPr>
          </a:p>
        </p:txBody>
      </p:sp>
      <p:sp>
        <p:nvSpPr>
          <p:cNvPr id="5" name="TextBox 4">
            <a:extLst>
              <a:ext uri="{FF2B5EF4-FFF2-40B4-BE49-F238E27FC236}">
                <a16:creationId xmlns:a16="http://schemas.microsoft.com/office/drawing/2014/main" xmlns="" id="{F1EA77B1-0680-4846-93C7-F6FC95483021}"/>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20:8 </a:t>
            </a:r>
            <a:r>
              <a:rPr lang="en-US" sz="3200" dirty="0"/>
              <a:t>There were </a:t>
            </a:r>
            <a:r>
              <a:rPr lang="en-US" sz="3200" b="1" u="sng" dirty="0">
                <a:solidFill>
                  <a:srgbClr val="002060"/>
                </a:solidFill>
              </a:rPr>
              <a:t>many lamps </a:t>
            </a:r>
            <a:r>
              <a:rPr lang="en-US" sz="3200" dirty="0"/>
              <a:t>in the </a:t>
            </a:r>
            <a:r>
              <a:rPr lang="en-US" sz="3200" b="1" u="sng" dirty="0">
                <a:solidFill>
                  <a:srgbClr val="002060"/>
                </a:solidFill>
              </a:rPr>
              <a:t>upper room </a:t>
            </a:r>
            <a:r>
              <a:rPr lang="en-US" sz="3200" dirty="0"/>
              <a:t>where we were gathered together. </a:t>
            </a:r>
            <a:r>
              <a:rPr lang="en-US" sz="3200" b="1" baseline="30000" dirty="0"/>
              <a:t>9 </a:t>
            </a:r>
            <a:r>
              <a:rPr lang="en-US" sz="3200" dirty="0"/>
              <a:t>And there was a </a:t>
            </a:r>
            <a:r>
              <a:rPr lang="en-US" sz="3200" b="1" u="sng" dirty="0">
                <a:solidFill>
                  <a:srgbClr val="002060"/>
                </a:solidFill>
              </a:rPr>
              <a:t>young man </a:t>
            </a:r>
            <a:r>
              <a:rPr lang="en-US" sz="3200" dirty="0"/>
              <a:t>named Eutychus sitting on the window sill, sinking into a deep sleep; </a:t>
            </a:r>
          </a:p>
          <a:p>
            <a:endParaRPr lang="en-US" sz="3200" dirty="0">
              <a:solidFill>
                <a:srgbClr val="002060"/>
              </a:solidFill>
            </a:endParaRPr>
          </a:p>
        </p:txBody>
      </p:sp>
    </p:spTree>
    <p:extLst>
      <p:ext uri="{BB962C8B-B14F-4D97-AF65-F5344CB8AC3E}">
        <p14:creationId xmlns:p14="http://schemas.microsoft.com/office/powerpoint/2010/main" val="123113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n old building&#10;&#10;Description generated with very high confidence">
            <a:extLst>
              <a:ext uri="{FF2B5EF4-FFF2-40B4-BE49-F238E27FC236}">
                <a16:creationId xmlns:a16="http://schemas.microsoft.com/office/drawing/2014/main" xmlns="" id="{5DC5BEE4-4796-423B-964C-3A77C9E9482C}"/>
              </a:ext>
            </a:extLst>
          </p:cNvPr>
          <p:cNvPicPr>
            <a:picLocks noChangeAspect="1"/>
          </p:cNvPicPr>
          <p:nvPr/>
        </p:nvPicPr>
        <p:blipFill rotWithShape="1">
          <a:blip r:embed="rId2">
            <a:extLst>
              <a:ext uri="{28A0092B-C50C-407E-A947-70E740481C1C}">
                <a14:useLocalDpi xmlns:a14="http://schemas.microsoft.com/office/drawing/2010/main" val="0"/>
              </a:ext>
            </a:extLst>
          </a:blip>
          <a:srcRect l="-1" r="54138"/>
          <a:stretch/>
        </p:blipFill>
        <p:spPr>
          <a:xfrm>
            <a:off x="1371600" y="-914400"/>
            <a:ext cx="5850406" cy="5805854"/>
          </a:xfrm>
          <a:prstGeom prst="rect">
            <a:avLst/>
          </a:prstGeom>
        </p:spPr>
      </p:pic>
      <p:pic>
        <p:nvPicPr>
          <p:cNvPr id="11" name="Picture 10" descr="A group of people posing for the camera&#10;&#10;Description generated with very high confidence">
            <a:extLst>
              <a:ext uri="{FF2B5EF4-FFF2-40B4-BE49-F238E27FC236}">
                <a16:creationId xmlns:a16="http://schemas.microsoft.com/office/drawing/2014/main" xmlns="" id="{A7756BB3-0862-4349-8305-043826BC9BA9}"/>
              </a:ext>
            </a:extLst>
          </p:cNvPr>
          <p:cNvPicPr>
            <a:picLocks noChangeAspect="1"/>
          </p:cNvPicPr>
          <p:nvPr/>
        </p:nvPicPr>
        <p:blipFill rotWithShape="1">
          <a:blip r:embed="rId3">
            <a:extLst>
              <a:ext uri="{28A0092B-C50C-407E-A947-70E740481C1C}">
                <a14:useLocalDpi xmlns:a14="http://schemas.microsoft.com/office/drawing/2010/main" val="0"/>
              </a:ext>
            </a:extLst>
          </a:blip>
          <a:srcRect l="5623"/>
          <a:stretch/>
        </p:blipFill>
        <p:spPr>
          <a:xfrm>
            <a:off x="0" y="0"/>
            <a:ext cx="9144000" cy="4800600"/>
          </a:xfrm>
          <a:prstGeom prst="rect">
            <a:avLst/>
          </a:prstGeom>
        </p:spPr>
      </p:pic>
      <p:sp>
        <p:nvSpPr>
          <p:cNvPr id="10" name="TextBox 9">
            <a:extLst>
              <a:ext uri="{FF2B5EF4-FFF2-40B4-BE49-F238E27FC236}">
                <a16:creationId xmlns:a16="http://schemas.microsoft.com/office/drawing/2014/main" xmlns="" id="{107D7756-8927-4C84-9984-FCF790873A56}"/>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20:9 </a:t>
            </a:r>
            <a:r>
              <a:rPr lang="en-US" sz="3200" dirty="0"/>
              <a:t>and as Paul kept on talking, he was overcome by sleep and fell down from the third floor and was picked up dead. </a:t>
            </a:r>
          </a:p>
          <a:p>
            <a:endParaRPr lang="en-US" sz="3200" dirty="0">
              <a:solidFill>
                <a:srgbClr val="002060"/>
              </a:solidFill>
            </a:endParaRPr>
          </a:p>
        </p:txBody>
      </p:sp>
      <p:sp>
        <p:nvSpPr>
          <p:cNvPr id="6" name="TextBox 5">
            <a:extLst>
              <a:ext uri="{FF2B5EF4-FFF2-40B4-BE49-F238E27FC236}">
                <a16:creationId xmlns:a16="http://schemas.microsoft.com/office/drawing/2014/main" xmlns="" id="{A00A74CB-6D96-494C-9A60-A9700941FDBE}"/>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20:9 </a:t>
            </a:r>
            <a:r>
              <a:rPr lang="en-US" sz="3200" dirty="0"/>
              <a:t>and as Paul kept on talking, he was overcome by sleep and fell down from the third floor and was </a:t>
            </a:r>
            <a:r>
              <a:rPr lang="en-US" sz="3200" b="1" u="sng" dirty="0">
                <a:solidFill>
                  <a:srgbClr val="002060"/>
                </a:solidFill>
              </a:rPr>
              <a:t>picked up dead</a:t>
            </a:r>
            <a:r>
              <a:rPr lang="en-US" sz="3200" dirty="0"/>
              <a:t>. </a:t>
            </a:r>
          </a:p>
          <a:p>
            <a:endParaRPr lang="en-US" sz="3200" dirty="0">
              <a:solidFill>
                <a:srgbClr val="002060"/>
              </a:solidFill>
            </a:endParaRPr>
          </a:p>
        </p:txBody>
      </p:sp>
    </p:spTree>
    <p:extLst>
      <p:ext uri="{BB962C8B-B14F-4D97-AF65-F5344CB8AC3E}">
        <p14:creationId xmlns:p14="http://schemas.microsoft.com/office/powerpoint/2010/main" val="16486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old building&#10;&#10;Description generated with very high confidence">
            <a:extLst>
              <a:ext uri="{FF2B5EF4-FFF2-40B4-BE49-F238E27FC236}">
                <a16:creationId xmlns:a16="http://schemas.microsoft.com/office/drawing/2014/main" xmlns="" id="{ADBBB031-A375-47B9-B7E2-914A408737FE}"/>
              </a:ext>
            </a:extLst>
          </p:cNvPr>
          <p:cNvPicPr>
            <a:picLocks noChangeAspect="1"/>
          </p:cNvPicPr>
          <p:nvPr/>
        </p:nvPicPr>
        <p:blipFill rotWithShape="1">
          <a:blip r:embed="rId2">
            <a:extLst>
              <a:ext uri="{28A0092B-C50C-407E-A947-70E740481C1C}">
                <a14:useLocalDpi xmlns:a14="http://schemas.microsoft.com/office/drawing/2010/main" val="0"/>
              </a:ext>
            </a:extLst>
          </a:blip>
          <a:srcRect l="-1" r="54138"/>
          <a:stretch/>
        </p:blipFill>
        <p:spPr>
          <a:xfrm>
            <a:off x="1371600" y="-914400"/>
            <a:ext cx="5850406" cy="5805854"/>
          </a:xfrm>
          <a:prstGeom prst="rect">
            <a:avLst/>
          </a:prstGeom>
        </p:spPr>
      </p:pic>
      <p:sp>
        <p:nvSpPr>
          <p:cNvPr id="6" name="TextBox 5">
            <a:extLst>
              <a:ext uri="{FF2B5EF4-FFF2-40B4-BE49-F238E27FC236}">
                <a16:creationId xmlns:a16="http://schemas.microsoft.com/office/drawing/2014/main" xmlns="" id="{A00A74CB-6D96-494C-9A60-A9700941FDBE}"/>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20:10 </a:t>
            </a:r>
            <a:r>
              <a:rPr lang="en-US" sz="3200" dirty="0"/>
              <a:t>But Paul went down and fell upon him, and after embracing him, he said, “Do not be troubled, for his life is in him.” </a:t>
            </a:r>
          </a:p>
          <a:p>
            <a:endParaRPr lang="en-US" sz="3200" dirty="0">
              <a:solidFill>
                <a:srgbClr val="002060"/>
              </a:solidFill>
            </a:endParaRPr>
          </a:p>
        </p:txBody>
      </p:sp>
      <p:sp>
        <p:nvSpPr>
          <p:cNvPr id="7" name="TextBox 6">
            <a:extLst>
              <a:ext uri="{FF2B5EF4-FFF2-40B4-BE49-F238E27FC236}">
                <a16:creationId xmlns:a16="http://schemas.microsoft.com/office/drawing/2014/main" xmlns="" id="{25F74D8B-AC7B-4F48-9197-755C3C2863B5}"/>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20:10 </a:t>
            </a:r>
            <a:r>
              <a:rPr lang="en-US" sz="3200" dirty="0"/>
              <a:t>But Paul went down and fell upon him, and after embracing him, he said, “Do not be troubled, </a:t>
            </a:r>
            <a:r>
              <a:rPr lang="en-US" sz="3200" b="1" u="sng" dirty="0">
                <a:solidFill>
                  <a:srgbClr val="002060"/>
                </a:solidFill>
              </a:rPr>
              <a:t>for his life is in him</a:t>
            </a:r>
            <a:r>
              <a:rPr lang="en-US" sz="3200" dirty="0"/>
              <a:t>.” </a:t>
            </a:r>
          </a:p>
          <a:p>
            <a:endParaRPr lang="en-US" sz="3200" dirty="0">
              <a:solidFill>
                <a:srgbClr val="002060"/>
              </a:solidFill>
            </a:endParaRPr>
          </a:p>
        </p:txBody>
      </p:sp>
    </p:spTree>
    <p:extLst>
      <p:ext uri="{BB962C8B-B14F-4D97-AF65-F5344CB8AC3E}">
        <p14:creationId xmlns:p14="http://schemas.microsoft.com/office/powerpoint/2010/main" val="11440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old building&#10;&#10;Description generated with very high confidence">
            <a:extLst>
              <a:ext uri="{FF2B5EF4-FFF2-40B4-BE49-F238E27FC236}">
                <a16:creationId xmlns:a16="http://schemas.microsoft.com/office/drawing/2014/main" xmlns="" id="{3F603360-AFB7-4813-BAE3-9EAA502690E9}"/>
              </a:ext>
            </a:extLst>
          </p:cNvPr>
          <p:cNvPicPr>
            <a:picLocks noChangeAspect="1"/>
          </p:cNvPicPr>
          <p:nvPr/>
        </p:nvPicPr>
        <p:blipFill rotWithShape="1">
          <a:blip r:embed="rId2">
            <a:extLst>
              <a:ext uri="{28A0092B-C50C-407E-A947-70E740481C1C}">
                <a14:useLocalDpi xmlns:a14="http://schemas.microsoft.com/office/drawing/2010/main" val="0"/>
              </a:ext>
            </a:extLst>
          </a:blip>
          <a:srcRect l="-1" r="54138"/>
          <a:stretch/>
        </p:blipFill>
        <p:spPr>
          <a:xfrm>
            <a:off x="1371600" y="-914400"/>
            <a:ext cx="5850406" cy="5805854"/>
          </a:xfrm>
          <a:prstGeom prst="rect">
            <a:avLst/>
          </a:prstGeom>
        </p:spPr>
      </p:pic>
      <p:sp>
        <p:nvSpPr>
          <p:cNvPr id="6" name="TextBox 5">
            <a:extLst>
              <a:ext uri="{FF2B5EF4-FFF2-40B4-BE49-F238E27FC236}">
                <a16:creationId xmlns:a16="http://schemas.microsoft.com/office/drawing/2014/main" xmlns="" id="{A00A74CB-6D96-494C-9A60-A9700941FDBE}"/>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20:11 </a:t>
            </a:r>
            <a:r>
              <a:rPr lang="en-US" sz="3200" dirty="0"/>
              <a:t>When he had gone back up and had broken the bread and eaten, he talked with them a long while until daybreak, and then left. </a:t>
            </a:r>
            <a:r>
              <a:rPr lang="en-US" sz="3200" b="1" baseline="30000" dirty="0"/>
              <a:t>12 </a:t>
            </a:r>
            <a:r>
              <a:rPr lang="en-US" sz="3200" dirty="0"/>
              <a:t>They took away the boy alive, and were greatly comforted.</a:t>
            </a:r>
          </a:p>
          <a:p>
            <a:endParaRPr lang="en-US" sz="3200" dirty="0">
              <a:solidFill>
                <a:srgbClr val="002060"/>
              </a:solidFill>
            </a:endParaRPr>
          </a:p>
        </p:txBody>
      </p:sp>
    </p:spTree>
    <p:extLst>
      <p:ext uri="{BB962C8B-B14F-4D97-AF65-F5344CB8AC3E}">
        <p14:creationId xmlns:p14="http://schemas.microsoft.com/office/powerpoint/2010/main" val="2902135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n old building&#10;&#10;Description generated with very high confidence">
            <a:extLst>
              <a:ext uri="{FF2B5EF4-FFF2-40B4-BE49-F238E27FC236}">
                <a16:creationId xmlns:a16="http://schemas.microsoft.com/office/drawing/2014/main" xmlns="" id="{ABCD3CDD-9457-4C4F-8100-A6B2279F33CA}"/>
              </a:ext>
            </a:extLst>
          </p:cNvPr>
          <p:cNvPicPr>
            <a:picLocks noChangeAspect="1"/>
          </p:cNvPicPr>
          <p:nvPr/>
        </p:nvPicPr>
        <p:blipFill rotWithShape="1">
          <a:blip r:embed="rId2">
            <a:extLst>
              <a:ext uri="{28A0092B-C50C-407E-A947-70E740481C1C}">
                <a14:useLocalDpi xmlns:a14="http://schemas.microsoft.com/office/drawing/2010/main" val="0"/>
              </a:ext>
            </a:extLst>
          </a:blip>
          <a:srcRect l="-1" r="54138"/>
          <a:stretch/>
        </p:blipFill>
        <p:spPr>
          <a:xfrm>
            <a:off x="1371600" y="-914400"/>
            <a:ext cx="5850406" cy="5805854"/>
          </a:xfrm>
          <a:prstGeom prst="rect">
            <a:avLst/>
          </a:prstGeom>
        </p:spPr>
      </p:pic>
      <p:pic>
        <p:nvPicPr>
          <p:cNvPr id="5" name="Picture 4" descr="A group of people posing for the camera&#10;&#10;Description generated with very high confidence">
            <a:extLst>
              <a:ext uri="{FF2B5EF4-FFF2-40B4-BE49-F238E27FC236}">
                <a16:creationId xmlns:a16="http://schemas.microsoft.com/office/drawing/2014/main" xmlns="" id="{6EBF2240-88D9-46EE-8442-CAF06BE2B4E0}"/>
              </a:ext>
            </a:extLst>
          </p:cNvPr>
          <p:cNvPicPr>
            <a:picLocks noChangeAspect="1"/>
          </p:cNvPicPr>
          <p:nvPr/>
        </p:nvPicPr>
        <p:blipFill rotWithShape="1">
          <a:blip r:embed="rId3">
            <a:extLst>
              <a:ext uri="{28A0092B-C50C-407E-A947-70E740481C1C}">
                <a14:useLocalDpi xmlns:a14="http://schemas.microsoft.com/office/drawing/2010/main" val="0"/>
              </a:ext>
            </a:extLst>
          </a:blip>
          <a:srcRect l="5623"/>
          <a:stretch/>
        </p:blipFill>
        <p:spPr>
          <a:xfrm>
            <a:off x="7257" y="0"/>
            <a:ext cx="9289143" cy="4876800"/>
          </a:xfrm>
          <a:prstGeom prst="rect">
            <a:avLst/>
          </a:prstGeom>
        </p:spPr>
      </p:pic>
      <p:sp>
        <p:nvSpPr>
          <p:cNvPr id="6" name="TextBox 5">
            <a:extLst>
              <a:ext uri="{FF2B5EF4-FFF2-40B4-BE49-F238E27FC236}">
                <a16:creationId xmlns:a16="http://schemas.microsoft.com/office/drawing/2014/main" xmlns="" id="{A00A74CB-6D96-494C-9A60-A9700941FDBE}"/>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20:11 </a:t>
            </a:r>
            <a:r>
              <a:rPr lang="en-US" sz="3200" dirty="0"/>
              <a:t>When he had gone back up and had broken the bread and eaten, </a:t>
            </a:r>
            <a:r>
              <a:rPr lang="en-US" sz="3100" b="1" u="sng" dirty="0">
                <a:solidFill>
                  <a:srgbClr val="002060"/>
                </a:solidFill>
              </a:rPr>
              <a:t>he talked with them a long while </a:t>
            </a:r>
            <a:r>
              <a:rPr lang="en-US" sz="3200" b="1" u="sng" dirty="0">
                <a:solidFill>
                  <a:srgbClr val="002060"/>
                </a:solidFill>
              </a:rPr>
              <a:t>until daybreak, and then left</a:t>
            </a:r>
            <a:r>
              <a:rPr lang="en-US" sz="3200" dirty="0"/>
              <a:t>. </a:t>
            </a:r>
            <a:r>
              <a:rPr lang="en-US" sz="3200" b="1" baseline="30000" dirty="0"/>
              <a:t>12 </a:t>
            </a:r>
            <a:r>
              <a:rPr lang="en-US" sz="3200" dirty="0"/>
              <a:t>They took away the boy alive, and were greatly comforted.</a:t>
            </a:r>
          </a:p>
          <a:p>
            <a:endParaRPr lang="en-US" sz="3200" dirty="0">
              <a:solidFill>
                <a:srgbClr val="002060"/>
              </a:solidFill>
            </a:endParaRPr>
          </a:p>
        </p:txBody>
      </p:sp>
    </p:spTree>
    <p:extLst>
      <p:ext uri="{BB962C8B-B14F-4D97-AF65-F5344CB8AC3E}">
        <p14:creationId xmlns:p14="http://schemas.microsoft.com/office/powerpoint/2010/main" val="395251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the camera&#10;&#10;Description generated with very high confidence">
            <a:extLst>
              <a:ext uri="{FF2B5EF4-FFF2-40B4-BE49-F238E27FC236}">
                <a16:creationId xmlns:a16="http://schemas.microsoft.com/office/drawing/2014/main" xmlns="" id="{D1932EBE-B707-4EC4-974F-BA9F1210083B}"/>
              </a:ext>
            </a:extLst>
          </p:cNvPr>
          <p:cNvPicPr>
            <a:picLocks noChangeAspect="1"/>
          </p:cNvPicPr>
          <p:nvPr/>
        </p:nvPicPr>
        <p:blipFill rotWithShape="1">
          <a:blip r:embed="rId2">
            <a:extLst>
              <a:ext uri="{28A0092B-C50C-407E-A947-70E740481C1C}">
                <a14:useLocalDpi xmlns:a14="http://schemas.microsoft.com/office/drawing/2010/main" val="0"/>
              </a:ext>
            </a:extLst>
          </a:blip>
          <a:srcRect l="5623"/>
          <a:stretch/>
        </p:blipFill>
        <p:spPr>
          <a:xfrm>
            <a:off x="0" y="0"/>
            <a:ext cx="9289143" cy="4876800"/>
          </a:xfrm>
          <a:prstGeom prst="rect">
            <a:avLst/>
          </a:prstGeom>
        </p:spPr>
      </p:pic>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3">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F046A4D2-C250-498E-96B0-3B1586F51124}"/>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41527CEB-2654-4E03-AACE-1218EE11A909}"/>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135BDF-DB14-4338-BBFA-A3774D4D1966}"/>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20:13 </a:t>
            </a:r>
            <a:r>
              <a:rPr lang="en-US" sz="3200" dirty="0"/>
              <a:t>But we, going ahead to the ship, set sail for </a:t>
            </a:r>
            <a:r>
              <a:rPr lang="en-US" sz="3200" dirty="0" err="1"/>
              <a:t>Assos</a:t>
            </a:r>
            <a:r>
              <a:rPr lang="en-US" sz="3200" dirty="0"/>
              <a:t>, intending from there to take Paul on board; for so he had arranged it, intending himself to go by land. </a:t>
            </a:r>
            <a:endParaRPr lang="en-US" sz="3200" dirty="0">
              <a:solidFill>
                <a:srgbClr val="002060"/>
              </a:solidFill>
            </a:endParaRPr>
          </a:p>
        </p:txBody>
      </p:sp>
      <p:sp>
        <p:nvSpPr>
          <p:cNvPr id="16" name="TextBox 15">
            <a:extLst>
              <a:ext uri="{FF2B5EF4-FFF2-40B4-BE49-F238E27FC236}">
                <a16:creationId xmlns:a16="http://schemas.microsoft.com/office/drawing/2014/main" xmlns="" id="{E34C14CF-93FE-4EFA-A100-E36B1826F0C1}"/>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20:13 </a:t>
            </a:r>
            <a:r>
              <a:rPr lang="en-US" sz="3200" dirty="0"/>
              <a:t>But we, going ahead to the ship, set sail for </a:t>
            </a:r>
            <a:r>
              <a:rPr lang="en-US" sz="3200" dirty="0" err="1"/>
              <a:t>Assos</a:t>
            </a:r>
            <a:r>
              <a:rPr lang="en-US" sz="3200" dirty="0"/>
              <a:t>, intending from there to take Paul on board; for so he had arranged it, intending himself to go by land. </a:t>
            </a:r>
            <a:endParaRPr lang="en-US" sz="3200" dirty="0">
              <a:solidFill>
                <a:srgbClr val="002060"/>
              </a:solidFill>
            </a:endParaRPr>
          </a:p>
        </p:txBody>
      </p:sp>
      <p:sp>
        <p:nvSpPr>
          <p:cNvPr id="15" name="TextBox 14">
            <a:extLst>
              <a:ext uri="{FF2B5EF4-FFF2-40B4-BE49-F238E27FC236}">
                <a16:creationId xmlns:a16="http://schemas.microsoft.com/office/drawing/2014/main" xmlns="" id="{7F1D0C5E-4586-4E2E-BAF5-6DB19B54703A}"/>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20:13 </a:t>
            </a:r>
            <a:r>
              <a:rPr lang="en-US" sz="3200" b="1" u="sng" dirty="0">
                <a:solidFill>
                  <a:srgbClr val="002060"/>
                </a:solidFill>
              </a:rPr>
              <a:t>But we</a:t>
            </a:r>
            <a:r>
              <a:rPr lang="en-US" sz="3200" dirty="0"/>
              <a:t>, going ahead to the ship, set sail for </a:t>
            </a:r>
            <a:r>
              <a:rPr lang="en-US" sz="3200" dirty="0" err="1"/>
              <a:t>Assos</a:t>
            </a:r>
            <a:r>
              <a:rPr lang="en-US" sz="3200" dirty="0"/>
              <a:t>, intending from there to take Paul on board; for so he had arranged it, intending himself to go by land. </a:t>
            </a:r>
            <a:endParaRPr lang="en-US" sz="3200" dirty="0">
              <a:solidFill>
                <a:srgbClr val="002060"/>
              </a:solidFill>
            </a:endParaRPr>
          </a:p>
        </p:txBody>
      </p:sp>
    </p:spTree>
    <p:extLst>
      <p:ext uri="{BB962C8B-B14F-4D97-AF65-F5344CB8AC3E}">
        <p14:creationId xmlns:p14="http://schemas.microsoft.com/office/powerpoint/2010/main" val="269114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the camera&#10;&#10;Description generated with very high confidence">
            <a:extLst>
              <a:ext uri="{FF2B5EF4-FFF2-40B4-BE49-F238E27FC236}">
                <a16:creationId xmlns:a16="http://schemas.microsoft.com/office/drawing/2014/main" xmlns="" id="{D1932EBE-B707-4EC4-974F-BA9F1210083B}"/>
              </a:ext>
            </a:extLst>
          </p:cNvPr>
          <p:cNvPicPr>
            <a:picLocks noChangeAspect="1"/>
          </p:cNvPicPr>
          <p:nvPr/>
        </p:nvPicPr>
        <p:blipFill rotWithShape="1">
          <a:blip r:embed="rId2">
            <a:extLst>
              <a:ext uri="{28A0092B-C50C-407E-A947-70E740481C1C}">
                <a14:useLocalDpi xmlns:a14="http://schemas.microsoft.com/office/drawing/2010/main" val="0"/>
              </a:ext>
            </a:extLst>
          </a:blip>
          <a:srcRect l="5623"/>
          <a:stretch/>
        </p:blipFill>
        <p:spPr>
          <a:xfrm>
            <a:off x="0" y="0"/>
            <a:ext cx="9289143" cy="4876800"/>
          </a:xfrm>
          <a:prstGeom prst="rect">
            <a:avLst/>
          </a:prstGeom>
        </p:spPr>
      </p:pic>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3">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F046A4D2-C250-498E-96B0-3B1586F51124}"/>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41527CEB-2654-4E03-AACE-1218EE11A909}"/>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135BDF-DB14-4338-BBFA-A3774D4D1966}"/>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sp>
        <p:nvSpPr>
          <p:cNvPr id="10" name="TextBox 9">
            <a:extLst>
              <a:ext uri="{FF2B5EF4-FFF2-40B4-BE49-F238E27FC236}">
                <a16:creationId xmlns:a16="http://schemas.microsoft.com/office/drawing/2014/main" xmlns="" id="{56226479-32AC-4E4B-896B-FA8CB0072247}"/>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20:14 </a:t>
            </a:r>
            <a:r>
              <a:rPr lang="en-US" sz="3200" dirty="0"/>
              <a:t>And when he met us at </a:t>
            </a:r>
            <a:r>
              <a:rPr lang="en-US" sz="3200" dirty="0" err="1"/>
              <a:t>Assos</a:t>
            </a:r>
            <a:r>
              <a:rPr lang="en-US" sz="3200" dirty="0"/>
              <a:t>, we took him on board and came to </a:t>
            </a:r>
            <a:r>
              <a:rPr lang="en-US" sz="3200" dirty="0" err="1"/>
              <a:t>Mitylene</a:t>
            </a:r>
            <a:r>
              <a:rPr lang="en-US" sz="3200" dirty="0"/>
              <a:t>. </a:t>
            </a:r>
            <a:r>
              <a:rPr lang="en-US" sz="3200" b="1" baseline="30000" dirty="0"/>
              <a:t>15 </a:t>
            </a:r>
            <a:r>
              <a:rPr lang="en-US" sz="3200" dirty="0"/>
              <a:t>Sailing from there, we arrived the following day opposite Chios; and the next day we crossed over to Samos; and the day following we came to Miletus. </a:t>
            </a:r>
          </a:p>
          <a:p>
            <a:endParaRPr lang="en-US" sz="3200" dirty="0">
              <a:solidFill>
                <a:srgbClr val="002060"/>
              </a:solidFill>
            </a:endParaRPr>
          </a:p>
        </p:txBody>
      </p:sp>
      <p:cxnSp>
        <p:nvCxnSpPr>
          <p:cNvPr id="15" name="Straight Arrow Connector 14">
            <a:extLst>
              <a:ext uri="{FF2B5EF4-FFF2-40B4-BE49-F238E27FC236}">
                <a16:creationId xmlns:a16="http://schemas.microsoft.com/office/drawing/2014/main" xmlns="" id="{D137CDE2-587D-4A0A-8C80-B5928A97FA8B}"/>
              </a:ext>
            </a:extLst>
          </p:cNvPr>
          <p:cNvCxnSpPr>
            <a:cxnSpLocks/>
          </p:cNvCxnSpPr>
          <p:nvPr/>
        </p:nvCxnSpPr>
        <p:spPr>
          <a:xfrm flipH="1">
            <a:off x="3352800" y="1392004"/>
            <a:ext cx="131996" cy="512996"/>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093C95B-D879-4341-90CE-25536658C778}"/>
              </a:ext>
            </a:extLst>
          </p:cNvPr>
          <p:cNvCxnSpPr>
            <a:cxnSpLocks/>
          </p:cNvCxnSpPr>
          <p:nvPr/>
        </p:nvCxnSpPr>
        <p:spPr>
          <a:xfrm>
            <a:off x="3429000" y="1905000"/>
            <a:ext cx="304800" cy="3048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0C32335-A57B-48C8-AD9C-369C3D739F1D}"/>
              </a:ext>
            </a:extLst>
          </p:cNvPr>
          <p:cNvCxnSpPr>
            <a:cxnSpLocks/>
          </p:cNvCxnSpPr>
          <p:nvPr/>
        </p:nvCxnSpPr>
        <p:spPr>
          <a:xfrm>
            <a:off x="4191000" y="2286000"/>
            <a:ext cx="5334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A4CD4304-6452-42E2-ABE0-0261C243A0F2}"/>
              </a:ext>
            </a:extLst>
          </p:cNvPr>
          <p:cNvCxnSpPr>
            <a:cxnSpLocks/>
          </p:cNvCxnSpPr>
          <p:nvPr/>
        </p:nvCxnSpPr>
        <p:spPr>
          <a:xfrm>
            <a:off x="3733800" y="2209800"/>
            <a:ext cx="381000" cy="762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797D53E9-2494-46E3-887D-830481C5296D}"/>
              </a:ext>
            </a:extLst>
          </p:cNvPr>
          <p:cNvSpPr/>
          <p:nvPr/>
        </p:nvSpPr>
        <p:spPr>
          <a:xfrm>
            <a:off x="4572000" y="29718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Miletus</a:t>
            </a:r>
          </a:p>
        </p:txBody>
      </p:sp>
      <p:sp>
        <p:nvSpPr>
          <p:cNvPr id="21" name="Oval 20">
            <a:extLst>
              <a:ext uri="{FF2B5EF4-FFF2-40B4-BE49-F238E27FC236}">
                <a16:creationId xmlns:a16="http://schemas.microsoft.com/office/drawing/2014/main" xmlns="" id="{26007089-D81F-43EE-BCCB-555DBB06ED44}"/>
              </a:ext>
            </a:extLst>
          </p:cNvPr>
          <p:cNvSpPr/>
          <p:nvPr/>
        </p:nvSpPr>
        <p:spPr>
          <a:xfrm>
            <a:off x="39624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70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the camera&#10;&#10;Description generated with very high confidence">
            <a:extLst>
              <a:ext uri="{FF2B5EF4-FFF2-40B4-BE49-F238E27FC236}">
                <a16:creationId xmlns:a16="http://schemas.microsoft.com/office/drawing/2014/main" xmlns="" id="{D1932EBE-B707-4EC4-974F-BA9F1210083B}"/>
              </a:ext>
            </a:extLst>
          </p:cNvPr>
          <p:cNvPicPr>
            <a:picLocks noChangeAspect="1"/>
          </p:cNvPicPr>
          <p:nvPr/>
        </p:nvPicPr>
        <p:blipFill rotWithShape="1">
          <a:blip r:embed="rId2">
            <a:extLst>
              <a:ext uri="{28A0092B-C50C-407E-A947-70E740481C1C}">
                <a14:useLocalDpi xmlns:a14="http://schemas.microsoft.com/office/drawing/2010/main" val="0"/>
              </a:ext>
            </a:extLst>
          </a:blip>
          <a:srcRect l="5623"/>
          <a:stretch/>
        </p:blipFill>
        <p:spPr>
          <a:xfrm>
            <a:off x="0" y="0"/>
            <a:ext cx="9289143" cy="4876800"/>
          </a:xfrm>
          <a:prstGeom prst="rect">
            <a:avLst/>
          </a:prstGeom>
        </p:spPr>
      </p:pic>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3">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F046A4D2-C250-498E-96B0-3B1586F51124}"/>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41527CEB-2654-4E03-AACE-1218EE11A909}"/>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135BDF-DB14-4338-BBFA-A3774D4D1966}"/>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20:16 </a:t>
            </a:r>
            <a:r>
              <a:rPr lang="en-US" sz="3200" dirty="0"/>
              <a:t>For Paul had decided to sail past Ephesus so that he would not have to spend time in Asia; </a:t>
            </a:r>
            <a:r>
              <a:rPr lang="en-US" sz="3200" b="1" u="sng" dirty="0">
                <a:solidFill>
                  <a:srgbClr val="002060"/>
                </a:solidFill>
              </a:rPr>
              <a:t>for he was hurrying to be in Jerusalem, if possible, on the day of Pentecost.</a:t>
            </a:r>
            <a:endParaRPr lang="en-US" sz="3200" b="1" dirty="0">
              <a:solidFill>
                <a:srgbClr val="002060"/>
              </a:solidFill>
            </a:endParaRPr>
          </a:p>
          <a:p>
            <a:endParaRPr lang="en-US" sz="3200" dirty="0">
              <a:solidFill>
                <a:srgbClr val="002060"/>
              </a:solidFill>
            </a:endParaRPr>
          </a:p>
        </p:txBody>
      </p:sp>
      <p:cxnSp>
        <p:nvCxnSpPr>
          <p:cNvPr id="15" name="Straight Arrow Connector 14">
            <a:extLst>
              <a:ext uri="{FF2B5EF4-FFF2-40B4-BE49-F238E27FC236}">
                <a16:creationId xmlns:a16="http://schemas.microsoft.com/office/drawing/2014/main" xmlns="" id="{D137CDE2-587D-4A0A-8C80-B5928A97FA8B}"/>
              </a:ext>
            </a:extLst>
          </p:cNvPr>
          <p:cNvCxnSpPr>
            <a:cxnSpLocks/>
          </p:cNvCxnSpPr>
          <p:nvPr/>
        </p:nvCxnSpPr>
        <p:spPr>
          <a:xfrm flipH="1">
            <a:off x="3352800" y="1392004"/>
            <a:ext cx="131996" cy="512996"/>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093C95B-D879-4341-90CE-25536658C778}"/>
              </a:ext>
            </a:extLst>
          </p:cNvPr>
          <p:cNvCxnSpPr>
            <a:cxnSpLocks/>
          </p:cNvCxnSpPr>
          <p:nvPr/>
        </p:nvCxnSpPr>
        <p:spPr>
          <a:xfrm>
            <a:off x="3429000" y="1905000"/>
            <a:ext cx="304800" cy="3048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0C32335-A57B-48C8-AD9C-369C3D739F1D}"/>
              </a:ext>
            </a:extLst>
          </p:cNvPr>
          <p:cNvCxnSpPr>
            <a:cxnSpLocks/>
          </p:cNvCxnSpPr>
          <p:nvPr/>
        </p:nvCxnSpPr>
        <p:spPr>
          <a:xfrm>
            <a:off x="4191000" y="2286000"/>
            <a:ext cx="5334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26007089-D81F-43EE-BCCB-555DBB06ED44}"/>
              </a:ext>
            </a:extLst>
          </p:cNvPr>
          <p:cNvSpPr/>
          <p:nvPr/>
        </p:nvSpPr>
        <p:spPr>
          <a:xfrm>
            <a:off x="39624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xmlns="" id="{A4CD4304-6452-42E2-ABE0-0261C243A0F2}"/>
              </a:ext>
            </a:extLst>
          </p:cNvPr>
          <p:cNvCxnSpPr>
            <a:cxnSpLocks/>
          </p:cNvCxnSpPr>
          <p:nvPr/>
        </p:nvCxnSpPr>
        <p:spPr>
          <a:xfrm>
            <a:off x="3733800" y="2209800"/>
            <a:ext cx="381000" cy="762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797D53E9-2494-46E3-887D-830481C5296D}"/>
              </a:ext>
            </a:extLst>
          </p:cNvPr>
          <p:cNvSpPr/>
          <p:nvPr/>
        </p:nvSpPr>
        <p:spPr>
          <a:xfrm>
            <a:off x="4572000" y="29718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Miletus</a:t>
            </a:r>
          </a:p>
        </p:txBody>
      </p:sp>
    </p:spTree>
    <p:extLst>
      <p:ext uri="{BB962C8B-B14F-4D97-AF65-F5344CB8AC3E}">
        <p14:creationId xmlns:p14="http://schemas.microsoft.com/office/powerpoint/2010/main" val="235316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the camera&#10;&#10;Description generated with very high confidence">
            <a:extLst>
              <a:ext uri="{FF2B5EF4-FFF2-40B4-BE49-F238E27FC236}">
                <a16:creationId xmlns:a16="http://schemas.microsoft.com/office/drawing/2014/main" xmlns="" id="{D1932EBE-B707-4EC4-974F-BA9F1210083B}"/>
              </a:ext>
            </a:extLst>
          </p:cNvPr>
          <p:cNvPicPr>
            <a:picLocks noChangeAspect="1"/>
          </p:cNvPicPr>
          <p:nvPr/>
        </p:nvPicPr>
        <p:blipFill rotWithShape="1">
          <a:blip r:embed="rId2">
            <a:extLst>
              <a:ext uri="{28A0092B-C50C-407E-A947-70E740481C1C}">
                <a14:useLocalDpi xmlns:a14="http://schemas.microsoft.com/office/drawing/2010/main" val="0"/>
              </a:ext>
            </a:extLst>
          </a:blip>
          <a:srcRect l="5623"/>
          <a:stretch/>
        </p:blipFill>
        <p:spPr>
          <a:xfrm>
            <a:off x="0" y="0"/>
            <a:ext cx="9289143" cy="4876800"/>
          </a:xfrm>
          <a:prstGeom prst="rect">
            <a:avLst/>
          </a:prstGeom>
        </p:spPr>
      </p:pic>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3">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F046A4D2-C250-498E-96B0-3B1586F51124}"/>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41527CEB-2654-4E03-AACE-1218EE11A909}"/>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135BDF-DB14-4338-BBFA-A3774D4D1966}"/>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20:16 </a:t>
            </a:r>
            <a:r>
              <a:rPr lang="en-US" sz="3200" dirty="0"/>
              <a:t>For Paul had </a:t>
            </a:r>
            <a:r>
              <a:rPr lang="en-US" sz="3200" b="1" u="sng" dirty="0">
                <a:solidFill>
                  <a:srgbClr val="002060"/>
                </a:solidFill>
              </a:rPr>
              <a:t>decided to sail past Ephesus so that he would not have to spend time in Asia</a:t>
            </a:r>
            <a:r>
              <a:rPr lang="en-US" sz="3200" dirty="0"/>
              <a:t>; for he was hurrying to be in Jerusalem, if possible, on the day of Pentecost.</a:t>
            </a:r>
          </a:p>
          <a:p>
            <a:endParaRPr lang="en-US" sz="3200" dirty="0">
              <a:solidFill>
                <a:srgbClr val="002060"/>
              </a:solidFill>
            </a:endParaRPr>
          </a:p>
        </p:txBody>
      </p:sp>
      <p:cxnSp>
        <p:nvCxnSpPr>
          <p:cNvPr id="15" name="Straight Arrow Connector 14">
            <a:extLst>
              <a:ext uri="{FF2B5EF4-FFF2-40B4-BE49-F238E27FC236}">
                <a16:creationId xmlns:a16="http://schemas.microsoft.com/office/drawing/2014/main" xmlns="" id="{D137CDE2-587D-4A0A-8C80-B5928A97FA8B}"/>
              </a:ext>
            </a:extLst>
          </p:cNvPr>
          <p:cNvCxnSpPr>
            <a:cxnSpLocks/>
          </p:cNvCxnSpPr>
          <p:nvPr/>
        </p:nvCxnSpPr>
        <p:spPr>
          <a:xfrm flipH="1">
            <a:off x="3352800" y="1392004"/>
            <a:ext cx="131996" cy="512996"/>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093C95B-D879-4341-90CE-25536658C778}"/>
              </a:ext>
            </a:extLst>
          </p:cNvPr>
          <p:cNvCxnSpPr>
            <a:cxnSpLocks/>
          </p:cNvCxnSpPr>
          <p:nvPr/>
        </p:nvCxnSpPr>
        <p:spPr>
          <a:xfrm>
            <a:off x="3429000" y="1905000"/>
            <a:ext cx="304800" cy="3048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0C32335-A57B-48C8-AD9C-369C3D739F1D}"/>
              </a:ext>
            </a:extLst>
          </p:cNvPr>
          <p:cNvCxnSpPr>
            <a:cxnSpLocks/>
          </p:cNvCxnSpPr>
          <p:nvPr/>
        </p:nvCxnSpPr>
        <p:spPr>
          <a:xfrm>
            <a:off x="4191000" y="2286000"/>
            <a:ext cx="5334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A4CD4304-6452-42E2-ABE0-0261C243A0F2}"/>
              </a:ext>
            </a:extLst>
          </p:cNvPr>
          <p:cNvCxnSpPr>
            <a:cxnSpLocks/>
          </p:cNvCxnSpPr>
          <p:nvPr/>
        </p:nvCxnSpPr>
        <p:spPr>
          <a:xfrm>
            <a:off x="3733800" y="2209800"/>
            <a:ext cx="381000" cy="762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797D53E9-2494-46E3-887D-830481C5296D}"/>
              </a:ext>
            </a:extLst>
          </p:cNvPr>
          <p:cNvSpPr/>
          <p:nvPr/>
        </p:nvSpPr>
        <p:spPr>
          <a:xfrm>
            <a:off x="4572000" y="29718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Miletus</a:t>
            </a:r>
          </a:p>
        </p:txBody>
      </p:sp>
      <p:sp>
        <p:nvSpPr>
          <p:cNvPr id="20" name="Oval 19">
            <a:extLst>
              <a:ext uri="{FF2B5EF4-FFF2-40B4-BE49-F238E27FC236}">
                <a16:creationId xmlns:a16="http://schemas.microsoft.com/office/drawing/2014/main" xmlns="" id="{A2BE6EA2-ACD1-4EDD-91DE-0BFB49FFF6F9}"/>
              </a:ext>
            </a:extLst>
          </p:cNvPr>
          <p:cNvSpPr/>
          <p:nvPr/>
        </p:nvSpPr>
        <p:spPr>
          <a:xfrm rot="21343232">
            <a:off x="3773894" y="1359115"/>
            <a:ext cx="1367611" cy="899262"/>
          </a:xfrm>
          <a:prstGeom prst="ellipse">
            <a:avLst/>
          </a:prstGeom>
          <a:solidFill>
            <a:schemeClr val="accent6">
              <a:lumMod val="75000"/>
              <a:alpha val="51000"/>
            </a:schemeClr>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26007089-D81F-43EE-BCCB-555DBB06ED44}"/>
              </a:ext>
            </a:extLst>
          </p:cNvPr>
          <p:cNvSpPr/>
          <p:nvPr/>
        </p:nvSpPr>
        <p:spPr>
          <a:xfrm>
            <a:off x="39624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26F1614A-84D4-4188-AD0E-8B5137115E6C}"/>
              </a:ext>
            </a:extLst>
          </p:cNvPr>
          <p:cNvCxnSpPr>
            <a:cxnSpLocks/>
          </p:cNvCxnSpPr>
          <p:nvPr/>
        </p:nvCxnSpPr>
        <p:spPr>
          <a:xfrm flipV="1">
            <a:off x="4038600" y="914400"/>
            <a:ext cx="762000" cy="1066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BEF8A135-52B3-4CC2-8B28-920F2D0B8070}"/>
              </a:ext>
            </a:extLst>
          </p:cNvPr>
          <p:cNvSpPr/>
          <p:nvPr/>
        </p:nvSpPr>
        <p:spPr>
          <a:xfrm>
            <a:off x="4495800" y="5334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Ephesus</a:t>
            </a:r>
          </a:p>
        </p:txBody>
      </p:sp>
      <p:sp>
        <p:nvSpPr>
          <p:cNvPr id="25" name="Oval 24">
            <a:extLst>
              <a:ext uri="{FF2B5EF4-FFF2-40B4-BE49-F238E27FC236}">
                <a16:creationId xmlns:a16="http://schemas.microsoft.com/office/drawing/2014/main" xmlns="" id="{ECD6B138-2CCA-4435-BFE2-D0518C16AD32}"/>
              </a:ext>
            </a:extLst>
          </p:cNvPr>
          <p:cNvSpPr/>
          <p:nvPr/>
        </p:nvSpPr>
        <p:spPr>
          <a:xfrm>
            <a:off x="38862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3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F046A4D2-C250-498E-96B0-3B1586F51124}"/>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41527CEB-2654-4E03-AACE-1218EE11A909}"/>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135BDF-DB14-4338-BBFA-A3774D4D1966}"/>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20:17 </a:t>
            </a:r>
            <a:r>
              <a:rPr lang="en-US" sz="3200" dirty="0"/>
              <a:t>From Miletus </a:t>
            </a:r>
            <a:r>
              <a:rPr lang="en-US" sz="3200" b="1" u="sng" dirty="0">
                <a:solidFill>
                  <a:srgbClr val="002060"/>
                </a:solidFill>
              </a:rPr>
              <a:t>he sent to Ephesus and called to him the elders of the church</a:t>
            </a:r>
            <a:r>
              <a:rPr lang="en-US" sz="3200" dirty="0"/>
              <a:t>. </a:t>
            </a:r>
            <a:r>
              <a:rPr lang="en-US" sz="3200" b="1" baseline="30000" dirty="0"/>
              <a:t>18 </a:t>
            </a:r>
            <a:r>
              <a:rPr lang="en-US" sz="3200" dirty="0"/>
              <a:t>And when they had come to him, he said to them,</a:t>
            </a:r>
          </a:p>
          <a:p>
            <a:endParaRPr lang="en-US" sz="3200" dirty="0">
              <a:solidFill>
                <a:srgbClr val="002060"/>
              </a:solidFill>
            </a:endParaRPr>
          </a:p>
        </p:txBody>
      </p:sp>
      <p:cxnSp>
        <p:nvCxnSpPr>
          <p:cNvPr id="15" name="Straight Arrow Connector 14">
            <a:extLst>
              <a:ext uri="{FF2B5EF4-FFF2-40B4-BE49-F238E27FC236}">
                <a16:creationId xmlns:a16="http://schemas.microsoft.com/office/drawing/2014/main" xmlns="" id="{D137CDE2-587D-4A0A-8C80-B5928A97FA8B}"/>
              </a:ext>
            </a:extLst>
          </p:cNvPr>
          <p:cNvCxnSpPr>
            <a:cxnSpLocks/>
          </p:cNvCxnSpPr>
          <p:nvPr/>
        </p:nvCxnSpPr>
        <p:spPr>
          <a:xfrm flipH="1">
            <a:off x="3352800" y="1392004"/>
            <a:ext cx="131996" cy="512996"/>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093C95B-D879-4341-90CE-25536658C778}"/>
              </a:ext>
            </a:extLst>
          </p:cNvPr>
          <p:cNvCxnSpPr>
            <a:cxnSpLocks/>
          </p:cNvCxnSpPr>
          <p:nvPr/>
        </p:nvCxnSpPr>
        <p:spPr>
          <a:xfrm>
            <a:off x="3429000" y="1905000"/>
            <a:ext cx="304800" cy="3048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0C32335-A57B-48C8-AD9C-369C3D739F1D}"/>
              </a:ext>
            </a:extLst>
          </p:cNvPr>
          <p:cNvCxnSpPr>
            <a:cxnSpLocks/>
          </p:cNvCxnSpPr>
          <p:nvPr/>
        </p:nvCxnSpPr>
        <p:spPr>
          <a:xfrm>
            <a:off x="4191000" y="2286000"/>
            <a:ext cx="5334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A4CD4304-6452-42E2-ABE0-0261C243A0F2}"/>
              </a:ext>
            </a:extLst>
          </p:cNvPr>
          <p:cNvCxnSpPr>
            <a:cxnSpLocks/>
          </p:cNvCxnSpPr>
          <p:nvPr/>
        </p:nvCxnSpPr>
        <p:spPr>
          <a:xfrm>
            <a:off x="3733800" y="2209800"/>
            <a:ext cx="381000" cy="762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797D53E9-2494-46E3-887D-830481C5296D}"/>
              </a:ext>
            </a:extLst>
          </p:cNvPr>
          <p:cNvSpPr/>
          <p:nvPr/>
        </p:nvSpPr>
        <p:spPr>
          <a:xfrm>
            <a:off x="4572000" y="29718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Miletus</a:t>
            </a:r>
          </a:p>
        </p:txBody>
      </p:sp>
      <p:sp>
        <p:nvSpPr>
          <p:cNvPr id="19" name="Oval 18">
            <a:extLst>
              <a:ext uri="{FF2B5EF4-FFF2-40B4-BE49-F238E27FC236}">
                <a16:creationId xmlns:a16="http://schemas.microsoft.com/office/drawing/2014/main" xmlns="" id="{A66E65B8-A3E3-42B8-836E-1D5E83E15040}"/>
              </a:ext>
            </a:extLst>
          </p:cNvPr>
          <p:cNvSpPr/>
          <p:nvPr/>
        </p:nvSpPr>
        <p:spPr>
          <a:xfrm rot="21343232">
            <a:off x="3773894" y="1359115"/>
            <a:ext cx="1367611" cy="899262"/>
          </a:xfrm>
          <a:prstGeom prst="ellipse">
            <a:avLst/>
          </a:prstGeom>
          <a:solidFill>
            <a:schemeClr val="accent6">
              <a:lumMod val="75000"/>
              <a:alpha val="51000"/>
            </a:schemeClr>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26007089-D81F-43EE-BCCB-555DBB06ED44}"/>
              </a:ext>
            </a:extLst>
          </p:cNvPr>
          <p:cNvSpPr/>
          <p:nvPr/>
        </p:nvSpPr>
        <p:spPr>
          <a:xfrm>
            <a:off x="39624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49FCF29D-407C-422B-AD68-7C2B394887B5}"/>
              </a:ext>
            </a:extLst>
          </p:cNvPr>
          <p:cNvCxnSpPr>
            <a:cxnSpLocks/>
          </p:cNvCxnSpPr>
          <p:nvPr/>
        </p:nvCxnSpPr>
        <p:spPr>
          <a:xfrm flipV="1">
            <a:off x="4038600" y="914400"/>
            <a:ext cx="762000" cy="1066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06B3693C-AE3E-43C7-9EF5-5B3E03212003}"/>
              </a:ext>
            </a:extLst>
          </p:cNvPr>
          <p:cNvSpPr/>
          <p:nvPr/>
        </p:nvSpPr>
        <p:spPr>
          <a:xfrm>
            <a:off x="4495800" y="5334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Ephesus</a:t>
            </a:r>
          </a:p>
        </p:txBody>
      </p:sp>
      <p:sp>
        <p:nvSpPr>
          <p:cNvPr id="26" name="Oval 25">
            <a:extLst>
              <a:ext uri="{FF2B5EF4-FFF2-40B4-BE49-F238E27FC236}">
                <a16:creationId xmlns:a16="http://schemas.microsoft.com/office/drawing/2014/main" xmlns="" id="{7237B75A-1677-4EA9-8F0C-4F5C4A7E42C1}"/>
              </a:ext>
            </a:extLst>
          </p:cNvPr>
          <p:cNvSpPr/>
          <p:nvPr/>
        </p:nvSpPr>
        <p:spPr>
          <a:xfrm>
            <a:off x="38862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39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3" name="Rounded Rectangular Callout 17">
            <a:extLst>
              <a:ext uri="{FF2B5EF4-FFF2-40B4-BE49-F238E27FC236}">
                <a16:creationId xmlns:a16="http://schemas.microsoft.com/office/drawing/2014/main" xmlns="" id="{58B5CF42-FDC6-4365-BE33-2F902383427B}"/>
              </a:ext>
            </a:extLst>
          </p:cNvPr>
          <p:cNvSpPr/>
          <p:nvPr/>
        </p:nvSpPr>
        <p:spPr>
          <a:xfrm>
            <a:off x="-228600" y="3810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Missionary Journeys</a:t>
            </a:r>
          </a:p>
        </p:txBody>
      </p:sp>
      <p:sp>
        <p:nvSpPr>
          <p:cNvPr id="4" name="Rounded Rectangular Callout 17">
            <a:extLst>
              <a:ext uri="{FF2B5EF4-FFF2-40B4-BE49-F238E27FC236}">
                <a16:creationId xmlns:a16="http://schemas.microsoft.com/office/drawing/2014/main" xmlns="" id="{DC8709DE-B555-492B-BB08-8E989C8F0C21}"/>
              </a:ext>
            </a:extLst>
          </p:cNvPr>
          <p:cNvSpPr/>
          <p:nvPr/>
        </p:nvSpPr>
        <p:spPr>
          <a:xfrm>
            <a:off x="3657600" y="3886200"/>
            <a:ext cx="16764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#1</a:t>
            </a:r>
          </a:p>
        </p:txBody>
      </p:sp>
      <p:cxnSp>
        <p:nvCxnSpPr>
          <p:cNvPr id="6" name="Straight Arrow Connector 5">
            <a:extLst>
              <a:ext uri="{FF2B5EF4-FFF2-40B4-BE49-F238E27FC236}">
                <a16:creationId xmlns:a16="http://schemas.microsoft.com/office/drawing/2014/main" xmlns="" id="{2728F69E-8079-4AE2-B898-0F3038691DC0}"/>
              </a:ext>
            </a:extLst>
          </p:cNvPr>
          <p:cNvCxnSpPr>
            <a:cxnSpLocks/>
          </p:cNvCxnSpPr>
          <p:nvPr/>
        </p:nvCxnSpPr>
        <p:spPr>
          <a:xfrm flipH="1">
            <a:off x="6172200" y="2971800"/>
            <a:ext cx="2514600" cy="8382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0CDCF810-9775-4109-9993-9326D3304F41}"/>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0" name="Straight Connector 9">
            <a:extLst>
              <a:ext uri="{FF2B5EF4-FFF2-40B4-BE49-F238E27FC236}">
                <a16:creationId xmlns:a16="http://schemas.microsoft.com/office/drawing/2014/main" xmlns="" id="{2AA199DA-E8F5-4A47-9B02-EFC83F4FD04E}"/>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7EEF57EE-BFCF-49DE-957E-4BA41943F62A}"/>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3C726C7A-2B50-4908-B29A-AEC605D3094B}"/>
              </a:ext>
            </a:extLst>
          </p:cNvPr>
          <p:cNvCxnSpPr>
            <a:cxnSpLocks/>
          </p:cNvCxnSpPr>
          <p:nvPr/>
        </p:nvCxnSpPr>
        <p:spPr>
          <a:xfrm flipH="1" flipV="1">
            <a:off x="8001000" y="5105400"/>
            <a:ext cx="3810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496AFD8-0590-4B9E-A623-EDA8AE20237F}"/>
              </a:ext>
            </a:extLst>
          </p:cNvPr>
          <p:cNvSpPr/>
          <p:nvPr/>
        </p:nvSpPr>
        <p:spPr>
          <a:xfrm>
            <a:off x="7467600" y="54102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4" name="Oval 13">
            <a:extLst>
              <a:ext uri="{FF2B5EF4-FFF2-40B4-BE49-F238E27FC236}">
                <a16:creationId xmlns:a16="http://schemas.microsoft.com/office/drawing/2014/main" xmlns="" id="{8A42E9A4-4DDE-4995-8891-D5C787BB57ED}"/>
              </a:ext>
            </a:extLst>
          </p:cNvPr>
          <p:cNvSpPr/>
          <p:nvPr/>
        </p:nvSpPr>
        <p:spPr>
          <a:xfrm>
            <a:off x="7848600" y="4953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xmlns="" id="{98538EA7-C6C5-440A-8247-2DF4196D57B3}"/>
              </a:ext>
            </a:extLst>
          </p:cNvPr>
          <p:cNvCxnSpPr>
            <a:cxnSpLocks/>
          </p:cNvCxnSpPr>
          <p:nvPr/>
        </p:nvCxnSpPr>
        <p:spPr>
          <a:xfrm flipH="1" flipV="1">
            <a:off x="5867400" y="1752600"/>
            <a:ext cx="304800" cy="20574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AC383A15-891E-44AB-A1D0-CB0CAB7F1686}"/>
              </a:ext>
            </a:extLst>
          </p:cNvPr>
          <p:cNvCxnSpPr>
            <a:cxnSpLocks/>
          </p:cNvCxnSpPr>
          <p:nvPr/>
        </p:nvCxnSpPr>
        <p:spPr>
          <a:xfrm>
            <a:off x="5943600" y="1828800"/>
            <a:ext cx="1752600" cy="1524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24CC6CED-FB45-4B26-9250-7C6A9891CE2C}"/>
              </a:ext>
            </a:extLst>
          </p:cNvPr>
          <p:cNvCxnSpPr>
            <a:cxnSpLocks/>
          </p:cNvCxnSpPr>
          <p:nvPr/>
        </p:nvCxnSpPr>
        <p:spPr>
          <a:xfrm flipH="1">
            <a:off x="6096000" y="2057400"/>
            <a:ext cx="1524000" cy="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6A7371C4-C952-4442-9EE2-17917E0A9D7E}"/>
              </a:ext>
            </a:extLst>
          </p:cNvPr>
          <p:cNvCxnSpPr>
            <a:cxnSpLocks/>
          </p:cNvCxnSpPr>
          <p:nvPr/>
        </p:nvCxnSpPr>
        <p:spPr>
          <a:xfrm>
            <a:off x="6172200" y="2133600"/>
            <a:ext cx="0" cy="9144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7273437-488D-40C9-83EF-FB2E2C2BEE6D}"/>
              </a:ext>
            </a:extLst>
          </p:cNvPr>
          <p:cNvCxnSpPr>
            <a:cxnSpLocks/>
          </p:cNvCxnSpPr>
          <p:nvPr/>
        </p:nvCxnSpPr>
        <p:spPr>
          <a:xfrm flipV="1">
            <a:off x="6172200" y="2895600"/>
            <a:ext cx="2133600" cy="1524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64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1"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F046A4D2-C250-498E-96B0-3B1586F51124}"/>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41527CEB-2654-4E03-AACE-1218EE11A909}"/>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135BDF-DB14-4338-BBFA-A3774D4D1966}"/>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20:17 </a:t>
            </a:r>
            <a:r>
              <a:rPr lang="en-US" sz="3200" dirty="0"/>
              <a:t>From Miletus he sent to Ephesus and called to him the elders of the church. </a:t>
            </a:r>
            <a:r>
              <a:rPr lang="en-US" sz="3200" b="1" baseline="30000" dirty="0"/>
              <a:t>18 </a:t>
            </a:r>
            <a:r>
              <a:rPr lang="en-US" sz="3200" dirty="0"/>
              <a:t>And when they had come to him, </a:t>
            </a:r>
            <a:r>
              <a:rPr lang="en-US" sz="3200" b="1" u="sng" dirty="0">
                <a:solidFill>
                  <a:srgbClr val="002060"/>
                </a:solidFill>
              </a:rPr>
              <a:t>he said to them</a:t>
            </a:r>
            <a:r>
              <a:rPr lang="en-US" sz="3200" dirty="0"/>
              <a:t>,</a:t>
            </a:r>
          </a:p>
          <a:p>
            <a:endParaRPr lang="en-US" sz="3200" dirty="0">
              <a:solidFill>
                <a:srgbClr val="002060"/>
              </a:solidFill>
            </a:endParaRPr>
          </a:p>
        </p:txBody>
      </p:sp>
      <p:cxnSp>
        <p:nvCxnSpPr>
          <p:cNvPr id="15" name="Straight Arrow Connector 14">
            <a:extLst>
              <a:ext uri="{FF2B5EF4-FFF2-40B4-BE49-F238E27FC236}">
                <a16:creationId xmlns:a16="http://schemas.microsoft.com/office/drawing/2014/main" xmlns="" id="{D137CDE2-587D-4A0A-8C80-B5928A97FA8B}"/>
              </a:ext>
            </a:extLst>
          </p:cNvPr>
          <p:cNvCxnSpPr>
            <a:cxnSpLocks/>
          </p:cNvCxnSpPr>
          <p:nvPr/>
        </p:nvCxnSpPr>
        <p:spPr>
          <a:xfrm flipH="1">
            <a:off x="3352800" y="1392004"/>
            <a:ext cx="131996" cy="512996"/>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093C95B-D879-4341-90CE-25536658C778}"/>
              </a:ext>
            </a:extLst>
          </p:cNvPr>
          <p:cNvCxnSpPr>
            <a:cxnSpLocks/>
          </p:cNvCxnSpPr>
          <p:nvPr/>
        </p:nvCxnSpPr>
        <p:spPr>
          <a:xfrm>
            <a:off x="3429000" y="1905000"/>
            <a:ext cx="304800" cy="3048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0C32335-A57B-48C8-AD9C-369C3D739F1D}"/>
              </a:ext>
            </a:extLst>
          </p:cNvPr>
          <p:cNvCxnSpPr>
            <a:cxnSpLocks/>
          </p:cNvCxnSpPr>
          <p:nvPr/>
        </p:nvCxnSpPr>
        <p:spPr>
          <a:xfrm>
            <a:off x="4191000" y="2286000"/>
            <a:ext cx="5334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A4CD4304-6452-42E2-ABE0-0261C243A0F2}"/>
              </a:ext>
            </a:extLst>
          </p:cNvPr>
          <p:cNvCxnSpPr>
            <a:cxnSpLocks/>
          </p:cNvCxnSpPr>
          <p:nvPr/>
        </p:nvCxnSpPr>
        <p:spPr>
          <a:xfrm>
            <a:off x="3733800" y="2209800"/>
            <a:ext cx="381000" cy="762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797D53E9-2494-46E3-887D-830481C5296D}"/>
              </a:ext>
            </a:extLst>
          </p:cNvPr>
          <p:cNvSpPr/>
          <p:nvPr/>
        </p:nvSpPr>
        <p:spPr>
          <a:xfrm>
            <a:off x="4572000" y="29718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Miletus</a:t>
            </a:r>
          </a:p>
        </p:txBody>
      </p:sp>
      <p:sp>
        <p:nvSpPr>
          <p:cNvPr id="19" name="Oval 18">
            <a:extLst>
              <a:ext uri="{FF2B5EF4-FFF2-40B4-BE49-F238E27FC236}">
                <a16:creationId xmlns:a16="http://schemas.microsoft.com/office/drawing/2014/main" xmlns="" id="{2744A073-8E71-4107-9195-D371058897BA}"/>
              </a:ext>
            </a:extLst>
          </p:cNvPr>
          <p:cNvSpPr/>
          <p:nvPr/>
        </p:nvSpPr>
        <p:spPr>
          <a:xfrm rot="21343232">
            <a:off x="3773894" y="1359115"/>
            <a:ext cx="1367611" cy="899262"/>
          </a:xfrm>
          <a:prstGeom prst="ellipse">
            <a:avLst/>
          </a:prstGeom>
          <a:solidFill>
            <a:schemeClr val="accent6">
              <a:lumMod val="75000"/>
              <a:alpha val="51000"/>
            </a:schemeClr>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26007089-D81F-43EE-BCCB-555DBB06ED44}"/>
              </a:ext>
            </a:extLst>
          </p:cNvPr>
          <p:cNvSpPr/>
          <p:nvPr/>
        </p:nvSpPr>
        <p:spPr>
          <a:xfrm>
            <a:off x="39624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ED58AAB0-F3C6-481C-B234-40DA86781ABC}"/>
              </a:ext>
            </a:extLst>
          </p:cNvPr>
          <p:cNvCxnSpPr>
            <a:cxnSpLocks/>
          </p:cNvCxnSpPr>
          <p:nvPr/>
        </p:nvCxnSpPr>
        <p:spPr>
          <a:xfrm flipV="1">
            <a:off x="4038600" y="914400"/>
            <a:ext cx="762000" cy="1066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54408B9F-31DB-4B20-9591-6B58A9264ECF}"/>
              </a:ext>
            </a:extLst>
          </p:cNvPr>
          <p:cNvSpPr/>
          <p:nvPr/>
        </p:nvSpPr>
        <p:spPr>
          <a:xfrm>
            <a:off x="4495800" y="5334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Ephesus</a:t>
            </a:r>
          </a:p>
        </p:txBody>
      </p:sp>
      <p:sp>
        <p:nvSpPr>
          <p:cNvPr id="26" name="Oval 25">
            <a:extLst>
              <a:ext uri="{FF2B5EF4-FFF2-40B4-BE49-F238E27FC236}">
                <a16:creationId xmlns:a16="http://schemas.microsoft.com/office/drawing/2014/main" xmlns="" id="{2582EC55-E585-4156-B5DB-77DF4DC7505F}"/>
              </a:ext>
            </a:extLst>
          </p:cNvPr>
          <p:cNvSpPr/>
          <p:nvPr/>
        </p:nvSpPr>
        <p:spPr>
          <a:xfrm>
            <a:off x="38862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903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cxnSp>
        <p:nvCxnSpPr>
          <p:cNvPr id="7" name="Straight Connector 6">
            <a:extLst>
              <a:ext uri="{FF2B5EF4-FFF2-40B4-BE49-F238E27FC236}">
                <a16:creationId xmlns:a16="http://schemas.microsoft.com/office/drawing/2014/main" xmlns="" id="{F046A4D2-C250-498E-96B0-3B1586F51124}"/>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41527CEB-2654-4E03-AACE-1218EE11A909}"/>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135BDF-DB14-4338-BBFA-A3774D4D1966}"/>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cxnSp>
        <p:nvCxnSpPr>
          <p:cNvPr id="15" name="Straight Arrow Connector 14">
            <a:extLst>
              <a:ext uri="{FF2B5EF4-FFF2-40B4-BE49-F238E27FC236}">
                <a16:creationId xmlns:a16="http://schemas.microsoft.com/office/drawing/2014/main" xmlns="" id="{D137CDE2-587D-4A0A-8C80-B5928A97FA8B}"/>
              </a:ext>
            </a:extLst>
          </p:cNvPr>
          <p:cNvCxnSpPr>
            <a:cxnSpLocks/>
          </p:cNvCxnSpPr>
          <p:nvPr/>
        </p:nvCxnSpPr>
        <p:spPr>
          <a:xfrm flipH="1">
            <a:off x="3352800" y="1392004"/>
            <a:ext cx="131996" cy="512996"/>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093C95B-D879-4341-90CE-25536658C778}"/>
              </a:ext>
            </a:extLst>
          </p:cNvPr>
          <p:cNvCxnSpPr>
            <a:cxnSpLocks/>
          </p:cNvCxnSpPr>
          <p:nvPr/>
        </p:nvCxnSpPr>
        <p:spPr>
          <a:xfrm>
            <a:off x="3429000" y="1905000"/>
            <a:ext cx="304800" cy="3048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0C32335-A57B-48C8-AD9C-369C3D739F1D}"/>
              </a:ext>
            </a:extLst>
          </p:cNvPr>
          <p:cNvCxnSpPr>
            <a:cxnSpLocks/>
          </p:cNvCxnSpPr>
          <p:nvPr/>
        </p:nvCxnSpPr>
        <p:spPr>
          <a:xfrm>
            <a:off x="4191000" y="2286000"/>
            <a:ext cx="5334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A4CD4304-6452-42E2-ABE0-0261C243A0F2}"/>
              </a:ext>
            </a:extLst>
          </p:cNvPr>
          <p:cNvCxnSpPr>
            <a:cxnSpLocks/>
          </p:cNvCxnSpPr>
          <p:nvPr/>
        </p:nvCxnSpPr>
        <p:spPr>
          <a:xfrm>
            <a:off x="3733800" y="2209800"/>
            <a:ext cx="381000" cy="762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797D53E9-2494-46E3-887D-830481C5296D}"/>
              </a:ext>
            </a:extLst>
          </p:cNvPr>
          <p:cNvSpPr/>
          <p:nvPr/>
        </p:nvSpPr>
        <p:spPr>
          <a:xfrm>
            <a:off x="4572000" y="29718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Miletus</a:t>
            </a:r>
          </a:p>
        </p:txBody>
      </p:sp>
      <p:sp>
        <p:nvSpPr>
          <p:cNvPr id="19" name="Oval 18">
            <a:extLst>
              <a:ext uri="{FF2B5EF4-FFF2-40B4-BE49-F238E27FC236}">
                <a16:creationId xmlns:a16="http://schemas.microsoft.com/office/drawing/2014/main" xmlns="" id="{2744A073-8E71-4107-9195-D371058897BA}"/>
              </a:ext>
            </a:extLst>
          </p:cNvPr>
          <p:cNvSpPr/>
          <p:nvPr/>
        </p:nvSpPr>
        <p:spPr>
          <a:xfrm rot="21343232">
            <a:off x="3773894" y="1359115"/>
            <a:ext cx="1367611" cy="899262"/>
          </a:xfrm>
          <a:prstGeom prst="ellipse">
            <a:avLst/>
          </a:prstGeom>
          <a:solidFill>
            <a:schemeClr val="accent6">
              <a:lumMod val="75000"/>
              <a:alpha val="51000"/>
            </a:schemeClr>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26007089-D81F-43EE-BCCB-555DBB06ED44}"/>
              </a:ext>
            </a:extLst>
          </p:cNvPr>
          <p:cNvSpPr/>
          <p:nvPr/>
        </p:nvSpPr>
        <p:spPr>
          <a:xfrm>
            <a:off x="3962400" y="2057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ED58AAB0-F3C6-481C-B234-40DA86781ABC}"/>
              </a:ext>
            </a:extLst>
          </p:cNvPr>
          <p:cNvCxnSpPr>
            <a:cxnSpLocks/>
          </p:cNvCxnSpPr>
          <p:nvPr/>
        </p:nvCxnSpPr>
        <p:spPr>
          <a:xfrm flipV="1">
            <a:off x="4038600" y="914400"/>
            <a:ext cx="762000" cy="10668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54408B9F-31DB-4B20-9591-6B58A9264ECF}"/>
              </a:ext>
            </a:extLst>
          </p:cNvPr>
          <p:cNvSpPr/>
          <p:nvPr/>
        </p:nvSpPr>
        <p:spPr>
          <a:xfrm>
            <a:off x="4495800" y="5334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Ephesus</a:t>
            </a:r>
          </a:p>
        </p:txBody>
      </p:sp>
      <p:sp>
        <p:nvSpPr>
          <p:cNvPr id="26" name="Oval 25">
            <a:extLst>
              <a:ext uri="{FF2B5EF4-FFF2-40B4-BE49-F238E27FC236}">
                <a16:creationId xmlns:a16="http://schemas.microsoft.com/office/drawing/2014/main" xmlns="" id="{2582EC55-E585-4156-B5DB-77DF4DC7505F}"/>
              </a:ext>
            </a:extLst>
          </p:cNvPr>
          <p:cNvSpPr/>
          <p:nvPr/>
        </p:nvSpPr>
        <p:spPr>
          <a:xfrm>
            <a:off x="3886200" y="18288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outdoor, building, sky, tree&#10;&#10;Description generated with very high confidence">
            <a:extLst>
              <a:ext uri="{FF2B5EF4-FFF2-40B4-BE49-F238E27FC236}">
                <a16:creationId xmlns:a16="http://schemas.microsoft.com/office/drawing/2014/main" xmlns="" id="{33A77E7A-B297-49D8-BC32-20D4A8754F8F}"/>
              </a:ext>
            </a:extLst>
          </p:cNvPr>
          <p:cNvPicPr>
            <a:picLocks noChangeAspect="1"/>
          </p:cNvPicPr>
          <p:nvPr/>
        </p:nvPicPr>
        <p:blipFill rotWithShape="1">
          <a:blip r:embed="rId3">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20:17 </a:t>
            </a:r>
            <a:r>
              <a:rPr lang="en-US" sz="3200" dirty="0"/>
              <a:t>From Miletus he sent to Ephesus and called to him the elders of the church. </a:t>
            </a:r>
            <a:r>
              <a:rPr lang="en-US" sz="3200" b="1" baseline="30000" dirty="0"/>
              <a:t>18 </a:t>
            </a:r>
            <a:r>
              <a:rPr lang="en-US" sz="3200" dirty="0"/>
              <a:t>And when they had come to him, </a:t>
            </a:r>
            <a:r>
              <a:rPr lang="en-US" sz="3200" b="1" u="sng" dirty="0">
                <a:solidFill>
                  <a:srgbClr val="002060"/>
                </a:solidFill>
              </a:rPr>
              <a:t>he said to them</a:t>
            </a:r>
            <a:r>
              <a:rPr lang="en-US" sz="3200" dirty="0"/>
              <a:t>,</a:t>
            </a:r>
          </a:p>
          <a:p>
            <a:endParaRPr lang="en-US" sz="3200" dirty="0">
              <a:solidFill>
                <a:srgbClr val="002060"/>
              </a:solidFill>
            </a:endParaRPr>
          </a:p>
        </p:txBody>
      </p:sp>
    </p:spTree>
    <p:extLst>
      <p:ext uri="{BB962C8B-B14F-4D97-AF65-F5344CB8AC3E}">
        <p14:creationId xmlns:p14="http://schemas.microsoft.com/office/powerpoint/2010/main" val="408930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20:17 </a:t>
            </a:r>
            <a:r>
              <a:rPr lang="en-US" sz="3000" dirty="0"/>
              <a:t>“You yourselves know, from the first day that I set foot in Asia, how I was with you the whole time, </a:t>
            </a:r>
            <a:r>
              <a:rPr lang="en-US" sz="3000" b="1" baseline="30000" dirty="0"/>
              <a:t>19 </a:t>
            </a:r>
            <a:r>
              <a:rPr lang="en-US" sz="3000" dirty="0"/>
              <a:t>serving the Lord with all humility and with tears and with trials which came upon me through the plots of the Jews;</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1: Paul recounts his ministry with them</a:t>
            </a:r>
            <a:endParaRPr lang="en-US" sz="3200" b="1" i="1" dirty="0"/>
          </a:p>
        </p:txBody>
      </p:sp>
    </p:spTree>
    <p:extLst>
      <p:ext uri="{BB962C8B-B14F-4D97-AF65-F5344CB8AC3E}">
        <p14:creationId xmlns:p14="http://schemas.microsoft.com/office/powerpoint/2010/main" val="27306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495800"/>
            <a:ext cx="9144000" cy="2362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20:20 </a:t>
            </a:r>
            <a:r>
              <a:rPr lang="en-US" sz="3000" dirty="0"/>
              <a:t>how I did not shrink from declaring to you anything that was profitable, and teaching you publicly and from house to house, </a:t>
            </a:r>
            <a:r>
              <a:rPr lang="en-US" sz="3000" b="1" baseline="30000" dirty="0"/>
              <a:t>21 </a:t>
            </a:r>
            <a:r>
              <a:rPr lang="en-US" sz="3000" dirty="0"/>
              <a:t>solemnly testifying to both Jews and Greeks of repentance toward God and faith in our Lord Jesus Christ. </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1: Paul recounts his ministry with them</a:t>
            </a:r>
            <a:endParaRPr lang="en-US" sz="3200" b="1" i="1" dirty="0"/>
          </a:p>
        </p:txBody>
      </p:sp>
    </p:spTree>
    <p:extLst>
      <p:ext uri="{BB962C8B-B14F-4D97-AF65-F5344CB8AC3E}">
        <p14:creationId xmlns:p14="http://schemas.microsoft.com/office/powerpoint/2010/main" val="402598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495800"/>
            <a:ext cx="9144000" cy="2362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20:22 </a:t>
            </a:r>
            <a:r>
              <a:rPr lang="en-US" sz="3000" dirty="0"/>
              <a:t>And now, behold, bound by the Spirit, I am on my way to Jerusalem, not knowing what will happen to me there, </a:t>
            </a:r>
            <a:r>
              <a:rPr lang="en-US" sz="3000" b="1" baseline="30000" dirty="0"/>
              <a:t>23 </a:t>
            </a:r>
            <a:r>
              <a:rPr lang="en-US" sz="3000" dirty="0"/>
              <a:t>except that the Holy Spirit solemnly testifies to me in every city, saying that bonds and afflictions await me. </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1: Paul recounts his ministry with them</a:t>
            </a:r>
            <a:endParaRPr lang="en-US" sz="3200" b="1" i="1" dirty="0"/>
          </a:p>
        </p:txBody>
      </p:sp>
    </p:spTree>
    <p:extLst>
      <p:ext uri="{BB962C8B-B14F-4D97-AF65-F5344CB8AC3E}">
        <p14:creationId xmlns:p14="http://schemas.microsoft.com/office/powerpoint/2010/main" val="1970939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495800"/>
            <a:ext cx="9144000" cy="2362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20:22 </a:t>
            </a:r>
            <a:r>
              <a:rPr lang="en-US" sz="3000" b="1" u="sng" dirty="0">
                <a:solidFill>
                  <a:srgbClr val="002060"/>
                </a:solidFill>
              </a:rPr>
              <a:t>And now, behold</a:t>
            </a:r>
            <a:r>
              <a:rPr lang="en-US" sz="3000" dirty="0"/>
              <a:t>, bound by the Spirit, I am on my way to Jerusalem, not knowing what will happen to me there, </a:t>
            </a:r>
            <a:r>
              <a:rPr lang="en-US" sz="3000" b="1" baseline="30000" dirty="0"/>
              <a:t>23 </a:t>
            </a:r>
            <a:r>
              <a:rPr lang="en-US" sz="3000" dirty="0"/>
              <a:t>except that the Holy Spirit solemnly testifies to me in every city, saying that bonds and afflictions await me. </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2: A foreboding look ahead for Paul</a:t>
            </a:r>
            <a:endParaRPr lang="en-US" sz="3200" b="1" i="1" dirty="0"/>
          </a:p>
        </p:txBody>
      </p:sp>
    </p:spTree>
    <p:extLst>
      <p:ext uri="{BB962C8B-B14F-4D97-AF65-F5344CB8AC3E}">
        <p14:creationId xmlns:p14="http://schemas.microsoft.com/office/powerpoint/2010/main" val="6143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495800"/>
            <a:ext cx="9144000" cy="2362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20:22 </a:t>
            </a:r>
            <a:r>
              <a:rPr lang="en-US" sz="3000" dirty="0"/>
              <a:t>And now, behold, bound by the Spirit, </a:t>
            </a:r>
            <a:r>
              <a:rPr lang="en-US" sz="3000" b="1" u="sng" dirty="0">
                <a:solidFill>
                  <a:srgbClr val="002060"/>
                </a:solidFill>
              </a:rPr>
              <a:t>I am on my way to Jerusalem</a:t>
            </a:r>
            <a:r>
              <a:rPr lang="en-US" sz="3000" dirty="0"/>
              <a:t>, not knowing what will happen to me there, </a:t>
            </a:r>
            <a:r>
              <a:rPr lang="en-US" sz="3000" b="1" baseline="30000" dirty="0"/>
              <a:t>23 </a:t>
            </a:r>
            <a:r>
              <a:rPr lang="en-US" sz="3000" dirty="0"/>
              <a:t>except that the Holy Spirit solemnly testifies to me in every city, saying that bonds and afflictions await me. </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2: A foreboding look ahead for Paul</a:t>
            </a:r>
            <a:endParaRPr lang="en-US" sz="3200" b="1" i="1" dirty="0"/>
          </a:p>
        </p:txBody>
      </p:sp>
    </p:spTree>
    <p:extLst>
      <p:ext uri="{BB962C8B-B14F-4D97-AF65-F5344CB8AC3E}">
        <p14:creationId xmlns:p14="http://schemas.microsoft.com/office/powerpoint/2010/main" val="3440701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495800"/>
            <a:ext cx="9144000" cy="2362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20:22 </a:t>
            </a:r>
            <a:r>
              <a:rPr lang="en-US" sz="3000" dirty="0"/>
              <a:t>And now, behold, bound by the Spirit, I am on my way to Jerusalem, </a:t>
            </a:r>
            <a:r>
              <a:rPr lang="en-US" sz="3000" b="1" u="sng" dirty="0">
                <a:solidFill>
                  <a:srgbClr val="002060"/>
                </a:solidFill>
              </a:rPr>
              <a:t>not knowing what will happen to me there,</a:t>
            </a:r>
            <a:r>
              <a:rPr lang="en-US" sz="3000" dirty="0"/>
              <a:t> </a:t>
            </a:r>
            <a:r>
              <a:rPr lang="en-US" sz="3000" b="1" baseline="30000" dirty="0"/>
              <a:t>23 </a:t>
            </a:r>
            <a:r>
              <a:rPr lang="en-US" sz="3000" dirty="0"/>
              <a:t>except that the Holy Spirit solemnly testifies to me in every city, saying that bonds and afflictions await me. </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2: A foreboding look ahead for Paul</a:t>
            </a:r>
            <a:endParaRPr lang="en-US" sz="3200" b="1" i="1" dirty="0"/>
          </a:p>
        </p:txBody>
      </p:sp>
    </p:spTree>
    <p:extLst>
      <p:ext uri="{BB962C8B-B14F-4D97-AF65-F5344CB8AC3E}">
        <p14:creationId xmlns:p14="http://schemas.microsoft.com/office/powerpoint/2010/main" val="3099429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495800"/>
            <a:ext cx="9144000" cy="2362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20:22 </a:t>
            </a:r>
            <a:r>
              <a:rPr lang="en-US" sz="3000" dirty="0"/>
              <a:t>And now, behold, bound by the Spirit, I am on my way to Jerusalem, </a:t>
            </a:r>
            <a:r>
              <a:rPr lang="en-US" sz="3000" b="1" u="sng" dirty="0">
                <a:solidFill>
                  <a:srgbClr val="002060"/>
                </a:solidFill>
              </a:rPr>
              <a:t>not knowing what will happen to me there,</a:t>
            </a:r>
            <a:r>
              <a:rPr lang="en-US" sz="3000" dirty="0"/>
              <a:t> </a:t>
            </a:r>
            <a:r>
              <a:rPr lang="en-US" sz="3000" b="1" baseline="30000" dirty="0"/>
              <a:t>23 </a:t>
            </a:r>
            <a:r>
              <a:rPr lang="en-US" sz="3000" dirty="0"/>
              <a:t>except that the Holy Spirit solemnly testifies to me in every city, saying that bonds and afflictions await me. </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2: A foreboding look ahead for Paul</a:t>
            </a:r>
            <a:endParaRPr lang="en-US" sz="3200" b="1" i="1" dirty="0"/>
          </a:p>
        </p:txBody>
      </p:sp>
      <p:sp>
        <p:nvSpPr>
          <p:cNvPr id="6" name="TextBox 5">
            <a:extLst>
              <a:ext uri="{FF2B5EF4-FFF2-40B4-BE49-F238E27FC236}">
                <a16:creationId xmlns:a16="http://schemas.microsoft.com/office/drawing/2014/main" xmlns="" id="{42878129-153F-4337-910D-C697B27BB797}"/>
              </a:ext>
            </a:extLst>
          </p:cNvPr>
          <p:cNvSpPr txBox="1"/>
          <p:nvPr/>
        </p:nvSpPr>
        <p:spPr>
          <a:xfrm>
            <a:off x="0" y="4495800"/>
            <a:ext cx="9144000" cy="2362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20:22 </a:t>
            </a:r>
            <a:r>
              <a:rPr lang="en-US" sz="3000" dirty="0"/>
              <a:t>And now, behold, bound by the Spirit, I am on my way to Jerusalem, not knowing what will happen to me there, </a:t>
            </a:r>
            <a:r>
              <a:rPr lang="en-US" sz="3000" b="1" baseline="30000" dirty="0"/>
              <a:t>23 </a:t>
            </a:r>
            <a:r>
              <a:rPr lang="en-US" sz="3000" b="1" u="sng" dirty="0">
                <a:solidFill>
                  <a:srgbClr val="002060"/>
                </a:solidFill>
              </a:rPr>
              <a:t>except that the Holy Spirit solemnly testifies to me in every city, saying that bonds and afflictions await me.</a:t>
            </a:r>
            <a:r>
              <a:rPr lang="en-US" sz="3000" dirty="0"/>
              <a:t> </a:t>
            </a:r>
          </a:p>
          <a:p>
            <a:endParaRPr lang="en-US" sz="3200" dirty="0">
              <a:solidFill>
                <a:srgbClr val="002060"/>
              </a:solidFill>
            </a:endParaRPr>
          </a:p>
        </p:txBody>
      </p:sp>
    </p:spTree>
    <p:extLst>
      <p:ext uri="{BB962C8B-B14F-4D97-AF65-F5344CB8AC3E}">
        <p14:creationId xmlns:p14="http://schemas.microsoft.com/office/powerpoint/2010/main" val="42172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495800"/>
            <a:ext cx="9144000" cy="2362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20:22 </a:t>
            </a:r>
            <a:r>
              <a:rPr lang="en-US" sz="3000" dirty="0"/>
              <a:t>And now, behold, </a:t>
            </a:r>
            <a:r>
              <a:rPr lang="en-US" sz="3000" b="1" u="sng" dirty="0">
                <a:solidFill>
                  <a:srgbClr val="002060"/>
                </a:solidFill>
              </a:rPr>
              <a:t>bound by the Spirit</a:t>
            </a:r>
            <a:r>
              <a:rPr lang="en-US" sz="3000" dirty="0"/>
              <a:t>, I am on my way to Jerusalem, not knowing what will happen to me there, </a:t>
            </a:r>
            <a:r>
              <a:rPr lang="en-US" sz="3000" b="1" baseline="30000" dirty="0"/>
              <a:t>23 </a:t>
            </a:r>
            <a:r>
              <a:rPr lang="en-US" sz="3000" dirty="0"/>
              <a:t>except that the Holy Spirit solemnly testifies to me in every city, saying that bonds and afflictions await me. </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2: A foreboding look ahead for Paul</a:t>
            </a:r>
            <a:endParaRPr lang="en-US" sz="3200" b="1" i="1" dirty="0"/>
          </a:p>
        </p:txBody>
      </p:sp>
    </p:spTree>
    <p:extLst>
      <p:ext uri="{BB962C8B-B14F-4D97-AF65-F5344CB8AC3E}">
        <p14:creationId xmlns:p14="http://schemas.microsoft.com/office/powerpoint/2010/main" val="201223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3" name="Rounded Rectangular Callout 17">
            <a:extLst>
              <a:ext uri="{FF2B5EF4-FFF2-40B4-BE49-F238E27FC236}">
                <a16:creationId xmlns:a16="http://schemas.microsoft.com/office/drawing/2014/main" xmlns="" id="{58B5CF42-FDC6-4365-BE33-2F902383427B}"/>
              </a:ext>
            </a:extLst>
          </p:cNvPr>
          <p:cNvSpPr/>
          <p:nvPr/>
        </p:nvSpPr>
        <p:spPr>
          <a:xfrm>
            <a:off x="-228600" y="3810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Missionary Journeys</a:t>
            </a:r>
          </a:p>
        </p:txBody>
      </p:sp>
      <p:sp>
        <p:nvSpPr>
          <p:cNvPr id="4" name="Rounded Rectangular Callout 17">
            <a:extLst>
              <a:ext uri="{FF2B5EF4-FFF2-40B4-BE49-F238E27FC236}">
                <a16:creationId xmlns:a16="http://schemas.microsoft.com/office/drawing/2014/main" xmlns="" id="{DC8709DE-B555-492B-BB08-8E989C8F0C21}"/>
              </a:ext>
            </a:extLst>
          </p:cNvPr>
          <p:cNvSpPr/>
          <p:nvPr/>
        </p:nvSpPr>
        <p:spPr>
          <a:xfrm>
            <a:off x="3657600" y="3886200"/>
            <a:ext cx="16764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#2</a:t>
            </a:r>
          </a:p>
        </p:txBody>
      </p:sp>
      <p:cxnSp>
        <p:nvCxnSpPr>
          <p:cNvPr id="6" name="Straight Arrow Connector 5">
            <a:extLst>
              <a:ext uri="{FF2B5EF4-FFF2-40B4-BE49-F238E27FC236}">
                <a16:creationId xmlns:a16="http://schemas.microsoft.com/office/drawing/2014/main" xmlns="" id="{2728F69E-8079-4AE2-B898-0F3038691DC0}"/>
              </a:ext>
            </a:extLst>
          </p:cNvPr>
          <p:cNvCxnSpPr>
            <a:cxnSpLocks/>
          </p:cNvCxnSpPr>
          <p:nvPr/>
        </p:nvCxnSpPr>
        <p:spPr>
          <a:xfrm flipV="1">
            <a:off x="8534400" y="2209800"/>
            <a:ext cx="304800" cy="6858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0CDCF810-9775-4109-9993-9326D3304F41}"/>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0" name="Straight Connector 9">
            <a:extLst>
              <a:ext uri="{FF2B5EF4-FFF2-40B4-BE49-F238E27FC236}">
                <a16:creationId xmlns:a16="http://schemas.microsoft.com/office/drawing/2014/main" xmlns="" id="{2AA199DA-E8F5-4A47-9B02-EFC83F4FD04E}"/>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7EEF57EE-BFCF-49DE-957E-4BA41943F62A}"/>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3C726C7A-2B50-4908-B29A-AEC605D3094B}"/>
              </a:ext>
            </a:extLst>
          </p:cNvPr>
          <p:cNvCxnSpPr>
            <a:cxnSpLocks/>
          </p:cNvCxnSpPr>
          <p:nvPr/>
        </p:nvCxnSpPr>
        <p:spPr>
          <a:xfrm flipH="1" flipV="1">
            <a:off x="8001000" y="5105400"/>
            <a:ext cx="3810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496AFD8-0590-4B9E-A623-EDA8AE20237F}"/>
              </a:ext>
            </a:extLst>
          </p:cNvPr>
          <p:cNvSpPr/>
          <p:nvPr/>
        </p:nvSpPr>
        <p:spPr>
          <a:xfrm>
            <a:off x="7467600" y="54102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4" name="Oval 13">
            <a:extLst>
              <a:ext uri="{FF2B5EF4-FFF2-40B4-BE49-F238E27FC236}">
                <a16:creationId xmlns:a16="http://schemas.microsoft.com/office/drawing/2014/main" xmlns="" id="{8A42E9A4-4DDE-4995-8891-D5C787BB57ED}"/>
              </a:ext>
            </a:extLst>
          </p:cNvPr>
          <p:cNvSpPr/>
          <p:nvPr/>
        </p:nvSpPr>
        <p:spPr>
          <a:xfrm>
            <a:off x="7848600" y="4953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xmlns="" id="{98538EA7-C6C5-440A-8247-2DF4196D57B3}"/>
              </a:ext>
            </a:extLst>
          </p:cNvPr>
          <p:cNvCxnSpPr>
            <a:cxnSpLocks/>
          </p:cNvCxnSpPr>
          <p:nvPr/>
        </p:nvCxnSpPr>
        <p:spPr>
          <a:xfrm flipH="1">
            <a:off x="3581400" y="1028700"/>
            <a:ext cx="1371600" cy="1143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AC383A15-891E-44AB-A1D0-CB0CAB7F1686}"/>
              </a:ext>
            </a:extLst>
          </p:cNvPr>
          <p:cNvCxnSpPr>
            <a:cxnSpLocks/>
          </p:cNvCxnSpPr>
          <p:nvPr/>
        </p:nvCxnSpPr>
        <p:spPr>
          <a:xfrm flipH="1" flipV="1">
            <a:off x="2590800" y="533400"/>
            <a:ext cx="914400" cy="6096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24CC6CED-FB45-4B26-9250-7C6A9891CE2C}"/>
              </a:ext>
            </a:extLst>
          </p:cNvPr>
          <p:cNvCxnSpPr>
            <a:cxnSpLocks/>
          </p:cNvCxnSpPr>
          <p:nvPr/>
        </p:nvCxnSpPr>
        <p:spPr>
          <a:xfrm flipH="1" flipV="1">
            <a:off x="5943600" y="1981200"/>
            <a:ext cx="2895600" cy="762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6A7371C4-C952-4442-9EE2-17917E0A9D7E}"/>
              </a:ext>
            </a:extLst>
          </p:cNvPr>
          <p:cNvCxnSpPr>
            <a:cxnSpLocks/>
          </p:cNvCxnSpPr>
          <p:nvPr/>
        </p:nvCxnSpPr>
        <p:spPr>
          <a:xfrm flipH="1" flipV="1">
            <a:off x="5029200" y="990600"/>
            <a:ext cx="838200" cy="8382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7273437-488D-40C9-83EF-FB2E2C2BEE6D}"/>
              </a:ext>
            </a:extLst>
          </p:cNvPr>
          <p:cNvCxnSpPr>
            <a:cxnSpLocks/>
          </p:cNvCxnSpPr>
          <p:nvPr/>
        </p:nvCxnSpPr>
        <p:spPr>
          <a:xfrm flipH="1">
            <a:off x="1371600" y="533400"/>
            <a:ext cx="1143000" cy="4572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5D50B82-BA83-446C-B0E5-322C3B48EBF5}"/>
              </a:ext>
            </a:extLst>
          </p:cNvPr>
          <p:cNvCxnSpPr>
            <a:cxnSpLocks/>
          </p:cNvCxnSpPr>
          <p:nvPr/>
        </p:nvCxnSpPr>
        <p:spPr>
          <a:xfrm>
            <a:off x="1371600" y="990600"/>
            <a:ext cx="1447800" cy="9144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7DFF18DC-9BA3-4FF0-9F8D-63A7F76F2B6E}"/>
              </a:ext>
            </a:extLst>
          </p:cNvPr>
          <p:cNvCxnSpPr>
            <a:cxnSpLocks/>
          </p:cNvCxnSpPr>
          <p:nvPr/>
        </p:nvCxnSpPr>
        <p:spPr>
          <a:xfrm flipH="1">
            <a:off x="1905000" y="1905000"/>
            <a:ext cx="914400" cy="1524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39684A67-39F4-4B6C-8556-D0DDDBA05407}"/>
              </a:ext>
            </a:extLst>
          </p:cNvPr>
          <p:cNvCxnSpPr>
            <a:cxnSpLocks/>
          </p:cNvCxnSpPr>
          <p:nvPr/>
        </p:nvCxnSpPr>
        <p:spPr>
          <a:xfrm flipV="1">
            <a:off x="1905000" y="2057400"/>
            <a:ext cx="2362200" cy="762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A996EE02-7372-49D3-826A-5183BA555A78}"/>
              </a:ext>
            </a:extLst>
          </p:cNvPr>
          <p:cNvCxnSpPr>
            <a:cxnSpLocks/>
          </p:cNvCxnSpPr>
          <p:nvPr/>
        </p:nvCxnSpPr>
        <p:spPr>
          <a:xfrm>
            <a:off x="4114800" y="2209800"/>
            <a:ext cx="152400" cy="6096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977656A2-6277-431D-AC87-51358D6197C6}"/>
              </a:ext>
            </a:extLst>
          </p:cNvPr>
          <p:cNvCxnSpPr>
            <a:cxnSpLocks/>
          </p:cNvCxnSpPr>
          <p:nvPr/>
        </p:nvCxnSpPr>
        <p:spPr>
          <a:xfrm>
            <a:off x="4343400" y="2895600"/>
            <a:ext cx="3581400" cy="18288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2C3332F3-FF6E-40EC-9B58-958F88DB2BC4}"/>
              </a:ext>
            </a:extLst>
          </p:cNvPr>
          <p:cNvCxnSpPr>
            <a:cxnSpLocks/>
          </p:cNvCxnSpPr>
          <p:nvPr/>
        </p:nvCxnSpPr>
        <p:spPr>
          <a:xfrm flipV="1">
            <a:off x="8077200" y="3810000"/>
            <a:ext cx="533400" cy="9906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2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20:24 </a:t>
            </a:r>
            <a:r>
              <a:rPr lang="en-US" sz="3200" dirty="0"/>
              <a:t>But I do not consider my life of any account as dear to myself, so that I may finish my course and the ministry which I received from the Lord Jesus, to  testify solemnly of the gospel of the grace of God. </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2: A foreboding look ahead for Paul</a:t>
            </a:r>
            <a:endParaRPr lang="en-US" sz="3200" b="1" i="1" dirty="0"/>
          </a:p>
        </p:txBody>
      </p:sp>
    </p:spTree>
    <p:extLst>
      <p:ext uri="{BB962C8B-B14F-4D97-AF65-F5344CB8AC3E}">
        <p14:creationId xmlns:p14="http://schemas.microsoft.com/office/powerpoint/2010/main" val="2139675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20:25 </a:t>
            </a:r>
            <a:r>
              <a:rPr lang="en-US" sz="3200" dirty="0"/>
              <a:t>“And now, behold, I know that all of you, among whom I went about preaching the kingdom, will no longer see my face. </a:t>
            </a:r>
          </a:p>
          <a:p>
            <a:endParaRPr lang="en-US" sz="3200" dirty="0"/>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2: A foreboding look ahead for Paul</a:t>
            </a:r>
            <a:endParaRPr lang="en-US" sz="3200" b="1" i="1" dirty="0"/>
          </a:p>
        </p:txBody>
      </p:sp>
    </p:spTree>
    <p:extLst>
      <p:ext uri="{BB962C8B-B14F-4D97-AF65-F5344CB8AC3E}">
        <p14:creationId xmlns:p14="http://schemas.microsoft.com/office/powerpoint/2010/main" val="777229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20:26 </a:t>
            </a:r>
            <a:r>
              <a:rPr lang="en-US" sz="3200" dirty="0"/>
              <a:t>Therefore, I testify to you this day that I am innocent of the blood of all men.</a:t>
            </a:r>
            <a:r>
              <a:rPr lang="en-US" sz="3200" b="1" baseline="30000" dirty="0"/>
              <a:t>27 </a:t>
            </a:r>
            <a:r>
              <a:rPr lang="en-US" sz="3200" dirty="0"/>
              <a:t>For I did not shrink from declaring to you the whole purpose of God.</a:t>
            </a:r>
          </a:p>
          <a:p>
            <a:endParaRPr lang="en-US" sz="3200" dirty="0"/>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2: A foreboding look ahead for Paul</a:t>
            </a:r>
            <a:endParaRPr lang="en-US" sz="3200" b="1" i="1" dirty="0"/>
          </a:p>
        </p:txBody>
      </p:sp>
    </p:spTree>
    <p:extLst>
      <p:ext uri="{BB962C8B-B14F-4D97-AF65-F5344CB8AC3E}">
        <p14:creationId xmlns:p14="http://schemas.microsoft.com/office/powerpoint/2010/main" val="2335926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20:28 </a:t>
            </a:r>
            <a:r>
              <a:rPr lang="en-US" sz="3200" dirty="0"/>
              <a:t>Be on guard for yourselves and for all the flock, among which the Holy Spirit has made you  overseers, to shepherd the church of God which He purchased with His own blood.</a:t>
            </a:r>
          </a:p>
          <a:p>
            <a:endParaRPr lang="en-US" sz="3200" dirty="0">
              <a:solidFill>
                <a:srgbClr val="002060"/>
              </a:solidFill>
            </a:endParaRPr>
          </a:p>
        </p:txBody>
      </p:sp>
      <p:sp>
        <p:nvSpPr>
          <p:cNvPr id="6" name="Rounded Rectangular Callout 14">
            <a:extLst>
              <a:ext uri="{FF2B5EF4-FFF2-40B4-BE49-F238E27FC236}">
                <a16:creationId xmlns:a16="http://schemas.microsoft.com/office/drawing/2014/main" xmlns="" id="{829E2786-1F8A-4AEB-A01B-B915A42597B7}"/>
              </a:ext>
            </a:extLst>
          </p:cNvPr>
          <p:cNvSpPr/>
          <p:nvPr/>
        </p:nvSpPr>
        <p:spPr>
          <a:xfrm>
            <a:off x="4343400" y="152400"/>
            <a:ext cx="46482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2: A foreboding look ahead for Paul</a:t>
            </a:r>
            <a:endParaRPr lang="en-US" sz="3200" b="1" i="1" dirty="0"/>
          </a:p>
        </p:txBody>
      </p:sp>
    </p:spTree>
    <p:extLst>
      <p:ext uri="{BB962C8B-B14F-4D97-AF65-F5344CB8AC3E}">
        <p14:creationId xmlns:p14="http://schemas.microsoft.com/office/powerpoint/2010/main" val="454315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20:28 </a:t>
            </a:r>
            <a:r>
              <a:rPr lang="en-US" sz="3200" dirty="0"/>
              <a:t>Be on guard for yourselves and for all the flock, among which the Holy Spirit has made you  overseers, to shepherd the church of God which He purchased with His own blood.</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191000" y="152400"/>
            <a:ext cx="48006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3: Commissioning the elders to carry on</a:t>
            </a:r>
            <a:endParaRPr lang="en-US" sz="3200" b="1" i="1" dirty="0"/>
          </a:p>
        </p:txBody>
      </p:sp>
    </p:spTree>
    <p:extLst>
      <p:ext uri="{BB962C8B-B14F-4D97-AF65-F5344CB8AC3E}">
        <p14:creationId xmlns:p14="http://schemas.microsoft.com/office/powerpoint/2010/main" val="29660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20:29 </a:t>
            </a:r>
            <a:r>
              <a:rPr lang="en-US" sz="3000" dirty="0"/>
              <a:t>I know that after my departure savage wolves will come in among you, not sparing the flock; </a:t>
            </a:r>
            <a:r>
              <a:rPr lang="en-US" sz="3000" b="1" baseline="30000" dirty="0"/>
              <a:t>30 </a:t>
            </a:r>
            <a:r>
              <a:rPr lang="en-US" sz="3000" dirty="0"/>
              <a:t>and from among your own selves men will arise, speaking perverse things, to draw away the disciples after them. </a:t>
            </a:r>
          </a:p>
          <a:p>
            <a:endParaRPr lang="en-US" sz="3200" dirty="0"/>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191000" y="152400"/>
            <a:ext cx="48006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3: Commissioning the elders to carry on</a:t>
            </a:r>
            <a:endParaRPr lang="en-US" sz="3200" b="1" i="1" dirty="0"/>
          </a:p>
        </p:txBody>
      </p:sp>
    </p:spTree>
    <p:extLst>
      <p:ext uri="{BB962C8B-B14F-4D97-AF65-F5344CB8AC3E}">
        <p14:creationId xmlns:p14="http://schemas.microsoft.com/office/powerpoint/2010/main" val="1984573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800601"/>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20:31 </a:t>
            </a:r>
            <a:r>
              <a:rPr lang="en-US" sz="3200" dirty="0"/>
              <a:t>Therefore be on the alert, remembering that night and day for a period of three years I did not cease to admonish each one with tears. </a:t>
            </a:r>
          </a:p>
          <a:p>
            <a:endParaRPr lang="en-US" sz="3200" dirty="0"/>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191000" y="152400"/>
            <a:ext cx="48006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3: Commissioning the elders to carry on</a:t>
            </a:r>
            <a:endParaRPr lang="en-US" sz="3200" b="1" i="1" dirty="0"/>
          </a:p>
        </p:txBody>
      </p:sp>
    </p:spTree>
    <p:extLst>
      <p:ext uri="{BB962C8B-B14F-4D97-AF65-F5344CB8AC3E}">
        <p14:creationId xmlns:p14="http://schemas.microsoft.com/office/powerpoint/2010/main" val="2554636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20:32 </a:t>
            </a:r>
            <a:r>
              <a:rPr lang="en-US" sz="3200" dirty="0"/>
              <a:t>And now I commend you to God and to the word of His grace, which is able to build you up and to give you the inheritance among all those who are sanctified. </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191000" y="152400"/>
            <a:ext cx="48006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3: Commissioning the elders to carry on</a:t>
            </a:r>
            <a:endParaRPr lang="en-US" sz="3200" b="1" i="1" dirty="0"/>
          </a:p>
        </p:txBody>
      </p:sp>
    </p:spTree>
    <p:extLst>
      <p:ext uri="{BB962C8B-B14F-4D97-AF65-F5344CB8AC3E}">
        <p14:creationId xmlns:p14="http://schemas.microsoft.com/office/powerpoint/2010/main" val="3106365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3505200"/>
            <a:ext cx="9144000" cy="33528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20:33 </a:t>
            </a:r>
            <a:r>
              <a:rPr lang="en-US" sz="3000" dirty="0"/>
              <a:t>I have coveted no one’s silver or gold or clothes.  </a:t>
            </a:r>
            <a:r>
              <a:rPr lang="en-US" sz="3000" b="1" baseline="30000" dirty="0"/>
              <a:t>34 </a:t>
            </a:r>
            <a:r>
              <a:rPr lang="en-US" sz="3000" dirty="0"/>
              <a:t>You yourselves know that these hands ministered to my own needs and to the men who were with me. </a:t>
            </a:r>
            <a:r>
              <a:rPr lang="en-US" sz="3000" b="1" baseline="30000" dirty="0"/>
              <a:t>35 </a:t>
            </a:r>
            <a:r>
              <a:rPr lang="en-US" sz="3000" dirty="0"/>
              <a:t>In everything I showed you that by working hard in this manner you must help the weak and remember the words of the Lord Jesus, that He Himself said, ‘It is more blessed to give than to receive.’”</a:t>
            </a:r>
          </a:p>
          <a:p>
            <a:endParaRPr lang="en-US" sz="3200" dirty="0">
              <a:solidFill>
                <a:srgbClr val="002060"/>
              </a:solidFill>
            </a:endParaRPr>
          </a:p>
        </p:txBody>
      </p:sp>
      <p:sp>
        <p:nvSpPr>
          <p:cNvPr id="5" name="Rounded Rectangular Callout 14">
            <a:extLst>
              <a:ext uri="{FF2B5EF4-FFF2-40B4-BE49-F238E27FC236}">
                <a16:creationId xmlns:a16="http://schemas.microsoft.com/office/drawing/2014/main" xmlns="" id="{1D6E0F71-9AA3-4718-9856-68EFD54D44F6}"/>
              </a:ext>
            </a:extLst>
          </p:cNvPr>
          <p:cNvSpPr/>
          <p:nvPr/>
        </p:nvSpPr>
        <p:spPr>
          <a:xfrm>
            <a:off x="4191000" y="152400"/>
            <a:ext cx="4800600" cy="1143000"/>
          </a:xfrm>
          <a:prstGeom prst="wedgeRoundRectCallout">
            <a:avLst>
              <a:gd name="adj1" fmla="val -21927"/>
              <a:gd name="adj2" fmla="val 49596"/>
              <a:gd name="adj3" fmla="val 16667"/>
            </a:avLst>
          </a:prstGeom>
          <a:solidFill>
            <a:schemeClr val="accent5">
              <a:lumMod val="75000"/>
              <a:alpha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Part 3: Commissioning the elders to carry on</a:t>
            </a:r>
            <a:endParaRPr lang="en-US" sz="3200" b="1" i="1" dirty="0"/>
          </a:p>
        </p:txBody>
      </p:sp>
    </p:spTree>
    <p:extLst>
      <p:ext uri="{BB962C8B-B14F-4D97-AF65-F5344CB8AC3E}">
        <p14:creationId xmlns:p14="http://schemas.microsoft.com/office/powerpoint/2010/main" val="1798911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39624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20:36 </a:t>
            </a:r>
            <a:r>
              <a:rPr lang="en-US" sz="3000" dirty="0"/>
              <a:t>When he had said these things, he knelt down and prayed with them all. </a:t>
            </a:r>
            <a:r>
              <a:rPr lang="en-US" sz="3000" b="1" baseline="30000" dirty="0"/>
              <a:t>37 </a:t>
            </a:r>
            <a:r>
              <a:rPr lang="en-US" sz="3000" dirty="0"/>
              <a:t>And they began to weep aloud and embraced Paul, and repeatedly kissed him, </a:t>
            </a:r>
            <a:r>
              <a:rPr lang="en-US" sz="3000" b="1" baseline="30000" dirty="0"/>
              <a:t>38 </a:t>
            </a:r>
            <a:r>
              <a:rPr lang="en-US" sz="3000" dirty="0"/>
              <a:t>grieving especially over the word which he had spoken, that they would not see his face again. And they were accompanying him to the ship.</a:t>
            </a:r>
          </a:p>
          <a:p>
            <a:endParaRPr lang="en-US" sz="3200" dirty="0">
              <a:solidFill>
                <a:srgbClr val="002060"/>
              </a:solidFill>
            </a:endParaRPr>
          </a:p>
        </p:txBody>
      </p:sp>
      <p:sp>
        <p:nvSpPr>
          <p:cNvPr id="9" name="Rounded Rectangular Callout 13">
            <a:extLst>
              <a:ext uri="{FF2B5EF4-FFF2-40B4-BE49-F238E27FC236}">
                <a16:creationId xmlns:a16="http://schemas.microsoft.com/office/drawing/2014/main" xmlns="" id="{9B629AEE-4E80-43CF-AFD1-DEB0B99F8152}"/>
              </a:ext>
            </a:extLst>
          </p:cNvPr>
          <p:cNvSpPr/>
          <p:nvPr/>
        </p:nvSpPr>
        <p:spPr>
          <a:xfrm>
            <a:off x="152400" y="304800"/>
            <a:ext cx="6705600" cy="685800"/>
          </a:xfrm>
          <a:prstGeom prst="wedgeRoundRectCallout">
            <a:avLst>
              <a:gd name="adj1" fmla="val -21927"/>
              <a:gd name="adj2" fmla="val 49596"/>
              <a:gd name="adj3" fmla="val 16667"/>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t>What kind of leader is Paul?</a:t>
            </a:r>
          </a:p>
        </p:txBody>
      </p:sp>
    </p:spTree>
    <p:extLst>
      <p:ext uri="{BB962C8B-B14F-4D97-AF65-F5344CB8AC3E}">
        <p14:creationId xmlns:p14="http://schemas.microsoft.com/office/powerpoint/2010/main" val="19774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3" name="Rounded Rectangular Callout 17">
            <a:extLst>
              <a:ext uri="{FF2B5EF4-FFF2-40B4-BE49-F238E27FC236}">
                <a16:creationId xmlns:a16="http://schemas.microsoft.com/office/drawing/2014/main" xmlns="" id="{58B5CF42-FDC6-4365-BE33-2F902383427B}"/>
              </a:ext>
            </a:extLst>
          </p:cNvPr>
          <p:cNvSpPr/>
          <p:nvPr/>
        </p:nvSpPr>
        <p:spPr>
          <a:xfrm>
            <a:off x="-228600" y="3810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Missionary Journeys</a:t>
            </a:r>
          </a:p>
        </p:txBody>
      </p:sp>
      <p:sp>
        <p:nvSpPr>
          <p:cNvPr id="4" name="Rounded Rectangular Callout 17">
            <a:extLst>
              <a:ext uri="{FF2B5EF4-FFF2-40B4-BE49-F238E27FC236}">
                <a16:creationId xmlns:a16="http://schemas.microsoft.com/office/drawing/2014/main" xmlns="" id="{DC8709DE-B555-492B-BB08-8E989C8F0C21}"/>
              </a:ext>
            </a:extLst>
          </p:cNvPr>
          <p:cNvSpPr/>
          <p:nvPr/>
        </p:nvSpPr>
        <p:spPr>
          <a:xfrm>
            <a:off x="3657600" y="3886200"/>
            <a:ext cx="16764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#3</a:t>
            </a:r>
          </a:p>
        </p:txBody>
      </p:sp>
      <p:cxnSp>
        <p:nvCxnSpPr>
          <p:cNvPr id="6" name="Straight Arrow Connector 5">
            <a:extLst>
              <a:ext uri="{FF2B5EF4-FFF2-40B4-BE49-F238E27FC236}">
                <a16:creationId xmlns:a16="http://schemas.microsoft.com/office/drawing/2014/main" xmlns="" id="{2728F69E-8079-4AE2-B898-0F3038691DC0}"/>
              </a:ext>
            </a:extLst>
          </p:cNvPr>
          <p:cNvCxnSpPr>
            <a:cxnSpLocks/>
          </p:cNvCxnSpPr>
          <p:nvPr/>
        </p:nvCxnSpPr>
        <p:spPr>
          <a:xfrm flipH="1" flipV="1">
            <a:off x="8305800" y="2438400"/>
            <a:ext cx="304800" cy="4953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0CDCF810-9775-4109-9993-9326D3304F41}"/>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0" name="Straight Connector 9">
            <a:extLst>
              <a:ext uri="{FF2B5EF4-FFF2-40B4-BE49-F238E27FC236}">
                <a16:creationId xmlns:a16="http://schemas.microsoft.com/office/drawing/2014/main" xmlns="" id="{2AA199DA-E8F5-4A47-9B02-EFC83F4FD04E}"/>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7EEF57EE-BFCF-49DE-957E-4BA41943F62A}"/>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3C726C7A-2B50-4908-B29A-AEC605D3094B}"/>
              </a:ext>
            </a:extLst>
          </p:cNvPr>
          <p:cNvCxnSpPr>
            <a:cxnSpLocks/>
          </p:cNvCxnSpPr>
          <p:nvPr/>
        </p:nvCxnSpPr>
        <p:spPr>
          <a:xfrm flipH="1" flipV="1">
            <a:off x="8001000" y="5105400"/>
            <a:ext cx="3810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496AFD8-0590-4B9E-A623-EDA8AE20237F}"/>
              </a:ext>
            </a:extLst>
          </p:cNvPr>
          <p:cNvSpPr/>
          <p:nvPr/>
        </p:nvSpPr>
        <p:spPr>
          <a:xfrm>
            <a:off x="7467600" y="54102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4" name="Oval 13">
            <a:extLst>
              <a:ext uri="{FF2B5EF4-FFF2-40B4-BE49-F238E27FC236}">
                <a16:creationId xmlns:a16="http://schemas.microsoft.com/office/drawing/2014/main" xmlns="" id="{8A42E9A4-4DDE-4995-8891-D5C787BB57ED}"/>
              </a:ext>
            </a:extLst>
          </p:cNvPr>
          <p:cNvSpPr/>
          <p:nvPr/>
        </p:nvSpPr>
        <p:spPr>
          <a:xfrm>
            <a:off x="7848600" y="4953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xmlns="" id="{98538EA7-C6C5-440A-8247-2DF4196D57B3}"/>
              </a:ext>
            </a:extLst>
          </p:cNvPr>
          <p:cNvCxnSpPr>
            <a:cxnSpLocks/>
          </p:cNvCxnSpPr>
          <p:nvPr/>
        </p:nvCxnSpPr>
        <p:spPr>
          <a:xfrm flipH="1" flipV="1">
            <a:off x="3733800" y="1066800"/>
            <a:ext cx="533400" cy="9906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AC383A15-891E-44AB-A1D0-CB0CAB7F1686}"/>
              </a:ext>
            </a:extLst>
          </p:cNvPr>
          <p:cNvCxnSpPr>
            <a:cxnSpLocks/>
          </p:cNvCxnSpPr>
          <p:nvPr/>
        </p:nvCxnSpPr>
        <p:spPr>
          <a:xfrm flipH="1" flipV="1">
            <a:off x="2590800" y="533400"/>
            <a:ext cx="1066800" cy="5334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24CC6CED-FB45-4B26-9250-7C6A9891CE2C}"/>
              </a:ext>
            </a:extLst>
          </p:cNvPr>
          <p:cNvCxnSpPr>
            <a:cxnSpLocks/>
          </p:cNvCxnSpPr>
          <p:nvPr/>
        </p:nvCxnSpPr>
        <p:spPr>
          <a:xfrm flipH="1" flipV="1">
            <a:off x="5638800" y="1676400"/>
            <a:ext cx="2590800" cy="7620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6A7371C4-C952-4442-9EE2-17917E0A9D7E}"/>
              </a:ext>
            </a:extLst>
          </p:cNvPr>
          <p:cNvCxnSpPr>
            <a:cxnSpLocks/>
          </p:cNvCxnSpPr>
          <p:nvPr/>
        </p:nvCxnSpPr>
        <p:spPr>
          <a:xfrm flipH="1">
            <a:off x="4343400" y="1752600"/>
            <a:ext cx="1219200" cy="3048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7273437-488D-40C9-83EF-FB2E2C2BEE6D}"/>
              </a:ext>
            </a:extLst>
          </p:cNvPr>
          <p:cNvCxnSpPr>
            <a:cxnSpLocks/>
          </p:cNvCxnSpPr>
          <p:nvPr/>
        </p:nvCxnSpPr>
        <p:spPr>
          <a:xfrm flipH="1">
            <a:off x="1371600" y="533400"/>
            <a:ext cx="1143000" cy="4572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5D50B82-BA83-446C-B0E5-322C3B48EBF5}"/>
              </a:ext>
            </a:extLst>
          </p:cNvPr>
          <p:cNvCxnSpPr>
            <a:cxnSpLocks/>
          </p:cNvCxnSpPr>
          <p:nvPr/>
        </p:nvCxnSpPr>
        <p:spPr>
          <a:xfrm>
            <a:off x="1371600" y="990600"/>
            <a:ext cx="838200" cy="10668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7DFF18DC-9BA3-4FF0-9F8D-63A7F76F2B6E}"/>
              </a:ext>
            </a:extLst>
          </p:cNvPr>
          <p:cNvCxnSpPr>
            <a:cxnSpLocks/>
          </p:cNvCxnSpPr>
          <p:nvPr/>
        </p:nvCxnSpPr>
        <p:spPr>
          <a:xfrm flipH="1" flipV="1">
            <a:off x="1143000" y="914400"/>
            <a:ext cx="914400" cy="11430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39684A67-39F4-4B6C-8556-D0DDDBA05407}"/>
              </a:ext>
            </a:extLst>
          </p:cNvPr>
          <p:cNvCxnSpPr>
            <a:cxnSpLocks/>
          </p:cNvCxnSpPr>
          <p:nvPr/>
        </p:nvCxnSpPr>
        <p:spPr>
          <a:xfrm flipV="1">
            <a:off x="1219200" y="381000"/>
            <a:ext cx="1371600" cy="4572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A996EE02-7372-49D3-826A-5183BA555A78}"/>
              </a:ext>
            </a:extLst>
          </p:cNvPr>
          <p:cNvCxnSpPr>
            <a:cxnSpLocks/>
          </p:cNvCxnSpPr>
          <p:nvPr/>
        </p:nvCxnSpPr>
        <p:spPr>
          <a:xfrm>
            <a:off x="2743200" y="381000"/>
            <a:ext cx="1066800" cy="6096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977656A2-6277-431D-AC87-51358D6197C6}"/>
              </a:ext>
            </a:extLst>
          </p:cNvPr>
          <p:cNvCxnSpPr>
            <a:cxnSpLocks/>
          </p:cNvCxnSpPr>
          <p:nvPr/>
        </p:nvCxnSpPr>
        <p:spPr>
          <a:xfrm>
            <a:off x="4343400" y="2895600"/>
            <a:ext cx="3581400" cy="16764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2C3332F3-FF6E-40EC-9B58-958F88DB2BC4}"/>
              </a:ext>
            </a:extLst>
          </p:cNvPr>
          <p:cNvCxnSpPr>
            <a:cxnSpLocks/>
          </p:cNvCxnSpPr>
          <p:nvPr/>
        </p:nvCxnSpPr>
        <p:spPr>
          <a:xfrm>
            <a:off x="8077200" y="4572000"/>
            <a:ext cx="0" cy="6096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2408FCFC-2BF5-4EDA-9E8F-9C74CDE20B03}"/>
              </a:ext>
            </a:extLst>
          </p:cNvPr>
          <p:cNvCxnSpPr>
            <a:cxnSpLocks/>
          </p:cNvCxnSpPr>
          <p:nvPr/>
        </p:nvCxnSpPr>
        <p:spPr>
          <a:xfrm>
            <a:off x="3581400" y="1143000"/>
            <a:ext cx="609600" cy="17526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Rounded Rectangular Callout 14">
            <a:extLst>
              <a:ext uri="{FF2B5EF4-FFF2-40B4-BE49-F238E27FC236}">
                <a16:creationId xmlns:a16="http://schemas.microsoft.com/office/drawing/2014/main" xmlns="" id="{9E556B61-9ACC-486A-8CB0-29BA25F6D628}"/>
              </a:ext>
            </a:extLst>
          </p:cNvPr>
          <p:cNvSpPr/>
          <p:nvPr/>
        </p:nvSpPr>
        <p:spPr>
          <a:xfrm>
            <a:off x="5943600" y="457200"/>
            <a:ext cx="27432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13 years!</a:t>
            </a:r>
            <a:endParaRPr lang="en-US" sz="4000" b="1" i="1" dirty="0"/>
          </a:p>
        </p:txBody>
      </p:sp>
    </p:spTree>
    <p:extLst>
      <p:ext uri="{BB962C8B-B14F-4D97-AF65-F5344CB8AC3E}">
        <p14:creationId xmlns:p14="http://schemas.microsoft.com/office/powerpoint/2010/main" val="45489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ky, tree&#10;&#10;Description generated with very high confidence">
            <a:extLst>
              <a:ext uri="{FF2B5EF4-FFF2-40B4-BE49-F238E27FC236}">
                <a16:creationId xmlns:a16="http://schemas.microsoft.com/office/drawing/2014/main" xmlns="" id="{32694D5A-2C9A-418C-9CBF-48929DEA759F}"/>
              </a:ext>
            </a:extLst>
          </p:cNvPr>
          <p:cNvPicPr>
            <a:picLocks noChangeAspect="1"/>
          </p:cNvPicPr>
          <p:nvPr/>
        </p:nvPicPr>
        <p:blipFill rotWithShape="1">
          <a:blip r:embed="rId2">
            <a:extLst>
              <a:ext uri="{28A0092B-C50C-407E-A947-70E740481C1C}">
                <a14:useLocalDpi xmlns:a14="http://schemas.microsoft.com/office/drawing/2010/main" val="0"/>
              </a:ext>
            </a:extLst>
          </a:blip>
          <a:srcRect t="26859"/>
          <a:stretch/>
        </p:blipFill>
        <p:spPr>
          <a:xfrm>
            <a:off x="14591" y="0"/>
            <a:ext cx="9129409" cy="4980218"/>
          </a:xfrm>
          <a:prstGeom prst="rect">
            <a:avLst/>
          </a:prstGeom>
        </p:spPr>
      </p:pic>
      <p:sp>
        <p:nvSpPr>
          <p:cNvPr id="10" name="TextBox 9">
            <a:extLst>
              <a:ext uri="{FF2B5EF4-FFF2-40B4-BE49-F238E27FC236}">
                <a16:creationId xmlns:a16="http://schemas.microsoft.com/office/drawing/2014/main" xmlns="" id="{56226479-32AC-4E4B-896B-FA8CB0072247}"/>
              </a:ext>
            </a:extLst>
          </p:cNvPr>
          <p:cNvSpPr txBox="1"/>
          <p:nvPr/>
        </p:nvSpPr>
        <p:spPr>
          <a:xfrm>
            <a:off x="0" y="3962400"/>
            <a:ext cx="9144000" cy="28956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Acts 20:36 </a:t>
            </a:r>
            <a:r>
              <a:rPr lang="en-US" sz="3000" dirty="0"/>
              <a:t>When he had said these things, he knelt down and prayed with them all. </a:t>
            </a:r>
            <a:r>
              <a:rPr lang="en-US" sz="3000" b="1" baseline="30000" dirty="0"/>
              <a:t>37 </a:t>
            </a:r>
            <a:r>
              <a:rPr lang="en-US" sz="3000" dirty="0"/>
              <a:t>And they began to weep aloud and embraced Paul, and repeatedly kissed him, </a:t>
            </a:r>
            <a:r>
              <a:rPr lang="en-US" sz="3000" b="1" baseline="30000" dirty="0"/>
              <a:t>38 </a:t>
            </a:r>
            <a:r>
              <a:rPr lang="en-US" sz="3000" dirty="0"/>
              <a:t>grieving especially over the word which he had spoken, that they would not see his face again. And they were accompanying him to the ship.</a:t>
            </a:r>
          </a:p>
          <a:p>
            <a:endParaRPr lang="en-US" sz="3200" dirty="0">
              <a:solidFill>
                <a:srgbClr val="002060"/>
              </a:solidFill>
            </a:endParaRPr>
          </a:p>
        </p:txBody>
      </p:sp>
      <p:sp>
        <p:nvSpPr>
          <p:cNvPr id="8" name="TextBox 7">
            <a:extLst>
              <a:ext uri="{FF2B5EF4-FFF2-40B4-BE49-F238E27FC236}">
                <a16:creationId xmlns:a16="http://schemas.microsoft.com/office/drawing/2014/main" xmlns="" id="{6BBD6E15-82B0-4495-A61D-15859B234920}"/>
              </a:ext>
            </a:extLst>
          </p:cNvPr>
          <p:cNvSpPr txBox="1"/>
          <p:nvPr/>
        </p:nvSpPr>
        <p:spPr>
          <a:xfrm>
            <a:off x="381000" y="2819400"/>
            <a:ext cx="8382000" cy="609600"/>
          </a:xfrm>
          <a:prstGeom prst="rect">
            <a:avLst/>
          </a:prstGeom>
          <a:solidFill>
            <a:schemeClr val="bg2">
              <a:lumMod val="25000"/>
            </a:schemeClr>
          </a:solidFill>
          <a:ln>
            <a:solidFill>
              <a:schemeClr val="bg2"/>
            </a:solidFill>
          </a:ln>
        </p:spPr>
        <p:txBody>
          <a:bodyPr wrap="square">
            <a:noAutofit/>
          </a:bodyPr>
          <a:lstStyle/>
          <a:p>
            <a:r>
              <a:rPr lang="en-US" sz="3000" b="1" baseline="30000" dirty="0">
                <a:solidFill>
                  <a:schemeClr val="bg1"/>
                </a:solidFill>
              </a:rPr>
              <a:t>1 Cor 11:1 </a:t>
            </a:r>
            <a:r>
              <a:rPr lang="en-US" sz="3000" dirty="0">
                <a:solidFill>
                  <a:schemeClr val="bg1"/>
                </a:solidFill>
              </a:rPr>
              <a:t>Be imitators of me, just as I also am of Christ.  </a:t>
            </a:r>
            <a:endParaRPr lang="en-US" sz="4000" dirty="0"/>
          </a:p>
        </p:txBody>
      </p:sp>
      <p:sp>
        <p:nvSpPr>
          <p:cNvPr id="6" name="Rounded Rectangular Callout 13">
            <a:extLst>
              <a:ext uri="{FF2B5EF4-FFF2-40B4-BE49-F238E27FC236}">
                <a16:creationId xmlns:a16="http://schemas.microsoft.com/office/drawing/2014/main" xmlns="" id="{3A0F2E15-5E6C-4937-9671-274B29F60854}"/>
              </a:ext>
            </a:extLst>
          </p:cNvPr>
          <p:cNvSpPr/>
          <p:nvPr/>
        </p:nvSpPr>
        <p:spPr>
          <a:xfrm>
            <a:off x="228600" y="152400"/>
            <a:ext cx="3886200" cy="106680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“Transformational Leadership”</a:t>
            </a:r>
            <a:endParaRPr lang="en-US" sz="3600" b="1" i="1" dirty="0"/>
          </a:p>
        </p:txBody>
      </p:sp>
    </p:spTree>
    <p:extLst>
      <p:ext uri="{BB962C8B-B14F-4D97-AF65-F5344CB8AC3E}">
        <p14:creationId xmlns:p14="http://schemas.microsoft.com/office/powerpoint/2010/main" val="42027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mall boat in a body of water&#10;&#10;Description generated with very high confidence">
            <a:extLst>
              <a:ext uri="{FF2B5EF4-FFF2-40B4-BE49-F238E27FC236}">
                <a16:creationId xmlns:a16="http://schemas.microsoft.com/office/drawing/2014/main" xmlns="" id="{A87A2EF4-8B55-4286-AE6F-4E5A8C1A2DF4}"/>
              </a:ext>
            </a:extLst>
          </p:cNvPr>
          <p:cNvPicPr>
            <a:picLocks noChangeAspect="1"/>
          </p:cNvPicPr>
          <p:nvPr/>
        </p:nvPicPr>
        <p:blipFill rotWithShape="1">
          <a:blip r:embed="rId3">
            <a:extLst>
              <a:ext uri="{28A0092B-C50C-407E-A947-70E740481C1C}">
                <a14:useLocalDpi xmlns:a14="http://schemas.microsoft.com/office/drawing/2010/main" val="0"/>
              </a:ext>
            </a:extLst>
          </a:blip>
          <a:srcRect l="10601"/>
          <a:stretch/>
        </p:blipFill>
        <p:spPr>
          <a:xfrm>
            <a:off x="0" y="0"/>
            <a:ext cx="9144000" cy="6854757"/>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5814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Humility</a:t>
            </a:r>
            <a:endParaRPr lang="en-US" sz="3600" b="1" dirty="0"/>
          </a:p>
        </p:txBody>
      </p:sp>
      <p:sp>
        <p:nvSpPr>
          <p:cNvPr id="5" name="Rounded Rectangular Callout 13">
            <a:extLst>
              <a:ext uri="{FF2B5EF4-FFF2-40B4-BE49-F238E27FC236}">
                <a16:creationId xmlns:a16="http://schemas.microsoft.com/office/drawing/2014/main" xmlns="" id="{170DB915-ECA7-433F-B71D-C6E19CB2147A}"/>
              </a:ext>
            </a:extLst>
          </p:cNvPr>
          <p:cNvSpPr/>
          <p:nvPr/>
        </p:nvSpPr>
        <p:spPr>
          <a:xfrm>
            <a:off x="-228600" y="6096000"/>
            <a:ext cx="9601200" cy="762000"/>
          </a:xfrm>
          <a:prstGeom prst="wedgeRoundRectCallout">
            <a:avLst>
              <a:gd name="adj1" fmla="val -21927"/>
              <a:gd name="adj2" fmla="val 49596"/>
              <a:gd name="adj3" fmla="val 16667"/>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heart of a servant leader</a:t>
            </a:r>
            <a:endParaRPr lang="en-US" sz="3600" b="1" dirty="0"/>
          </a:p>
        </p:txBody>
      </p:sp>
      <p:sp>
        <p:nvSpPr>
          <p:cNvPr id="6" name="TextBox 5">
            <a:extLst>
              <a:ext uri="{FF2B5EF4-FFF2-40B4-BE49-F238E27FC236}">
                <a16:creationId xmlns:a16="http://schemas.microsoft.com/office/drawing/2014/main" xmlns="" id="{ADDE2822-A2AB-40D7-B48D-4E0554B1A71E}"/>
              </a:ext>
            </a:extLst>
          </p:cNvPr>
          <p:cNvSpPr txBox="1"/>
          <p:nvPr/>
        </p:nvSpPr>
        <p:spPr>
          <a:xfrm>
            <a:off x="228600" y="2743200"/>
            <a:ext cx="75438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18 </a:t>
            </a:r>
            <a:r>
              <a:rPr lang="en-US" sz="3000" dirty="0"/>
              <a:t> “You yourselves know, from the first day that I set foot in Asia, how I was with you the whole time, </a:t>
            </a:r>
            <a:r>
              <a:rPr lang="en-US" sz="3000" b="1" baseline="30000" dirty="0"/>
              <a:t>19</a:t>
            </a:r>
            <a:r>
              <a:rPr lang="en-US" sz="3000" b="1" u="sng" baseline="30000" dirty="0">
                <a:solidFill>
                  <a:srgbClr val="002060"/>
                </a:solidFill>
              </a:rPr>
              <a:t> </a:t>
            </a:r>
            <a:r>
              <a:rPr lang="en-US" sz="3000" b="1" u="sng" dirty="0">
                <a:solidFill>
                  <a:srgbClr val="002060"/>
                </a:solidFill>
              </a:rPr>
              <a:t>serving the Lord with all humility</a:t>
            </a:r>
            <a:endParaRPr lang="en-US" sz="3200" b="1" dirty="0">
              <a:solidFill>
                <a:srgbClr val="002060"/>
              </a:solidFill>
            </a:endParaRPr>
          </a:p>
        </p:txBody>
      </p:sp>
      <p:sp>
        <p:nvSpPr>
          <p:cNvPr id="7" name="TextBox 6">
            <a:extLst>
              <a:ext uri="{FF2B5EF4-FFF2-40B4-BE49-F238E27FC236}">
                <a16:creationId xmlns:a16="http://schemas.microsoft.com/office/drawing/2014/main" xmlns="" id="{AA5C8DCE-EAC6-4884-96F6-BD687C6EB738}"/>
              </a:ext>
            </a:extLst>
          </p:cNvPr>
          <p:cNvSpPr txBox="1"/>
          <p:nvPr/>
        </p:nvSpPr>
        <p:spPr>
          <a:xfrm>
            <a:off x="1828800" y="4419600"/>
            <a:ext cx="7162800" cy="15240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20 </a:t>
            </a:r>
            <a:r>
              <a:rPr lang="en-US" sz="3000" dirty="0"/>
              <a:t>how I did not shrink from declaring to you anything that was profitable, </a:t>
            </a:r>
            <a:r>
              <a:rPr lang="en-US" sz="3000" b="1" u="sng" dirty="0">
                <a:solidFill>
                  <a:srgbClr val="002060"/>
                </a:solidFill>
              </a:rPr>
              <a:t>and teaching you publicly and from house to house</a:t>
            </a:r>
            <a:endParaRPr lang="en-US" sz="3000" b="1" dirty="0">
              <a:solidFill>
                <a:srgbClr val="002060"/>
              </a:solidFill>
            </a:endParaRPr>
          </a:p>
          <a:p>
            <a:endParaRPr lang="en-US" sz="3200" b="1" dirty="0">
              <a:solidFill>
                <a:srgbClr val="002060"/>
              </a:solidFill>
            </a:endParaRPr>
          </a:p>
        </p:txBody>
      </p:sp>
    </p:spTree>
    <p:extLst>
      <p:ext uri="{BB962C8B-B14F-4D97-AF65-F5344CB8AC3E}">
        <p14:creationId xmlns:p14="http://schemas.microsoft.com/office/powerpoint/2010/main" val="228512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mall boat in a body of water&#10;&#10;Description generated with very high confidence">
            <a:extLst>
              <a:ext uri="{FF2B5EF4-FFF2-40B4-BE49-F238E27FC236}">
                <a16:creationId xmlns:a16="http://schemas.microsoft.com/office/drawing/2014/main" xmlns="" id="{A2A43054-36B3-4B8F-BD3C-DF901966A217}"/>
              </a:ext>
            </a:extLst>
          </p:cNvPr>
          <p:cNvPicPr>
            <a:picLocks noChangeAspect="1"/>
          </p:cNvPicPr>
          <p:nvPr/>
        </p:nvPicPr>
        <p:blipFill rotWithShape="1">
          <a:blip r:embed="rId3">
            <a:extLst>
              <a:ext uri="{28A0092B-C50C-407E-A947-70E740481C1C}">
                <a14:useLocalDpi xmlns:a14="http://schemas.microsoft.com/office/drawing/2010/main" val="0"/>
              </a:ext>
            </a:extLst>
          </a:blip>
          <a:srcRect l="10601"/>
          <a:stretch/>
        </p:blipFill>
        <p:spPr>
          <a:xfrm>
            <a:off x="0" y="0"/>
            <a:ext cx="9144000" cy="6854757"/>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5814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Integrity</a:t>
            </a:r>
            <a:endParaRPr lang="en-US" sz="3600" b="1" dirty="0"/>
          </a:p>
        </p:txBody>
      </p:sp>
      <p:sp>
        <p:nvSpPr>
          <p:cNvPr id="5" name="Rounded Rectangular Callout 13">
            <a:extLst>
              <a:ext uri="{FF2B5EF4-FFF2-40B4-BE49-F238E27FC236}">
                <a16:creationId xmlns:a16="http://schemas.microsoft.com/office/drawing/2014/main" xmlns="" id="{170DB915-ECA7-433F-B71D-C6E19CB2147A}"/>
              </a:ext>
            </a:extLst>
          </p:cNvPr>
          <p:cNvSpPr/>
          <p:nvPr/>
        </p:nvSpPr>
        <p:spPr>
          <a:xfrm>
            <a:off x="-228600" y="6096000"/>
            <a:ext cx="9601200" cy="762000"/>
          </a:xfrm>
          <a:prstGeom prst="wedgeRoundRectCallout">
            <a:avLst>
              <a:gd name="adj1" fmla="val -21927"/>
              <a:gd name="adj2" fmla="val 49596"/>
              <a:gd name="adj3" fmla="val 16667"/>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heart of a servant leader</a:t>
            </a:r>
            <a:endParaRPr lang="en-US" sz="3600" b="1" dirty="0"/>
          </a:p>
        </p:txBody>
      </p:sp>
      <p:sp>
        <p:nvSpPr>
          <p:cNvPr id="7" name="TextBox 6">
            <a:extLst>
              <a:ext uri="{FF2B5EF4-FFF2-40B4-BE49-F238E27FC236}">
                <a16:creationId xmlns:a16="http://schemas.microsoft.com/office/drawing/2014/main" xmlns="" id="{AA5C8DCE-EAC6-4884-96F6-BD687C6EB738}"/>
              </a:ext>
            </a:extLst>
          </p:cNvPr>
          <p:cNvSpPr txBox="1"/>
          <p:nvPr/>
        </p:nvSpPr>
        <p:spPr>
          <a:xfrm>
            <a:off x="228600" y="2667000"/>
            <a:ext cx="8839200" cy="33528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33 </a:t>
            </a:r>
            <a:r>
              <a:rPr lang="en-US" sz="3000" b="1" u="sng" dirty="0">
                <a:solidFill>
                  <a:srgbClr val="002060"/>
                </a:solidFill>
              </a:rPr>
              <a:t>I have coveted no one’s silver or gold or clothes.   </a:t>
            </a:r>
            <a:r>
              <a:rPr lang="en-US" sz="3000" b="1" baseline="30000" dirty="0">
                <a:solidFill>
                  <a:srgbClr val="002060"/>
                </a:solidFill>
              </a:rPr>
              <a:t>34 </a:t>
            </a:r>
            <a:r>
              <a:rPr lang="en-US" sz="3000" b="1" u="sng" dirty="0">
                <a:solidFill>
                  <a:srgbClr val="002060"/>
                </a:solidFill>
              </a:rPr>
              <a:t>You yourselves know that these hands ministered to my own needs and to the men who were with me</a:t>
            </a:r>
            <a:r>
              <a:rPr lang="en-US" sz="3000" dirty="0"/>
              <a:t>. </a:t>
            </a:r>
            <a:r>
              <a:rPr lang="en-US" sz="3000" b="1" baseline="30000" dirty="0"/>
              <a:t>35 </a:t>
            </a:r>
            <a:r>
              <a:rPr lang="en-US" sz="3000" dirty="0"/>
              <a:t>In everything I showed you that by working hard in this manner you must help the weak and remember the words of the Lord Jesus, that He Himself said, ‘It is  more blessed to give than to receive.’”</a:t>
            </a:r>
          </a:p>
          <a:p>
            <a:endParaRPr lang="en-US" sz="3000" dirty="0"/>
          </a:p>
        </p:txBody>
      </p:sp>
      <p:sp>
        <p:nvSpPr>
          <p:cNvPr id="10" name="TextBox 9">
            <a:extLst>
              <a:ext uri="{FF2B5EF4-FFF2-40B4-BE49-F238E27FC236}">
                <a16:creationId xmlns:a16="http://schemas.microsoft.com/office/drawing/2014/main" xmlns="" id="{CE7E6CE5-16EC-461F-BF18-1C6C5FDF5FB6}"/>
              </a:ext>
            </a:extLst>
          </p:cNvPr>
          <p:cNvSpPr txBox="1"/>
          <p:nvPr/>
        </p:nvSpPr>
        <p:spPr>
          <a:xfrm>
            <a:off x="228600" y="2667000"/>
            <a:ext cx="8839200" cy="33528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33 </a:t>
            </a:r>
            <a:r>
              <a:rPr lang="en-US" sz="3000" dirty="0"/>
              <a:t>I have coveted no one’s silver or gold or clothes.   </a:t>
            </a:r>
            <a:r>
              <a:rPr lang="en-US" sz="3000" b="1" baseline="30000" dirty="0"/>
              <a:t>34 </a:t>
            </a:r>
            <a:r>
              <a:rPr lang="en-US" sz="3000" dirty="0"/>
              <a:t>You yourselves know that these hands ministered to my own needs and to the men who were with me. </a:t>
            </a:r>
            <a:r>
              <a:rPr lang="en-US" sz="3000" b="1" baseline="30000" dirty="0"/>
              <a:t>35 </a:t>
            </a:r>
            <a:r>
              <a:rPr lang="en-US" sz="3000" dirty="0"/>
              <a:t>In everything </a:t>
            </a:r>
            <a:r>
              <a:rPr lang="en-US" sz="3000" b="1" u="sng" dirty="0">
                <a:solidFill>
                  <a:srgbClr val="002060"/>
                </a:solidFill>
              </a:rPr>
              <a:t>I showed you that by working hard in this manner you must help the weak </a:t>
            </a:r>
            <a:r>
              <a:rPr lang="en-US" sz="3000" dirty="0"/>
              <a:t>and remember the words of the Lord Jesus, that He Himself said, ‘It is more blessed to give than to receive.’”</a:t>
            </a:r>
          </a:p>
          <a:p>
            <a:endParaRPr lang="en-US" sz="3000" dirty="0"/>
          </a:p>
        </p:txBody>
      </p:sp>
      <p:sp>
        <p:nvSpPr>
          <p:cNvPr id="8" name="TextBox 7">
            <a:extLst>
              <a:ext uri="{FF2B5EF4-FFF2-40B4-BE49-F238E27FC236}">
                <a16:creationId xmlns:a16="http://schemas.microsoft.com/office/drawing/2014/main" xmlns="" id="{BA78CEC7-0890-478C-96C3-235CD061193D}"/>
              </a:ext>
            </a:extLst>
          </p:cNvPr>
          <p:cNvSpPr txBox="1"/>
          <p:nvPr/>
        </p:nvSpPr>
        <p:spPr>
          <a:xfrm>
            <a:off x="228600" y="2667000"/>
            <a:ext cx="8839200" cy="33528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33 </a:t>
            </a:r>
            <a:r>
              <a:rPr lang="en-US" sz="3000" dirty="0"/>
              <a:t>I have coveted no one’s silver or gold or clothes.   </a:t>
            </a:r>
            <a:r>
              <a:rPr lang="en-US" sz="3000" b="1" baseline="30000" dirty="0"/>
              <a:t>34</a:t>
            </a:r>
            <a:r>
              <a:rPr lang="en-US" sz="3000" baseline="30000" dirty="0"/>
              <a:t> </a:t>
            </a:r>
            <a:r>
              <a:rPr lang="en-US" sz="3000" dirty="0"/>
              <a:t>You yourselves know that these hands ministered to my own needs and to the men who were with me. </a:t>
            </a:r>
            <a:r>
              <a:rPr lang="en-US" sz="3000" b="1" baseline="30000" dirty="0"/>
              <a:t>35 </a:t>
            </a:r>
            <a:r>
              <a:rPr lang="en-US" sz="3000" dirty="0"/>
              <a:t>In everything I showed you that by working hard in this manner you must help the weak and </a:t>
            </a:r>
            <a:r>
              <a:rPr lang="en-US" sz="3000" b="1" u="sng" dirty="0">
                <a:solidFill>
                  <a:srgbClr val="002060"/>
                </a:solidFill>
              </a:rPr>
              <a:t>remember the words of the Lord Jesus, that He Himself said, ‘It is more blessed to give than to receive</a:t>
            </a:r>
            <a:r>
              <a:rPr lang="en-US" sz="3000" dirty="0"/>
              <a:t>.’”</a:t>
            </a:r>
          </a:p>
          <a:p>
            <a:endParaRPr lang="en-US" sz="3000" dirty="0"/>
          </a:p>
        </p:txBody>
      </p:sp>
    </p:spTree>
    <p:extLst>
      <p:ext uri="{BB962C8B-B14F-4D97-AF65-F5344CB8AC3E}">
        <p14:creationId xmlns:p14="http://schemas.microsoft.com/office/powerpoint/2010/main" val="1388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mall boat in a body of water&#10;&#10;Description generated with very high confidence">
            <a:extLst>
              <a:ext uri="{FF2B5EF4-FFF2-40B4-BE49-F238E27FC236}">
                <a16:creationId xmlns:a16="http://schemas.microsoft.com/office/drawing/2014/main" xmlns="" id="{7C03FD0C-96E6-4FF2-BDF8-E972870C66CB}"/>
              </a:ext>
            </a:extLst>
          </p:cNvPr>
          <p:cNvPicPr>
            <a:picLocks noChangeAspect="1"/>
          </p:cNvPicPr>
          <p:nvPr/>
        </p:nvPicPr>
        <p:blipFill rotWithShape="1">
          <a:blip r:embed="rId3">
            <a:extLst>
              <a:ext uri="{28A0092B-C50C-407E-A947-70E740481C1C}">
                <a14:useLocalDpi xmlns:a14="http://schemas.microsoft.com/office/drawing/2010/main" val="0"/>
              </a:ext>
            </a:extLst>
          </a:blip>
          <a:srcRect l="10601"/>
          <a:stretch/>
        </p:blipFill>
        <p:spPr>
          <a:xfrm>
            <a:off x="0" y="0"/>
            <a:ext cx="9144000" cy="6854757"/>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5334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Others-centered</a:t>
            </a:r>
            <a:endParaRPr lang="en-US" sz="3600" b="1" dirty="0"/>
          </a:p>
        </p:txBody>
      </p:sp>
      <p:sp>
        <p:nvSpPr>
          <p:cNvPr id="5" name="Rounded Rectangular Callout 13">
            <a:extLst>
              <a:ext uri="{FF2B5EF4-FFF2-40B4-BE49-F238E27FC236}">
                <a16:creationId xmlns:a16="http://schemas.microsoft.com/office/drawing/2014/main" xmlns="" id="{170DB915-ECA7-433F-B71D-C6E19CB2147A}"/>
              </a:ext>
            </a:extLst>
          </p:cNvPr>
          <p:cNvSpPr/>
          <p:nvPr/>
        </p:nvSpPr>
        <p:spPr>
          <a:xfrm>
            <a:off x="-228600" y="6096000"/>
            <a:ext cx="9601200" cy="762000"/>
          </a:xfrm>
          <a:prstGeom prst="wedgeRoundRectCallout">
            <a:avLst>
              <a:gd name="adj1" fmla="val -21927"/>
              <a:gd name="adj2" fmla="val 49596"/>
              <a:gd name="adj3" fmla="val 16667"/>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heart of a servant leader</a:t>
            </a:r>
            <a:endParaRPr lang="en-US" sz="3600" b="1" dirty="0"/>
          </a:p>
        </p:txBody>
      </p:sp>
      <p:sp>
        <p:nvSpPr>
          <p:cNvPr id="7" name="TextBox 6">
            <a:extLst>
              <a:ext uri="{FF2B5EF4-FFF2-40B4-BE49-F238E27FC236}">
                <a16:creationId xmlns:a16="http://schemas.microsoft.com/office/drawing/2014/main" xmlns="" id="{AA5C8DCE-EAC6-4884-96F6-BD687C6EB738}"/>
              </a:ext>
            </a:extLst>
          </p:cNvPr>
          <p:cNvSpPr txBox="1"/>
          <p:nvPr/>
        </p:nvSpPr>
        <p:spPr>
          <a:xfrm>
            <a:off x="228600" y="2667000"/>
            <a:ext cx="8839200" cy="33528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33 </a:t>
            </a:r>
            <a:r>
              <a:rPr lang="en-US" sz="3000" b="1" u="sng" dirty="0">
                <a:solidFill>
                  <a:srgbClr val="002060"/>
                </a:solidFill>
              </a:rPr>
              <a:t>I have coveted no one’s silver or gold or clothes.   </a:t>
            </a:r>
            <a:r>
              <a:rPr lang="en-US" sz="3000" b="1" baseline="30000" dirty="0">
                <a:solidFill>
                  <a:srgbClr val="002060"/>
                </a:solidFill>
              </a:rPr>
              <a:t>34 </a:t>
            </a:r>
            <a:r>
              <a:rPr lang="en-US" sz="3000" b="1" u="sng" dirty="0">
                <a:solidFill>
                  <a:srgbClr val="002060"/>
                </a:solidFill>
              </a:rPr>
              <a:t>You yourselves know that these hands ministered to my own needs and to the men who were with me</a:t>
            </a:r>
            <a:r>
              <a:rPr lang="en-US" sz="3000" dirty="0"/>
              <a:t>. </a:t>
            </a:r>
            <a:r>
              <a:rPr lang="en-US" sz="3000" b="1" baseline="30000" dirty="0"/>
              <a:t>35 </a:t>
            </a:r>
            <a:r>
              <a:rPr lang="en-US" sz="3000" dirty="0"/>
              <a:t>In everything I showed you that by working hard in this manner you must help the weak and remember the words of the Lord Jesus, that He Himself said, ‘It is  more blessed to give than to receive.’”</a:t>
            </a:r>
          </a:p>
          <a:p>
            <a:endParaRPr lang="en-US" sz="3000" dirty="0"/>
          </a:p>
        </p:txBody>
      </p:sp>
      <p:sp>
        <p:nvSpPr>
          <p:cNvPr id="10" name="TextBox 9">
            <a:extLst>
              <a:ext uri="{FF2B5EF4-FFF2-40B4-BE49-F238E27FC236}">
                <a16:creationId xmlns:a16="http://schemas.microsoft.com/office/drawing/2014/main" xmlns="" id="{CE7E6CE5-16EC-461F-BF18-1C6C5FDF5FB6}"/>
              </a:ext>
            </a:extLst>
          </p:cNvPr>
          <p:cNvSpPr txBox="1"/>
          <p:nvPr/>
        </p:nvSpPr>
        <p:spPr>
          <a:xfrm>
            <a:off x="228600" y="2667000"/>
            <a:ext cx="8839200" cy="33528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33 </a:t>
            </a:r>
            <a:r>
              <a:rPr lang="en-US" sz="3000" dirty="0"/>
              <a:t>I have coveted no one’s silver or gold or clothes.   </a:t>
            </a:r>
            <a:r>
              <a:rPr lang="en-US" sz="3000" b="1" baseline="30000" dirty="0"/>
              <a:t>34</a:t>
            </a:r>
            <a:r>
              <a:rPr lang="en-US" sz="3000" baseline="30000" dirty="0"/>
              <a:t> </a:t>
            </a:r>
            <a:r>
              <a:rPr lang="en-US" sz="3000" dirty="0"/>
              <a:t>You yourselves know that these hands ministered to my own needs and to the men who were with me. </a:t>
            </a:r>
            <a:r>
              <a:rPr lang="en-US" sz="3000" b="1" baseline="30000" dirty="0"/>
              <a:t>35 </a:t>
            </a:r>
            <a:r>
              <a:rPr lang="en-US" sz="3000" dirty="0"/>
              <a:t>In everything I showed you that by working hard in this manner you must help the weak and </a:t>
            </a:r>
            <a:r>
              <a:rPr lang="en-US" sz="3000" b="1" u="sng" dirty="0">
                <a:solidFill>
                  <a:srgbClr val="002060"/>
                </a:solidFill>
              </a:rPr>
              <a:t>remember the words of the Lord Jesus, that He Himself said, ‘It is more blessed to give than to receive</a:t>
            </a:r>
            <a:r>
              <a:rPr lang="en-US" sz="3000" dirty="0"/>
              <a:t>.’”</a:t>
            </a:r>
          </a:p>
          <a:p>
            <a:endParaRPr lang="en-US" sz="3000" dirty="0"/>
          </a:p>
        </p:txBody>
      </p:sp>
    </p:spTree>
    <p:extLst>
      <p:ext uri="{BB962C8B-B14F-4D97-AF65-F5344CB8AC3E}">
        <p14:creationId xmlns:p14="http://schemas.microsoft.com/office/powerpoint/2010/main" val="18327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all boat in a body of water&#10;&#10;Description generated with very high confidence">
            <a:extLst>
              <a:ext uri="{FF2B5EF4-FFF2-40B4-BE49-F238E27FC236}">
                <a16:creationId xmlns:a16="http://schemas.microsoft.com/office/drawing/2014/main" xmlns="" id="{460BB62D-0EDF-437D-8066-08B47A8E71C7}"/>
              </a:ext>
            </a:extLst>
          </p:cNvPr>
          <p:cNvPicPr>
            <a:picLocks noChangeAspect="1"/>
          </p:cNvPicPr>
          <p:nvPr/>
        </p:nvPicPr>
        <p:blipFill rotWithShape="1">
          <a:blip r:embed="rId3">
            <a:extLst>
              <a:ext uri="{28A0092B-C50C-407E-A947-70E740481C1C}">
                <a14:useLocalDpi xmlns:a14="http://schemas.microsoft.com/office/drawing/2010/main" val="0"/>
              </a:ext>
            </a:extLst>
          </a:blip>
          <a:srcRect l="10601"/>
          <a:stretch/>
        </p:blipFill>
        <p:spPr>
          <a:xfrm>
            <a:off x="0" y="0"/>
            <a:ext cx="9144000" cy="6854757"/>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5334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Others-centered</a:t>
            </a:r>
            <a:endParaRPr lang="en-US" sz="3600" b="1" dirty="0"/>
          </a:p>
        </p:txBody>
      </p:sp>
      <p:sp>
        <p:nvSpPr>
          <p:cNvPr id="5" name="Rounded Rectangular Callout 13">
            <a:extLst>
              <a:ext uri="{FF2B5EF4-FFF2-40B4-BE49-F238E27FC236}">
                <a16:creationId xmlns:a16="http://schemas.microsoft.com/office/drawing/2014/main" xmlns="" id="{170DB915-ECA7-433F-B71D-C6E19CB2147A}"/>
              </a:ext>
            </a:extLst>
          </p:cNvPr>
          <p:cNvSpPr/>
          <p:nvPr/>
        </p:nvSpPr>
        <p:spPr>
          <a:xfrm>
            <a:off x="-228600" y="6096000"/>
            <a:ext cx="9601200" cy="762000"/>
          </a:xfrm>
          <a:prstGeom prst="wedgeRoundRectCallout">
            <a:avLst>
              <a:gd name="adj1" fmla="val -21927"/>
              <a:gd name="adj2" fmla="val 49596"/>
              <a:gd name="adj3" fmla="val 16667"/>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heart of a servant leader</a:t>
            </a:r>
            <a:endParaRPr lang="en-US" sz="3600" b="1" dirty="0"/>
          </a:p>
        </p:txBody>
      </p:sp>
      <p:sp>
        <p:nvSpPr>
          <p:cNvPr id="10" name="TextBox 9">
            <a:extLst>
              <a:ext uri="{FF2B5EF4-FFF2-40B4-BE49-F238E27FC236}">
                <a16:creationId xmlns:a16="http://schemas.microsoft.com/office/drawing/2014/main" xmlns="" id="{CE7E6CE5-16EC-461F-BF18-1C6C5FDF5FB6}"/>
              </a:ext>
            </a:extLst>
          </p:cNvPr>
          <p:cNvSpPr txBox="1"/>
          <p:nvPr/>
        </p:nvSpPr>
        <p:spPr>
          <a:xfrm>
            <a:off x="609600" y="3810000"/>
            <a:ext cx="8305800" cy="1981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18 </a:t>
            </a:r>
            <a:r>
              <a:rPr lang="en-US" sz="3000" dirty="0"/>
              <a:t>from the first day that I set foot in Asia, </a:t>
            </a:r>
            <a:r>
              <a:rPr lang="en-US" sz="3000" b="1" u="sng" dirty="0">
                <a:solidFill>
                  <a:srgbClr val="002060"/>
                </a:solidFill>
              </a:rPr>
              <a:t>how I was with you the whole time</a:t>
            </a:r>
            <a:r>
              <a:rPr lang="en-US" sz="3000" dirty="0"/>
              <a:t>, </a:t>
            </a:r>
            <a:r>
              <a:rPr lang="en-US" sz="3000" b="1" baseline="30000" dirty="0"/>
              <a:t>19 </a:t>
            </a:r>
            <a:r>
              <a:rPr lang="en-US" sz="3000" dirty="0"/>
              <a:t>serving the Lord with all humility and with tears and with trials which came upon me through the plots of the Jews; </a:t>
            </a:r>
          </a:p>
          <a:p>
            <a:endParaRPr lang="en-US" sz="3000" dirty="0"/>
          </a:p>
        </p:txBody>
      </p:sp>
    </p:spTree>
    <p:extLst>
      <p:ext uri="{BB962C8B-B14F-4D97-AF65-F5344CB8AC3E}">
        <p14:creationId xmlns:p14="http://schemas.microsoft.com/office/powerpoint/2010/main" val="828748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mall boat in a body of water&#10;&#10;Description generated with very high confidence">
            <a:extLst>
              <a:ext uri="{FF2B5EF4-FFF2-40B4-BE49-F238E27FC236}">
                <a16:creationId xmlns:a16="http://schemas.microsoft.com/office/drawing/2014/main" xmlns="" id="{0056A557-0C1F-4EBD-8FE3-C32C370E20FB}"/>
              </a:ext>
            </a:extLst>
          </p:cNvPr>
          <p:cNvPicPr>
            <a:picLocks noChangeAspect="1"/>
          </p:cNvPicPr>
          <p:nvPr/>
        </p:nvPicPr>
        <p:blipFill rotWithShape="1">
          <a:blip r:embed="rId3">
            <a:extLst>
              <a:ext uri="{28A0092B-C50C-407E-A947-70E740481C1C}">
                <a14:useLocalDpi xmlns:a14="http://schemas.microsoft.com/office/drawing/2010/main" val="0"/>
              </a:ext>
            </a:extLst>
          </a:blip>
          <a:srcRect l="10601"/>
          <a:stretch/>
        </p:blipFill>
        <p:spPr>
          <a:xfrm>
            <a:off x="0" y="0"/>
            <a:ext cx="9144000" cy="6854757"/>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5334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Others-centered</a:t>
            </a:r>
            <a:endParaRPr lang="en-US" sz="3600" b="1" dirty="0"/>
          </a:p>
        </p:txBody>
      </p:sp>
      <p:sp>
        <p:nvSpPr>
          <p:cNvPr id="5" name="Rounded Rectangular Callout 13">
            <a:extLst>
              <a:ext uri="{FF2B5EF4-FFF2-40B4-BE49-F238E27FC236}">
                <a16:creationId xmlns:a16="http://schemas.microsoft.com/office/drawing/2014/main" xmlns="" id="{170DB915-ECA7-433F-B71D-C6E19CB2147A}"/>
              </a:ext>
            </a:extLst>
          </p:cNvPr>
          <p:cNvSpPr/>
          <p:nvPr/>
        </p:nvSpPr>
        <p:spPr>
          <a:xfrm>
            <a:off x="-228600" y="6096000"/>
            <a:ext cx="9601200" cy="762000"/>
          </a:xfrm>
          <a:prstGeom prst="wedgeRoundRectCallout">
            <a:avLst>
              <a:gd name="adj1" fmla="val -21927"/>
              <a:gd name="adj2" fmla="val 49596"/>
              <a:gd name="adj3" fmla="val 16667"/>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heart of a servant leader</a:t>
            </a:r>
            <a:endParaRPr lang="en-US" sz="3600" b="1" dirty="0"/>
          </a:p>
        </p:txBody>
      </p:sp>
      <p:sp>
        <p:nvSpPr>
          <p:cNvPr id="10" name="TextBox 9">
            <a:extLst>
              <a:ext uri="{FF2B5EF4-FFF2-40B4-BE49-F238E27FC236}">
                <a16:creationId xmlns:a16="http://schemas.microsoft.com/office/drawing/2014/main" xmlns="" id="{CE7E6CE5-16EC-461F-BF18-1C6C5FDF5FB6}"/>
              </a:ext>
            </a:extLst>
          </p:cNvPr>
          <p:cNvSpPr txBox="1"/>
          <p:nvPr/>
        </p:nvSpPr>
        <p:spPr>
          <a:xfrm>
            <a:off x="609600" y="3810000"/>
            <a:ext cx="8305800" cy="1981200"/>
          </a:xfrm>
          <a:prstGeom prst="rect">
            <a:avLst/>
          </a:prstGeom>
          <a:solidFill>
            <a:schemeClr val="accent6">
              <a:lumMod val="40000"/>
              <a:lumOff val="60000"/>
            </a:schemeClr>
          </a:solidFill>
          <a:ln>
            <a:solidFill>
              <a:schemeClr val="bg2"/>
            </a:solidFill>
          </a:ln>
        </p:spPr>
        <p:txBody>
          <a:bodyPr wrap="square">
            <a:noAutofit/>
          </a:bodyPr>
          <a:lstStyle/>
          <a:p>
            <a:r>
              <a:rPr lang="en-US" sz="3000" b="1" baseline="30000" dirty="0"/>
              <a:t>18 </a:t>
            </a:r>
            <a:r>
              <a:rPr lang="en-US" sz="3000" dirty="0"/>
              <a:t>from the first day that I set foot in Asia, how I was with you the whole time, </a:t>
            </a:r>
            <a:r>
              <a:rPr lang="en-US" sz="3000" b="1" baseline="30000" dirty="0"/>
              <a:t>19 </a:t>
            </a:r>
            <a:r>
              <a:rPr lang="en-US" sz="3000" dirty="0"/>
              <a:t>serving the Lord with all humility </a:t>
            </a:r>
            <a:r>
              <a:rPr lang="en-US" sz="3000" b="1" u="sng" dirty="0">
                <a:solidFill>
                  <a:srgbClr val="002060"/>
                </a:solidFill>
              </a:rPr>
              <a:t>and with tears and with trials which came upon me through the plots of the Jews</a:t>
            </a:r>
            <a:r>
              <a:rPr lang="en-US" sz="3000" dirty="0"/>
              <a:t>; </a:t>
            </a:r>
          </a:p>
          <a:p>
            <a:endParaRPr lang="en-US" sz="3000" dirty="0"/>
          </a:p>
        </p:txBody>
      </p:sp>
      <p:sp>
        <p:nvSpPr>
          <p:cNvPr id="6" name="Rounded Rectangular Callout 13">
            <a:extLst>
              <a:ext uri="{FF2B5EF4-FFF2-40B4-BE49-F238E27FC236}">
                <a16:creationId xmlns:a16="http://schemas.microsoft.com/office/drawing/2014/main" xmlns="" id="{56087B24-FAFB-4927-8B4A-41D3578895DA}"/>
              </a:ext>
            </a:extLst>
          </p:cNvPr>
          <p:cNvSpPr/>
          <p:nvPr/>
        </p:nvSpPr>
        <p:spPr>
          <a:xfrm>
            <a:off x="3352800" y="1066800"/>
            <a:ext cx="3429000" cy="8382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Sacrificial</a:t>
            </a:r>
            <a:endParaRPr lang="en-US" sz="3600" b="1" dirty="0"/>
          </a:p>
        </p:txBody>
      </p:sp>
    </p:spTree>
    <p:extLst>
      <p:ext uri="{BB962C8B-B14F-4D97-AF65-F5344CB8AC3E}">
        <p14:creationId xmlns:p14="http://schemas.microsoft.com/office/powerpoint/2010/main" val="201895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mall boat in a body of water&#10;&#10;Description generated with very high confidence">
            <a:extLst>
              <a:ext uri="{FF2B5EF4-FFF2-40B4-BE49-F238E27FC236}">
                <a16:creationId xmlns:a16="http://schemas.microsoft.com/office/drawing/2014/main" xmlns="" id="{6B3D2E44-6436-4820-A2E4-74CA65955CF9}"/>
              </a:ext>
            </a:extLst>
          </p:cNvPr>
          <p:cNvPicPr>
            <a:picLocks noChangeAspect="1"/>
          </p:cNvPicPr>
          <p:nvPr/>
        </p:nvPicPr>
        <p:blipFill rotWithShape="1">
          <a:blip r:embed="rId3">
            <a:extLst>
              <a:ext uri="{28A0092B-C50C-407E-A947-70E740481C1C}">
                <a14:useLocalDpi xmlns:a14="http://schemas.microsoft.com/office/drawing/2010/main" val="0"/>
              </a:ext>
            </a:extLst>
          </a:blip>
          <a:srcRect l="10601"/>
          <a:stretch/>
        </p:blipFill>
        <p:spPr>
          <a:xfrm>
            <a:off x="0" y="0"/>
            <a:ext cx="9144000" cy="6854757"/>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5334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Others-centered</a:t>
            </a:r>
            <a:endParaRPr lang="en-US" sz="3600" b="1" dirty="0"/>
          </a:p>
        </p:txBody>
      </p:sp>
      <p:sp>
        <p:nvSpPr>
          <p:cNvPr id="5" name="Rounded Rectangular Callout 13">
            <a:extLst>
              <a:ext uri="{FF2B5EF4-FFF2-40B4-BE49-F238E27FC236}">
                <a16:creationId xmlns:a16="http://schemas.microsoft.com/office/drawing/2014/main" xmlns="" id="{170DB915-ECA7-433F-B71D-C6E19CB2147A}"/>
              </a:ext>
            </a:extLst>
          </p:cNvPr>
          <p:cNvSpPr/>
          <p:nvPr/>
        </p:nvSpPr>
        <p:spPr>
          <a:xfrm>
            <a:off x="-228600" y="6096000"/>
            <a:ext cx="9601200" cy="762000"/>
          </a:xfrm>
          <a:prstGeom prst="wedgeRoundRectCallout">
            <a:avLst>
              <a:gd name="adj1" fmla="val -21927"/>
              <a:gd name="adj2" fmla="val 49596"/>
              <a:gd name="adj3" fmla="val 16667"/>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heart of a servant leader</a:t>
            </a:r>
            <a:endParaRPr lang="en-US" sz="3600" b="1" dirty="0"/>
          </a:p>
        </p:txBody>
      </p:sp>
      <p:sp>
        <p:nvSpPr>
          <p:cNvPr id="6" name="Rounded Rectangular Callout 13">
            <a:extLst>
              <a:ext uri="{FF2B5EF4-FFF2-40B4-BE49-F238E27FC236}">
                <a16:creationId xmlns:a16="http://schemas.microsoft.com/office/drawing/2014/main" xmlns="" id="{56087B24-FAFB-4927-8B4A-41D3578895DA}"/>
              </a:ext>
            </a:extLst>
          </p:cNvPr>
          <p:cNvSpPr/>
          <p:nvPr/>
        </p:nvSpPr>
        <p:spPr>
          <a:xfrm>
            <a:off x="3352800" y="1066800"/>
            <a:ext cx="3429000" cy="8382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Sacrificial</a:t>
            </a:r>
            <a:endParaRPr lang="en-US" sz="3600" b="1" dirty="0"/>
          </a:p>
        </p:txBody>
      </p:sp>
      <p:sp>
        <p:nvSpPr>
          <p:cNvPr id="7" name="Rounded Rectangular Callout 13">
            <a:extLst>
              <a:ext uri="{FF2B5EF4-FFF2-40B4-BE49-F238E27FC236}">
                <a16:creationId xmlns:a16="http://schemas.microsoft.com/office/drawing/2014/main" xmlns="" id="{61A493C2-1877-4AC0-A2D2-FDAEB708A7AB}"/>
              </a:ext>
            </a:extLst>
          </p:cNvPr>
          <p:cNvSpPr/>
          <p:nvPr/>
        </p:nvSpPr>
        <p:spPr>
          <a:xfrm>
            <a:off x="32657" y="1905000"/>
            <a:ext cx="3581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A thick skin and a tender heart</a:t>
            </a:r>
            <a:endParaRPr lang="en-US" sz="2000" b="1" dirty="0">
              <a:solidFill>
                <a:schemeClr val="tx1"/>
              </a:solidFill>
            </a:endParaRPr>
          </a:p>
        </p:txBody>
      </p:sp>
    </p:spTree>
    <p:extLst>
      <p:ext uri="{BB962C8B-B14F-4D97-AF65-F5344CB8AC3E}">
        <p14:creationId xmlns:p14="http://schemas.microsoft.com/office/powerpoint/2010/main" val="123606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all boat in a body of water&#10;&#10;Description generated with very high confidence">
            <a:extLst>
              <a:ext uri="{FF2B5EF4-FFF2-40B4-BE49-F238E27FC236}">
                <a16:creationId xmlns:a16="http://schemas.microsoft.com/office/drawing/2014/main" xmlns="" id="{39559E7E-F8A6-41C4-B8A5-07C3FF62EC05}"/>
              </a:ext>
            </a:extLst>
          </p:cNvPr>
          <p:cNvPicPr>
            <a:picLocks noChangeAspect="1"/>
          </p:cNvPicPr>
          <p:nvPr/>
        </p:nvPicPr>
        <p:blipFill rotWithShape="1">
          <a:blip r:embed="rId3">
            <a:extLst>
              <a:ext uri="{28A0092B-C50C-407E-A947-70E740481C1C}">
                <a14:useLocalDpi xmlns:a14="http://schemas.microsoft.com/office/drawing/2010/main" val="0"/>
              </a:ext>
            </a:extLst>
          </a:blip>
          <a:srcRect l="10601"/>
          <a:stretch/>
        </p:blipFill>
        <p:spPr>
          <a:xfrm>
            <a:off x="0" y="0"/>
            <a:ext cx="9144000" cy="6854757"/>
          </a:xfrm>
          <a:prstGeom prst="rect">
            <a:avLst/>
          </a:prstGeom>
        </p:spPr>
      </p:pic>
      <p:sp>
        <p:nvSpPr>
          <p:cNvPr id="5" name="Rounded Rectangular Callout 13">
            <a:extLst>
              <a:ext uri="{FF2B5EF4-FFF2-40B4-BE49-F238E27FC236}">
                <a16:creationId xmlns:a16="http://schemas.microsoft.com/office/drawing/2014/main" xmlns="" id="{170DB915-ECA7-433F-B71D-C6E19CB2147A}"/>
              </a:ext>
            </a:extLst>
          </p:cNvPr>
          <p:cNvSpPr/>
          <p:nvPr/>
        </p:nvSpPr>
        <p:spPr>
          <a:xfrm>
            <a:off x="-228600" y="6096000"/>
            <a:ext cx="9601200" cy="762000"/>
          </a:xfrm>
          <a:prstGeom prst="wedgeRoundRectCallout">
            <a:avLst>
              <a:gd name="adj1" fmla="val -21927"/>
              <a:gd name="adj2" fmla="val 49596"/>
              <a:gd name="adj3" fmla="val 16667"/>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heart of a servant leader</a:t>
            </a:r>
            <a:endParaRPr lang="en-US" sz="3600" b="1" dirty="0"/>
          </a:p>
        </p:txBody>
      </p:sp>
      <p:pic>
        <p:nvPicPr>
          <p:cNvPr id="8" name="Picture 7" descr="A picture containing sky, outdoor, field, grass&#10;&#10;Description generated with very high confidence">
            <a:extLst>
              <a:ext uri="{FF2B5EF4-FFF2-40B4-BE49-F238E27FC236}">
                <a16:creationId xmlns:a16="http://schemas.microsoft.com/office/drawing/2014/main" xmlns="" id="{0940BBA4-6550-4732-BFD2-E346FDC0DB7F}"/>
              </a:ext>
            </a:extLst>
          </p:cNvPr>
          <p:cNvPicPr>
            <a:picLocks noChangeAspect="1"/>
          </p:cNvPicPr>
          <p:nvPr/>
        </p:nvPicPr>
        <p:blipFill rotWithShape="1">
          <a:blip r:embed="rId4">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Tree>
    <p:extLst>
      <p:ext uri="{BB962C8B-B14F-4D97-AF65-F5344CB8AC3E}">
        <p14:creationId xmlns:p14="http://schemas.microsoft.com/office/powerpoint/2010/main" val="35287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 building&#10;&#10;Description generated with very high confidence">
            <a:extLst>
              <a:ext uri="{FF2B5EF4-FFF2-40B4-BE49-F238E27FC236}">
                <a16:creationId xmlns:a16="http://schemas.microsoft.com/office/drawing/2014/main" xmlns="" id="{94D6008D-75AE-4169-9C31-4BDCF4589D5B}"/>
              </a:ext>
            </a:extLst>
          </p:cNvPr>
          <p:cNvPicPr>
            <a:picLocks noChangeAspect="1"/>
          </p:cNvPicPr>
          <p:nvPr/>
        </p:nvPicPr>
        <p:blipFill rotWithShape="1">
          <a:blip r:embed="rId3">
            <a:extLst>
              <a:ext uri="{28A0092B-C50C-407E-A947-70E740481C1C}">
                <a14:useLocalDpi xmlns:a14="http://schemas.microsoft.com/office/drawing/2010/main" val="0"/>
              </a:ext>
            </a:extLst>
          </a:blip>
          <a:srcRect r="12346" b="6944"/>
          <a:stretch/>
        </p:blipFill>
        <p:spPr>
          <a:xfrm>
            <a:off x="3733800" y="1"/>
            <a:ext cx="5410200" cy="6858000"/>
          </a:xfrm>
          <a:prstGeom prst="rect">
            <a:avLst/>
          </a:prstGeom>
        </p:spPr>
      </p:pic>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4">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800600"/>
            <a:ext cx="9144000" cy="1981200"/>
          </a:xfrm>
          <a:prstGeom prst="rect">
            <a:avLst/>
          </a:prstGeom>
          <a:noFill/>
          <a:ln>
            <a:noFill/>
          </a:ln>
        </p:spPr>
        <p:txBody>
          <a:bodyPr wrap="square">
            <a:noAutofit/>
          </a:bodyPr>
          <a:lstStyle/>
          <a:p>
            <a:r>
              <a:rPr lang="en-US" sz="2900" b="1" baseline="30000" dirty="0">
                <a:solidFill>
                  <a:schemeClr val="bg1"/>
                </a:solidFill>
              </a:rPr>
              <a:t>28 </a:t>
            </a:r>
            <a:r>
              <a:rPr lang="en-US" sz="2900" dirty="0">
                <a:solidFill>
                  <a:schemeClr val="bg1"/>
                </a:solidFill>
              </a:rPr>
              <a:t>Be on guard for yourselves and </a:t>
            </a:r>
            <a:r>
              <a:rPr lang="en-US" sz="2900" b="1" u="sng" dirty="0">
                <a:solidFill>
                  <a:schemeClr val="bg1"/>
                </a:solidFill>
              </a:rPr>
              <a:t>for all the flock</a:t>
            </a:r>
            <a:r>
              <a:rPr lang="en-US" sz="2900" dirty="0">
                <a:solidFill>
                  <a:schemeClr val="bg1"/>
                </a:solidFill>
              </a:rPr>
              <a:t>, among which the Holy Spirit has made you overseers, to shepherd the church of God which He purchased with His own blood.</a:t>
            </a:r>
          </a:p>
          <a:p>
            <a:endParaRPr lang="en-US" sz="3000" dirty="0"/>
          </a:p>
        </p:txBody>
      </p:sp>
      <p:sp>
        <p:nvSpPr>
          <p:cNvPr id="9" name="Rounded Rectangular Callout 13">
            <a:extLst>
              <a:ext uri="{FF2B5EF4-FFF2-40B4-BE49-F238E27FC236}">
                <a16:creationId xmlns:a16="http://schemas.microsoft.com/office/drawing/2014/main" xmlns="" id="{640A4DAA-8C26-4FC2-BEC9-3EB5C9007D47}"/>
              </a:ext>
            </a:extLst>
          </p:cNvPr>
          <p:cNvSpPr/>
          <p:nvPr/>
        </p:nvSpPr>
        <p:spPr>
          <a:xfrm>
            <a:off x="533400" y="1600200"/>
            <a:ext cx="8153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“I have been a shepherd to you, now you must be a shepherd to them”</a:t>
            </a:r>
            <a:endParaRPr lang="en-US" sz="2000" b="1" dirty="0">
              <a:solidFill>
                <a:schemeClr val="tx1"/>
              </a:solidFill>
            </a:endParaRPr>
          </a:p>
        </p:txBody>
      </p:sp>
    </p:spTree>
    <p:extLst>
      <p:ext uri="{BB962C8B-B14F-4D97-AF65-F5344CB8AC3E}">
        <p14:creationId xmlns:p14="http://schemas.microsoft.com/office/powerpoint/2010/main" val="113803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 building&#10;&#10;Description generated with very high confidence">
            <a:extLst>
              <a:ext uri="{FF2B5EF4-FFF2-40B4-BE49-F238E27FC236}">
                <a16:creationId xmlns:a16="http://schemas.microsoft.com/office/drawing/2014/main" xmlns="" id="{94D6008D-75AE-4169-9C31-4BDCF4589D5B}"/>
              </a:ext>
            </a:extLst>
          </p:cNvPr>
          <p:cNvPicPr>
            <a:picLocks noChangeAspect="1"/>
          </p:cNvPicPr>
          <p:nvPr/>
        </p:nvPicPr>
        <p:blipFill rotWithShape="1">
          <a:blip r:embed="rId3">
            <a:extLst>
              <a:ext uri="{28A0092B-C50C-407E-A947-70E740481C1C}">
                <a14:useLocalDpi xmlns:a14="http://schemas.microsoft.com/office/drawing/2010/main" val="0"/>
              </a:ext>
            </a:extLst>
          </a:blip>
          <a:srcRect r="12346" b="6944"/>
          <a:stretch/>
        </p:blipFill>
        <p:spPr>
          <a:xfrm>
            <a:off x="3733800" y="1"/>
            <a:ext cx="5410200" cy="6858000"/>
          </a:xfrm>
          <a:prstGeom prst="rect">
            <a:avLst/>
          </a:prstGeom>
        </p:spPr>
      </p:pic>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4">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800600"/>
            <a:ext cx="9144000" cy="1981200"/>
          </a:xfrm>
          <a:prstGeom prst="rect">
            <a:avLst/>
          </a:prstGeom>
          <a:noFill/>
          <a:ln>
            <a:noFill/>
          </a:ln>
        </p:spPr>
        <p:txBody>
          <a:bodyPr wrap="square">
            <a:noAutofit/>
          </a:bodyPr>
          <a:lstStyle/>
          <a:p>
            <a:r>
              <a:rPr lang="en-US" sz="2900" b="1" baseline="30000" dirty="0">
                <a:solidFill>
                  <a:schemeClr val="bg1"/>
                </a:solidFill>
              </a:rPr>
              <a:t>28 </a:t>
            </a:r>
            <a:r>
              <a:rPr lang="en-US" sz="2900" dirty="0">
                <a:solidFill>
                  <a:schemeClr val="bg1"/>
                </a:solidFill>
              </a:rPr>
              <a:t>Be on guard for yourselves and for all the flock, </a:t>
            </a:r>
            <a:r>
              <a:rPr lang="en-US" sz="2900" b="1" u="sng" dirty="0">
                <a:solidFill>
                  <a:schemeClr val="bg1"/>
                </a:solidFill>
              </a:rPr>
              <a:t>among which the Holy Spirit has made you overseers</a:t>
            </a:r>
            <a:r>
              <a:rPr lang="en-US" sz="2900" dirty="0">
                <a:solidFill>
                  <a:schemeClr val="bg1"/>
                </a:solidFill>
              </a:rPr>
              <a:t>, to shepherd the church of God which He purchased with His own blood.</a:t>
            </a:r>
          </a:p>
          <a:p>
            <a:endParaRPr lang="en-US" sz="3000" dirty="0"/>
          </a:p>
        </p:txBody>
      </p:sp>
      <p:sp>
        <p:nvSpPr>
          <p:cNvPr id="10" name="Rounded Rectangular Callout 13">
            <a:extLst>
              <a:ext uri="{FF2B5EF4-FFF2-40B4-BE49-F238E27FC236}">
                <a16:creationId xmlns:a16="http://schemas.microsoft.com/office/drawing/2014/main" xmlns="" id="{CB951165-1278-486A-814C-EADA35E9B9E3}"/>
              </a:ext>
            </a:extLst>
          </p:cNvPr>
          <p:cNvSpPr/>
          <p:nvPr/>
        </p:nvSpPr>
        <p:spPr>
          <a:xfrm>
            <a:off x="533400" y="1600200"/>
            <a:ext cx="8153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“I have been a shepherd to you, now you must be a shepherd to them”</a:t>
            </a:r>
            <a:endParaRPr lang="en-US" sz="2000" b="1" dirty="0">
              <a:solidFill>
                <a:schemeClr val="tx1"/>
              </a:solidFill>
            </a:endParaRPr>
          </a:p>
        </p:txBody>
      </p:sp>
    </p:spTree>
    <p:extLst>
      <p:ext uri="{BB962C8B-B14F-4D97-AF65-F5344CB8AC3E}">
        <p14:creationId xmlns:p14="http://schemas.microsoft.com/office/powerpoint/2010/main" val="162510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3" name="Rounded Rectangular Callout 17">
            <a:extLst>
              <a:ext uri="{FF2B5EF4-FFF2-40B4-BE49-F238E27FC236}">
                <a16:creationId xmlns:a16="http://schemas.microsoft.com/office/drawing/2014/main" xmlns="" id="{58B5CF42-FDC6-4365-BE33-2F902383427B}"/>
              </a:ext>
            </a:extLst>
          </p:cNvPr>
          <p:cNvSpPr/>
          <p:nvPr/>
        </p:nvSpPr>
        <p:spPr>
          <a:xfrm>
            <a:off x="-228600" y="3810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Missionary Journeys</a:t>
            </a:r>
          </a:p>
        </p:txBody>
      </p:sp>
      <p:sp>
        <p:nvSpPr>
          <p:cNvPr id="4" name="Rounded Rectangular Callout 17">
            <a:extLst>
              <a:ext uri="{FF2B5EF4-FFF2-40B4-BE49-F238E27FC236}">
                <a16:creationId xmlns:a16="http://schemas.microsoft.com/office/drawing/2014/main" xmlns="" id="{DC8709DE-B555-492B-BB08-8E989C8F0C21}"/>
              </a:ext>
            </a:extLst>
          </p:cNvPr>
          <p:cNvSpPr/>
          <p:nvPr/>
        </p:nvSpPr>
        <p:spPr>
          <a:xfrm>
            <a:off x="3657600" y="3886200"/>
            <a:ext cx="16764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#3</a:t>
            </a:r>
          </a:p>
        </p:txBody>
      </p:sp>
      <p:cxnSp>
        <p:nvCxnSpPr>
          <p:cNvPr id="6" name="Straight Arrow Connector 5">
            <a:extLst>
              <a:ext uri="{FF2B5EF4-FFF2-40B4-BE49-F238E27FC236}">
                <a16:creationId xmlns:a16="http://schemas.microsoft.com/office/drawing/2014/main" xmlns="" id="{2728F69E-8079-4AE2-B898-0F3038691DC0}"/>
              </a:ext>
            </a:extLst>
          </p:cNvPr>
          <p:cNvCxnSpPr>
            <a:cxnSpLocks/>
          </p:cNvCxnSpPr>
          <p:nvPr/>
        </p:nvCxnSpPr>
        <p:spPr>
          <a:xfrm flipH="1" flipV="1">
            <a:off x="8305800" y="2438400"/>
            <a:ext cx="304800" cy="4953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0CDCF810-9775-4109-9993-9326D3304F41}"/>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0" name="Straight Connector 9">
            <a:extLst>
              <a:ext uri="{FF2B5EF4-FFF2-40B4-BE49-F238E27FC236}">
                <a16:creationId xmlns:a16="http://schemas.microsoft.com/office/drawing/2014/main" xmlns="" id="{2AA199DA-E8F5-4A47-9B02-EFC83F4FD04E}"/>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7EEF57EE-BFCF-49DE-957E-4BA41943F62A}"/>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3C726C7A-2B50-4908-B29A-AEC605D3094B}"/>
              </a:ext>
            </a:extLst>
          </p:cNvPr>
          <p:cNvCxnSpPr>
            <a:cxnSpLocks/>
          </p:cNvCxnSpPr>
          <p:nvPr/>
        </p:nvCxnSpPr>
        <p:spPr>
          <a:xfrm flipH="1" flipV="1">
            <a:off x="8001000" y="5105400"/>
            <a:ext cx="3810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496AFD8-0590-4B9E-A623-EDA8AE20237F}"/>
              </a:ext>
            </a:extLst>
          </p:cNvPr>
          <p:cNvSpPr/>
          <p:nvPr/>
        </p:nvSpPr>
        <p:spPr>
          <a:xfrm>
            <a:off x="7467600" y="54102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4" name="Oval 13">
            <a:extLst>
              <a:ext uri="{FF2B5EF4-FFF2-40B4-BE49-F238E27FC236}">
                <a16:creationId xmlns:a16="http://schemas.microsoft.com/office/drawing/2014/main" xmlns="" id="{8A42E9A4-4DDE-4995-8891-D5C787BB57ED}"/>
              </a:ext>
            </a:extLst>
          </p:cNvPr>
          <p:cNvSpPr/>
          <p:nvPr/>
        </p:nvSpPr>
        <p:spPr>
          <a:xfrm>
            <a:off x="7848600" y="4953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xmlns="" id="{98538EA7-C6C5-440A-8247-2DF4196D57B3}"/>
              </a:ext>
            </a:extLst>
          </p:cNvPr>
          <p:cNvCxnSpPr>
            <a:cxnSpLocks/>
          </p:cNvCxnSpPr>
          <p:nvPr/>
        </p:nvCxnSpPr>
        <p:spPr>
          <a:xfrm flipH="1" flipV="1">
            <a:off x="3733800" y="1066800"/>
            <a:ext cx="533400" cy="9906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AC383A15-891E-44AB-A1D0-CB0CAB7F1686}"/>
              </a:ext>
            </a:extLst>
          </p:cNvPr>
          <p:cNvCxnSpPr>
            <a:cxnSpLocks/>
          </p:cNvCxnSpPr>
          <p:nvPr/>
        </p:nvCxnSpPr>
        <p:spPr>
          <a:xfrm flipH="1" flipV="1">
            <a:off x="2590800" y="533400"/>
            <a:ext cx="1066800" cy="5334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24CC6CED-FB45-4B26-9250-7C6A9891CE2C}"/>
              </a:ext>
            </a:extLst>
          </p:cNvPr>
          <p:cNvCxnSpPr>
            <a:cxnSpLocks/>
          </p:cNvCxnSpPr>
          <p:nvPr/>
        </p:nvCxnSpPr>
        <p:spPr>
          <a:xfrm flipH="1" flipV="1">
            <a:off x="5638800" y="1676400"/>
            <a:ext cx="2590800" cy="7620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6A7371C4-C952-4442-9EE2-17917E0A9D7E}"/>
              </a:ext>
            </a:extLst>
          </p:cNvPr>
          <p:cNvCxnSpPr>
            <a:cxnSpLocks/>
          </p:cNvCxnSpPr>
          <p:nvPr/>
        </p:nvCxnSpPr>
        <p:spPr>
          <a:xfrm flipH="1">
            <a:off x="4343400" y="1752600"/>
            <a:ext cx="1219200" cy="3048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7273437-488D-40C9-83EF-FB2E2C2BEE6D}"/>
              </a:ext>
            </a:extLst>
          </p:cNvPr>
          <p:cNvCxnSpPr>
            <a:cxnSpLocks/>
          </p:cNvCxnSpPr>
          <p:nvPr/>
        </p:nvCxnSpPr>
        <p:spPr>
          <a:xfrm flipH="1">
            <a:off x="1371600" y="533400"/>
            <a:ext cx="1143000" cy="4572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5D50B82-BA83-446C-B0E5-322C3B48EBF5}"/>
              </a:ext>
            </a:extLst>
          </p:cNvPr>
          <p:cNvCxnSpPr>
            <a:cxnSpLocks/>
          </p:cNvCxnSpPr>
          <p:nvPr/>
        </p:nvCxnSpPr>
        <p:spPr>
          <a:xfrm>
            <a:off x="1371600" y="990600"/>
            <a:ext cx="838200" cy="10668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7DFF18DC-9BA3-4FF0-9F8D-63A7F76F2B6E}"/>
              </a:ext>
            </a:extLst>
          </p:cNvPr>
          <p:cNvCxnSpPr>
            <a:cxnSpLocks/>
          </p:cNvCxnSpPr>
          <p:nvPr/>
        </p:nvCxnSpPr>
        <p:spPr>
          <a:xfrm flipH="1" flipV="1">
            <a:off x="1143000" y="914400"/>
            <a:ext cx="914400" cy="11430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39684A67-39F4-4B6C-8556-D0DDDBA05407}"/>
              </a:ext>
            </a:extLst>
          </p:cNvPr>
          <p:cNvCxnSpPr>
            <a:cxnSpLocks/>
          </p:cNvCxnSpPr>
          <p:nvPr/>
        </p:nvCxnSpPr>
        <p:spPr>
          <a:xfrm flipV="1">
            <a:off x="1219200" y="381000"/>
            <a:ext cx="1371600" cy="4572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A996EE02-7372-49D3-826A-5183BA555A78}"/>
              </a:ext>
            </a:extLst>
          </p:cNvPr>
          <p:cNvCxnSpPr>
            <a:cxnSpLocks/>
          </p:cNvCxnSpPr>
          <p:nvPr/>
        </p:nvCxnSpPr>
        <p:spPr>
          <a:xfrm>
            <a:off x="2743200" y="381000"/>
            <a:ext cx="1066800" cy="6096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977656A2-6277-431D-AC87-51358D6197C6}"/>
              </a:ext>
            </a:extLst>
          </p:cNvPr>
          <p:cNvCxnSpPr>
            <a:cxnSpLocks/>
          </p:cNvCxnSpPr>
          <p:nvPr/>
        </p:nvCxnSpPr>
        <p:spPr>
          <a:xfrm>
            <a:off x="4343400" y="2895600"/>
            <a:ext cx="3581400" cy="16764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2C3332F3-FF6E-40EC-9B58-958F88DB2BC4}"/>
              </a:ext>
            </a:extLst>
          </p:cNvPr>
          <p:cNvCxnSpPr>
            <a:cxnSpLocks/>
          </p:cNvCxnSpPr>
          <p:nvPr/>
        </p:nvCxnSpPr>
        <p:spPr>
          <a:xfrm>
            <a:off x="8077200" y="4572000"/>
            <a:ext cx="0" cy="6096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2408FCFC-2BF5-4EDA-9E8F-9C74CDE20B03}"/>
              </a:ext>
            </a:extLst>
          </p:cNvPr>
          <p:cNvCxnSpPr>
            <a:cxnSpLocks/>
          </p:cNvCxnSpPr>
          <p:nvPr/>
        </p:nvCxnSpPr>
        <p:spPr>
          <a:xfrm>
            <a:off x="3581400" y="1143000"/>
            <a:ext cx="609600" cy="1752600"/>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ular Callout 14">
            <a:extLst>
              <a:ext uri="{FF2B5EF4-FFF2-40B4-BE49-F238E27FC236}">
                <a16:creationId xmlns:a16="http://schemas.microsoft.com/office/drawing/2014/main" xmlns="" id="{9A7AA1DF-0377-48FF-AF29-28C4F79698A8}"/>
              </a:ext>
            </a:extLst>
          </p:cNvPr>
          <p:cNvSpPr/>
          <p:nvPr/>
        </p:nvSpPr>
        <p:spPr>
          <a:xfrm>
            <a:off x="4343400" y="304800"/>
            <a:ext cx="46482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Acts 20: Paul is beginning to say some goodbyes</a:t>
            </a:r>
            <a:endParaRPr lang="en-US" sz="3200" b="1" i="1" dirty="0"/>
          </a:p>
        </p:txBody>
      </p:sp>
    </p:spTree>
    <p:extLst>
      <p:ext uri="{BB962C8B-B14F-4D97-AF65-F5344CB8AC3E}">
        <p14:creationId xmlns:p14="http://schemas.microsoft.com/office/powerpoint/2010/main" val="13994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 building&#10;&#10;Description generated with very high confidence">
            <a:extLst>
              <a:ext uri="{FF2B5EF4-FFF2-40B4-BE49-F238E27FC236}">
                <a16:creationId xmlns:a16="http://schemas.microsoft.com/office/drawing/2014/main" xmlns="" id="{94D6008D-75AE-4169-9C31-4BDCF4589D5B}"/>
              </a:ext>
            </a:extLst>
          </p:cNvPr>
          <p:cNvPicPr>
            <a:picLocks noChangeAspect="1"/>
          </p:cNvPicPr>
          <p:nvPr/>
        </p:nvPicPr>
        <p:blipFill rotWithShape="1">
          <a:blip r:embed="rId3">
            <a:extLst>
              <a:ext uri="{28A0092B-C50C-407E-A947-70E740481C1C}">
                <a14:useLocalDpi xmlns:a14="http://schemas.microsoft.com/office/drawing/2010/main" val="0"/>
              </a:ext>
            </a:extLst>
          </a:blip>
          <a:srcRect r="12346" b="6944"/>
          <a:stretch/>
        </p:blipFill>
        <p:spPr>
          <a:xfrm>
            <a:off x="3733800" y="1"/>
            <a:ext cx="5410200" cy="6858000"/>
          </a:xfrm>
          <a:prstGeom prst="rect">
            <a:avLst/>
          </a:prstGeom>
        </p:spPr>
      </p:pic>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4">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800600"/>
            <a:ext cx="9144000" cy="1981200"/>
          </a:xfrm>
          <a:prstGeom prst="rect">
            <a:avLst/>
          </a:prstGeom>
          <a:noFill/>
          <a:ln>
            <a:noFill/>
          </a:ln>
        </p:spPr>
        <p:txBody>
          <a:bodyPr wrap="square">
            <a:noAutofit/>
          </a:bodyPr>
          <a:lstStyle/>
          <a:p>
            <a:r>
              <a:rPr lang="en-US" sz="2900" b="1" baseline="30000" dirty="0">
                <a:solidFill>
                  <a:schemeClr val="bg1"/>
                </a:solidFill>
              </a:rPr>
              <a:t>28 </a:t>
            </a:r>
            <a:r>
              <a:rPr lang="en-US" sz="2900" dirty="0">
                <a:solidFill>
                  <a:schemeClr val="bg1"/>
                </a:solidFill>
              </a:rPr>
              <a:t>Be on guard for yourselves and for all the flock, </a:t>
            </a:r>
            <a:r>
              <a:rPr lang="en-US" sz="2900" b="1" u="sng" dirty="0">
                <a:solidFill>
                  <a:schemeClr val="bg1"/>
                </a:solidFill>
              </a:rPr>
              <a:t>among which the Holy Spirit has made you overseers</a:t>
            </a:r>
            <a:r>
              <a:rPr lang="en-US" sz="2900" dirty="0">
                <a:solidFill>
                  <a:schemeClr val="bg1"/>
                </a:solidFill>
              </a:rPr>
              <a:t>, to shepherd the church of God which He purchased with His own blood.</a:t>
            </a:r>
          </a:p>
          <a:p>
            <a:endParaRPr lang="en-US" sz="3000" dirty="0"/>
          </a:p>
        </p:txBody>
      </p:sp>
      <p:sp>
        <p:nvSpPr>
          <p:cNvPr id="8" name="Rounded Rectangular Callout 13">
            <a:extLst>
              <a:ext uri="{FF2B5EF4-FFF2-40B4-BE49-F238E27FC236}">
                <a16:creationId xmlns:a16="http://schemas.microsoft.com/office/drawing/2014/main" xmlns="" id="{8775E746-325B-4DEF-9808-37DF20C26147}"/>
              </a:ext>
            </a:extLst>
          </p:cNvPr>
          <p:cNvSpPr/>
          <p:nvPr/>
        </p:nvSpPr>
        <p:spPr>
          <a:xfrm>
            <a:off x="3505200" y="152400"/>
            <a:ext cx="54102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You must be </a:t>
            </a:r>
            <a:r>
              <a:rPr lang="en-US" sz="4000" b="1" i="1" dirty="0">
                <a:solidFill>
                  <a:schemeClr val="tx1"/>
                </a:solidFill>
              </a:rPr>
              <a:t>stewards </a:t>
            </a:r>
            <a:r>
              <a:rPr lang="en-US" sz="4000" b="1" dirty="0">
                <a:solidFill>
                  <a:schemeClr val="tx1"/>
                </a:solidFill>
              </a:rPr>
              <a:t>of the flock</a:t>
            </a:r>
            <a:endParaRPr lang="en-US" sz="2400" b="1" dirty="0">
              <a:solidFill>
                <a:schemeClr val="tx1"/>
              </a:solidFill>
            </a:endParaRPr>
          </a:p>
        </p:txBody>
      </p:sp>
      <p:sp>
        <p:nvSpPr>
          <p:cNvPr id="9" name="Rounded Rectangular Callout 13">
            <a:extLst>
              <a:ext uri="{FF2B5EF4-FFF2-40B4-BE49-F238E27FC236}">
                <a16:creationId xmlns:a16="http://schemas.microsoft.com/office/drawing/2014/main" xmlns="" id="{AC600DC9-1651-4664-BD40-5AE4B1EEBDBA}"/>
              </a:ext>
            </a:extLst>
          </p:cNvPr>
          <p:cNvSpPr/>
          <p:nvPr/>
        </p:nvSpPr>
        <p:spPr>
          <a:xfrm>
            <a:off x="0" y="1905000"/>
            <a:ext cx="91440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“These people belong to God.  He has entrusted them to me, and now He has entrusted them to you.”  </a:t>
            </a:r>
            <a:endParaRPr lang="en-US" sz="2000" b="1" dirty="0">
              <a:solidFill>
                <a:schemeClr val="tx1"/>
              </a:solidFill>
            </a:endParaRPr>
          </a:p>
        </p:txBody>
      </p:sp>
    </p:spTree>
    <p:extLst>
      <p:ext uri="{BB962C8B-B14F-4D97-AF65-F5344CB8AC3E}">
        <p14:creationId xmlns:p14="http://schemas.microsoft.com/office/powerpoint/2010/main" val="129605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 building&#10;&#10;Description generated with very high confidence">
            <a:extLst>
              <a:ext uri="{FF2B5EF4-FFF2-40B4-BE49-F238E27FC236}">
                <a16:creationId xmlns:a16="http://schemas.microsoft.com/office/drawing/2014/main" xmlns="" id="{94D6008D-75AE-4169-9C31-4BDCF4589D5B}"/>
              </a:ext>
            </a:extLst>
          </p:cNvPr>
          <p:cNvPicPr>
            <a:picLocks noChangeAspect="1"/>
          </p:cNvPicPr>
          <p:nvPr/>
        </p:nvPicPr>
        <p:blipFill rotWithShape="1">
          <a:blip r:embed="rId3">
            <a:extLst>
              <a:ext uri="{28A0092B-C50C-407E-A947-70E740481C1C}">
                <a14:useLocalDpi xmlns:a14="http://schemas.microsoft.com/office/drawing/2010/main" val="0"/>
              </a:ext>
            </a:extLst>
          </a:blip>
          <a:srcRect r="12346" b="6944"/>
          <a:stretch/>
        </p:blipFill>
        <p:spPr>
          <a:xfrm>
            <a:off x="3733800" y="1"/>
            <a:ext cx="5410200" cy="6858000"/>
          </a:xfrm>
          <a:prstGeom prst="rect">
            <a:avLst/>
          </a:prstGeom>
        </p:spPr>
      </p:pic>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4">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800600"/>
            <a:ext cx="9144000" cy="1981200"/>
          </a:xfrm>
          <a:prstGeom prst="rect">
            <a:avLst/>
          </a:prstGeom>
          <a:noFill/>
          <a:ln>
            <a:noFill/>
          </a:ln>
        </p:spPr>
        <p:txBody>
          <a:bodyPr wrap="square">
            <a:noAutofit/>
          </a:bodyPr>
          <a:lstStyle/>
          <a:p>
            <a:r>
              <a:rPr lang="en-US" sz="2900" b="1" baseline="30000" dirty="0">
                <a:solidFill>
                  <a:schemeClr val="bg1"/>
                </a:solidFill>
              </a:rPr>
              <a:t>28 </a:t>
            </a:r>
            <a:r>
              <a:rPr lang="en-US" sz="2900" dirty="0">
                <a:solidFill>
                  <a:schemeClr val="bg1"/>
                </a:solidFill>
              </a:rPr>
              <a:t>Be on guard for yourselves and for all the flock, among which the Holy Spirit has made you overseers, to shepherd the church of God </a:t>
            </a:r>
            <a:r>
              <a:rPr lang="en-US" sz="2800" b="1" u="sng" dirty="0">
                <a:solidFill>
                  <a:schemeClr val="bg1"/>
                </a:solidFill>
              </a:rPr>
              <a:t>which He purchased with His own blood</a:t>
            </a:r>
            <a:r>
              <a:rPr lang="en-US" sz="28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8775E746-325B-4DEF-9808-37DF20C26147}"/>
              </a:ext>
            </a:extLst>
          </p:cNvPr>
          <p:cNvSpPr/>
          <p:nvPr/>
        </p:nvSpPr>
        <p:spPr>
          <a:xfrm>
            <a:off x="3505200" y="152400"/>
            <a:ext cx="54102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You must be </a:t>
            </a:r>
            <a:r>
              <a:rPr lang="en-US" sz="4000" b="1" i="1" dirty="0">
                <a:solidFill>
                  <a:schemeClr val="tx1"/>
                </a:solidFill>
              </a:rPr>
              <a:t>stewards </a:t>
            </a:r>
            <a:r>
              <a:rPr lang="en-US" sz="4000" b="1" dirty="0">
                <a:solidFill>
                  <a:schemeClr val="tx1"/>
                </a:solidFill>
              </a:rPr>
              <a:t>of the flock</a:t>
            </a:r>
            <a:endParaRPr lang="en-US" sz="2400" b="1" dirty="0">
              <a:solidFill>
                <a:schemeClr val="tx1"/>
              </a:solidFill>
            </a:endParaRPr>
          </a:p>
        </p:txBody>
      </p:sp>
      <p:sp>
        <p:nvSpPr>
          <p:cNvPr id="9" name="Rounded Rectangular Callout 13">
            <a:extLst>
              <a:ext uri="{FF2B5EF4-FFF2-40B4-BE49-F238E27FC236}">
                <a16:creationId xmlns:a16="http://schemas.microsoft.com/office/drawing/2014/main" xmlns="" id="{AC600DC9-1651-4664-BD40-5AE4B1EEBDBA}"/>
              </a:ext>
            </a:extLst>
          </p:cNvPr>
          <p:cNvSpPr/>
          <p:nvPr/>
        </p:nvSpPr>
        <p:spPr>
          <a:xfrm>
            <a:off x="0" y="1905000"/>
            <a:ext cx="91440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“These people belong to God.  He has entrusted them to me, and now He has entrusted them to you.”  </a:t>
            </a:r>
            <a:endParaRPr lang="en-US" sz="2000" b="1" dirty="0">
              <a:solidFill>
                <a:schemeClr val="tx1"/>
              </a:solidFill>
            </a:endParaRPr>
          </a:p>
        </p:txBody>
      </p:sp>
    </p:spTree>
    <p:extLst>
      <p:ext uri="{BB962C8B-B14F-4D97-AF65-F5344CB8AC3E}">
        <p14:creationId xmlns:p14="http://schemas.microsoft.com/office/powerpoint/2010/main" val="313619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 building&#10;&#10;Description generated with very high confidence">
            <a:extLst>
              <a:ext uri="{FF2B5EF4-FFF2-40B4-BE49-F238E27FC236}">
                <a16:creationId xmlns:a16="http://schemas.microsoft.com/office/drawing/2014/main" xmlns="" id="{94D6008D-75AE-4169-9C31-4BDCF4589D5B}"/>
              </a:ext>
            </a:extLst>
          </p:cNvPr>
          <p:cNvPicPr>
            <a:picLocks noChangeAspect="1"/>
          </p:cNvPicPr>
          <p:nvPr/>
        </p:nvPicPr>
        <p:blipFill rotWithShape="1">
          <a:blip r:embed="rId3">
            <a:extLst>
              <a:ext uri="{28A0092B-C50C-407E-A947-70E740481C1C}">
                <a14:useLocalDpi xmlns:a14="http://schemas.microsoft.com/office/drawing/2010/main" val="0"/>
              </a:ext>
            </a:extLst>
          </a:blip>
          <a:srcRect r="12346" b="6944"/>
          <a:stretch/>
        </p:blipFill>
        <p:spPr>
          <a:xfrm>
            <a:off x="3733800" y="1"/>
            <a:ext cx="5410200" cy="6858000"/>
          </a:xfrm>
          <a:prstGeom prst="rect">
            <a:avLst/>
          </a:prstGeom>
        </p:spPr>
      </p:pic>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4">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800600"/>
            <a:ext cx="9144000" cy="1981200"/>
          </a:xfrm>
          <a:prstGeom prst="rect">
            <a:avLst/>
          </a:prstGeom>
          <a:noFill/>
          <a:ln>
            <a:noFill/>
          </a:ln>
        </p:spPr>
        <p:txBody>
          <a:bodyPr wrap="square">
            <a:noAutofit/>
          </a:bodyPr>
          <a:lstStyle/>
          <a:p>
            <a:r>
              <a:rPr lang="en-US" sz="2900" b="1" baseline="30000" dirty="0">
                <a:solidFill>
                  <a:schemeClr val="bg1"/>
                </a:solidFill>
              </a:rPr>
              <a:t>28 </a:t>
            </a:r>
            <a:r>
              <a:rPr lang="en-US" sz="2900" dirty="0">
                <a:solidFill>
                  <a:schemeClr val="bg1"/>
                </a:solidFill>
              </a:rPr>
              <a:t>Be on guard for yourselves and for all the flock</a:t>
            </a:r>
            <a:r>
              <a:rPr lang="en-US" sz="2900" b="1" dirty="0">
                <a:solidFill>
                  <a:schemeClr val="bg1"/>
                </a:solidFill>
              </a:rPr>
              <a:t>, </a:t>
            </a:r>
            <a:r>
              <a:rPr lang="en-US" sz="2900" dirty="0">
                <a:solidFill>
                  <a:schemeClr val="bg1"/>
                </a:solidFill>
              </a:rPr>
              <a:t>among which the Holy Spirit has made you overseers, to shepherd the church of God </a:t>
            </a:r>
            <a:r>
              <a:rPr lang="en-US" sz="2800" b="1" u="sng" dirty="0">
                <a:solidFill>
                  <a:schemeClr val="bg1"/>
                </a:solidFill>
              </a:rPr>
              <a:t>which He purchased with His own blood</a:t>
            </a:r>
            <a:r>
              <a:rPr lang="en-US" sz="29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8775E746-325B-4DEF-9808-37DF20C26147}"/>
              </a:ext>
            </a:extLst>
          </p:cNvPr>
          <p:cNvSpPr/>
          <p:nvPr/>
        </p:nvSpPr>
        <p:spPr>
          <a:xfrm>
            <a:off x="3352800" y="152400"/>
            <a:ext cx="55626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You must </a:t>
            </a:r>
            <a:r>
              <a:rPr lang="en-US" sz="4000" b="1" i="1" dirty="0">
                <a:solidFill>
                  <a:schemeClr val="tx1"/>
                </a:solidFill>
              </a:rPr>
              <a:t>value </a:t>
            </a:r>
            <a:r>
              <a:rPr lang="en-US" sz="4000" b="1" dirty="0">
                <a:solidFill>
                  <a:schemeClr val="tx1"/>
                </a:solidFill>
              </a:rPr>
              <a:t>the flock</a:t>
            </a:r>
            <a:endParaRPr lang="en-US" sz="2400" b="1" dirty="0">
              <a:solidFill>
                <a:schemeClr val="tx1"/>
              </a:solidFill>
            </a:endParaRPr>
          </a:p>
        </p:txBody>
      </p:sp>
      <p:pic>
        <p:nvPicPr>
          <p:cNvPr id="5" name="Picture 4" descr="A picture containing floor, wooden, weapon, gun&#10;&#10;Description generated with high confidence">
            <a:extLst>
              <a:ext uri="{FF2B5EF4-FFF2-40B4-BE49-F238E27FC236}">
                <a16:creationId xmlns:a16="http://schemas.microsoft.com/office/drawing/2014/main" xmlns="" id="{B605E4DC-3595-40F1-A374-362DCE5744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776" b="15362"/>
          <a:stretch/>
        </p:blipFill>
        <p:spPr>
          <a:xfrm>
            <a:off x="914400" y="1524000"/>
            <a:ext cx="7543800" cy="2819944"/>
          </a:xfrm>
          <a:prstGeom prst="rect">
            <a:avLst/>
          </a:prstGeom>
        </p:spPr>
      </p:pic>
    </p:spTree>
    <p:extLst>
      <p:ext uri="{BB962C8B-B14F-4D97-AF65-F5344CB8AC3E}">
        <p14:creationId xmlns:p14="http://schemas.microsoft.com/office/powerpoint/2010/main" val="313119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 building&#10;&#10;Description generated with very high confidence">
            <a:extLst>
              <a:ext uri="{FF2B5EF4-FFF2-40B4-BE49-F238E27FC236}">
                <a16:creationId xmlns:a16="http://schemas.microsoft.com/office/drawing/2014/main" xmlns="" id="{94D6008D-75AE-4169-9C31-4BDCF4589D5B}"/>
              </a:ext>
            </a:extLst>
          </p:cNvPr>
          <p:cNvPicPr>
            <a:picLocks noChangeAspect="1"/>
          </p:cNvPicPr>
          <p:nvPr/>
        </p:nvPicPr>
        <p:blipFill rotWithShape="1">
          <a:blip r:embed="rId3">
            <a:extLst>
              <a:ext uri="{28A0092B-C50C-407E-A947-70E740481C1C}">
                <a14:useLocalDpi xmlns:a14="http://schemas.microsoft.com/office/drawing/2010/main" val="0"/>
              </a:ext>
            </a:extLst>
          </a:blip>
          <a:srcRect r="12346" b="6944"/>
          <a:stretch/>
        </p:blipFill>
        <p:spPr>
          <a:xfrm>
            <a:off x="3733800" y="1"/>
            <a:ext cx="5410200" cy="6858000"/>
          </a:xfrm>
          <a:prstGeom prst="rect">
            <a:avLst/>
          </a:prstGeom>
        </p:spPr>
      </p:pic>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4">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800600"/>
            <a:ext cx="9144000" cy="1981200"/>
          </a:xfrm>
          <a:prstGeom prst="rect">
            <a:avLst/>
          </a:prstGeom>
          <a:noFill/>
          <a:ln>
            <a:noFill/>
          </a:ln>
        </p:spPr>
        <p:txBody>
          <a:bodyPr wrap="square">
            <a:noAutofit/>
          </a:bodyPr>
          <a:lstStyle/>
          <a:p>
            <a:r>
              <a:rPr lang="en-US" sz="2900" b="1" baseline="30000" dirty="0">
                <a:solidFill>
                  <a:schemeClr val="bg1"/>
                </a:solidFill>
              </a:rPr>
              <a:t>28 </a:t>
            </a:r>
            <a:r>
              <a:rPr lang="en-US" sz="2900" dirty="0">
                <a:solidFill>
                  <a:schemeClr val="bg1"/>
                </a:solidFill>
              </a:rPr>
              <a:t>Be on guard for yourselves and for all the flock</a:t>
            </a:r>
            <a:r>
              <a:rPr lang="en-US" sz="2900" b="1" dirty="0">
                <a:solidFill>
                  <a:schemeClr val="bg1"/>
                </a:solidFill>
              </a:rPr>
              <a:t>, </a:t>
            </a:r>
            <a:r>
              <a:rPr lang="en-US" sz="2900" dirty="0">
                <a:solidFill>
                  <a:schemeClr val="bg1"/>
                </a:solidFill>
              </a:rPr>
              <a:t>among which the Holy Spirit has made you overseers, to shepherd the church of God </a:t>
            </a:r>
            <a:r>
              <a:rPr lang="en-US" sz="2800" b="1" u="sng" dirty="0">
                <a:solidFill>
                  <a:schemeClr val="bg1"/>
                </a:solidFill>
              </a:rPr>
              <a:t>which He purchased with His own blood</a:t>
            </a:r>
            <a:r>
              <a:rPr lang="en-US" sz="29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8775E746-325B-4DEF-9808-37DF20C26147}"/>
              </a:ext>
            </a:extLst>
          </p:cNvPr>
          <p:cNvSpPr/>
          <p:nvPr/>
        </p:nvSpPr>
        <p:spPr>
          <a:xfrm>
            <a:off x="3352800" y="152400"/>
            <a:ext cx="55626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You must </a:t>
            </a:r>
            <a:r>
              <a:rPr lang="en-US" sz="4000" b="1" i="1" dirty="0">
                <a:solidFill>
                  <a:schemeClr val="tx1"/>
                </a:solidFill>
              </a:rPr>
              <a:t>value </a:t>
            </a:r>
            <a:r>
              <a:rPr lang="en-US" sz="4000" b="1" dirty="0">
                <a:solidFill>
                  <a:schemeClr val="tx1"/>
                </a:solidFill>
              </a:rPr>
              <a:t>the flock</a:t>
            </a:r>
            <a:endParaRPr lang="en-US" sz="2400" b="1" dirty="0">
              <a:solidFill>
                <a:schemeClr val="tx1"/>
              </a:solidFill>
            </a:endParaRPr>
          </a:p>
        </p:txBody>
      </p:sp>
      <p:sp>
        <p:nvSpPr>
          <p:cNvPr id="9" name="TextBox 8">
            <a:extLst>
              <a:ext uri="{FF2B5EF4-FFF2-40B4-BE49-F238E27FC236}">
                <a16:creationId xmlns:a16="http://schemas.microsoft.com/office/drawing/2014/main" xmlns="" id="{E684F717-FE08-4FB8-B05C-CAAADC8A106D}"/>
              </a:ext>
            </a:extLst>
          </p:cNvPr>
          <p:cNvSpPr txBox="1"/>
          <p:nvPr/>
        </p:nvSpPr>
        <p:spPr>
          <a:xfrm>
            <a:off x="1371600" y="1905000"/>
            <a:ext cx="7620000" cy="640008"/>
          </a:xfrm>
          <a:prstGeom prst="rect">
            <a:avLst/>
          </a:prstGeom>
          <a:solidFill>
            <a:schemeClr val="bg2">
              <a:lumMod val="25000"/>
            </a:schemeClr>
          </a:solidFill>
          <a:ln>
            <a:solidFill>
              <a:schemeClr val="bg2"/>
            </a:solidFill>
          </a:ln>
        </p:spPr>
        <p:txBody>
          <a:bodyPr wrap="square">
            <a:noAutofit/>
          </a:bodyPr>
          <a:lstStyle/>
          <a:p>
            <a:r>
              <a:rPr lang="en-US" sz="3200" b="1" baseline="30000" dirty="0">
                <a:solidFill>
                  <a:schemeClr val="bg1"/>
                </a:solidFill>
              </a:rPr>
              <a:t>John 21 </a:t>
            </a:r>
            <a:r>
              <a:rPr lang="en-US" sz="3200" dirty="0">
                <a:solidFill>
                  <a:schemeClr val="bg1"/>
                </a:solidFill>
              </a:rPr>
              <a:t>“Do you love me?” …  “Tend my lambs” </a:t>
            </a:r>
            <a:endParaRPr lang="en-US" sz="4400" dirty="0"/>
          </a:p>
        </p:txBody>
      </p:sp>
    </p:spTree>
    <p:extLst>
      <p:ext uri="{BB962C8B-B14F-4D97-AF65-F5344CB8AC3E}">
        <p14:creationId xmlns:p14="http://schemas.microsoft.com/office/powerpoint/2010/main" val="22768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3">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800600"/>
            <a:ext cx="9144000" cy="1981200"/>
          </a:xfrm>
          <a:prstGeom prst="rect">
            <a:avLst/>
          </a:prstGeom>
          <a:noFill/>
          <a:ln>
            <a:noFill/>
          </a:ln>
        </p:spPr>
        <p:txBody>
          <a:bodyPr wrap="square">
            <a:noAutofit/>
          </a:bodyPr>
          <a:lstStyle/>
          <a:p>
            <a:r>
              <a:rPr lang="en-US" sz="2900" b="1" baseline="30000" dirty="0">
                <a:solidFill>
                  <a:schemeClr val="bg1"/>
                </a:solidFill>
              </a:rPr>
              <a:t>28 </a:t>
            </a:r>
            <a:r>
              <a:rPr lang="en-US" sz="2900" b="1" u="sng" dirty="0">
                <a:solidFill>
                  <a:schemeClr val="bg1"/>
                </a:solidFill>
              </a:rPr>
              <a:t>Be on guard </a:t>
            </a:r>
            <a:r>
              <a:rPr lang="en-US" sz="2900" dirty="0">
                <a:solidFill>
                  <a:schemeClr val="bg1"/>
                </a:solidFill>
              </a:rPr>
              <a:t>for yourselves and for all the flock</a:t>
            </a:r>
            <a:r>
              <a:rPr lang="en-US" sz="2900" b="1" dirty="0">
                <a:solidFill>
                  <a:schemeClr val="bg1"/>
                </a:solidFill>
              </a:rPr>
              <a:t>, </a:t>
            </a:r>
            <a:r>
              <a:rPr lang="en-US" sz="2900" dirty="0">
                <a:solidFill>
                  <a:schemeClr val="bg1"/>
                </a:solidFill>
              </a:rPr>
              <a:t>among which the Holy Spirit has made you overseers, to shepherd the church of God </a:t>
            </a:r>
            <a:r>
              <a:rPr lang="en-US" sz="2800" dirty="0">
                <a:solidFill>
                  <a:schemeClr val="bg1"/>
                </a:solidFill>
              </a:rPr>
              <a:t>which He purchased with His own blood</a:t>
            </a:r>
            <a:r>
              <a:rPr lang="en-US" sz="29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8775E746-325B-4DEF-9808-37DF20C26147}"/>
              </a:ext>
            </a:extLst>
          </p:cNvPr>
          <p:cNvSpPr/>
          <p:nvPr/>
        </p:nvSpPr>
        <p:spPr>
          <a:xfrm>
            <a:off x="3200400" y="152400"/>
            <a:ext cx="5867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You must </a:t>
            </a:r>
            <a:r>
              <a:rPr lang="en-US" sz="4000" b="1" i="1" dirty="0">
                <a:solidFill>
                  <a:schemeClr val="tx1"/>
                </a:solidFill>
              </a:rPr>
              <a:t>protect </a:t>
            </a:r>
            <a:r>
              <a:rPr lang="en-US" sz="4000" b="1" dirty="0">
                <a:solidFill>
                  <a:schemeClr val="tx1"/>
                </a:solidFill>
              </a:rPr>
              <a:t>the flock</a:t>
            </a:r>
            <a:endParaRPr lang="en-US" sz="2400" b="1" dirty="0">
              <a:solidFill>
                <a:schemeClr val="tx1"/>
              </a:solidFill>
            </a:endParaRPr>
          </a:p>
        </p:txBody>
      </p:sp>
    </p:spTree>
    <p:extLst>
      <p:ext uri="{BB962C8B-B14F-4D97-AF65-F5344CB8AC3E}">
        <p14:creationId xmlns:p14="http://schemas.microsoft.com/office/powerpoint/2010/main" val="261725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3">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133600"/>
          </a:xfrm>
          <a:prstGeom prst="rect">
            <a:avLst/>
          </a:prstGeom>
          <a:noFill/>
          <a:ln>
            <a:noFill/>
          </a:ln>
        </p:spPr>
        <p:txBody>
          <a:bodyPr wrap="square">
            <a:noAutofit/>
          </a:bodyPr>
          <a:lstStyle/>
          <a:p>
            <a:r>
              <a:rPr lang="en-US" sz="3000" b="1" baseline="30000" dirty="0">
                <a:solidFill>
                  <a:schemeClr val="bg1"/>
                </a:solidFill>
              </a:rPr>
              <a:t>29 </a:t>
            </a:r>
            <a:r>
              <a:rPr lang="en-US" sz="3000" dirty="0">
                <a:solidFill>
                  <a:schemeClr val="bg1"/>
                </a:solidFill>
              </a:rPr>
              <a:t>I know that after my departure savage wolves will come in among you, not sparing the flock; </a:t>
            </a:r>
            <a:r>
              <a:rPr lang="en-US" sz="3000" b="1" baseline="30000" dirty="0">
                <a:solidFill>
                  <a:schemeClr val="bg1"/>
                </a:solidFill>
              </a:rPr>
              <a:t>30 </a:t>
            </a:r>
            <a:r>
              <a:rPr lang="en-US" sz="3000" dirty="0">
                <a:solidFill>
                  <a:schemeClr val="bg1"/>
                </a:solidFill>
              </a:rPr>
              <a:t>and from among your own selves men will arise, speaking perverse things, to draw away the disciples after them. </a:t>
            </a:r>
          </a:p>
          <a:p>
            <a:r>
              <a:rPr lang="en-US" sz="2900" dirty="0">
                <a:solidFill>
                  <a:schemeClr val="bg1"/>
                </a:solidFill>
              </a:rPr>
              <a:t>.</a:t>
            </a:r>
          </a:p>
          <a:p>
            <a:endParaRPr lang="en-US" sz="3000" dirty="0"/>
          </a:p>
        </p:txBody>
      </p:sp>
      <p:sp>
        <p:nvSpPr>
          <p:cNvPr id="9" name="Rounded Rectangular Callout 13">
            <a:extLst>
              <a:ext uri="{FF2B5EF4-FFF2-40B4-BE49-F238E27FC236}">
                <a16:creationId xmlns:a16="http://schemas.microsoft.com/office/drawing/2014/main" xmlns="" id="{346B014F-FD89-4C7A-8EE6-31E0E60C88B3}"/>
              </a:ext>
            </a:extLst>
          </p:cNvPr>
          <p:cNvSpPr/>
          <p:nvPr/>
        </p:nvSpPr>
        <p:spPr>
          <a:xfrm>
            <a:off x="3200400" y="152400"/>
            <a:ext cx="5867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You must </a:t>
            </a:r>
            <a:r>
              <a:rPr lang="en-US" sz="4000" b="1" i="1" dirty="0">
                <a:solidFill>
                  <a:schemeClr val="tx1"/>
                </a:solidFill>
              </a:rPr>
              <a:t>protect </a:t>
            </a:r>
            <a:r>
              <a:rPr lang="en-US" sz="4000" b="1" dirty="0">
                <a:solidFill>
                  <a:schemeClr val="tx1"/>
                </a:solidFill>
              </a:rPr>
              <a:t>the flock</a:t>
            </a:r>
            <a:endParaRPr lang="en-US" sz="2400" b="1" dirty="0">
              <a:solidFill>
                <a:schemeClr val="tx1"/>
              </a:solidFill>
            </a:endParaRPr>
          </a:p>
        </p:txBody>
      </p:sp>
    </p:spTree>
    <p:extLst>
      <p:ext uri="{BB962C8B-B14F-4D97-AF65-F5344CB8AC3E}">
        <p14:creationId xmlns:p14="http://schemas.microsoft.com/office/powerpoint/2010/main" val="58699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3">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133600"/>
          </a:xfrm>
          <a:prstGeom prst="rect">
            <a:avLst/>
          </a:prstGeom>
          <a:noFill/>
          <a:ln>
            <a:noFill/>
          </a:ln>
        </p:spPr>
        <p:txBody>
          <a:bodyPr wrap="square">
            <a:noAutofit/>
          </a:bodyPr>
          <a:lstStyle/>
          <a:p>
            <a:r>
              <a:rPr lang="en-US" sz="3000" b="1" baseline="30000" dirty="0">
                <a:solidFill>
                  <a:schemeClr val="bg1"/>
                </a:solidFill>
              </a:rPr>
              <a:t>29 </a:t>
            </a:r>
            <a:r>
              <a:rPr lang="en-US" sz="3000" b="1" u="sng" dirty="0">
                <a:solidFill>
                  <a:schemeClr val="bg1"/>
                </a:solidFill>
              </a:rPr>
              <a:t>I know </a:t>
            </a:r>
            <a:r>
              <a:rPr lang="en-US" sz="3000" dirty="0">
                <a:solidFill>
                  <a:schemeClr val="bg1"/>
                </a:solidFill>
              </a:rPr>
              <a:t>that after my departure savage wolves will come in among you, not sparing the flock; </a:t>
            </a:r>
            <a:r>
              <a:rPr lang="en-US" sz="3000" b="1" baseline="30000" dirty="0">
                <a:solidFill>
                  <a:schemeClr val="bg1"/>
                </a:solidFill>
              </a:rPr>
              <a:t>30 </a:t>
            </a:r>
            <a:r>
              <a:rPr lang="en-US" sz="3000" dirty="0">
                <a:solidFill>
                  <a:schemeClr val="bg1"/>
                </a:solidFill>
              </a:rPr>
              <a:t>and from among your own selves men will arise, speaking perverse things, to draw away the disciples after them. </a:t>
            </a:r>
          </a:p>
          <a:p>
            <a:r>
              <a:rPr lang="en-US" sz="2900" dirty="0">
                <a:solidFill>
                  <a:schemeClr val="bg1"/>
                </a:solidFill>
              </a:rPr>
              <a:t>.</a:t>
            </a:r>
          </a:p>
          <a:p>
            <a:endParaRPr lang="en-US" sz="3000" dirty="0"/>
          </a:p>
        </p:txBody>
      </p:sp>
      <p:sp>
        <p:nvSpPr>
          <p:cNvPr id="9" name="Rounded Rectangular Callout 13">
            <a:extLst>
              <a:ext uri="{FF2B5EF4-FFF2-40B4-BE49-F238E27FC236}">
                <a16:creationId xmlns:a16="http://schemas.microsoft.com/office/drawing/2014/main" xmlns="" id="{B81A8457-FC73-4DB2-BC40-A83D3934816C}"/>
              </a:ext>
            </a:extLst>
          </p:cNvPr>
          <p:cNvSpPr/>
          <p:nvPr/>
        </p:nvSpPr>
        <p:spPr>
          <a:xfrm>
            <a:off x="3200400" y="152400"/>
            <a:ext cx="5867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You must </a:t>
            </a:r>
            <a:r>
              <a:rPr lang="en-US" sz="4000" b="1" i="1" dirty="0">
                <a:solidFill>
                  <a:schemeClr val="tx1"/>
                </a:solidFill>
              </a:rPr>
              <a:t>protect </a:t>
            </a:r>
            <a:r>
              <a:rPr lang="en-US" sz="4000" b="1" dirty="0">
                <a:solidFill>
                  <a:schemeClr val="tx1"/>
                </a:solidFill>
              </a:rPr>
              <a:t>the flock</a:t>
            </a:r>
            <a:endParaRPr lang="en-US" sz="2400" b="1" dirty="0">
              <a:solidFill>
                <a:schemeClr val="tx1"/>
              </a:solidFill>
            </a:endParaRPr>
          </a:p>
        </p:txBody>
      </p:sp>
    </p:spTree>
    <p:extLst>
      <p:ext uri="{BB962C8B-B14F-4D97-AF65-F5344CB8AC3E}">
        <p14:creationId xmlns:p14="http://schemas.microsoft.com/office/powerpoint/2010/main" val="38013828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3">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31 </a:t>
            </a:r>
            <a:r>
              <a:rPr lang="en-US" sz="3000" dirty="0">
                <a:solidFill>
                  <a:schemeClr val="bg1"/>
                </a:solidFill>
              </a:rPr>
              <a:t>Therefore be on the alert, remembering that night and day for a period of three years </a:t>
            </a:r>
            <a:r>
              <a:rPr lang="en-US" sz="3000" b="1" u="sng" dirty="0">
                <a:solidFill>
                  <a:schemeClr val="bg1"/>
                </a:solidFill>
              </a:rPr>
              <a:t>I did not cease to admonish</a:t>
            </a:r>
            <a:r>
              <a:rPr lang="en-US" sz="3000" dirty="0">
                <a:solidFill>
                  <a:schemeClr val="bg1"/>
                </a:solidFill>
              </a:rPr>
              <a:t> each one with tears.</a:t>
            </a:r>
          </a:p>
          <a:p>
            <a:endParaRPr lang="en-US" sz="3000" dirty="0">
              <a:solidFill>
                <a:schemeClr val="bg1"/>
              </a:solidFill>
            </a:endParaRPr>
          </a:p>
          <a:p>
            <a:r>
              <a:rPr lang="en-US" sz="2900" dirty="0">
                <a:solidFill>
                  <a:schemeClr val="bg1"/>
                </a:solidFill>
              </a:rPr>
              <a:t>.</a:t>
            </a:r>
          </a:p>
          <a:p>
            <a:endParaRPr lang="en-US" sz="3000" dirty="0"/>
          </a:p>
        </p:txBody>
      </p:sp>
      <p:sp>
        <p:nvSpPr>
          <p:cNvPr id="9" name="Rounded Rectangular Callout 13">
            <a:extLst>
              <a:ext uri="{FF2B5EF4-FFF2-40B4-BE49-F238E27FC236}">
                <a16:creationId xmlns:a16="http://schemas.microsoft.com/office/drawing/2014/main" xmlns="" id="{35B81CA4-1DF4-40EA-9AB9-E795067C1F3E}"/>
              </a:ext>
            </a:extLst>
          </p:cNvPr>
          <p:cNvSpPr/>
          <p:nvPr/>
        </p:nvSpPr>
        <p:spPr>
          <a:xfrm>
            <a:off x="3200400" y="152400"/>
            <a:ext cx="5867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You must </a:t>
            </a:r>
            <a:r>
              <a:rPr lang="en-US" sz="4000" b="1" i="1" dirty="0">
                <a:solidFill>
                  <a:schemeClr val="tx1"/>
                </a:solidFill>
              </a:rPr>
              <a:t>protect </a:t>
            </a:r>
            <a:r>
              <a:rPr lang="en-US" sz="4000" b="1" dirty="0">
                <a:solidFill>
                  <a:schemeClr val="tx1"/>
                </a:solidFill>
              </a:rPr>
              <a:t>the flock</a:t>
            </a:r>
            <a:endParaRPr lang="en-US" sz="2400" b="1" dirty="0">
              <a:solidFill>
                <a:schemeClr val="tx1"/>
              </a:solidFill>
            </a:endParaRPr>
          </a:p>
        </p:txBody>
      </p:sp>
    </p:spTree>
    <p:extLst>
      <p:ext uri="{BB962C8B-B14F-4D97-AF65-F5344CB8AC3E}">
        <p14:creationId xmlns:p14="http://schemas.microsoft.com/office/powerpoint/2010/main" val="16572529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3">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31 </a:t>
            </a:r>
            <a:r>
              <a:rPr lang="en-US" sz="3000" dirty="0">
                <a:solidFill>
                  <a:schemeClr val="bg1"/>
                </a:solidFill>
              </a:rPr>
              <a:t>Therefore be on the alert, remembering that night and day for a period of three years </a:t>
            </a:r>
            <a:r>
              <a:rPr lang="en-US" sz="3000" b="1" u="sng" dirty="0">
                <a:solidFill>
                  <a:schemeClr val="bg1"/>
                </a:solidFill>
              </a:rPr>
              <a:t>I did not cease to admonish</a:t>
            </a:r>
            <a:r>
              <a:rPr lang="en-US" sz="3000" dirty="0">
                <a:solidFill>
                  <a:schemeClr val="bg1"/>
                </a:solidFill>
              </a:rPr>
              <a:t> each one with tears.</a:t>
            </a:r>
          </a:p>
          <a:p>
            <a:endParaRPr lang="en-US" sz="3000" dirty="0">
              <a:solidFill>
                <a:schemeClr val="bg1"/>
              </a:solidFill>
            </a:endParaRPr>
          </a:p>
          <a:p>
            <a:r>
              <a:rPr lang="en-US" sz="2900" dirty="0">
                <a:solidFill>
                  <a:schemeClr val="bg1"/>
                </a:solidFill>
              </a:rPr>
              <a:t>.</a:t>
            </a:r>
          </a:p>
          <a:p>
            <a:endParaRPr lang="en-US" sz="3000" dirty="0"/>
          </a:p>
        </p:txBody>
      </p:sp>
      <p:sp>
        <p:nvSpPr>
          <p:cNvPr id="9" name="Rounded Rectangular Callout 13">
            <a:extLst>
              <a:ext uri="{FF2B5EF4-FFF2-40B4-BE49-F238E27FC236}">
                <a16:creationId xmlns:a16="http://schemas.microsoft.com/office/drawing/2014/main" xmlns="" id="{A37B1CC1-08B4-4381-A5C8-35A6F2325042}"/>
              </a:ext>
            </a:extLst>
          </p:cNvPr>
          <p:cNvSpPr/>
          <p:nvPr/>
        </p:nvSpPr>
        <p:spPr>
          <a:xfrm>
            <a:off x="3505200" y="152400"/>
            <a:ext cx="54102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You must </a:t>
            </a:r>
            <a:r>
              <a:rPr lang="en-US" sz="4000" b="1" i="1" dirty="0">
                <a:solidFill>
                  <a:schemeClr val="tx1"/>
                </a:solidFill>
              </a:rPr>
              <a:t>feed </a:t>
            </a:r>
            <a:r>
              <a:rPr lang="en-US" sz="4000" b="1" dirty="0">
                <a:solidFill>
                  <a:schemeClr val="tx1"/>
                </a:solidFill>
              </a:rPr>
              <a:t>the flock</a:t>
            </a:r>
            <a:endParaRPr lang="en-US" sz="2400" b="1" dirty="0">
              <a:solidFill>
                <a:schemeClr val="tx1"/>
              </a:solidFill>
            </a:endParaRPr>
          </a:p>
        </p:txBody>
      </p:sp>
      <p:sp>
        <p:nvSpPr>
          <p:cNvPr id="10" name="TextBox 9">
            <a:extLst>
              <a:ext uri="{FF2B5EF4-FFF2-40B4-BE49-F238E27FC236}">
                <a16:creationId xmlns:a16="http://schemas.microsoft.com/office/drawing/2014/main" xmlns="" id="{37D88F3F-FEA1-4B7C-B29A-90E472A44D7B}"/>
              </a:ext>
            </a:extLst>
          </p:cNvPr>
          <p:cNvSpPr txBox="1"/>
          <p:nvPr/>
        </p:nvSpPr>
        <p:spPr>
          <a:xfrm>
            <a:off x="0" y="1722193"/>
            <a:ext cx="9144000" cy="1783008"/>
          </a:xfrm>
          <a:prstGeom prst="rect">
            <a:avLst/>
          </a:prstGeom>
          <a:solidFill>
            <a:schemeClr val="bg2">
              <a:lumMod val="25000"/>
            </a:schemeClr>
          </a:solidFill>
          <a:ln>
            <a:solidFill>
              <a:schemeClr val="bg2"/>
            </a:solidFill>
          </a:ln>
        </p:spPr>
        <p:txBody>
          <a:bodyPr wrap="square">
            <a:noAutofit/>
          </a:bodyPr>
          <a:lstStyle/>
          <a:p>
            <a:r>
              <a:rPr lang="en-US" sz="2800" b="1" baseline="30000" dirty="0">
                <a:solidFill>
                  <a:schemeClr val="bg1"/>
                </a:solidFill>
              </a:rPr>
              <a:t>20 </a:t>
            </a:r>
            <a:r>
              <a:rPr lang="en-US" sz="2800" dirty="0">
                <a:solidFill>
                  <a:schemeClr val="bg1"/>
                </a:solidFill>
              </a:rPr>
              <a:t>how I did not shrink from </a:t>
            </a:r>
            <a:r>
              <a:rPr lang="en-US" sz="2800" b="1" u="sng" dirty="0">
                <a:solidFill>
                  <a:schemeClr val="bg1"/>
                </a:solidFill>
              </a:rPr>
              <a:t>declaring</a:t>
            </a:r>
            <a:r>
              <a:rPr lang="en-US" sz="2800" dirty="0">
                <a:solidFill>
                  <a:schemeClr val="bg1"/>
                </a:solidFill>
              </a:rPr>
              <a:t> to you anything that was profitable, and </a:t>
            </a:r>
            <a:r>
              <a:rPr lang="en-US" sz="2800" b="1" u="sng" dirty="0">
                <a:solidFill>
                  <a:schemeClr val="bg1"/>
                </a:solidFill>
              </a:rPr>
              <a:t>teaching</a:t>
            </a:r>
            <a:r>
              <a:rPr lang="en-US" sz="2800" dirty="0">
                <a:solidFill>
                  <a:schemeClr val="bg1"/>
                </a:solidFill>
              </a:rPr>
              <a:t> you publicly and from house to house,</a:t>
            </a:r>
            <a:r>
              <a:rPr lang="en-US" sz="2800" b="1" baseline="30000" dirty="0">
                <a:solidFill>
                  <a:schemeClr val="bg1"/>
                </a:solidFill>
              </a:rPr>
              <a:t>21 </a:t>
            </a:r>
            <a:r>
              <a:rPr lang="en-US" sz="2800" dirty="0">
                <a:solidFill>
                  <a:schemeClr val="bg1"/>
                </a:solidFill>
              </a:rPr>
              <a:t>solemnly </a:t>
            </a:r>
            <a:r>
              <a:rPr lang="en-US" sz="2800" b="1" u="sng" dirty="0">
                <a:solidFill>
                  <a:schemeClr val="bg1"/>
                </a:solidFill>
              </a:rPr>
              <a:t>testifying</a:t>
            </a:r>
            <a:r>
              <a:rPr lang="en-US" sz="2800" dirty="0">
                <a:solidFill>
                  <a:schemeClr val="bg1"/>
                </a:solidFill>
              </a:rPr>
              <a:t> to both Jews and Greeks of  repentance toward God and faith in our Lord Jesus Christ. </a:t>
            </a:r>
          </a:p>
          <a:p>
            <a:endParaRPr lang="en-US" sz="4000" dirty="0"/>
          </a:p>
        </p:txBody>
      </p:sp>
      <p:sp>
        <p:nvSpPr>
          <p:cNvPr id="11" name="Oval 10">
            <a:extLst>
              <a:ext uri="{FF2B5EF4-FFF2-40B4-BE49-F238E27FC236}">
                <a16:creationId xmlns:a16="http://schemas.microsoft.com/office/drawing/2014/main" xmlns="" id="{80055759-069C-4C1B-A934-18469E257E2A}"/>
              </a:ext>
            </a:extLst>
          </p:cNvPr>
          <p:cNvSpPr/>
          <p:nvPr/>
        </p:nvSpPr>
        <p:spPr>
          <a:xfrm>
            <a:off x="152400" y="4572000"/>
            <a:ext cx="1905000" cy="685800"/>
          </a:xfrm>
          <a:prstGeom prst="ellipse">
            <a:avLst/>
          </a:prstGeom>
          <a:no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7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3">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800600"/>
            <a:ext cx="9144000" cy="2209800"/>
          </a:xfrm>
          <a:prstGeom prst="rect">
            <a:avLst/>
          </a:prstGeom>
          <a:noFill/>
          <a:ln>
            <a:noFill/>
          </a:ln>
        </p:spPr>
        <p:txBody>
          <a:bodyPr wrap="square">
            <a:noAutofit/>
          </a:bodyPr>
          <a:lstStyle/>
          <a:p>
            <a:r>
              <a:rPr lang="en-US" sz="3000" b="1" baseline="30000" dirty="0">
                <a:solidFill>
                  <a:schemeClr val="bg1"/>
                </a:solidFill>
              </a:rPr>
              <a:t>Acts 20:32 </a:t>
            </a:r>
            <a:r>
              <a:rPr lang="en-US" sz="3000" dirty="0">
                <a:solidFill>
                  <a:schemeClr val="bg1"/>
                </a:solidFill>
              </a:rPr>
              <a:t>And now </a:t>
            </a:r>
            <a:r>
              <a:rPr lang="en-US" sz="3000" b="1" u="sng" dirty="0">
                <a:solidFill>
                  <a:schemeClr val="bg1"/>
                </a:solidFill>
              </a:rPr>
              <a:t>I commend you to God </a:t>
            </a:r>
            <a:r>
              <a:rPr lang="en-US" sz="3000" dirty="0">
                <a:solidFill>
                  <a:schemeClr val="bg1"/>
                </a:solidFill>
              </a:rPr>
              <a:t>and to the word of His grace, which is able to build you up and to give  you the inheritance among all those who are sanctified.</a:t>
            </a:r>
            <a:endParaRPr lang="en-US" sz="3000" dirty="0"/>
          </a:p>
        </p:txBody>
      </p:sp>
      <p:sp>
        <p:nvSpPr>
          <p:cNvPr id="9" name="Rounded Rectangular Callout 13">
            <a:extLst>
              <a:ext uri="{FF2B5EF4-FFF2-40B4-BE49-F238E27FC236}">
                <a16:creationId xmlns:a16="http://schemas.microsoft.com/office/drawing/2014/main" xmlns="" id="{A37B1CC1-08B4-4381-A5C8-35A6F2325042}"/>
              </a:ext>
            </a:extLst>
          </p:cNvPr>
          <p:cNvSpPr/>
          <p:nvPr/>
        </p:nvSpPr>
        <p:spPr>
          <a:xfrm>
            <a:off x="3505200" y="685800"/>
            <a:ext cx="54102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 shepherd </a:t>
            </a:r>
            <a:r>
              <a:rPr lang="en-US" sz="4000" b="1" i="1" dirty="0">
                <a:solidFill>
                  <a:schemeClr val="tx1"/>
                </a:solidFill>
              </a:rPr>
              <a:t>cares </a:t>
            </a:r>
            <a:r>
              <a:rPr lang="en-US" sz="4000" b="1" dirty="0">
                <a:solidFill>
                  <a:schemeClr val="tx1"/>
                </a:solidFill>
              </a:rPr>
              <a:t>for the flock, but ultimately </a:t>
            </a:r>
            <a:r>
              <a:rPr lang="en-US" sz="4000" b="1" i="1" dirty="0">
                <a:solidFill>
                  <a:schemeClr val="tx1"/>
                </a:solidFill>
              </a:rPr>
              <a:t>entrusts </a:t>
            </a:r>
            <a:r>
              <a:rPr lang="en-US" sz="4000" b="1" dirty="0">
                <a:solidFill>
                  <a:schemeClr val="tx1"/>
                </a:solidFill>
              </a:rPr>
              <a:t>them to God</a:t>
            </a:r>
            <a:endParaRPr lang="en-US" sz="2400" b="1" dirty="0">
              <a:solidFill>
                <a:schemeClr val="tx1"/>
              </a:solidFill>
            </a:endParaRPr>
          </a:p>
        </p:txBody>
      </p:sp>
    </p:spTree>
    <p:extLst>
      <p:ext uri="{BB962C8B-B14F-4D97-AF65-F5344CB8AC3E}">
        <p14:creationId xmlns:p14="http://schemas.microsoft.com/office/powerpoint/2010/main" val="38360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3" name="Rounded Rectangular Callout 17">
            <a:extLst>
              <a:ext uri="{FF2B5EF4-FFF2-40B4-BE49-F238E27FC236}">
                <a16:creationId xmlns:a16="http://schemas.microsoft.com/office/drawing/2014/main" xmlns="" id="{58B5CF42-FDC6-4365-BE33-2F902383427B}"/>
              </a:ext>
            </a:extLst>
          </p:cNvPr>
          <p:cNvSpPr/>
          <p:nvPr/>
        </p:nvSpPr>
        <p:spPr>
          <a:xfrm>
            <a:off x="-228600" y="3810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Missionary Journeys</a:t>
            </a:r>
          </a:p>
        </p:txBody>
      </p:sp>
      <p:sp>
        <p:nvSpPr>
          <p:cNvPr id="4" name="Rounded Rectangular Callout 17">
            <a:extLst>
              <a:ext uri="{FF2B5EF4-FFF2-40B4-BE49-F238E27FC236}">
                <a16:creationId xmlns:a16="http://schemas.microsoft.com/office/drawing/2014/main" xmlns="" id="{DC8709DE-B555-492B-BB08-8E989C8F0C21}"/>
              </a:ext>
            </a:extLst>
          </p:cNvPr>
          <p:cNvSpPr/>
          <p:nvPr/>
        </p:nvSpPr>
        <p:spPr>
          <a:xfrm>
            <a:off x="3657600" y="3886200"/>
            <a:ext cx="16764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#3</a:t>
            </a:r>
          </a:p>
        </p:txBody>
      </p:sp>
      <p:sp>
        <p:nvSpPr>
          <p:cNvPr id="9" name="Rectangle 8">
            <a:extLst>
              <a:ext uri="{FF2B5EF4-FFF2-40B4-BE49-F238E27FC236}">
                <a16:creationId xmlns:a16="http://schemas.microsoft.com/office/drawing/2014/main" xmlns="" id="{0CDCF810-9775-4109-9993-9326D3304F41}"/>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0" name="Straight Connector 9">
            <a:extLst>
              <a:ext uri="{FF2B5EF4-FFF2-40B4-BE49-F238E27FC236}">
                <a16:creationId xmlns:a16="http://schemas.microsoft.com/office/drawing/2014/main" xmlns="" id="{2AA199DA-E8F5-4A47-9B02-EFC83F4FD04E}"/>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7EEF57EE-BFCF-49DE-957E-4BA41943F62A}"/>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3C726C7A-2B50-4908-B29A-AEC605D3094B}"/>
              </a:ext>
            </a:extLst>
          </p:cNvPr>
          <p:cNvCxnSpPr>
            <a:cxnSpLocks/>
          </p:cNvCxnSpPr>
          <p:nvPr/>
        </p:nvCxnSpPr>
        <p:spPr>
          <a:xfrm flipH="1" flipV="1">
            <a:off x="8001000" y="5105400"/>
            <a:ext cx="3810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496AFD8-0590-4B9E-A623-EDA8AE20237F}"/>
              </a:ext>
            </a:extLst>
          </p:cNvPr>
          <p:cNvSpPr/>
          <p:nvPr/>
        </p:nvSpPr>
        <p:spPr>
          <a:xfrm>
            <a:off x="7467600" y="54102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4" name="Oval 13">
            <a:extLst>
              <a:ext uri="{FF2B5EF4-FFF2-40B4-BE49-F238E27FC236}">
                <a16:creationId xmlns:a16="http://schemas.microsoft.com/office/drawing/2014/main" xmlns="" id="{8A42E9A4-4DDE-4995-8891-D5C787BB57ED}"/>
              </a:ext>
            </a:extLst>
          </p:cNvPr>
          <p:cNvSpPr/>
          <p:nvPr/>
        </p:nvSpPr>
        <p:spPr>
          <a:xfrm>
            <a:off x="7848600" y="4953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ular Callout 14">
            <a:extLst>
              <a:ext uri="{FF2B5EF4-FFF2-40B4-BE49-F238E27FC236}">
                <a16:creationId xmlns:a16="http://schemas.microsoft.com/office/drawing/2014/main" xmlns="" id="{9A7AA1DF-0377-48FF-AF29-28C4F79698A8}"/>
              </a:ext>
            </a:extLst>
          </p:cNvPr>
          <p:cNvSpPr/>
          <p:nvPr/>
        </p:nvSpPr>
        <p:spPr>
          <a:xfrm>
            <a:off x="4343400" y="304800"/>
            <a:ext cx="46482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Acts 20: Paul is beginning to say some goodbyes</a:t>
            </a:r>
            <a:endParaRPr lang="en-US" sz="3200" b="1" i="1" dirty="0"/>
          </a:p>
        </p:txBody>
      </p:sp>
      <p:cxnSp>
        <p:nvCxnSpPr>
          <p:cNvPr id="27" name="Straight Connector 26">
            <a:extLst>
              <a:ext uri="{FF2B5EF4-FFF2-40B4-BE49-F238E27FC236}">
                <a16:creationId xmlns:a16="http://schemas.microsoft.com/office/drawing/2014/main" xmlns="" id="{00868F6B-C9ED-4CDC-97F0-659562A3EF3B}"/>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xmlns="" id="{DA2E2E46-4763-4356-A645-4D35399E9844}"/>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9F93F0EB-4C47-4477-A3B0-559FC6F06E6E}"/>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spTree>
    <p:extLst>
      <p:ext uri="{BB962C8B-B14F-4D97-AF65-F5344CB8AC3E}">
        <p14:creationId xmlns:p14="http://schemas.microsoft.com/office/powerpoint/2010/main" val="394175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wipe(down)">
                                      <p:cBhvr>
                                        <p:cTn id="9" dur="500"/>
                                        <p:tgtEl>
                                          <p:spTgt spid="27"/>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3">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800600"/>
            <a:ext cx="9144000" cy="2209800"/>
          </a:xfrm>
          <a:prstGeom prst="rect">
            <a:avLst/>
          </a:prstGeom>
          <a:noFill/>
          <a:ln>
            <a:noFill/>
          </a:ln>
        </p:spPr>
        <p:txBody>
          <a:bodyPr wrap="square">
            <a:noAutofit/>
          </a:bodyPr>
          <a:lstStyle/>
          <a:p>
            <a:r>
              <a:rPr lang="en-US" sz="3000" b="1" baseline="30000" dirty="0">
                <a:solidFill>
                  <a:schemeClr val="bg1"/>
                </a:solidFill>
              </a:rPr>
              <a:t>Acts 20:32 </a:t>
            </a:r>
            <a:r>
              <a:rPr lang="en-US" sz="3000" dirty="0">
                <a:solidFill>
                  <a:schemeClr val="bg1"/>
                </a:solidFill>
              </a:rPr>
              <a:t>And now I commend you to God </a:t>
            </a:r>
            <a:r>
              <a:rPr lang="en-US" sz="3000" b="1" u="sng" dirty="0">
                <a:solidFill>
                  <a:schemeClr val="bg1"/>
                </a:solidFill>
              </a:rPr>
              <a:t>and to the word of His grace</a:t>
            </a:r>
            <a:r>
              <a:rPr lang="en-US" sz="3000" dirty="0">
                <a:solidFill>
                  <a:schemeClr val="bg1"/>
                </a:solidFill>
              </a:rPr>
              <a:t>, which is able to build you up and to give  you the inheritance among all those who are sanctified.</a:t>
            </a:r>
            <a:endParaRPr lang="en-US" sz="3000" dirty="0"/>
          </a:p>
        </p:txBody>
      </p:sp>
      <p:sp>
        <p:nvSpPr>
          <p:cNvPr id="8" name="Rounded Rectangular Callout 13">
            <a:extLst>
              <a:ext uri="{FF2B5EF4-FFF2-40B4-BE49-F238E27FC236}">
                <a16:creationId xmlns:a16="http://schemas.microsoft.com/office/drawing/2014/main" xmlns="" id="{5BA11DC5-7513-4CAF-8F82-4FD6B44744C0}"/>
              </a:ext>
            </a:extLst>
          </p:cNvPr>
          <p:cNvSpPr/>
          <p:nvPr/>
        </p:nvSpPr>
        <p:spPr>
          <a:xfrm>
            <a:off x="3505200" y="685800"/>
            <a:ext cx="54102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 shepherd </a:t>
            </a:r>
            <a:r>
              <a:rPr lang="en-US" sz="4000" b="1" i="1" dirty="0">
                <a:solidFill>
                  <a:schemeClr val="tx1"/>
                </a:solidFill>
              </a:rPr>
              <a:t>cares </a:t>
            </a:r>
            <a:r>
              <a:rPr lang="en-US" sz="4000" b="1" dirty="0">
                <a:solidFill>
                  <a:schemeClr val="tx1"/>
                </a:solidFill>
              </a:rPr>
              <a:t>for the flock, but ultimately </a:t>
            </a:r>
            <a:r>
              <a:rPr lang="en-US" sz="4000" b="1" i="1" dirty="0">
                <a:solidFill>
                  <a:schemeClr val="tx1"/>
                </a:solidFill>
              </a:rPr>
              <a:t>entrusts </a:t>
            </a:r>
            <a:r>
              <a:rPr lang="en-US" sz="4000" b="1" dirty="0">
                <a:solidFill>
                  <a:schemeClr val="tx1"/>
                </a:solidFill>
              </a:rPr>
              <a:t>them to God</a:t>
            </a:r>
            <a:endParaRPr lang="en-US" sz="2400" b="1" dirty="0">
              <a:solidFill>
                <a:schemeClr val="tx1"/>
              </a:solidFill>
            </a:endParaRPr>
          </a:p>
        </p:txBody>
      </p:sp>
    </p:spTree>
    <p:extLst>
      <p:ext uri="{BB962C8B-B14F-4D97-AF65-F5344CB8AC3E}">
        <p14:creationId xmlns:p14="http://schemas.microsoft.com/office/powerpoint/2010/main" val="3339690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3">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800600"/>
            <a:ext cx="9144000" cy="2209800"/>
          </a:xfrm>
          <a:prstGeom prst="rect">
            <a:avLst/>
          </a:prstGeom>
          <a:noFill/>
          <a:ln>
            <a:noFill/>
          </a:ln>
        </p:spPr>
        <p:txBody>
          <a:bodyPr wrap="square">
            <a:noAutofit/>
          </a:bodyPr>
          <a:lstStyle/>
          <a:p>
            <a:r>
              <a:rPr lang="en-US" sz="3000" b="1" baseline="30000" dirty="0">
                <a:solidFill>
                  <a:schemeClr val="bg1"/>
                </a:solidFill>
              </a:rPr>
              <a:t>Acts 20:32 </a:t>
            </a:r>
            <a:r>
              <a:rPr lang="en-US" sz="3000" dirty="0">
                <a:solidFill>
                  <a:schemeClr val="bg1"/>
                </a:solidFill>
              </a:rPr>
              <a:t>And now I commend you to God </a:t>
            </a:r>
            <a:r>
              <a:rPr lang="en-US" sz="3000" b="1" u="sng" dirty="0">
                <a:solidFill>
                  <a:schemeClr val="bg1"/>
                </a:solidFill>
              </a:rPr>
              <a:t>and to the word of His grace</a:t>
            </a:r>
            <a:r>
              <a:rPr lang="en-US" sz="3000" dirty="0">
                <a:solidFill>
                  <a:schemeClr val="bg1"/>
                </a:solidFill>
              </a:rPr>
              <a:t>, which is able to build you up and to give  you the inheritance among all those who are sanctified.</a:t>
            </a:r>
            <a:endParaRPr lang="en-US" sz="3000" dirty="0"/>
          </a:p>
        </p:txBody>
      </p:sp>
      <p:sp>
        <p:nvSpPr>
          <p:cNvPr id="9" name="Rounded Rectangular Callout 13">
            <a:extLst>
              <a:ext uri="{FF2B5EF4-FFF2-40B4-BE49-F238E27FC236}">
                <a16:creationId xmlns:a16="http://schemas.microsoft.com/office/drawing/2014/main" xmlns="" id="{A37B1CC1-08B4-4381-A5C8-35A6F2325042}"/>
              </a:ext>
            </a:extLst>
          </p:cNvPr>
          <p:cNvSpPr/>
          <p:nvPr/>
        </p:nvSpPr>
        <p:spPr>
          <a:xfrm>
            <a:off x="3505200" y="609600"/>
            <a:ext cx="54102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The goal has always been that they could stand on their own</a:t>
            </a:r>
            <a:endParaRPr lang="en-US" sz="2400" b="1" dirty="0">
              <a:solidFill>
                <a:schemeClr val="tx1"/>
              </a:solidFill>
            </a:endParaRPr>
          </a:p>
        </p:txBody>
      </p:sp>
      <p:sp>
        <p:nvSpPr>
          <p:cNvPr id="8" name="Rounded Rectangular Callout 13">
            <a:extLst>
              <a:ext uri="{FF2B5EF4-FFF2-40B4-BE49-F238E27FC236}">
                <a16:creationId xmlns:a16="http://schemas.microsoft.com/office/drawing/2014/main" xmlns="" id="{700CCF8A-C497-4F6A-9188-DC7BD3F6E579}"/>
              </a:ext>
            </a:extLst>
          </p:cNvPr>
          <p:cNvSpPr/>
          <p:nvPr/>
        </p:nvSpPr>
        <p:spPr>
          <a:xfrm>
            <a:off x="4267200" y="3733800"/>
            <a:ext cx="4191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Passing of the torch</a:t>
            </a:r>
            <a:endParaRPr lang="en-US" sz="2000" b="1" dirty="0"/>
          </a:p>
        </p:txBody>
      </p:sp>
      <p:sp>
        <p:nvSpPr>
          <p:cNvPr id="10" name="Rounded Rectangular Callout 13">
            <a:extLst>
              <a:ext uri="{FF2B5EF4-FFF2-40B4-BE49-F238E27FC236}">
                <a16:creationId xmlns:a16="http://schemas.microsoft.com/office/drawing/2014/main" xmlns="" id="{3278385F-8A00-48FD-A95F-AE1FF170F9DA}"/>
              </a:ext>
            </a:extLst>
          </p:cNvPr>
          <p:cNvSpPr/>
          <p:nvPr/>
        </p:nvSpPr>
        <p:spPr>
          <a:xfrm>
            <a:off x="3581400" y="2286000"/>
            <a:ext cx="54102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And become shepherds in their own right!</a:t>
            </a:r>
            <a:endParaRPr lang="en-US" sz="2400" b="1" dirty="0">
              <a:solidFill>
                <a:schemeClr val="tx1"/>
              </a:solidFill>
            </a:endParaRPr>
          </a:p>
        </p:txBody>
      </p:sp>
      <p:sp>
        <p:nvSpPr>
          <p:cNvPr id="11" name="TextBox 10">
            <a:extLst>
              <a:ext uri="{FF2B5EF4-FFF2-40B4-BE49-F238E27FC236}">
                <a16:creationId xmlns:a16="http://schemas.microsoft.com/office/drawing/2014/main" xmlns="" id="{09E31640-1D61-4011-90F0-C9F5FE77F193}"/>
              </a:ext>
            </a:extLst>
          </p:cNvPr>
          <p:cNvSpPr txBox="1"/>
          <p:nvPr/>
        </p:nvSpPr>
        <p:spPr>
          <a:xfrm>
            <a:off x="152400" y="1143000"/>
            <a:ext cx="3352800" cy="3276600"/>
          </a:xfrm>
          <a:prstGeom prst="rect">
            <a:avLst/>
          </a:prstGeom>
          <a:solidFill>
            <a:schemeClr val="bg2">
              <a:lumMod val="25000"/>
            </a:schemeClr>
          </a:solidFill>
          <a:ln>
            <a:solidFill>
              <a:schemeClr val="bg2"/>
            </a:solidFill>
          </a:ln>
        </p:spPr>
        <p:txBody>
          <a:bodyPr wrap="square">
            <a:noAutofit/>
          </a:bodyPr>
          <a:lstStyle/>
          <a:p>
            <a:r>
              <a:rPr lang="en-US" sz="3000" b="1" baseline="30000" dirty="0">
                <a:solidFill>
                  <a:schemeClr val="bg1"/>
                </a:solidFill>
              </a:rPr>
              <a:t>2 Tim2:2 </a:t>
            </a:r>
            <a:r>
              <a:rPr lang="en-US" sz="3000" dirty="0">
                <a:solidFill>
                  <a:schemeClr val="bg1"/>
                </a:solidFill>
              </a:rPr>
              <a:t>The things which you have heard from me … entrust these to faithful men who will be able to teach others also.</a:t>
            </a:r>
          </a:p>
        </p:txBody>
      </p:sp>
    </p:spTree>
    <p:extLst>
      <p:ext uri="{BB962C8B-B14F-4D97-AF65-F5344CB8AC3E}">
        <p14:creationId xmlns:p14="http://schemas.microsoft.com/office/powerpoint/2010/main" val="11173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 grpId="0" animBg="1"/>
      <p:bldP spid="10" grpId="0"/>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3">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1524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Pastoral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800600"/>
            <a:ext cx="9144000" cy="2209800"/>
          </a:xfrm>
          <a:prstGeom prst="rect">
            <a:avLst/>
          </a:prstGeom>
          <a:noFill/>
          <a:ln>
            <a:noFill/>
          </a:ln>
        </p:spPr>
        <p:txBody>
          <a:bodyPr wrap="square">
            <a:noAutofit/>
          </a:bodyPr>
          <a:lstStyle/>
          <a:p>
            <a:r>
              <a:rPr lang="en-US" sz="3000" b="1" baseline="30000" dirty="0">
                <a:solidFill>
                  <a:schemeClr val="bg1"/>
                </a:solidFill>
              </a:rPr>
              <a:t>Acts 20:32 </a:t>
            </a:r>
            <a:r>
              <a:rPr lang="en-US" sz="3000" dirty="0">
                <a:solidFill>
                  <a:schemeClr val="bg1"/>
                </a:solidFill>
              </a:rPr>
              <a:t>And now I commend you to God </a:t>
            </a:r>
            <a:r>
              <a:rPr lang="en-US" sz="3000" b="1" u="sng" dirty="0">
                <a:solidFill>
                  <a:schemeClr val="bg1"/>
                </a:solidFill>
              </a:rPr>
              <a:t>and to the word of His grace</a:t>
            </a:r>
            <a:r>
              <a:rPr lang="en-US" sz="3000" dirty="0">
                <a:solidFill>
                  <a:schemeClr val="bg1"/>
                </a:solidFill>
              </a:rPr>
              <a:t>, which is able to build you up and to give  you the inheritance among all those who are sanctified.</a:t>
            </a:r>
            <a:endParaRPr lang="en-US" sz="3000" dirty="0"/>
          </a:p>
        </p:txBody>
      </p:sp>
      <p:sp>
        <p:nvSpPr>
          <p:cNvPr id="8" name="Rounded Rectangular Callout 13">
            <a:extLst>
              <a:ext uri="{FF2B5EF4-FFF2-40B4-BE49-F238E27FC236}">
                <a16:creationId xmlns:a16="http://schemas.microsoft.com/office/drawing/2014/main" xmlns="" id="{700CCF8A-C497-4F6A-9188-DC7BD3F6E579}"/>
              </a:ext>
            </a:extLst>
          </p:cNvPr>
          <p:cNvSpPr/>
          <p:nvPr/>
        </p:nvSpPr>
        <p:spPr>
          <a:xfrm>
            <a:off x="4267200" y="3733800"/>
            <a:ext cx="4191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Passing of the torch</a:t>
            </a:r>
            <a:endParaRPr lang="en-US" sz="2000" b="1" dirty="0"/>
          </a:p>
        </p:txBody>
      </p:sp>
      <p:sp>
        <p:nvSpPr>
          <p:cNvPr id="11" name="TextBox 10">
            <a:extLst>
              <a:ext uri="{FF2B5EF4-FFF2-40B4-BE49-F238E27FC236}">
                <a16:creationId xmlns:a16="http://schemas.microsoft.com/office/drawing/2014/main" xmlns="" id="{09E31640-1D61-4011-90F0-C9F5FE77F193}"/>
              </a:ext>
            </a:extLst>
          </p:cNvPr>
          <p:cNvSpPr txBox="1"/>
          <p:nvPr/>
        </p:nvSpPr>
        <p:spPr>
          <a:xfrm>
            <a:off x="152400" y="1143000"/>
            <a:ext cx="3352800" cy="3276600"/>
          </a:xfrm>
          <a:prstGeom prst="rect">
            <a:avLst/>
          </a:prstGeom>
          <a:solidFill>
            <a:schemeClr val="bg2">
              <a:lumMod val="25000"/>
            </a:schemeClr>
          </a:solidFill>
          <a:ln>
            <a:solidFill>
              <a:schemeClr val="bg2"/>
            </a:solidFill>
          </a:ln>
        </p:spPr>
        <p:txBody>
          <a:bodyPr wrap="square">
            <a:noAutofit/>
          </a:bodyPr>
          <a:lstStyle/>
          <a:p>
            <a:r>
              <a:rPr lang="en-US" sz="3000" b="1" baseline="30000" dirty="0">
                <a:solidFill>
                  <a:schemeClr val="bg1"/>
                </a:solidFill>
              </a:rPr>
              <a:t>2 Tim2:2 </a:t>
            </a:r>
            <a:r>
              <a:rPr lang="en-US" sz="3000" dirty="0">
                <a:solidFill>
                  <a:schemeClr val="bg1"/>
                </a:solidFill>
              </a:rPr>
              <a:t>The things which you have heard from me … entrust these to faithful men who will be able to teach others also.</a:t>
            </a:r>
          </a:p>
        </p:txBody>
      </p:sp>
      <p:sp>
        <p:nvSpPr>
          <p:cNvPr id="12" name="Rounded Rectangular Callout 13">
            <a:extLst>
              <a:ext uri="{FF2B5EF4-FFF2-40B4-BE49-F238E27FC236}">
                <a16:creationId xmlns:a16="http://schemas.microsoft.com/office/drawing/2014/main" xmlns="" id="{6A2D7B62-AF79-4F52-9ABA-248649FD8925}"/>
              </a:ext>
            </a:extLst>
          </p:cNvPr>
          <p:cNvSpPr/>
          <p:nvPr/>
        </p:nvSpPr>
        <p:spPr>
          <a:xfrm>
            <a:off x="3886200" y="609600"/>
            <a:ext cx="4876800" cy="2743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We’re not just caring for people -</a:t>
            </a:r>
          </a:p>
          <a:p>
            <a:pPr algn="ctr" fontAlgn="auto">
              <a:spcBef>
                <a:spcPts val="0"/>
              </a:spcBef>
              <a:spcAft>
                <a:spcPts val="0"/>
              </a:spcAft>
              <a:defRPr/>
            </a:pPr>
            <a:r>
              <a:rPr lang="en-US" sz="3200" b="1" dirty="0"/>
              <a:t>we are </a:t>
            </a:r>
            <a:r>
              <a:rPr lang="en-US" sz="3200" b="1" i="1" dirty="0"/>
              <a:t>equipping</a:t>
            </a:r>
            <a:r>
              <a:rPr lang="en-US" sz="3200" b="1" dirty="0"/>
              <a:t> people who can care for and equip others … and so on</a:t>
            </a:r>
            <a:endParaRPr lang="en-US" b="1" dirty="0"/>
          </a:p>
        </p:txBody>
      </p:sp>
    </p:spTree>
    <p:extLst>
      <p:ext uri="{BB962C8B-B14F-4D97-AF65-F5344CB8AC3E}">
        <p14:creationId xmlns:p14="http://schemas.microsoft.com/office/powerpoint/2010/main" val="1474987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3">
            <a:extLst>
              <a:ext uri="{28A0092B-C50C-407E-A947-70E740481C1C}">
                <a14:useLocalDpi xmlns:a14="http://schemas.microsoft.com/office/drawing/2010/main" val="0"/>
              </a:ext>
            </a:extLst>
          </a:blip>
          <a:srcRect t="-68" b="1"/>
          <a:stretch/>
        </p:blipFill>
        <p:spPr>
          <a:xfrm>
            <a:off x="0" y="0"/>
            <a:ext cx="9144000" cy="6858000"/>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2286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Missional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24 </a:t>
            </a:r>
            <a:r>
              <a:rPr lang="en-US" sz="3000" dirty="0">
                <a:solidFill>
                  <a:schemeClr val="bg1"/>
                </a:solidFill>
              </a:rPr>
              <a:t>But I do not consider my life of any account as dear to myself, so that I may finish </a:t>
            </a:r>
            <a:r>
              <a:rPr lang="en-US" sz="3000" b="1" u="sng" dirty="0">
                <a:solidFill>
                  <a:schemeClr val="bg1"/>
                </a:solidFill>
              </a:rPr>
              <a:t>my course </a:t>
            </a:r>
            <a:r>
              <a:rPr lang="en-US" sz="3000" dirty="0">
                <a:solidFill>
                  <a:schemeClr val="bg1"/>
                </a:solidFill>
              </a:rPr>
              <a:t>and the ministry which I received from the Lord Jesus, to testify solemnly of the gospel of the grace of God.</a:t>
            </a:r>
          </a:p>
          <a:p>
            <a:endParaRPr lang="en-US" sz="3000" dirty="0">
              <a:solidFill>
                <a:schemeClr val="bg1"/>
              </a:solidFill>
            </a:endParaRPr>
          </a:p>
          <a:p>
            <a:r>
              <a:rPr lang="en-US" sz="2900" dirty="0">
                <a:solidFill>
                  <a:schemeClr val="bg1"/>
                </a:solidFill>
              </a:rPr>
              <a:t>.</a:t>
            </a:r>
          </a:p>
          <a:p>
            <a:endParaRPr lang="en-US" sz="3000" dirty="0"/>
          </a:p>
        </p:txBody>
      </p:sp>
    </p:spTree>
    <p:extLst>
      <p:ext uri="{BB962C8B-B14F-4D97-AF65-F5344CB8AC3E}">
        <p14:creationId xmlns:p14="http://schemas.microsoft.com/office/powerpoint/2010/main" val="362032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field, grass&#10;&#10;Description generated with very high confidence">
            <a:extLst>
              <a:ext uri="{FF2B5EF4-FFF2-40B4-BE49-F238E27FC236}">
                <a16:creationId xmlns:a16="http://schemas.microsoft.com/office/drawing/2014/main" xmlns="" id="{6FAB8355-64CB-473F-A847-2F457B9765F0}"/>
              </a:ext>
            </a:extLst>
          </p:cNvPr>
          <p:cNvPicPr>
            <a:picLocks noChangeAspect="1"/>
          </p:cNvPicPr>
          <p:nvPr/>
        </p:nvPicPr>
        <p:blipFill rotWithShape="1">
          <a:blip r:embed="rId3">
            <a:extLst>
              <a:ext uri="{28A0092B-C50C-407E-A947-70E740481C1C}">
                <a14:useLocalDpi xmlns:a14="http://schemas.microsoft.com/office/drawing/2010/main" val="0"/>
              </a:ext>
            </a:extLst>
          </a:blip>
          <a:srcRect t="-68" b="1"/>
          <a:stretch/>
        </p:blipFill>
        <p:spPr>
          <a:xfrm>
            <a:off x="0" y="0"/>
            <a:ext cx="9144000" cy="6858000"/>
          </a:xfrm>
          <a:prstGeom prst="rect">
            <a:avLst/>
          </a:prstGeom>
        </p:spPr>
      </p:pic>
      <p:pic>
        <p:nvPicPr>
          <p:cNvPr id="3" name="Picture 2">
            <a:extLst>
              <a:ext uri="{FF2B5EF4-FFF2-40B4-BE49-F238E27FC236}">
                <a16:creationId xmlns:a16="http://schemas.microsoft.com/office/drawing/2014/main" xmlns="" id="{E131DD90-4224-41FF-93DD-085620855DF6}"/>
              </a:ext>
            </a:extLst>
          </p:cNvPr>
          <p:cNvPicPr>
            <a:picLocks noChangeAspect="1"/>
          </p:cNvPicPr>
          <p:nvPr/>
        </p:nvPicPr>
        <p:blipFill rotWithShape="1">
          <a:blip r:embed="rId4">
            <a:extLst>
              <a:ext uri="{28A0092B-C50C-407E-A947-70E740481C1C}">
                <a14:useLocalDpi xmlns:a14="http://schemas.microsoft.com/office/drawing/2010/main" val="0"/>
              </a:ext>
            </a:extLst>
          </a:blip>
          <a:srcRect l="6435"/>
          <a:stretch/>
        </p:blipFill>
        <p:spPr>
          <a:xfrm>
            <a:off x="3297676" y="-4864"/>
            <a:ext cx="5846323" cy="4597781"/>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2286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Missional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24 </a:t>
            </a:r>
            <a:r>
              <a:rPr lang="en-US" sz="3000" dirty="0">
                <a:solidFill>
                  <a:schemeClr val="bg1"/>
                </a:solidFill>
              </a:rPr>
              <a:t>But I do not consider my life of any account as dear to myself, so that I may finish </a:t>
            </a:r>
            <a:r>
              <a:rPr lang="en-US" sz="3000" b="1" u="sng" dirty="0">
                <a:solidFill>
                  <a:schemeClr val="bg1"/>
                </a:solidFill>
              </a:rPr>
              <a:t>my course </a:t>
            </a:r>
            <a:r>
              <a:rPr lang="en-US" sz="3000" dirty="0">
                <a:solidFill>
                  <a:schemeClr val="bg1"/>
                </a:solidFill>
              </a:rPr>
              <a:t>and the ministry which I received from the Lord Jesus, to testify solemnly of the gospel of the grace of God.</a:t>
            </a:r>
          </a:p>
          <a:p>
            <a:endParaRPr lang="en-US" sz="3000" dirty="0">
              <a:solidFill>
                <a:schemeClr val="bg1"/>
              </a:solidFill>
            </a:endParaRPr>
          </a:p>
          <a:p>
            <a:r>
              <a:rPr lang="en-US" sz="29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0E389E75-3D52-40FD-BA41-AE49B7E27708}"/>
              </a:ext>
            </a:extLst>
          </p:cNvPr>
          <p:cNvSpPr/>
          <p:nvPr/>
        </p:nvSpPr>
        <p:spPr>
          <a:xfrm>
            <a:off x="152400" y="1752600"/>
            <a:ext cx="2971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Paul’s life was about a </a:t>
            </a:r>
            <a:r>
              <a:rPr lang="en-US" sz="4000" b="1" i="1" dirty="0">
                <a:solidFill>
                  <a:schemeClr val="bg1"/>
                </a:solidFill>
              </a:rPr>
              <a:t>mission</a:t>
            </a:r>
            <a:endParaRPr lang="en-US" sz="2400" b="1" dirty="0">
              <a:solidFill>
                <a:schemeClr val="bg1"/>
              </a:solidFill>
            </a:endParaRPr>
          </a:p>
        </p:txBody>
      </p:sp>
    </p:spTree>
    <p:extLst>
      <p:ext uri="{BB962C8B-B14F-4D97-AF65-F5344CB8AC3E}">
        <p14:creationId xmlns:p14="http://schemas.microsoft.com/office/powerpoint/2010/main" val="268295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31DD90-4224-41FF-93DD-085620855DF6}"/>
              </a:ext>
            </a:extLst>
          </p:cNvPr>
          <p:cNvPicPr>
            <a:picLocks noChangeAspect="1"/>
          </p:cNvPicPr>
          <p:nvPr/>
        </p:nvPicPr>
        <p:blipFill rotWithShape="1">
          <a:blip r:embed="rId3">
            <a:extLst>
              <a:ext uri="{28A0092B-C50C-407E-A947-70E740481C1C}">
                <a14:useLocalDpi xmlns:a14="http://schemas.microsoft.com/office/drawing/2010/main" val="0"/>
              </a:ext>
            </a:extLst>
          </a:blip>
          <a:srcRect l="6435"/>
          <a:stretch/>
        </p:blipFill>
        <p:spPr>
          <a:xfrm>
            <a:off x="3297676" y="-4864"/>
            <a:ext cx="5846323" cy="4597781"/>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2286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Missional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24 </a:t>
            </a:r>
            <a:r>
              <a:rPr lang="en-US" sz="3000" dirty="0">
                <a:solidFill>
                  <a:schemeClr val="bg1"/>
                </a:solidFill>
              </a:rPr>
              <a:t>But I do not consider my life of any account as dear to myself, so that I may finish </a:t>
            </a:r>
            <a:r>
              <a:rPr lang="en-US" sz="3000" b="1" u="sng" dirty="0">
                <a:solidFill>
                  <a:schemeClr val="bg1"/>
                </a:solidFill>
              </a:rPr>
              <a:t>my course </a:t>
            </a:r>
            <a:r>
              <a:rPr lang="en-US" sz="3000" dirty="0">
                <a:solidFill>
                  <a:schemeClr val="bg1"/>
                </a:solidFill>
              </a:rPr>
              <a:t>and the ministry which I received from the Lord Jesus, to testify solemnly of the gospel of the grace of God.</a:t>
            </a:r>
          </a:p>
          <a:p>
            <a:endParaRPr lang="en-US" sz="3000" dirty="0">
              <a:solidFill>
                <a:schemeClr val="bg1"/>
              </a:solidFill>
            </a:endParaRPr>
          </a:p>
          <a:p>
            <a:r>
              <a:rPr lang="en-US" sz="29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0E389E75-3D52-40FD-BA41-AE49B7E27708}"/>
              </a:ext>
            </a:extLst>
          </p:cNvPr>
          <p:cNvSpPr/>
          <p:nvPr/>
        </p:nvSpPr>
        <p:spPr>
          <a:xfrm>
            <a:off x="152400" y="1752600"/>
            <a:ext cx="2971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Paul’s life was about a </a:t>
            </a:r>
            <a:r>
              <a:rPr lang="en-US" sz="4000" b="1" i="1" dirty="0">
                <a:solidFill>
                  <a:schemeClr val="bg1"/>
                </a:solidFill>
              </a:rPr>
              <a:t>mission</a:t>
            </a:r>
            <a:endParaRPr lang="en-US" sz="2400" b="1" dirty="0">
              <a:solidFill>
                <a:schemeClr val="bg1"/>
              </a:solidFill>
            </a:endParaRPr>
          </a:p>
        </p:txBody>
      </p:sp>
      <p:sp>
        <p:nvSpPr>
          <p:cNvPr id="9" name="TextBox 8">
            <a:extLst>
              <a:ext uri="{FF2B5EF4-FFF2-40B4-BE49-F238E27FC236}">
                <a16:creationId xmlns:a16="http://schemas.microsoft.com/office/drawing/2014/main" xmlns="" id="{D3915BCC-A350-4404-887A-55348E95A80E}"/>
              </a:ext>
            </a:extLst>
          </p:cNvPr>
          <p:cNvSpPr txBox="1"/>
          <p:nvPr/>
        </p:nvSpPr>
        <p:spPr>
          <a:xfrm>
            <a:off x="609600" y="3429000"/>
            <a:ext cx="7848600" cy="1021007"/>
          </a:xfrm>
          <a:prstGeom prst="rect">
            <a:avLst/>
          </a:prstGeom>
          <a:solidFill>
            <a:schemeClr val="bg2">
              <a:lumMod val="25000"/>
            </a:schemeClr>
          </a:solidFill>
          <a:ln>
            <a:solidFill>
              <a:schemeClr val="bg2"/>
            </a:solidFill>
          </a:ln>
        </p:spPr>
        <p:txBody>
          <a:bodyPr wrap="square">
            <a:noAutofit/>
          </a:bodyPr>
          <a:lstStyle/>
          <a:p>
            <a:r>
              <a:rPr lang="en-US" sz="2800" b="1" baseline="30000" dirty="0">
                <a:solidFill>
                  <a:schemeClr val="bg1"/>
                </a:solidFill>
              </a:rPr>
              <a:t>1Cor 9:26 </a:t>
            </a:r>
            <a:r>
              <a:rPr lang="en-US" sz="2800" dirty="0">
                <a:solidFill>
                  <a:schemeClr val="bg1"/>
                </a:solidFill>
              </a:rPr>
              <a:t>Therefore I run in such a way, as not without aim; I box in such a way, as not beating the air</a:t>
            </a:r>
          </a:p>
        </p:txBody>
      </p:sp>
    </p:spTree>
    <p:extLst>
      <p:ext uri="{BB962C8B-B14F-4D97-AF65-F5344CB8AC3E}">
        <p14:creationId xmlns:p14="http://schemas.microsoft.com/office/powerpoint/2010/main" val="786782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31DD90-4224-41FF-93DD-085620855DF6}"/>
              </a:ext>
            </a:extLst>
          </p:cNvPr>
          <p:cNvPicPr>
            <a:picLocks noChangeAspect="1"/>
          </p:cNvPicPr>
          <p:nvPr/>
        </p:nvPicPr>
        <p:blipFill rotWithShape="1">
          <a:blip r:embed="rId3">
            <a:extLst>
              <a:ext uri="{28A0092B-C50C-407E-A947-70E740481C1C}">
                <a14:useLocalDpi xmlns:a14="http://schemas.microsoft.com/office/drawing/2010/main" val="0"/>
              </a:ext>
            </a:extLst>
          </a:blip>
          <a:srcRect l="6435"/>
          <a:stretch/>
        </p:blipFill>
        <p:spPr>
          <a:xfrm>
            <a:off x="3297676" y="-4864"/>
            <a:ext cx="5846323" cy="4597781"/>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2286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Missional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24 </a:t>
            </a:r>
            <a:r>
              <a:rPr lang="en-US" sz="3000" dirty="0">
                <a:solidFill>
                  <a:schemeClr val="bg1"/>
                </a:solidFill>
              </a:rPr>
              <a:t>But I do not consider my life of any account as dear to myself, so that I may finish my course and </a:t>
            </a:r>
            <a:r>
              <a:rPr lang="en-US" sz="3000" b="1" u="sng" dirty="0">
                <a:solidFill>
                  <a:schemeClr val="bg1"/>
                </a:solidFill>
              </a:rPr>
              <a:t>the ministry which I received from the Lord Jesus</a:t>
            </a:r>
            <a:r>
              <a:rPr lang="en-US" sz="3000" dirty="0">
                <a:solidFill>
                  <a:schemeClr val="bg1"/>
                </a:solidFill>
              </a:rPr>
              <a:t>, to testify solemnly of the gospel of the grace of God.</a:t>
            </a:r>
          </a:p>
          <a:p>
            <a:endParaRPr lang="en-US" sz="3000" dirty="0">
              <a:solidFill>
                <a:schemeClr val="bg1"/>
              </a:solidFill>
            </a:endParaRPr>
          </a:p>
          <a:p>
            <a:r>
              <a:rPr lang="en-US" sz="29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0E389E75-3D52-40FD-BA41-AE49B7E27708}"/>
              </a:ext>
            </a:extLst>
          </p:cNvPr>
          <p:cNvSpPr/>
          <p:nvPr/>
        </p:nvSpPr>
        <p:spPr>
          <a:xfrm>
            <a:off x="152400" y="1752600"/>
            <a:ext cx="2971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Paul’s life was about a </a:t>
            </a:r>
            <a:r>
              <a:rPr lang="en-US" sz="4000" b="1" i="1" dirty="0">
                <a:solidFill>
                  <a:schemeClr val="bg1"/>
                </a:solidFill>
              </a:rPr>
              <a:t>mission</a:t>
            </a:r>
            <a:endParaRPr lang="en-US" sz="2400" b="1" dirty="0">
              <a:solidFill>
                <a:schemeClr val="bg1"/>
              </a:solidFill>
            </a:endParaRPr>
          </a:p>
        </p:txBody>
      </p:sp>
      <p:sp>
        <p:nvSpPr>
          <p:cNvPr id="9" name="TextBox 8">
            <a:extLst>
              <a:ext uri="{FF2B5EF4-FFF2-40B4-BE49-F238E27FC236}">
                <a16:creationId xmlns:a16="http://schemas.microsoft.com/office/drawing/2014/main" xmlns="" id="{D3915BCC-A350-4404-887A-55348E95A80E}"/>
              </a:ext>
            </a:extLst>
          </p:cNvPr>
          <p:cNvSpPr txBox="1"/>
          <p:nvPr/>
        </p:nvSpPr>
        <p:spPr>
          <a:xfrm>
            <a:off x="609600" y="3429000"/>
            <a:ext cx="7848600" cy="1021007"/>
          </a:xfrm>
          <a:prstGeom prst="rect">
            <a:avLst/>
          </a:prstGeom>
          <a:solidFill>
            <a:schemeClr val="bg2">
              <a:lumMod val="25000"/>
            </a:schemeClr>
          </a:solidFill>
          <a:ln>
            <a:solidFill>
              <a:schemeClr val="bg2"/>
            </a:solidFill>
          </a:ln>
        </p:spPr>
        <p:txBody>
          <a:bodyPr wrap="square">
            <a:noAutofit/>
          </a:bodyPr>
          <a:lstStyle/>
          <a:p>
            <a:r>
              <a:rPr lang="en-US" sz="2800" b="1" baseline="30000" dirty="0">
                <a:solidFill>
                  <a:schemeClr val="bg1"/>
                </a:solidFill>
              </a:rPr>
              <a:t>1Cor 9:26 </a:t>
            </a:r>
            <a:r>
              <a:rPr lang="en-US" sz="2800" dirty="0">
                <a:solidFill>
                  <a:schemeClr val="bg1"/>
                </a:solidFill>
              </a:rPr>
              <a:t>Therefore I run in such a way, as not without aim; I box in such a way, as not beating the air</a:t>
            </a:r>
          </a:p>
        </p:txBody>
      </p:sp>
    </p:spTree>
    <p:extLst>
      <p:ext uri="{BB962C8B-B14F-4D97-AF65-F5344CB8AC3E}">
        <p14:creationId xmlns:p14="http://schemas.microsoft.com/office/powerpoint/2010/main" val="2908952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31DD90-4224-41FF-93DD-085620855DF6}"/>
              </a:ext>
            </a:extLst>
          </p:cNvPr>
          <p:cNvPicPr>
            <a:picLocks noChangeAspect="1"/>
          </p:cNvPicPr>
          <p:nvPr/>
        </p:nvPicPr>
        <p:blipFill rotWithShape="1">
          <a:blip r:embed="rId3">
            <a:extLst>
              <a:ext uri="{28A0092B-C50C-407E-A947-70E740481C1C}">
                <a14:useLocalDpi xmlns:a14="http://schemas.microsoft.com/office/drawing/2010/main" val="0"/>
              </a:ext>
            </a:extLst>
          </a:blip>
          <a:srcRect l="6435"/>
          <a:stretch/>
        </p:blipFill>
        <p:spPr>
          <a:xfrm>
            <a:off x="3297676" y="-4864"/>
            <a:ext cx="5846323" cy="4597781"/>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2286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Missional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24 </a:t>
            </a:r>
            <a:r>
              <a:rPr lang="en-US" sz="3000" dirty="0">
                <a:solidFill>
                  <a:schemeClr val="bg1"/>
                </a:solidFill>
              </a:rPr>
              <a:t>But I do not consider my life of any account as dear to myself, so that I may finish my course and </a:t>
            </a:r>
            <a:r>
              <a:rPr lang="en-US" sz="3000" b="1" u="sng" dirty="0">
                <a:solidFill>
                  <a:schemeClr val="bg1"/>
                </a:solidFill>
              </a:rPr>
              <a:t>the ministry which I received from the Lord Jesus</a:t>
            </a:r>
            <a:r>
              <a:rPr lang="en-US" sz="3000" dirty="0">
                <a:solidFill>
                  <a:schemeClr val="bg1"/>
                </a:solidFill>
              </a:rPr>
              <a:t>, to testify solemnly of the gospel of the grace of God.</a:t>
            </a:r>
          </a:p>
          <a:p>
            <a:endParaRPr lang="en-US" sz="3000" dirty="0">
              <a:solidFill>
                <a:schemeClr val="bg1"/>
              </a:solidFill>
            </a:endParaRPr>
          </a:p>
          <a:p>
            <a:r>
              <a:rPr lang="en-US" sz="29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0E389E75-3D52-40FD-BA41-AE49B7E27708}"/>
              </a:ext>
            </a:extLst>
          </p:cNvPr>
          <p:cNvSpPr/>
          <p:nvPr/>
        </p:nvSpPr>
        <p:spPr>
          <a:xfrm>
            <a:off x="0" y="1752600"/>
            <a:ext cx="3200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A mission given by Jesus himself</a:t>
            </a:r>
            <a:endParaRPr lang="en-US" sz="2400" b="1" dirty="0">
              <a:solidFill>
                <a:schemeClr val="bg1"/>
              </a:solidFill>
            </a:endParaRPr>
          </a:p>
        </p:txBody>
      </p:sp>
    </p:spTree>
    <p:extLst>
      <p:ext uri="{BB962C8B-B14F-4D97-AF65-F5344CB8AC3E}">
        <p14:creationId xmlns:p14="http://schemas.microsoft.com/office/powerpoint/2010/main" val="259357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31DD90-4224-41FF-93DD-085620855DF6}"/>
              </a:ext>
            </a:extLst>
          </p:cNvPr>
          <p:cNvPicPr>
            <a:picLocks noChangeAspect="1"/>
          </p:cNvPicPr>
          <p:nvPr/>
        </p:nvPicPr>
        <p:blipFill rotWithShape="1">
          <a:blip r:embed="rId3">
            <a:extLst>
              <a:ext uri="{28A0092B-C50C-407E-A947-70E740481C1C}">
                <a14:useLocalDpi xmlns:a14="http://schemas.microsoft.com/office/drawing/2010/main" val="0"/>
              </a:ext>
            </a:extLst>
          </a:blip>
          <a:srcRect l="6435"/>
          <a:stretch/>
        </p:blipFill>
        <p:spPr>
          <a:xfrm>
            <a:off x="3297676" y="-4864"/>
            <a:ext cx="5846323" cy="4597781"/>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2286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Missional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24 </a:t>
            </a:r>
            <a:r>
              <a:rPr lang="en-US" sz="3000" b="1" u="sng" dirty="0">
                <a:solidFill>
                  <a:schemeClr val="bg1"/>
                </a:solidFill>
              </a:rPr>
              <a:t>But I do not consider my life of any account as dear to myself, so that </a:t>
            </a:r>
            <a:r>
              <a:rPr lang="en-US" sz="3000" dirty="0">
                <a:solidFill>
                  <a:schemeClr val="bg1"/>
                </a:solidFill>
              </a:rPr>
              <a:t>I may finish my course and the ministry which I received from the Lord Jesus, to testify solemnly of the gospel of the grace of God.</a:t>
            </a:r>
          </a:p>
          <a:p>
            <a:endParaRPr lang="en-US" sz="3000" dirty="0">
              <a:solidFill>
                <a:schemeClr val="bg1"/>
              </a:solidFill>
            </a:endParaRPr>
          </a:p>
          <a:p>
            <a:r>
              <a:rPr lang="en-US" sz="2900" dirty="0">
                <a:solidFill>
                  <a:schemeClr val="bg1"/>
                </a:solidFill>
              </a:rPr>
              <a:t>.</a:t>
            </a:r>
          </a:p>
          <a:p>
            <a:endParaRPr lang="en-US" sz="3000" dirty="0"/>
          </a:p>
        </p:txBody>
      </p:sp>
      <p:sp>
        <p:nvSpPr>
          <p:cNvPr id="7" name="Rounded Rectangular Callout 13">
            <a:extLst>
              <a:ext uri="{FF2B5EF4-FFF2-40B4-BE49-F238E27FC236}">
                <a16:creationId xmlns:a16="http://schemas.microsoft.com/office/drawing/2014/main" xmlns="" id="{E1EDBA77-6982-4A24-9D2D-822E36036F7B}"/>
              </a:ext>
            </a:extLst>
          </p:cNvPr>
          <p:cNvSpPr/>
          <p:nvPr/>
        </p:nvSpPr>
        <p:spPr>
          <a:xfrm>
            <a:off x="0" y="1752600"/>
            <a:ext cx="3200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A mission given by Jesus himself</a:t>
            </a:r>
            <a:endParaRPr lang="en-US" sz="2400" b="1" dirty="0">
              <a:solidFill>
                <a:schemeClr val="bg1"/>
              </a:solidFill>
            </a:endParaRPr>
          </a:p>
        </p:txBody>
      </p:sp>
    </p:spTree>
    <p:extLst>
      <p:ext uri="{BB962C8B-B14F-4D97-AF65-F5344CB8AC3E}">
        <p14:creationId xmlns:p14="http://schemas.microsoft.com/office/powerpoint/2010/main" val="22415459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31DD90-4224-41FF-93DD-085620855DF6}"/>
              </a:ext>
            </a:extLst>
          </p:cNvPr>
          <p:cNvPicPr>
            <a:picLocks noChangeAspect="1"/>
          </p:cNvPicPr>
          <p:nvPr/>
        </p:nvPicPr>
        <p:blipFill rotWithShape="1">
          <a:blip r:embed="rId3">
            <a:extLst>
              <a:ext uri="{28A0092B-C50C-407E-A947-70E740481C1C}">
                <a14:useLocalDpi xmlns:a14="http://schemas.microsoft.com/office/drawing/2010/main" val="0"/>
              </a:ext>
            </a:extLst>
          </a:blip>
          <a:srcRect l="6435"/>
          <a:stretch/>
        </p:blipFill>
        <p:spPr>
          <a:xfrm>
            <a:off x="3297676" y="-4864"/>
            <a:ext cx="5846323" cy="4597781"/>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2286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Missional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24 </a:t>
            </a:r>
            <a:r>
              <a:rPr lang="en-US" sz="3000" b="1" u="sng" dirty="0">
                <a:solidFill>
                  <a:schemeClr val="bg1"/>
                </a:solidFill>
              </a:rPr>
              <a:t>But I do not consider my life of any account as dear to myself, so that </a:t>
            </a:r>
            <a:r>
              <a:rPr lang="en-US" sz="3000" dirty="0">
                <a:solidFill>
                  <a:schemeClr val="bg1"/>
                </a:solidFill>
              </a:rPr>
              <a:t>I may finish my course and the ministry which I received from the Lord Jesus, to testify solemnly of the gospel of the grace of God.</a:t>
            </a:r>
          </a:p>
          <a:p>
            <a:endParaRPr lang="en-US" sz="3000" dirty="0">
              <a:solidFill>
                <a:schemeClr val="bg1"/>
              </a:solidFill>
            </a:endParaRPr>
          </a:p>
          <a:p>
            <a:r>
              <a:rPr lang="en-US" sz="29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0E389E75-3D52-40FD-BA41-AE49B7E27708}"/>
              </a:ext>
            </a:extLst>
          </p:cNvPr>
          <p:cNvSpPr/>
          <p:nvPr/>
        </p:nvSpPr>
        <p:spPr>
          <a:xfrm>
            <a:off x="-9727" y="1966609"/>
            <a:ext cx="3200400" cy="1905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Paul worked for God, not the other way around</a:t>
            </a:r>
            <a:endParaRPr lang="en-US" sz="2400" b="1" dirty="0">
              <a:solidFill>
                <a:schemeClr val="bg1"/>
              </a:solidFill>
            </a:endParaRPr>
          </a:p>
        </p:txBody>
      </p:sp>
    </p:spTree>
    <p:extLst>
      <p:ext uri="{BB962C8B-B14F-4D97-AF65-F5344CB8AC3E}">
        <p14:creationId xmlns:p14="http://schemas.microsoft.com/office/powerpoint/2010/main" val="309171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3" name="Rounded Rectangular Callout 17">
            <a:extLst>
              <a:ext uri="{FF2B5EF4-FFF2-40B4-BE49-F238E27FC236}">
                <a16:creationId xmlns:a16="http://schemas.microsoft.com/office/drawing/2014/main" xmlns="" id="{58B5CF42-FDC6-4365-BE33-2F902383427B}"/>
              </a:ext>
            </a:extLst>
          </p:cNvPr>
          <p:cNvSpPr/>
          <p:nvPr/>
        </p:nvSpPr>
        <p:spPr>
          <a:xfrm>
            <a:off x="-228600" y="3810000"/>
            <a:ext cx="4800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Missionary Journeys</a:t>
            </a:r>
          </a:p>
        </p:txBody>
      </p:sp>
      <p:sp>
        <p:nvSpPr>
          <p:cNvPr id="4" name="Rounded Rectangular Callout 17">
            <a:extLst>
              <a:ext uri="{FF2B5EF4-FFF2-40B4-BE49-F238E27FC236}">
                <a16:creationId xmlns:a16="http://schemas.microsoft.com/office/drawing/2014/main" xmlns="" id="{DC8709DE-B555-492B-BB08-8E989C8F0C21}"/>
              </a:ext>
            </a:extLst>
          </p:cNvPr>
          <p:cNvSpPr/>
          <p:nvPr/>
        </p:nvSpPr>
        <p:spPr>
          <a:xfrm>
            <a:off x="3657600" y="3886200"/>
            <a:ext cx="16764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#3</a:t>
            </a:r>
          </a:p>
        </p:txBody>
      </p:sp>
      <p:sp>
        <p:nvSpPr>
          <p:cNvPr id="9" name="Rectangle 8">
            <a:extLst>
              <a:ext uri="{FF2B5EF4-FFF2-40B4-BE49-F238E27FC236}">
                <a16:creationId xmlns:a16="http://schemas.microsoft.com/office/drawing/2014/main" xmlns="" id="{0CDCF810-9775-4109-9993-9326D3304F41}"/>
              </a:ext>
            </a:extLst>
          </p:cNvPr>
          <p:cNvSpPr/>
          <p:nvPr/>
        </p:nvSpPr>
        <p:spPr>
          <a:xfrm>
            <a:off x="7620000" y="33528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Antioch</a:t>
            </a:r>
          </a:p>
        </p:txBody>
      </p:sp>
      <p:cxnSp>
        <p:nvCxnSpPr>
          <p:cNvPr id="10" name="Straight Connector 9">
            <a:extLst>
              <a:ext uri="{FF2B5EF4-FFF2-40B4-BE49-F238E27FC236}">
                <a16:creationId xmlns:a16="http://schemas.microsoft.com/office/drawing/2014/main" xmlns="" id="{2AA199DA-E8F5-4A47-9B02-EFC83F4FD04E}"/>
              </a:ext>
            </a:extLst>
          </p:cNvPr>
          <p:cNvCxnSpPr>
            <a:cxnSpLocks/>
          </p:cNvCxnSpPr>
          <p:nvPr/>
        </p:nvCxnSpPr>
        <p:spPr>
          <a:xfrm flipV="1">
            <a:off x="8610600" y="3048000"/>
            <a:ext cx="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7EEF57EE-BFCF-49DE-957E-4BA41943F62A}"/>
              </a:ext>
            </a:extLst>
          </p:cNvPr>
          <p:cNvSpPr/>
          <p:nvPr/>
        </p:nvSpPr>
        <p:spPr>
          <a:xfrm>
            <a:off x="8382000" y="2819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3C726C7A-2B50-4908-B29A-AEC605D3094B}"/>
              </a:ext>
            </a:extLst>
          </p:cNvPr>
          <p:cNvCxnSpPr>
            <a:cxnSpLocks/>
          </p:cNvCxnSpPr>
          <p:nvPr/>
        </p:nvCxnSpPr>
        <p:spPr>
          <a:xfrm flipH="1" flipV="1">
            <a:off x="8001000" y="5105400"/>
            <a:ext cx="381000" cy="3810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496AFD8-0590-4B9E-A623-EDA8AE20237F}"/>
              </a:ext>
            </a:extLst>
          </p:cNvPr>
          <p:cNvSpPr/>
          <p:nvPr/>
        </p:nvSpPr>
        <p:spPr>
          <a:xfrm>
            <a:off x="7467600" y="54102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14" name="Oval 13">
            <a:extLst>
              <a:ext uri="{FF2B5EF4-FFF2-40B4-BE49-F238E27FC236}">
                <a16:creationId xmlns:a16="http://schemas.microsoft.com/office/drawing/2014/main" xmlns="" id="{8A42E9A4-4DDE-4995-8891-D5C787BB57ED}"/>
              </a:ext>
            </a:extLst>
          </p:cNvPr>
          <p:cNvSpPr/>
          <p:nvPr/>
        </p:nvSpPr>
        <p:spPr>
          <a:xfrm>
            <a:off x="7848600" y="49530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ular Callout 14">
            <a:extLst>
              <a:ext uri="{FF2B5EF4-FFF2-40B4-BE49-F238E27FC236}">
                <a16:creationId xmlns:a16="http://schemas.microsoft.com/office/drawing/2014/main" xmlns="" id="{9A7AA1DF-0377-48FF-AF29-28C4F79698A8}"/>
              </a:ext>
            </a:extLst>
          </p:cNvPr>
          <p:cNvSpPr/>
          <p:nvPr/>
        </p:nvSpPr>
        <p:spPr>
          <a:xfrm>
            <a:off x="4343400" y="304800"/>
            <a:ext cx="46482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Acts 20: Paul is beginning to say some goodbyes</a:t>
            </a:r>
            <a:endParaRPr lang="en-US" sz="3200" b="1" i="1" dirty="0"/>
          </a:p>
        </p:txBody>
      </p:sp>
      <p:cxnSp>
        <p:nvCxnSpPr>
          <p:cNvPr id="27" name="Straight Connector 26">
            <a:extLst>
              <a:ext uri="{FF2B5EF4-FFF2-40B4-BE49-F238E27FC236}">
                <a16:creationId xmlns:a16="http://schemas.microsoft.com/office/drawing/2014/main" xmlns="" id="{00868F6B-C9ED-4CDC-97F0-659562A3EF3B}"/>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xmlns="" id="{DA2E2E46-4763-4356-A645-4D35399E9844}"/>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9F93F0EB-4C47-4477-A3B0-559FC6F06E6E}"/>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sp>
        <p:nvSpPr>
          <p:cNvPr id="15" name="TextBox 14">
            <a:extLst>
              <a:ext uri="{FF2B5EF4-FFF2-40B4-BE49-F238E27FC236}">
                <a16:creationId xmlns:a16="http://schemas.microsoft.com/office/drawing/2014/main" xmlns="" id="{D645AB14-A16B-4BB5-8699-B0E7395CA578}"/>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20:7</a:t>
            </a:r>
            <a:r>
              <a:rPr lang="en-US" sz="3200" b="1" dirty="0"/>
              <a:t> </a:t>
            </a:r>
            <a:r>
              <a:rPr lang="en-US" sz="3200" dirty="0"/>
              <a:t>On the first day of the week, when we were gathered together to break bread, Paul began talking to them, </a:t>
            </a:r>
            <a:r>
              <a:rPr lang="en-US" sz="3200" b="1" u="sng" dirty="0">
                <a:solidFill>
                  <a:srgbClr val="002060"/>
                </a:solidFill>
              </a:rPr>
              <a:t>intending to leave the next day</a:t>
            </a:r>
            <a:r>
              <a:rPr lang="en-US" sz="3200" dirty="0"/>
              <a:t>, and he prolonged his message until midnight. </a:t>
            </a:r>
          </a:p>
          <a:p>
            <a:endParaRPr lang="en-US" sz="3200" dirty="0">
              <a:solidFill>
                <a:srgbClr val="002060"/>
              </a:solidFill>
            </a:endParaRPr>
          </a:p>
        </p:txBody>
      </p:sp>
      <p:sp>
        <p:nvSpPr>
          <p:cNvPr id="16" name="TextBox 15">
            <a:extLst>
              <a:ext uri="{FF2B5EF4-FFF2-40B4-BE49-F238E27FC236}">
                <a16:creationId xmlns:a16="http://schemas.microsoft.com/office/drawing/2014/main" xmlns="" id="{185EEBD1-BA03-4677-A420-E84F10F3B200}"/>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20:7</a:t>
            </a:r>
            <a:r>
              <a:rPr lang="en-US" sz="3200" b="1" dirty="0"/>
              <a:t> </a:t>
            </a:r>
            <a:r>
              <a:rPr lang="en-US" sz="3200" dirty="0"/>
              <a:t>On the first day of the week, when we were gathered together to break bread, Paul began talking to them, intending to leave the next day, </a:t>
            </a:r>
            <a:r>
              <a:rPr lang="en-US" sz="3200" b="1" u="sng" dirty="0">
                <a:solidFill>
                  <a:srgbClr val="002060"/>
                </a:solidFill>
              </a:rPr>
              <a:t>and he prolonged his message until midnight</a:t>
            </a:r>
            <a:r>
              <a:rPr lang="en-US" sz="3200" dirty="0"/>
              <a:t>. </a:t>
            </a:r>
          </a:p>
          <a:p>
            <a:endParaRPr lang="en-US" sz="3200" dirty="0">
              <a:solidFill>
                <a:srgbClr val="002060"/>
              </a:solidFill>
            </a:endParaRPr>
          </a:p>
        </p:txBody>
      </p:sp>
      <p:pic>
        <p:nvPicPr>
          <p:cNvPr id="17" name="Picture 16" descr="A group of people posing for the camera&#10;&#10;Description generated with very high confidence">
            <a:extLst>
              <a:ext uri="{FF2B5EF4-FFF2-40B4-BE49-F238E27FC236}">
                <a16:creationId xmlns:a16="http://schemas.microsoft.com/office/drawing/2014/main" xmlns="" id="{875111F0-2553-4ADF-986C-4BA9A5A17114}"/>
              </a:ext>
            </a:extLst>
          </p:cNvPr>
          <p:cNvPicPr>
            <a:picLocks noChangeAspect="1"/>
          </p:cNvPicPr>
          <p:nvPr/>
        </p:nvPicPr>
        <p:blipFill rotWithShape="1">
          <a:blip r:embed="rId3">
            <a:extLst>
              <a:ext uri="{28A0092B-C50C-407E-A947-70E740481C1C}">
                <a14:useLocalDpi xmlns:a14="http://schemas.microsoft.com/office/drawing/2010/main" val="0"/>
              </a:ext>
            </a:extLst>
          </a:blip>
          <a:srcRect l="5623"/>
          <a:stretch/>
        </p:blipFill>
        <p:spPr>
          <a:xfrm>
            <a:off x="0" y="0"/>
            <a:ext cx="9144000" cy="4800600"/>
          </a:xfrm>
          <a:prstGeom prst="rect">
            <a:avLst/>
          </a:prstGeom>
        </p:spPr>
      </p:pic>
    </p:spTree>
    <p:extLst>
      <p:ext uri="{BB962C8B-B14F-4D97-AF65-F5344CB8AC3E}">
        <p14:creationId xmlns:p14="http://schemas.microsoft.com/office/powerpoint/2010/main" val="31914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31DD90-4224-41FF-93DD-085620855DF6}"/>
              </a:ext>
            </a:extLst>
          </p:cNvPr>
          <p:cNvPicPr>
            <a:picLocks noChangeAspect="1"/>
          </p:cNvPicPr>
          <p:nvPr/>
        </p:nvPicPr>
        <p:blipFill rotWithShape="1">
          <a:blip r:embed="rId3">
            <a:extLst>
              <a:ext uri="{28A0092B-C50C-407E-A947-70E740481C1C}">
                <a14:useLocalDpi xmlns:a14="http://schemas.microsoft.com/office/drawing/2010/main" val="0"/>
              </a:ext>
            </a:extLst>
          </a:blip>
          <a:srcRect l="6435"/>
          <a:stretch/>
        </p:blipFill>
        <p:spPr>
          <a:xfrm>
            <a:off x="3297676" y="-4864"/>
            <a:ext cx="5846323" cy="4597781"/>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2286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Missional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24 </a:t>
            </a:r>
            <a:r>
              <a:rPr lang="en-US" sz="3000" dirty="0">
                <a:solidFill>
                  <a:schemeClr val="bg1"/>
                </a:solidFill>
              </a:rPr>
              <a:t>But I do not consider my life of any account as dear to myself, so that I may </a:t>
            </a:r>
            <a:r>
              <a:rPr lang="en-US" sz="3000" b="1" u="sng" dirty="0">
                <a:solidFill>
                  <a:schemeClr val="bg1"/>
                </a:solidFill>
              </a:rPr>
              <a:t>finish my course </a:t>
            </a:r>
            <a:r>
              <a:rPr lang="en-US" sz="3000" dirty="0">
                <a:solidFill>
                  <a:schemeClr val="bg1"/>
                </a:solidFill>
              </a:rPr>
              <a:t>and the ministry which I received from the Lord Jesus, to testify solemnly of the gospel of the grace of God.</a:t>
            </a:r>
          </a:p>
          <a:p>
            <a:endParaRPr lang="en-US" sz="3000" dirty="0">
              <a:solidFill>
                <a:schemeClr val="bg1"/>
              </a:solidFill>
            </a:endParaRPr>
          </a:p>
          <a:p>
            <a:r>
              <a:rPr lang="en-US" sz="29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0E389E75-3D52-40FD-BA41-AE49B7E27708}"/>
              </a:ext>
            </a:extLst>
          </p:cNvPr>
          <p:cNvSpPr/>
          <p:nvPr/>
        </p:nvSpPr>
        <p:spPr>
          <a:xfrm>
            <a:off x="-9727" y="1966609"/>
            <a:ext cx="3200400" cy="1905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Paul worked for God, not the other way around</a:t>
            </a:r>
            <a:endParaRPr lang="en-US" sz="2400" b="1" dirty="0">
              <a:solidFill>
                <a:schemeClr val="bg1"/>
              </a:solidFill>
            </a:endParaRPr>
          </a:p>
        </p:txBody>
      </p:sp>
    </p:spTree>
    <p:extLst>
      <p:ext uri="{BB962C8B-B14F-4D97-AF65-F5344CB8AC3E}">
        <p14:creationId xmlns:p14="http://schemas.microsoft.com/office/powerpoint/2010/main" val="22727397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31DD90-4224-41FF-93DD-085620855DF6}"/>
              </a:ext>
            </a:extLst>
          </p:cNvPr>
          <p:cNvPicPr>
            <a:picLocks noChangeAspect="1"/>
          </p:cNvPicPr>
          <p:nvPr/>
        </p:nvPicPr>
        <p:blipFill rotWithShape="1">
          <a:blip r:embed="rId3">
            <a:extLst>
              <a:ext uri="{28A0092B-C50C-407E-A947-70E740481C1C}">
                <a14:useLocalDpi xmlns:a14="http://schemas.microsoft.com/office/drawing/2010/main" val="0"/>
              </a:ext>
            </a:extLst>
          </a:blip>
          <a:srcRect l="6435"/>
          <a:stretch/>
        </p:blipFill>
        <p:spPr>
          <a:xfrm>
            <a:off x="3297676" y="-4864"/>
            <a:ext cx="5846323" cy="4597781"/>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2286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Missional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24 </a:t>
            </a:r>
            <a:r>
              <a:rPr lang="en-US" sz="3000" dirty="0">
                <a:solidFill>
                  <a:schemeClr val="bg1"/>
                </a:solidFill>
              </a:rPr>
              <a:t>But I do not consider my life of any account as dear to myself, so that I may </a:t>
            </a:r>
            <a:r>
              <a:rPr lang="en-US" sz="3000" b="1" u="sng" dirty="0">
                <a:solidFill>
                  <a:schemeClr val="bg1"/>
                </a:solidFill>
              </a:rPr>
              <a:t>finish my course </a:t>
            </a:r>
            <a:r>
              <a:rPr lang="en-US" sz="3000" dirty="0">
                <a:solidFill>
                  <a:schemeClr val="bg1"/>
                </a:solidFill>
              </a:rPr>
              <a:t>and the ministry which I received from the Lord Jesus, to testify solemnly of the gospel of the grace of God.</a:t>
            </a:r>
          </a:p>
          <a:p>
            <a:endParaRPr lang="en-US" sz="3000" dirty="0">
              <a:solidFill>
                <a:schemeClr val="bg1"/>
              </a:solidFill>
            </a:endParaRPr>
          </a:p>
          <a:p>
            <a:r>
              <a:rPr lang="en-US" sz="29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0E389E75-3D52-40FD-BA41-AE49B7E27708}"/>
              </a:ext>
            </a:extLst>
          </p:cNvPr>
          <p:cNvSpPr/>
          <p:nvPr/>
        </p:nvSpPr>
        <p:spPr>
          <a:xfrm>
            <a:off x="1" y="1371600"/>
            <a:ext cx="3352800" cy="1905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The finish line was at the end of his life</a:t>
            </a:r>
            <a:endParaRPr lang="en-US" sz="2400" b="1" dirty="0">
              <a:solidFill>
                <a:schemeClr val="bg1"/>
              </a:solidFill>
            </a:endParaRPr>
          </a:p>
        </p:txBody>
      </p:sp>
      <p:sp>
        <p:nvSpPr>
          <p:cNvPr id="7" name="Rounded Rectangular Callout 13">
            <a:extLst>
              <a:ext uri="{FF2B5EF4-FFF2-40B4-BE49-F238E27FC236}">
                <a16:creationId xmlns:a16="http://schemas.microsoft.com/office/drawing/2014/main" xmlns="" id="{C61DC511-90E5-467F-B627-053577DA4A07}"/>
              </a:ext>
            </a:extLst>
          </p:cNvPr>
          <p:cNvSpPr/>
          <p:nvPr/>
        </p:nvSpPr>
        <p:spPr>
          <a:xfrm>
            <a:off x="685800" y="3352800"/>
            <a:ext cx="76962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How’s your marathon mentality holding up? </a:t>
            </a:r>
            <a:endParaRPr lang="en-US" sz="2000" b="1" dirty="0"/>
          </a:p>
        </p:txBody>
      </p:sp>
    </p:spTree>
    <p:extLst>
      <p:ext uri="{BB962C8B-B14F-4D97-AF65-F5344CB8AC3E}">
        <p14:creationId xmlns:p14="http://schemas.microsoft.com/office/powerpoint/2010/main" val="383470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31DD90-4224-41FF-93DD-085620855DF6}"/>
              </a:ext>
            </a:extLst>
          </p:cNvPr>
          <p:cNvPicPr>
            <a:picLocks noChangeAspect="1"/>
          </p:cNvPicPr>
          <p:nvPr/>
        </p:nvPicPr>
        <p:blipFill rotWithShape="1">
          <a:blip r:embed="rId3">
            <a:extLst>
              <a:ext uri="{28A0092B-C50C-407E-A947-70E740481C1C}">
                <a14:useLocalDpi xmlns:a14="http://schemas.microsoft.com/office/drawing/2010/main" val="0"/>
              </a:ext>
            </a:extLst>
          </a:blip>
          <a:srcRect l="6435"/>
          <a:stretch/>
        </p:blipFill>
        <p:spPr>
          <a:xfrm>
            <a:off x="3297676" y="-4864"/>
            <a:ext cx="5846323" cy="4597781"/>
          </a:xfrm>
          <a:prstGeom prst="rect">
            <a:avLst/>
          </a:prstGeom>
        </p:spPr>
      </p:pic>
      <p:sp>
        <p:nvSpPr>
          <p:cNvPr id="4" name="Rounded Rectangular Callout 13">
            <a:extLst>
              <a:ext uri="{FF2B5EF4-FFF2-40B4-BE49-F238E27FC236}">
                <a16:creationId xmlns:a16="http://schemas.microsoft.com/office/drawing/2014/main" xmlns="" id="{3FC59050-4DF1-49CF-8029-ECDF74E9B345}"/>
              </a:ext>
            </a:extLst>
          </p:cNvPr>
          <p:cNvSpPr/>
          <p:nvPr/>
        </p:nvSpPr>
        <p:spPr>
          <a:xfrm>
            <a:off x="76200" y="228600"/>
            <a:ext cx="3048000" cy="990600"/>
          </a:xfrm>
          <a:prstGeom prst="wedgeRoundRectCallout">
            <a:avLst>
              <a:gd name="adj1" fmla="val -21927"/>
              <a:gd name="adj2" fmla="val 49596"/>
              <a:gd name="adj3" fmla="val 16667"/>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Missional</a:t>
            </a:r>
            <a:endParaRPr lang="en-US" sz="3600" b="1" dirty="0"/>
          </a:p>
        </p:txBody>
      </p:sp>
      <p:sp>
        <p:nvSpPr>
          <p:cNvPr id="6" name="TextBox 5">
            <a:extLst>
              <a:ext uri="{FF2B5EF4-FFF2-40B4-BE49-F238E27FC236}">
                <a16:creationId xmlns:a16="http://schemas.microsoft.com/office/drawing/2014/main" xmlns="" id="{F6DD0A70-B6B7-40D3-B9EB-6A1DF1B23CAC}"/>
              </a:ext>
            </a:extLst>
          </p:cNvPr>
          <p:cNvSpPr txBox="1"/>
          <p:nvPr/>
        </p:nvSpPr>
        <p:spPr>
          <a:xfrm>
            <a:off x="0" y="4648200"/>
            <a:ext cx="9144000" cy="2514600"/>
          </a:xfrm>
          <a:prstGeom prst="rect">
            <a:avLst/>
          </a:prstGeom>
          <a:noFill/>
          <a:ln>
            <a:noFill/>
          </a:ln>
        </p:spPr>
        <p:txBody>
          <a:bodyPr wrap="square">
            <a:noAutofit/>
          </a:bodyPr>
          <a:lstStyle/>
          <a:p>
            <a:r>
              <a:rPr lang="en-US" sz="3000" b="1" baseline="30000" dirty="0">
                <a:solidFill>
                  <a:schemeClr val="bg1"/>
                </a:solidFill>
              </a:rPr>
              <a:t>24 </a:t>
            </a:r>
            <a:r>
              <a:rPr lang="en-US" sz="3000" dirty="0">
                <a:solidFill>
                  <a:schemeClr val="bg1"/>
                </a:solidFill>
              </a:rPr>
              <a:t>But I do not consider my life of any account as dear to myself, so that I may </a:t>
            </a:r>
            <a:r>
              <a:rPr lang="en-US" sz="3000" b="1" u="sng" dirty="0">
                <a:solidFill>
                  <a:schemeClr val="bg1"/>
                </a:solidFill>
              </a:rPr>
              <a:t>finish my course </a:t>
            </a:r>
            <a:r>
              <a:rPr lang="en-US" sz="3000" dirty="0">
                <a:solidFill>
                  <a:schemeClr val="bg1"/>
                </a:solidFill>
              </a:rPr>
              <a:t>and the ministry which I received from the Lord Jesus, to testify solemnly of the gospel of the grace of God.</a:t>
            </a:r>
          </a:p>
          <a:p>
            <a:endParaRPr lang="en-US" sz="3000" dirty="0">
              <a:solidFill>
                <a:schemeClr val="bg1"/>
              </a:solidFill>
            </a:endParaRPr>
          </a:p>
          <a:p>
            <a:r>
              <a:rPr lang="en-US" sz="2900" dirty="0">
                <a:solidFill>
                  <a:schemeClr val="bg1"/>
                </a:solidFill>
              </a:rPr>
              <a:t>.</a:t>
            </a:r>
          </a:p>
          <a:p>
            <a:endParaRPr lang="en-US" sz="3000" dirty="0"/>
          </a:p>
        </p:txBody>
      </p:sp>
      <p:sp>
        <p:nvSpPr>
          <p:cNvPr id="8" name="Rounded Rectangular Callout 13">
            <a:extLst>
              <a:ext uri="{FF2B5EF4-FFF2-40B4-BE49-F238E27FC236}">
                <a16:creationId xmlns:a16="http://schemas.microsoft.com/office/drawing/2014/main" xmlns="" id="{0E389E75-3D52-40FD-BA41-AE49B7E27708}"/>
              </a:ext>
            </a:extLst>
          </p:cNvPr>
          <p:cNvSpPr/>
          <p:nvPr/>
        </p:nvSpPr>
        <p:spPr>
          <a:xfrm>
            <a:off x="1" y="1371600"/>
            <a:ext cx="3352800" cy="1905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The finish line was at the end of his life</a:t>
            </a:r>
            <a:endParaRPr lang="en-US" sz="2400" b="1" dirty="0">
              <a:solidFill>
                <a:schemeClr val="bg1"/>
              </a:solidFill>
            </a:endParaRPr>
          </a:p>
        </p:txBody>
      </p:sp>
      <p:sp>
        <p:nvSpPr>
          <p:cNvPr id="7" name="Rounded Rectangular Callout 13">
            <a:extLst>
              <a:ext uri="{FF2B5EF4-FFF2-40B4-BE49-F238E27FC236}">
                <a16:creationId xmlns:a16="http://schemas.microsoft.com/office/drawing/2014/main" xmlns="" id="{C61DC511-90E5-467F-B627-053577DA4A07}"/>
              </a:ext>
            </a:extLst>
          </p:cNvPr>
          <p:cNvSpPr/>
          <p:nvPr/>
        </p:nvSpPr>
        <p:spPr>
          <a:xfrm>
            <a:off x="1066800" y="3810000"/>
            <a:ext cx="70866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Challenge: Finish your course!</a:t>
            </a:r>
            <a:endParaRPr lang="en-US" sz="2400" b="1" dirty="0"/>
          </a:p>
        </p:txBody>
      </p:sp>
      <p:sp>
        <p:nvSpPr>
          <p:cNvPr id="11" name="TextBox 10">
            <a:extLst>
              <a:ext uri="{FF2B5EF4-FFF2-40B4-BE49-F238E27FC236}">
                <a16:creationId xmlns:a16="http://schemas.microsoft.com/office/drawing/2014/main" xmlns="" id="{98C44220-733B-44BD-916F-03642ED6A1E7}"/>
              </a:ext>
            </a:extLst>
          </p:cNvPr>
          <p:cNvSpPr txBox="1"/>
          <p:nvPr/>
        </p:nvSpPr>
        <p:spPr>
          <a:xfrm>
            <a:off x="3276600" y="1219200"/>
            <a:ext cx="5715000" cy="2590800"/>
          </a:xfrm>
          <a:prstGeom prst="rect">
            <a:avLst/>
          </a:prstGeom>
          <a:solidFill>
            <a:schemeClr val="bg2">
              <a:lumMod val="25000"/>
            </a:schemeClr>
          </a:solidFill>
          <a:ln>
            <a:solidFill>
              <a:schemeClr val="bg2"/>
            </a:solidFill>
          </a:ln>
        </p:spPr>
        <p:txBody>
          <a:bodyPr wrap="square">
            <a:noAutofit/>
          </a:bodyPr>
          <a:lstStyle/>
          <a:p>
            <a:r>
              <a:rPr lang="en-US" sz="2800" b="1" baseline="30000" dirty="0">
                <a:solidFill>
                  <a:schemeClr val="bg1"/>
                </a:solidFill>
              </a:rPr>
              <a:t> 2 Tim 4:7 </a:t>
            </a:r>
            <a:r>
              <a:rPr lang="en-US" sz="2800" dirty="0">
                <a:solidFill>
                  <a:schemeClr val="bg1"/>
                </a:solidFill>
              </a:rPr>
              <a:t>I have fought the good fight, I have finished the course, I have kept the faith; </a:t>
            </a:r>
            <a:r>
              <a:rPr lang="en-US" sz="2800" b="1" baseline="30000" dirty="0">
                <a:solidFill>
                  <a:schemeClr val="bg1"/>
                </a:solidFill>
              </a:rPr>
              <a:t>8 </a:t>
            </a:r>
            <a:r>
              <a:rPr lang="en-US" sz="2800" dirty="0">
                <a:solidFill>
                  <a:schemeClr val="bg1"/>
                </a:solidFill>
              </a:rPr>
              <a:t>in the future there is laid up for me the crown of righteousness, which the Lord, the righteous Judge, will award to me on that day; </a:t>
            </a:r>
          </a:p>
        </p:txBody>
      </p:sp>
    </p:spTree>
    <p:extLst>
      <p:ext uri="{BB962C8B-B14F-4D97-AF65-F5344CB8AC3E}">
        <p14:creationId xmlns:p14="http://schemas.microsoft.com/office/powerpoint/2010/main" val="9286421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3955051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lose up of an animal&#10;&#10;Description generated with high confidence">
            <a:extLst>
              <a:ext uri="{FF2B5EF4-FFF2-40B4-BE49-F238E27FC236}">
                <a16:creationId xmlns:a16="http://schemas.microsoft.com/office/drawing/2014/main" xmlns="" id="{76309D2D-E389-4D9E-8B08-36DD2CF37A7E}"/>
              </a:ext>
            </a:extLst>
          </p:cNvPr>
          <p:cNvPicPr>
            <a:picLocks noChangeAspect="1"/>
          </p:cNvPicPr>
          <p:nvPr/>
        </p:nvPicPr>
        <p:blipFill rotWithShape="1">
          <a:blip r:embed="rId2">
            <a:extLst>
              <a:ext uri="{28A0092B-C50C-407E-A947-70E740481C1C}">
                <a14:useLocalDpi xmlns:a14="http://schemas.microsoft.com/office/drawing/2010/main" val="0"/>
              </a:ext>
            </a:extLst>
          </a:blip>
          <a:srcRect l="29242" t="7807" r="1" b="15157"/>
          <a:stretch/>
        </p:blipFill>
        <p:spPr>
          <a:xfrm>
            <a:off x="0" y="0"/>
            <a:ext cx="9144000" cy="6858000"/>
          </a:xfrm>
          <a:prstGeom prst="rect">
            <a:avLst/>
          </a:prstGeom>
        </p:spPr>
      </p:pic>
      <p:sp>
        <p:nvSpPr>
          <p:cNvPr id="5" name="Rounded Rectangular Callout 14">
            <a:extLst>
              <a:ext uri="{FF2B5EF4-FFF2-40B4-BE49-F238E27FC236}">
                <a16:creationId xmlns:a16="http://schemas.microsoft.com/office/drawing/2014/main" xmlns="" id="{619BBA62-4B5A-494C-A73B-87E17D80AD75}"/>
              </a:ext>
            </a:extLst>
          </p:cNvPr>
          <p:cNvSpPr/>
          <p:nvPr/>
        </p:nvSpPr>
        <p:spPr>
          <a:xfrm>
            <a:off x="4343400" y="838200"/>
            <a:ext cx="46482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Acts 20: Paul is beginning to say some goodbyes</a:t>
            </a:r>
            <a:endParaRPr lang="en-US" sz="3200" b="1" i="1" dirty="0"/>
          </a:p>
        </p:txBody>
      </p:sp>
      <p:cxnSp>
        <p:nvCxnSpPr>
          <p:cNvPr id="7" name="Straight Connector 6">
            <a:extLst>
              <a:ext uri="{FF2B5EF4-FFF2-40B4-BE49-F238E27FC236}">
                <a16:creationId xmlns:a16="http://schemas.microsoft.com/office/drawing/2014/main" xmlns="" id="{F046A4D2-C250-498E-96B0-3B1586F51124}"/>
              </a:ext>
            </a:extLst>
          </p:cNvPr>
          <p:cNvCxnSpPr>
            <a:cxnSpLocks/>
          </p:cNvCxnSpPr>
          <p:nvPr/>
        </p:nvCxnSpPr>
        <p:spPr>
          <a:xfrm flipV="1">
            <a:off x="3505200" y="381000"/>
            <a:ext cx="381000" cy="838200"/>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41527CEB-2654-4E03-AACE-1218EE11A909}"/>
              </a:ext>
            </a:extLst>
          </p:cNvPr>
          <p:cNvSpPr/>
          <p:nvPr/>
        </p:nvSpPr>
        <p:spPr>
          <a:xfrm>
            <a:off x="3352800" y="9906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27135BDF-DB14-4338-BBFA-A3774D4D1966}"/>
              </a:ext>
            </a:extLst>
          </p:cNvPr>
          <p:cNvSpPr/>
          <p:nvPr/>
        </p:nvSpPr>
        <p:spPr>
          <a:xfrm>
            <a:off x="3581400" y="666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Troas</a:t>
            </a:r>
          </a:p>
        </p:txBody>
      </p:sp>
      <p:pic>
        <p:nvPicPr>
          <p:cNvPr id="11" name="Picture 10" descr="A group of people posing for the camera&#10;&#10;Description generated with very high confidence">
            <a:extLst>
              <a:ext uri="{FF2B5EF4-FFF2-40B4-BE49-F238E27FC236}">
                <a16:creationId xmlns:a16="http://schemas.microsoft.com/office/drawing/2014/main" xmlns="" id="{A7756BB3-0862-4349-8305-043826BC9BA9}"/>
              </a:ext>
            </a:extLst>
          </p:cNvPr>
          <p:cNvPicPr>
            <a:picLocks noChangeAspect="1"/>
          </p:cNvPicPr>
          <p:nvPr/>
        </p:nvPicPr>
        <p:blipFill rotWithShape="1">
          <a:blip r:embed="rId3">
            <a:extLst>
              <a:ext uri="{28A0092B-C50C-407E-A947-70E740481C1C}">
                <a14:useLocalDpi xmlns:a14="http://schemas.microsoft.com/office/drawing/2010/main" val="0"/>
              </a:ext>
            </a:extLst>
          </a:blip>
          <a:srcRect l="5623"/>
          <a:stretch/>
        </p:blipFill>
        <p:spPr>
          <a:xfrm>
            <a:off x="0" y="0"/>
            <a:ext cx="9144000" cy="4800600"/>
          </a:xfrm>
          <a:prstGeom prst="rect">
            <a:avLst/>
          </a:prstGeom>
        </p:spPr>
      </p:pic>
      <p:sp>
        <p:nvSpPr>
          <p:cNvPr id="10" name="TextBox 9">
            <a:extLst>
              <a:ext uri="{FF2B5EF4-FFF2-40B4-BE49-F238E27FC236}">
                <a16:creationId xmlns:a16="http://schemas.microsoft.com/office/drawing/2014/main" xmlns="" id="{107D7756-8927-4C84-9984-FCF790873A56}"/>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20:7</a:t>
            </a:r>
            <a:r>
              <a:rPr lang="en-US" sz="3200" b="1" dirty="0"/>
              <a:t> </a:t>
            </a:r>
            <a:r>
              <a:rPr lang="en-US" sz="3200" b="1" u="sng" dirty="0">
                <a:solidFill>
                  <a:srgbClr val="002060"/>
                </a:solidFill>
              </a:rPr>
              <a:t>On the first day of the week</a:t>
            </a:r>
            <a:r>
              <a:rPr lang="en-US" sz="3200" dirty="0"/>
              <a:t>, when we were gathered together to break bread, Paul began talking to them, intending to leave the next day, and he prolonged his message until midnight. </a:t>
            </a:r>
          </a:p>
          <a:p>
            <a:endParaRPr lang="en-US" sz="3200" dirty="0">
              <a:solidFill>
                <a:srgbClr val="002060"/>
              </a:solidFill>
            </a:endParaRPr>
          </a:p>
        </p:txBody>
      </p:sp>
      <p:sp>
        <p:nvSpPr>
          <p:cNvPr id="3" name="Oval 2">
            <a:extLst>
              <a:ext uri="{FF2B5EF4-FFF2-40B4-BE49-F238E27FC236}">
                <a16:creationId xmlns:a16="http://schemas.microsoft.com/office/drawing/2014/main" xmlns="" id="{06885675-A65D-45CD-8D87-606EBDFE64D3}"/>
              </a:ext>
            </a:extLst>
          </p:cNvPr>
          <p:cNvSpPr/>
          <p:nvPr/>
        </p:nvSpPr>
        <p:spPr>
          <a:xfrm>
            <a:off x="3429000" y="6324600"/>
            <a:ext cx="3200400" cy="502596"/>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11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the camera&#10;&#10;Description generated with very high confidence">
            <a:extLst>
              <a:ext uri="{FF2B5EF4-FFF2-40B4-BE49-F238E27FC236}">
                <a16:creationId xmlns:a16="http://schemas.microsoft.com/office/drawing/2014/main" xmlns="" id="{A7756BB3-0862-4349-8305-043826BC9BA9}"/>
              </a:ext>
            </a:extLst>
          </p:cNvPr>
          <p:cNvPicPr>
            <a:picLocks noChangeAspect="1"/>
          </p:cNvPicPr>
          <p:nvPr/>
        </p:nvPicPr>
        <p:blipFill rotWithShape="1">
          <a:blip r:embed="rId2">
            <a:extLst>
              <a:ext uri="{28A0092B-C50C-407E-A947-70E740481C1C}">
                <a14:useLocalDpi xmlns:a14="http://schemas.microsoft.com/office/drawing/2010/main" val="0"/>
              </a:ext>
            </a:extLst>
          </a:blip>
          <a:srcRect l="5623"/>
          <a:stretch/>
        </p:blipFill>
        <p:spPr>
          <a:xfrm>
            <a:off x="0" y="0"/>
            <a:ext cx="9144000" cy="4800600"/>
          </a:xfrm>
          <a:prstGeom prst="rect">
            <a:avLst/>
          </a:prstGeom>
        </p:spPr>
      </p:pic>
      <p:pic>
        <p:nvPicPr>
          <p:cNvPr id="6" name="Picture 5" descr="A person wearing a suit and tie&#10;&#10;Description generated with very high confidence">
            <a:extLst>
              <a:ext uri="{FF2B5EF4-FFF2-40B4-BE49-F238E27FC236}">
                <a16:creationId xmlns:a16="http://schemas.microsoft.com/office/drawing/2014/main" xmlns="" id="{3BC7686A-14B9-458A-A909-C03388475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5225143"/>
          </a:xfrm>
          <a:prstGeom prst="rect">
            <a:avLst/>
          </a:prstGeom>
        </p:spPr>
      </p:pic>
      <p:sp>
        <p:nvSpPr>
          <p:cNvPr id="10" name="TextBox 9">
            <a:extLst>
              <a:ext uri="{FF2B5EF4-FFF2-40B4-BE49-F238E27FC236}">
                <a16:creationId xmlns:a16="http://schemas.microsoft.com/office/drawing/2014/main" xmlns="" id="{107D7756-8927-4C84-9984-FCF790873A56}"/>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20:8 </a:t>
            </a:r>
            <a:r>
              <a:rPr lang="en-US" sz="3200" dirty="0"/>
              <a:t>There were many lamps in the upper room where we were gathered together. </a:t>
            </a:r>
            <a:r>
              <a:rPr lang="en-US" sz="3200" b="1" baseline="30000" dirty="0"/>
              <a:t>9 </a:t>
            </a:r>
            <a:r>
              <a:rPr lang="en-US" sz="3200" dirty="0"/>
              <a:t>And there was a young man named Eutychus sitting on the window sill, </a:t>
            </a:r>
            <a:r>
              <a:rPr lang="en-US" sz="3200" b="1" u="sng" dirty="0">
                <a:solidFill>
                  <a:srgbClr val="002060"/>
                </a:solidFill>
              </a:rPr>
              <a:t>sinking into a deep sleep</a:t>
            </a:r>
            <a:r>
              <a:rPr lang="en-US" sz="3200" dirty="0"/>
              <a:t>; </a:t>
            </a:r>
          </a:p>
          <a:p>
            <a:endParaRPr lang="en-US" sz="3200" dirty="0">
              <a:solidFill>
                <a:srgbClr val="002060"/>
              </a:solidFill>
            </a:endParaRPr>
          </a:p>
        </p:txBody>
      </p:sp>
    </p:spTree>
    <p:extLst>
      <p:ext uri="{BB962C8B-B14F-4D97-AF65-F5344CB8AC3E}">
        <p14:creationId xmlns:p14="http://schemas.microsoft.com/office/powerpoint/2010/main" val="308492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12447</TotalTime>
  <Words>883</Words>
  <Application>Microsoft Office PowerPoint</Application>
  <PresentationFormat>On-screen Show (4:3)</PresentationFormat>
  <Paragraphs>287</Paragraphs>
  <Slides>73</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Andalus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wolfed</cp:lastModifiedBy>
  <cp:revision>1535</cp:revision>
  <dcterms:created xsi:type="dcterms:W3CDTF">2015-11-05T16:00:32Z</dcterms:created>
  <dcterms:modified xsi:type="dcterms:W3CDTF">2018-12-27T16:44:05Z</dcterms:modified>
</cp:coreProperties>
</file>