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52" r:id="rId1"/>
  </p:sldMasterIdLst>
  <p:notesMasterIdLst>
    <p:notesMasterId r:id="rId76"/>
  </p:notesMasterIdLst>
  <p:sldIdLst>
    <p:sldId id="256" r:id="rId2"/>
    <p:sldId id="305" r:id="rId3"/>
    <p:sldId id="342" r:id="rId4"/>
    <p:sldId id="377" r:id="rId5"/>
    <p:sldId id="359" r:id="rId6"/>
    <p:sldId id="361" r:id="rId7"/>
    <p:sldId id="360" r:id="rId8"/>
    <p:sldId id="343" r:id="rId9"/>
    <p:sldId id="293" r:id="rId10"/>
    <p:sldId id="362" r:id="rId11"/>
    <p:sldId id="394" r:id="rId12"/>
    <p:sldId id="395" r:id="rId13"/>
    <p:sldId id="399" r:id="rId14"/>
    <p:sldId id="396" r:id="rId15"/>
    <p:sldId id="397" r:id="rId16"/>
    <p:sldId id="398" r:id="rId17"/>
    <p:sldId id="294" r:id="rId18"/>
    <p:sldId id="345" r:id="rId19"/>
    <p:sldId id="378" r:id="rId20"/>
    <p:sldId id="346" r:id="rId21"/>
    <p:sldId id="363" r:id="rId22"/>
    <p:sldId id="379" r:id="rId23"/>
    <p:sldId id="373" r:id="rId24"/>
    <p:sldId id="380" r:id="rId25"/>
    <p:sldId id="381" r:id="rId26"/>
    <p:sldId id="400" r:id="rId27"/>
    <p:sldId id="291" r:id="rId28"/>
    <p:sldId id="317" r:id="rId29"/>
    <p:sldId id="292" r:id="rId30"/>
    <p:sldId id="404" r:id="rId31"/>
    <p:sldId id="405" r:id="rId32"/>
    <p:sldId id="364" r:id="rId33"/>
    <p:sldId id="365" r:id="rId34"/>
    <p:sldId id="295" r:id="rId35"/>
    <p:sldId id="347" r:id="rId36"/>
    <p:sldId id="366" r:id="rId37"/>
    <p:sldId id="367" r:id="rId38"/>
    <p:sldId id="348" r:id="rId39"/>
    <p:sldId id="383" r:id="rId40"/>
    <p:sldId id="297" r:id="rId41"/>
    <p:sldId id="368" r:id="rId42"/>
    <p:sldId id="350" r:id="rId43"/>
    <p:sldId id="384" r:id="rId44"/>
    <p:sldId id="385" r:id="rId45"/>
    <p:sldId id="298" r:id="rId46"/>
    <p:sldId id="386" r:id="rId47"/>
    <p:sldId id="319" r:id="rId48"/>
    <p:sldId id="351" r:id="rId49"/>
    <p:sldId id="299" r:id="rId50"/>
    <p:sldId id="369" r:id="rId51"/>
    <p:sldId id="306" r:id="rId52"/>
    <p:sldId id="406" r:id="rId53"/>
    <p:sldId id="390" r:id="rId54"/>
    <p:sldId id="309" r:id="rId55"/>
    <p:sldId id="387" r:id="rId56"/>
    <p:sldId id="388" r:id="rId57"/>
    <p:sldId id="315" r:id="rId58"/>
    <p:sldId id="311" r:id="rId59"/>
    <p:sldId id="389" r:id="rId60"/>
    <p:sldId id="321" r:id="rId61"/>
    <p:sldId id="339" r:id="rId62"/>
    <p:sldId id="312" r:id="rId63"/>
    <p:sldId id="316" r:id="rId64"/>
    <p:sldId id="338" r:id="rId65"/>
    <p:sldId id="300" r:id="rId66"/>
    <p:sldId id="401" r:id="rId67"/>
    <p:sldId id="402" r:id="rId68"/>
    <p:sldId id="403" r:id="rId69"/>
    <p:sldId id="391" r:id="rId70"/>
    <p:sldId id="353" r:id="rId71"/>
    <p:sldId id="354" r:id="rId72"/>
    <p:sldId id="407" r:id="rId73"/>
    <p:sldId id="393" r:id="rId74"/>
    <p:sldId id="392" r:id="rId75"/>
  </p:sldIdLst>
  <p:sldSz cx="9144000" cy="6858000" type="screen4x3"/>
  <p:notesSz cx="6858000" cy="9144000"/>
  <p:defaultTextStyle>
    <a:defPPr>
      <a:defRPr lang="en-US"/>
    </a:defPPr>
    <a:lvl1pPr algn="ctr" rtl="0" eaLnBrk="0" fontAlgn="base" hangingPunct="0">
      <a:spcBef>
        <a:spcPct val="0"/>
      </a:spcBef>
      <a:spcAft>
        <a:spcPct val="0"/>
      </a:spcAft>
      <a:defRPr sz="28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8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8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8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86" autoAdjust="0"/>
    <p:restoredTop sz="99876" autoAdjust="0"/>
  </p:normalViewPr>
  <p:slideViewPr>
    <p:cSldViewPr>
      <p:cViewPr varScale="1">
        <p:scale>
          <a:sx n="81" d="100"/>
          <a:sy n="81" d="100"/>
        </p:scale>
        <p:origin x="68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3" d="100"/>
        <a:sy n="153" d="100"/>
      </p:scale>
      <p:origin x="0" y="-4536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AF19E3-7E3C-49F4-A285-9F3721A48B42}" type="datetimeFigureOut">
              <a:rPr lang="en-US" smtClean="0"/>
              <a:pPr/>
              <a:t>7/17/2021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63F40E-2017-4AF7-B053-6FE1D5CEC704}" type="slidenum">
              <a:rPr lang="en-US" smtClean="0"/>
              <a:pPr/>
              <a:t>‹#›</a:t>
            </a:fld>
            <a:endParaRPr lang="en-US"/>
          </a:p>
        </p:txBody>
      </p:sp>
    </p:spTree>
    <p:extLst>
      <p:ext uri="{BB962C8B-B14F-4D97-AF65-F5344CB8AC3E}">
        <p14:creationId xmlns:p14="http://schemas.microsoft.com/office/powerpoint/2010/main" val="3923480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1</a:t>
            </a:fld>
            <a:endParaRPr lang="en-US"/>
          </a:p>
        </p:txBody>
      </p:sp>
    </p:spTree>
    <p:extLst>
      <p:ext uri="{BB962C8B-B14F-4D97-AF65-F5344CB8AC3E}">
        <p14:creationId xmlns:p14="http://schemas.microsoft.com/office/powerpoint/2010/main" val="13033264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10</a:t>
            </a:fld>
            <a:endParaRPr lang="en-US"/>
          </a:p>
        </p:txBody>
      </p:sp>
    </p:spTree>
    <p:extLst>
      <p:ext uri="{BB962C8B-B14F-4D97-AF65-F5344CB8AC3E}">
        <p14:creationId xmlns:p14="http://schemas.microsoft.com/office/powerpoint/2010/main" val="3849700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11</a:t>
            </a:fld>
            <a:endParaRPr lang="en-US"/>
          </a:p>
        </p:txBody>
      </p:sp>
    </p:spTree>
    <p:extLst>
      <p:ext uri="{BB962C8B-B14F-4D97-AF65-F5344CB8AC3E}">
        <p14:creationId xmlns:p14="http://schemas.microsoft.com/office/powerpoint/2010/main" val="11097178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12</a:t>
            </a:fld>
            <a:endParaRPr lang="en-US"/>
          </a:p>
        </p:txBody>
      </p:sp>
    </p:spTree>
    <p:extLst>
      <p:ext uri="{BB962C8B-B14F-4D97-AF65-F5344CB8AC3E}">
        <p14:creationId xmlns:p14="http://schemas.microsoft.com/office/powerpoint/2010/main" val="10565600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13</a:t>
            </a:fld>
            <a:endParaRPr lang="en-US"/>
          </a:p>
        </p:txBody>
      </p:sp>
    </p:spTree>
    <p:extLst>
      <p:ext uri="{BB962C8B-B14F-4D97-AF65-F5344CB8AC3E}">
        <p14:creationId xmlns:p14="http://schemas.microsoft.com/office/powerpoint/2010/main" val="24918340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14</a:t>
            </a:fld>
            <a:endParaRPr lang="en-US"/>
          </a:p>
        </p:txBody>
      </p:sp>
    </p:spTree>
    <p:extLst>
      <p:ext uri="{BB962C8B-B14F-4D97-AF65-F5344CB8AC3E}">
        <p14:creationId xmlns:p14="http://schemas.microsoft.com/office/powerpoint/2010/main" val="4271320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15</a:t>
            </a:fld>
            <a:endParaRPr lang="en-US"/>
          </a:p>
        </p:txBody>
      </p:sp>
    </p:spTree>
    <p:extLst>
      <p:ext uri="{BB962C8B-B14F-4D97-AF65-F5344CB8AC3E}">
        <p14:creationId xmlns:p14="http://schemas.microsoft.com/office/powerpoint/2010/main" val="6140868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16</a:t>
            </a:fld>
            <a:endParaRPr lang="en-US"/>
          </a:p>
        </p:txBody>
      </p:sp>
    </p:spTree>
    <p:extLst>
      <p:ext uri="{BB962C8B-B14F-4D97-AF65-F5344CB8AC3E}">
        <p14:creationId xmlns:p14="http://schemas.microsoft.com/office/powerpoint/2010/main" val="31819790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17</a:t>
            </a:fld>
            <a:endParaRPr lang="en-US"/>
          </a:p>
        </p:txBody>
      </p:sp>
    </p:spTree>
    <p:extLst>
      <p:ext uri="{BB962C8B-B14F-4D97-AF65-F5344CB8AC3E}">
        <p14:creationId xmlns:p14="http://schemas.microsoft.com/office/powerpoint/2010/main" val="37221640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18</a:t>
            </a:fld>
            <a:endParaRPr lang="en-US"/>
          </a:p>
        </p:txBody>
      </p:sp>
    </p:spTree>
    <p:extLst>
      <p:ext uri="{BB962C8B-B14F-4D97-AF65-F5344CB8AC3E}">
        <p14:creationId xmlns:p14="http://schemas.microsoft.com/office/powerpoint/2010/main" val="28657362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19</a:t>
            </a:fld>
            <a:endParaRPr lang="en-US"/>
          </a:p>
        </p:txBody>
      </p:sp>
    </p:spTree>
    <p:extLst>
      <p:ext uri="{BB962C8B-B14F-4D97-AF65-F5344CB8AC3E}">
        <p14:creationId xmlns:p14="http://schemas.microsoft.com/office/powerpoint/2010/main" val="2131378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2</a:t>
            </a:fld>
            <a:endParaRPr lang="en-US"/>
          </a:p>
        </p:txBody>
      </p:sp>
    </p:spTree>
    <p:extLst>
      <p:ext uri="{BB962C8B-B14F-4D97-AF65-F5344CB8AC3E}">
        <p14:creationId xmlns:p14="http://schemas.microsoft.com/office/powerpoint/2010/main" val="19282319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20</a:t>
            </a:fld>
            <a:endParaRPr lang="en-US"/>
          </a:p>
        </p:txBody>
      </p:sp>
    </p:spTree>
    <p:extLst>
      <p:ext uri="{BB962C8B-B14F-4D97-AF65-F5344CB8AC3E}">
        <p14:creationId xmlns:p14="http://schemas.microsoft.com/office/powerpoint/2010/main" val="8118935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21</a:t>
            </a:fld>
            <a:endParaRPr lang="en-US"/>
          </a:p>
        </p:txBody>
      </p:sp>
    </p:spTree>
    <p:extLst>
      <p:ext uri="{BB962C8B-B14F-4D97-AF65-F5344CB8AC3E}">
        <p14:creationId xmlns:p14="http://schemas.microsoft.com/office/powerpoint/2010/main" val="22571106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22</a:t>
            </a:fld>
            <a:endParaRPr lang="en-US"/>
          </a:p>
        </p:txBody>
      </p:sp>
    </p:spTree>
    <p:extLst>
      <p:ext uri="{BB962C8B-B14F-4D97-AF65-F5344CB8AC3E}">
        <p14:creationId xmlns:p14="http://schemas.microsoft.com/office/powerpoint/2010/main" val="91422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23</a:t>
            </a:fld>
            <a:endParaRPr lang="en-US"/>
          </a:p>
        </p:txBody>
      </p:sp>
    </p:spTree>
    <p:extLst>
      <p:ext uri="{BB962C8B-B14F-4D97-AF65-F5344CB8AC3E}">
        <p14:creationId xmlns:p14="http://schemas.microsoft.com/office/powerpoint/2010/main" val="31935927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24</a:t>
            </a:fld>
            <a:endParaRPr lang="en-US"/>
          </a:p>
        </p:txBody>
      </p:sp>
    </p:spTree>
    <p:extLst>
      <p:ext uri="{BB962C8B-B14F-4D97-AF65-F5344CB8AC3E}">
        <p14:creationId xmlns:p14="http://schemas.microsoft.com/office/powerpoint/2010/main" val="12791962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25</a:t>
            </a:fld>
            <a:endParaRPr lang="en-US"/>
          </a:p>
        </p:txBody>
      </p:sp>
    </p:spTree>
    <p:extLst>
      <p:ext uri="{BB962C8B-B14F-4D97-AF65-F5344CB8AC3E}">
        <p14:creationId xmlns:p14="http://schemas.microsoft.com/office/powerpoint/2010/main" val="36195687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26</a:t>
            </a:fld>
            <a:endParaRPr lang="en-US"/>
          </a:p>
        </p:txBody>
      </p:sp>
    </p:spTree>
    <p:extLst>
      <p:ext uri="{BB962C8B-B14F-4D97-AF65-F5344CB8AC3E}">
        <p14:creationId xmlns:p14="http://schemas.microsoft.com/office/powerpoint/2010/main" val="21778816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27</a:t>
            </a:fld>
            <a:endParaRPr lang="en-US"/>
          </a:p>
        </p:txBody>
      </p:sp>
    </p:spTree>
    <p:extLst>
      <p:ext uri="{BB962C8B-B14F-4D97-AF65-F5344CB8AC3E}">
        <p14:creationId xmlns:p14="http://schemas.microsoft.com/office/powerpoint/2010/main" val="32634831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28</a:t>
            </a:fld>
            <a:endParaRPr lang="en-US"/>
          </a:p>
        </p:txBody>
      </p:sp>
    </p:spTree>
    <p:extLst>
      <p:ext uri="{BB962C8B-B14F-4D97-AF65-F5344CB8AC3E}">
        <p14:creationId xmlns:p14="http://schemas.microsoft.com/office/powerpoint/2010/main" val="342500033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29</a:t>
            </a:fld>
            <a:endParaRPr lang="en-US"/>
          </a:p>
        </p:txBody>
      </p:sp>
    </p:spTree>
    <p:extLst>
      <p:ext uri="{BB962C8B-B14F-4D97-AF65-F5344CB8AC3E}">
        <p14:creationId xmlns:p14="http://schemas.microsoft.com/office/powerpoint/2010/main" val="1181474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3</a:t>
            </a:fld>
            <a:endParaRPr lang="en-US"/>
          </a:p>
        </p:txBody>
      </p:sp>
    </p:spTree>
    <p:extLst>
      <p:ext uri="{BB962C8B-B14F-4D97-AF65-F5344CB8AC3E}">
        <p14:creationId xmlns:p14="http://schemas.microsoft.com/office/powerpoint/2010/main" val="37038089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30</a:t>
            </a:fld>
            <a:endParaRPr lang="en-US"/>
          </a:p>
        </p:txBody>
      </p:sp>
    </p:spTree>
    <p:extLst>
      <p:ext uri="{BB962C8B-B14F-4D97-AF65-F5344CB8AC3E}">
        <p14:creationId xmlns:p14="http://schemas.microsoft.com/office/powerpoint/2010/main" val="38766007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31</a:t>
            </a:fld>
            <a:endParaRPr lang="en-US"/>
          </a:p>
        </p:txBody>
      </p:sp>
    </p:spTree>
    <p:extLst>
      <p:ext uri="{BB962C8B-B14F-4D97-AF65-F5344CB8AC3E}">
        <p14:creationId xmlns:p14="http://schemas.microsoft.com/office/powerpoint/2010/main" val="4001283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32</a:t>
            </a:fld>
            <a:endParaRPr lang="en-US"/>
          </a:p>
        </p:txBody>
      </p:sp>
    </p:spTree>
    <p:extLst>
      <p:ext uri="{BB962C8B-B14F-4D97-AF65-F5344CB8AC3E}">
        <p14:creationId xmlns:p14="http://schemas.microsoft.com/office/powerpoint/2010/main" val="23478872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33</a:t>
            </a:fld>
            <a:endParaRPr lang="en-US"/>
          </a:p>
        </p:txBody>
      </p:sp>
    </p:spTree>
    <p:extLst>
      <p:ext uri="{BB962C8B-B14F-4D97-AF65-F5344CB8AC3E}">
        <p14:creationId xmlns:p14="http://schemas.microsoft.com/office/powerpoint/2010/main" val="148379345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34</a:t>
            </a:fld>
            <a:endParaRPr lang="en-US"/>
          </a:p>
        </p:txBody>
      </p:sp>
    </p:spTree>
    <p:extLst>
      <p:ext uri="{BB962C8B-B14F-4D97-AF65-F5344CB8AC3E}">
        <p14:creationId xmlns:p14="http://schemas.microsoft.com/office/powerpoint/2010/main" val="293355825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35</a:t>
            </a:fld>
            <a:endParaRPr lang="en-US"/>
          </a:p>
        </p:txBody>
      </p:sp>
    </p:spTree>
    <p:extLst>
      <p:ext uri="{BB962C8B-B14F-4D97-AF65-F5344CB8AC3E}">
        <p14:creationId xmlns:p14="http://schemas.microsoft.com/office/powerpoint/2010/main" val="184518006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36</a:t>
            </a:fld>
            <a:endParaRPr lang="en-US"/>
          </a:p>
        </p:txBody>
      </p:sp>
    </p:spTree>
    <p:extLst>
      <p:ext uri="{BB962C8B-B14F-4D97-AF65-F5344CB8AC3E}">
        <p14:creationId xmlns:p14="http://schemas.microsoft.com/office/powerpoint/2010/main" val="19833236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37</a:t>
            </a:fld>
            <a:endParaRPr lang="en-US"/>
          </a:p>
        </p:txBody>
      </p:sp>
    </p:spTree>
    <p:extLst>
      <p:ext uri="{BB962C8B-B14F-4D97-AF65-F5344CB8AC3E}">
        <p14:creationId xmlns:p14="http://schemas.microsoft.com/office/powerpoint/2010/main" val="372111940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38</a:t>
            </a:fld>
            <a:endParaRPr lang="en-US"/>
          </a:p>
        </p:txBody>
      </p:sp>
    </p:spTree>
    <p:extLst>
      <p:ext uri="{BB962C8B-B14F-4D97-AF65-F5344CB8AC3E}">
        <p14:creationId xmlns:p14="http://schemas.microsoft.com/office/powerpoint/2010/main" val="102422251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39</a:t>
            </a:fld>
            <a:endParaRPr lang="en-US"/>
          </a:p>
        </p:txBody>
      </p:sp>
    </p:spTree>
    <p:extLst>
      <p:ext uri="{BB962C8B-B14F-4D97-AF65-F5344CB8AC3E}">
        <p14:creationId xmlns:p14="http://schemas.microsoft.com/office/powerpoint/2010/main" val="553317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4</a:t>
            </a:fld>
            <a:endParaRPr lang="en-US"/>
          </a:p>
        </p:txBody>
      </p:sp>
    </p:spTree>
    <p:extLst>
      <p:ext uri="{BB962C8B-B14F-4D97-AF65-F5344CB8AC3E}">
        <p14:creationId xmlns:p14="http://schemas.microsoft.com/office/powerpoint/2010/main" val="62832314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40</a:t>
            </a:fld>
            <a:endParaRPr lang="en-US"/>
          </a:p>
        </p:txBody>
      </p:sp>
    </p:spTree>
    <p:extLst>
      <p:ext uri="{BB962C8B-B14F-4D97-AF65-F5344CB8AC3E}">
        <p14:creationId xmlns:p14="http://schemas.microsoft.com/office/powerpoint/2010/main" val="270501982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41</a:t>
            </a:fld>
            <a:endParaRPr lang="en-US"/>
          </a:p>
        </p:txBody>
      </p:sp>
    </p:spTree>
    <p:extLst>
      <p:ext uri="{BB962C8B-B14F-4D97-AF65-F5344CB8AC3E}">
        <p14:creationId xmlns:p14="http://schemas.microsoft.com/office/powerpoint/2010/main" val="361214338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42</a:t>
            </a:fld>
            <a:endParaRPr lang="en-US"/>
          </a:p>
        </p:txBody>
      </p:sp>
    </p:spTree>
    <p:extLst>
      <p:ext uri="{BB962C8B-B14F-4D97-AF65-F5344CB8AC3E}">
        <p14:creationId xmlns:p14="http://schemas.microsoft.com/office/powerpoint/2010/main" val="75903187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43</a:t>
            </a:fld>
            <a:endParaRPr lang="en-US"/>
          </a:p>
        </p:txBody>
      </p:sp>
    </p:spTree>
    <p:extLst>
      <p:ext uri="{BB962C8B-B14F-4D97-AF65-F5344CB8AC3E}">
        <p14:creationId xmlns:p14="http://schemas.microsoft.com/office/powerpoint/2010/main" val="254528298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44</a:t>
            </a:fld>
            <a:endParaRPr lang="en-US"/>
          </a:p>
        </p:txBody>
      </p:sp>
    </p:spTree>
    <p:extLst>
      <p:ext uri="{BB962C8B-B14F-4D97-AF65-F5344CB8AC3E}">
        <p14:creationId xmlns:p14="http://schemas.microsoft.com/office/powerpoint/2010/main" val="5756978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45</a:t>
            </a:fld>
            <a:endParaRPr lang="en-US"/>
          </a:p>
        </p:txBody>
      </p:sp>
    </p:spTree>
    <p:extLst>
      <p:ext uri="{BB962C8B-B14F-4D97-AF65-F5344CB8AC3E}">
        <p14:creationId xmlns:p14="http://schemas.microsoft.com/office/powerpoint/2010/main" val="199156811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46</a:t>
            </a:fld>
            <a:endParaRPr lang="en-US"/>
          </a:p>
        </p:txBody>
      </p:sp>
    </p:spTree>
    <p:extLst>
      <p:ext uri="{BB962C8B-B14F-4D97-AF65-F5344CB8AC3E}">
        <p14:creationId xmlns:p14="http://schemas.microsoft.com/office/powerpoint/2010/main" val="94055915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47</a:t>
            </a:fld>
            <a:endParaRPr lang="en-US"/>
          </a:p>
        </p:txBody>
      </p:sp>
    </p:spTree>
    <p:extLst>
      <p:ext uri="{BB962C8B-B14F-4D97-AF65-F5344CB8AC3E}">
        <p14:creationId xmlns:p14="http://schemas.microsoft.com/office/powerpoint/2010/main" val="17739337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48</a:t>
            </a:fld>
            <a:endParaRPr lang="en-US"/>
          </a:p>
        </p:txBody>
      </p:sp>
    </p:spTree>
    <p:extLst>
      <p:ext uri="{BB962C8B-B14F-4D97-AF65-F5344CB8AC3E}">
        <p14:creationId xmlns:p14="http://schemas.microsoft.com/office/powerpoint/2010/main" val="278414729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49</a:t>
            </a:fld>
            <a:endParaRPr lang="en-US"/>
          </a:p>
        </p:txBody>
      </p:sp>
    </p:spTree>
    <p:extLst>
      <p:ext uri="{BB962C8B-B14F-4D97-AF65-F5344CB8AC3E}">
        <p14:creationId xmlns:p14="http://schemas.microsoft.com/office/powerpoint/2010/main" val="3253298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5</a:t>
            </a:fld>
            <a:endParaRPr lang="en-US"/>
          </a:p>
        </p:txBody>
      </p:sp>
    </p:spTree>
    <p:extLst>
      <p:ext uri="{BB962C8B-B14F-4D97-AF65-F5344CB8AC3E}">
        <p14:creationId xmlns:p14="http://schemas.microsoft.com/office/powerpoint/2010/main" val="107104444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50</a:t>
            </a:fld>
            <a:endParaRPr lang="en-US"/>
          </a:p>
        </p:txBody>
      </p:sp>
    </p:spTree>
    <p:extLst>
      <p:ext uri="{BB962C8B-B14F-4D97-AF65-F5344CB8AC3E}">
        <p14:creationId xmlns:p14="http://schemas.microsoft.com/office/powerpoint/2010/main" val="224224457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51</a:t>
            </a:fld>
            <a:endParaRPr lang="en-US"/>
          </a:p>
        </p:txBody>
      </p:sp>
    </p:spTree>
    <p:extLst>
      <p:ext uri="{BB962C8B-B14F-4D97-AF65-F5344CB8AC3E}">
        <p14:creationId xmlns:p14="http://schemas.microsoft.com/office/powerpoint/2010/main" val="65681468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52</a:t>
            </a:fld>
            <a:endParaRPr lang="en-US"/>
          </a:p>
        </p:txBody>
      </p:sp>
    </p:spTree>
    <p:extLst>
      <p:ext uri="{BB962C8B-B14F-4D97-AF65-F5344CB8AC3E}">
        <p14:creationId xmlns:p14="http://schemas.microsoft.com/office/powerpoint/2010/main" val="144109615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53</a:t>
            </a:fld>
            <a:endParaRPr lang="en-US"/>
          </a:p>
        </p:txBody>
      </p:sp>
    </p:spTree>
    <p:extLst>
      <p:ext uri="{BB962C8B-B14F-4D97-AF65-F5344CB8AC3E}">
        <p14:creationId xmlns:p14="http://schemas.microsoft.com/office/powerpoint/2010/main" val="154490776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54</a:t>
            </a:fld>
            <a:endParaRPr lang="en-US"/>
          </a:p>
        </p:txBody>
      </p:sp>
    </p:spTree>
    <p:extLst>
      <p:ext uri="{BB962C8B-B14F-4D97-AF65-F5344CB8AC3E}">
        <p14:creationId xmlns:p14="http://schemas.microsoft.com/office/powerpoint/2010/main" val="133785420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55</a:t>
            </a:fld>
            <a:endParaRPr lang="en-US"/>
          </a:p>
        </p:txBody>
      </p:sp>
    </p:spTree>
    <p:extLst>
      <p:ext uri="{BB962C8B-B14F-4D97-AF65-F5344CB8AC3E}">
        <p14:creationId xmlns:p14="http://schemas.microsoft.com/office/powerpoint/2010/main" val="215333823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56</a:t>
            </a:fld>
            <a:endParaRPr lang="en-US"/>
          </a:p>
        </p:txBody>
      </p:sp>
    </p:spTree>
    <p:extLst>
      <p:ext uri="{BB962C8B-B14F-4D97-AF65-F5344CB8AC3E}">
        <p14:creationId xmlns:p14="http://schemas.microsoft.com/office/powerpoint/2010/main" val="238516265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57</a:t>
            </a:fld>
            <a:endParaRPr lang="en-US"/>
          </a:p>
        </p:txBody>
      </p:sp>
    </p:spTree>
    <p:extLst>
      <p:ext uri="{BB962C8B-B14F-4D97-AF65-F5344CB8AC3E}">
        <p14:creationId xmlns:p14="http://schemas.microsoft.com/office/powerpoint/2010/main" val="356238486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58</a:t>
            </a:fld>
            <a:endParaRPr lang="en-US"/>
          </a:p>
        </p:txBody>
      </p:sp>
    </p:spTree>
    <p:extLst>
      <p:ext uri="{BB962C8B-B14F-4D97-AF65-F5344CB8AC3E}">
        <p14:creationId xmlns:p14="http://schemas.microsoft.com/office/powerpoint/2010/main" val="198434936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59</a:t>
            </a:fld>
            <a:endParaRPr lang="en-US"/>
          </a:p>
        </p:txBody>
      </p:sp>
    </p:spTree>
    <p:extLst>
      <p:ext uri="{BB962C8B-B14F-4D97-AF65-F5344CB8AC3E}">
        <p14:creationId xmlns:p14="http://schemas.microsoft.com/office/powerpoint/2010/main" val="532893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6</a:t>
            </a:fld>
            <a:endParaRPr lang="en-US"/>
          </a:p>
        </p:txBody>
      </p:sp>
    </p:spTree>
    <p:extLst>
      <p:ext uri="{BB962C8B-B14F-4D97-AF65-F5344CB8AC3E}">
        <p14:creationId xmlns:p14="http://schemas.microsoft.com/office/powerpoint/2010/main" val="51744308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60</a:t>
            </a:fld>
            <a:endParaRPr lang="en-US"/>
          </a:p>
        </p:txBody>
      </p:sp>
    </p:spTree>
    <p:extLst>
      <p:ext uri="{BB962C8B-B14F-4D97-AF65-F5344CB8AC3E}">
        <p14:creationId xmlns:p14="http://schemas.microsoft.com/office/powerpoint/2010/main" val="231225533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61</a:t>
            </a:fld>
            <a:endParaRPr lang="en-US"/>
          </a:p>
        </p:txBody>
      </p:sp>
    </p:spTree>
    <p:extLst>
      <p:ext uri="{BB962C8B-B14F-4D97-AF65-F5344CB8AC3E}">
        <p14:creationId xmlns:p14="http://schemas.microsoft.com/office/powerpoint/2010/main" val="419643242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62</a:t>
            </a:fld>
            <a:endParaRPr lang="en-US"/>
          </a:p>
        </p:txBody>
      </p:sp>
    </p:spTree>
    <p:extLst>
      <p:ext uri="{BB962C8B-B14F-4D97-AF65-F5344CB8AC3E}">
        <p14:creationId xmlns:p14="http://schemas.microsoft.com/office/powerpoint/2010/main" val="159667378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63</a:t>
            </a:fld>
            <a:endParaRPr lang="en-US"/>
          </a:p>
        </p:txBody>
      </p:sp>
    </p:spTree>
    <p:extLst>
      <p:ext uri="{BB962C8B-B14F-4D97-AF65-F5344CB8AC3E}">
        <p14:creationId xmlns:p14="http://schemas.microsoft.com/office/powerpoint/2010/main" val="30822168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64</a:t>
            </a:fld>
            <a:endParaRPr lang="en-US"/>
          </a:p>
        </p:txBody>
      </p:sp>
    </p:spTree>
    <p:extLst>
      <p:ext uri="{BB962C8B-B14F-4D97-AF65-F5344CB8AC3E}">
        <p14:creationId xmlns:p14="http://schemas.microsoft.com/office/powerpoint/2010/main" val="364530559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65</a:t>
            </a:fld>
            <a:endParaRPr lang="en-US"/>
          </a:p>
        </p:txBody>
      </p:sp>
    </p:spTree>
    <p:extLst>
      <p:ext uri="{BB962C8B-B14F-4D97-AF65-F5344CB8AC3E}">
        <p14:creationId xmlns:p14="http://schemas.microsoft.com/office/powerpoint/2010/main" val="136693391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66</a:t>
            </a:fld>
            <a:endParaRPr lang="en-US"/>
          </a:p>
        </p:txBody>
      </p:sp>
    </p:spTree>
    <p:extLst>
      <p:ext uri="{BB962C8B-B14F-4D97-AF65-F5344CB8AC3E}">
        <p14:creationId xmlns:p14="http://schemas.microsoft.com/office/powerpoint/2010/main" val="1923221014"/>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67</a:t>
            </a:fld>
            <a:endParaRPr lang="en-US"/>
          </a:p>
        </p:txBody>
      </p:sp>
    </p:spTree>
    <p:extLst>
      <p:ext uri="{BB962C8B-B14F-4D97-AF65-F5344CB8AC3E}">
        <p14:creationId xmlns:p14="http://schemas.microsoft.com/office/powerpoint/2010/main" val="459350421"/>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68</a:t>
            </a:fld>
            <a:endParaRPr lang="en-US"/>
          </a:p>
        </p:txBody>
      </p:sp>
    </p:spTree>
    <p:extLst>
      <p:ext uri="{BB962C8B-B14F-4D97-AF65-F5344CB8AC3E}">
        <p14:creationId xmlns:p14="http://schemas.microsoft.com/office/powerpoint/2010/main" val="424863244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69</a:t>
            </a:fld>
            <a:endParaRPr lang="en-US"/>
          </a:p>
        </p:txBody>
      </p:sp>
    </p:spTree>
    <p:extLst>
      <p:ext uri="{BB962C8B-B14F-4D97-AF65-F5344CB8AC3E}">
        <p14:creationId xmlns:p14="http://schemas.microsoft.com/office/powerpoint/2010/main" val="2639241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7</a:t>
            </a:fld>
            <a:endParaRPr lang="en-US"/>
          </a:p>
        </p:txBody>
      </p:sp>
    </p:spTree>
    <p:extLst>
      <p:ext uri="{BB962C8B-B14F-4D97-AF65-F5344CB8AC3E}">
        <p14:creationId xmlns:p14="http://schemas.microsoft.com/office/powerpoint/2010/main" val="342030301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70</a:t>
            </a:fld>
            <a:endParaRPr lang="en-US"/>
          </a:p>
        </p:txBody>
      </p:sp>
    </p:spTree>
    <p:extLst>
      <p:ext uri="{BB962C8B-B14F-4D97-AF65-F5344CB8AC3E}">
        <p14:creationId xmlns:p14="http://schemas.microsoft.com/office/powerpoint/2010/main" val="3730609136"/>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71</a:t>
            </a:fld>
            <a:endParaRPr lang="en-US"/>
          </a:p>
        </p:txBody>
      </p:sp>
    </p:spTree>
    <p:extLst>
      <p:ext uri="{BB962C8B-B14F-4D97-AF65-F5344CB8AC3E}">
        <p14:creationId xmlns:p14="http://schemas.microsoft.com/office/powerpoint/2010/main" val="308845273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72</a:t>
            </a:fld>
            <a:endParaRPr lang="en-US"/>
          </a:p>
        </p:txBody>
      </p:sp>
    </p:spTree>
    <p:extLst>
      <p:ext uri="{BB962C8B-B14F-4D97-AF65-F5344CB8AC3E}">
        <p14:creationId xmlns:p14="http://schemas.microsoft.com/office/powerpoint/2010/main" val="227295058"/>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73</a:t>
            </a:fld>
            <a:endParaRPr lang="en-US"/>
          </a:p>
        </p:txBody>
      </p:sp>
    </p:spTree>
    <p:extLst>
      <p:ext uri="{BB962C8B-B14F-4D97-AF65-F5344CB8AC3E}">
        <p14:creationId xmlns:p14="http://schemas.microsoft.com/office/powerpoint/2010/main" val="1133624915"/>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74</a:t>
            </a:fld>
            <a:endParaRPr lang="en-US"/>
          </a:p>
        </p:txBody>
      </p:sp>
    </p:spTree>
    <p:extLst>
      <p:ext uri="{BB962C8B-B14F-4D97-AF65-F5344CB8AC3E}">
        <p14:creationId xmlns:p14="http://schemas.microsoft.com/office/powerpoint/2010/main" val="36289828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8</a:t>
            </a:fld>
            <a:endParaRPr lang="en-US"/>
          </a:p>
        </p:txBody>
      </p:sp>
    </p:spTree>
    <p:extLst>
      <p:ext uri="{BB962C8B-B14F-4D97-AF65-F5344CB8AC3E}">
        <p14:creationId xmlns:p14="http://schemas.microsoft.com/office/powerpoint/2010/main" val="10645119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763F40E-2017-4AF7-B053-6FE1D5CEC704}" type="slidenum">
              <a:rPr lang="en-US" smtClean="0"/>
              <a:pPr/>
              <a:t>9</a:t>
            </a:fld>
            <a:endParaRPr lang="en-US"/>
          </a:p>
        </p:txBody>
      </p:sp>
    </p:spTree>
    <p:extLst>
      <p:ext uri="{BB962C8B-B14F-4D97-AF65-F5344CB8AC3E}">
        <p14:creationId xmlns:p14="http://schemas.microsoft.com/office/powerpoint/2010/main" val="2253064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00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0"/>
            <a:ext cx="6705600" cy="6400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bwMode="auto">
          <a:xfrm>
            <a:off x="0" y="0"/>
            <a:ext cx="9144000" cy="1524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Slide Title</a:t>
            </a:r>
          </a:p>
        </p:txBody>
      </p:sp>
      <p:sp>
        <p:nvSpPr>
          <p:cNvPr id="76803" name="Rectangle 3"/>
          <p:cNvSpPr>
            <a:spLocks noGrp="1" noChangeArrowheads="1"/>
          </p:cNvSpPr>
          <p:nvPr>
            <p:ph type="body" idx="1"/>
          </p:nvPr>
        </p:nvSpPr>
        <p:spPr bwMode="auto">
          <a:xfrm>
            <a:off x="0" y="1524000"/>
            <a:ext cx="9144000" cy="4876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Body Text</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54" r:id="rId1"/>
    <p:sldLayoutId id="2147483659" r:id="rId2"/>
    <p:sldLayoutId id="2147483660" r:id="rId3"/>
    <p:sldLayoutId id="2147483661" r:id="rId4"/>
    <p:sldLayoutId id="2147483662" r:id="rId5"/>
    <p:sldLayoutId id="2147483663" r:id="rId6"/>
  </p:sldLayoutIdLst>
  <p:transition>
    <p:wipe dir="r"/>
  </p:transition>
  <p:txStyles>
    <p:titleStyle>
      <a:lvl1pPr algn="ctr" rtl="0" eaLnBrk="0" fontAlgn="base" hangingPunct="0">
        <a:lnSpc>
          <a:spcPct val="80000"/>
        </a:lnSpc>
        <a:spcBef>
          <a:spcPct val="0"/>
        </a:spcBef>
        <a:spcAft>
          <a:spcPct val="0"/>
        </a:spcAft>
        <a:defRPr sz="6000" b="0">
          <a:solidFill>
            <a:srgbClr val="A5E6F3"/>
          </a:solidFill>
          <a:effectLst>
            <a:outerShdw blurRad="38100" dist="38100" dir="2700000" algn="tl">
              <a:srgbClr val="000000"/>
            </a:outerShdw>
          </a:effectLst>
          <a:latin typeface="+mj-lt"/>
          <a:ea typeface="+mj-ea"/>
          <a:cs typeface="+mj-cs"/>
        </a:defRPr>
      </a:lvl1pPr>
      <a:lvl2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2pPr>
      <a:lvl3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3pPr>
      <a:lvl4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4pPr>
      <a:lvl5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5pPr>
      <a:lvl6pPr marL="4572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6pPr>
      <a:lvl7pPr marL="9144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7pPr>
      <a:lvl8pPr marL="13716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8pPr>
      <a:lvl9pPr marL="18288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itchFamily="2" charset="2"/>
        <a:buChar char="Ø"/>
        <a:defRPr sz="4400" b="0">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b="0">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70000"/>
        </a:lnSpc>
        <a:spcBef>
          <a:spcPct val="15000"/>
        </a:spcBef>
        <a:spcAft>
          <a:spcPct val="0"/>
        </a:spcAft>
        <a:buSzPct val="100000"/>
        <a:buChar char="»"/>
        <a:defRPr b="0">
          <a:solidFill>
            <a:schemeClr val="tx1"/>
          </a:solidFill>
          <a:effectLst>
            <a:outerShdw blurRad="38100" dist="38100" dir="2700000" algn="tl">
              <a:srgbClr val="000000"/>
            </a:outerShdw>
          </a:effectLst>
          <a:latin typeface="+mn-lt"/>
        </a:defRPr>
      </a:lvl3pPr>
      <a:lvl4pPr marL="15430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4pPr>
      <a:lvl5pPr marL="20002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5pPr>
      <a:lvl6pPr marL="24574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6pPr>
      <a:lvl7pPr marL="29146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7pPr>
      <a:lvl8pPr marL="33718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8pPr>
      <a:lvl9pPr marL="3829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1" name="Rectangle 3"/>
          <p:cNvSpPr>
            <a:spLocks noGrp="1" noChangeArrowheads="1"/>
          </p:cNvSpPr>
          <p:nvPr>
            <p:ph type="body" idx="1"/>
          </p:nvPr>
        </p:nvSpPr>
        <p:spPr>
          <a:xfrm>
            <a:off x="381000" y="2819400"/>
            <a:ext cx="7391400" cy="1905000"/>
          </a:xfrm>
        </p:spPr>
        <p:txBody>
          <a:bodyPr/>
          <a:lstStyle/>
          <a:p>
            <a:pPr>
              <a:defRPr/>
            </a:pPr>
            <a:r>
              <a:rPr lang="en-US" sz="6600" dirty="0"/>
              <a:t>Things God has</a:t>
            </a:r>
            <a:br>
              <a:rPr lang="en-US" sz="6600" dirty="0"/>
            </a:br>
            <a:r>
              <a:rPr lang="en-US" sz="6600" dirty="0"/>
              <a:t>    done for us</a:t>
            </a:r>
          </a:p>
        </p:txBody>
      </p:sp>
      <p:sp>
        <p:nvSpPr>
          <p:cNvPr id="2054" name="Rectangle 6"/>
          <p:cNvSpPr>
            <a:spLocks noGrp="1" noChangeArrowheads="1"/>
          </p:cNvSpPr>
          <p:nvPr>
            <p:ph type="title"/>
          </p:nvPr>
        </p:nvSpPr>
        <p:spPr/>
        <p:txBody>
          <a:bodyPr/>
          <a:lstStyle/>
          <a:p>
            <a:pPr>
              <a:defRPr/>
            </a:pPr>
            <a:r>
              <a:rPr lang="en-US" sz="8800" dirty="0"/>
              <a:t>1 Peter 1</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wipe(left)">
                                      <p:cBhvr>
                                        <p:cTn id="7" dur="5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p:txBody>
          <a:bodyPr/>
          <a:lstStyle/>
          <a:p>
            <a:pPr>
              <a:defRPr/>
            </a:pPr>
            <a:r>
              <a:rPr lang="en-US" sz="8800" dirty="0"/>
              <a:t>1 Peter 1</a:t>
            </a:r>
          </a:p>
        </p:txBody>
      </p:sp>
      <p:sp>
        <p:nvSpPr>
          <p:cNvPr id="54275" name="Rectangle 3"/>
          <p:cNvSpPr>
            <a:spLocks noGrp="1" noChangeArrowheads="1"/>
          </p:cNvSpPr>
          <p:nvPr>
            <p:ph type="body" idx="4294967295"/>
          </p:nvPr>
        </p:nvSpPr>
        <p:spPr/>
        <p:txBody>
          <a:bodyPr/>
          <a:lstStyle/>
          <a:p>
            <a:pPr>
              <a:spcBef>
                <a:spcPct val="10000"/>
              </a:spcBef>
              <a:buFont typeface="Wingdings" pitchFamily="2" charset="2"/>
              <a:buNone/>
              <a:defRPr/>
            </a:pPr>
            <a:r>
              <a:rPr lang="en-US" sz="4800"/>
              <a:t>2 who are </a:t>
            </a:r>
            <a:r>
              <a:rPr lang="en-US" sz="4800" u="sng"/>
              <a:t>chosen according to the foreknowledge of God</a:t>
            </a:r>
            <a:r>
              <a:rPr lang="en-US" sz="4800"/>
              <a:t> the Father, by the sanctifying work of the Spirit, that you may obey Jesus Christ and be sprinkled with His blood: May grace and peace be yours in fullest measure.</a:t>
            </a:r>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p:txBody>
          <a:bodyPr/>
          <a:lstStyle/>
          <a:p>
            <a:pPr>
              <a:defRPr/>
            </a:pPr>
            <a:r>
              <a:rPr lang="en-US" sz="8800" dirty="0"/>
              <a:t>1 Peter 1</a:t>
            </a:r>
          </a:p>
        </p:txBody>
      </p:sp>
      <p:sp>
        <p:nvSpPr>
          <p:cNvPr id="54275" name="Rectangle 3"/>
          <p:cNvSpPr>
            <a:spLocks noGrp="1" noChangeArrowheads="1"/>
          </p:cNvSpPr>
          <p:nvPr>
            <p:ph type="body" idx="4294967295"/>
          </p:nvPr>
        </p:nvSpPr>
        <p:spPr/>
        <p:txBody>
          <a:bodyPr/>
          <a:lstStyle/>
          <a:p>
            <a:pPr>
              <a:spcBef>
                <a:spcPct val="10000"/>
              </a:spcBef>
              <a:buFont typeface="Wingdings" pitchFamily="2" charset="2"/>
              <a:buNone/>
              <a:defRPr/>
            </a:pPr>
            <a:r>
              <a:rPr lang="en-US" sz="4800"/>
              <a:t>2 who are </a:t>
            </a:r>
            <a:r>
              <a:rPr lang="en-US" sz="4800" u="sng"/>
              <a:t>chosen according to the foreknowledge of God</a:t>
            </a:r>
            <a:r>
              <a:rPr lang="en-US" sz="4800"/>
              <a:t> the Father, by the sanctifying work of the Spirit, that you may obey Jesus Christ and be sprinkled with His blood: May grace and peace be yours in fullest measure.</a:t>
            </a:r>
          </a:p>
        </p:txBody>
      </p:sp>
      <p:cxnSp>
        <p:nvCxnSpPr>
          <p:cNvPr id="6" name="Straight Arrow Connector 5"/>
          <p:cNvCxnSpPr/>
          <p:nvPr/>
        </p:nvCxnSpPr>
        <p:spPr bwMode="auto">
          <a:xfrm rot="10800000" flipV="1">
            <a:off x="3886200" y="1066800"/>
            <a:ext cx="838200" cy="533400"/>
          </a:xfrm>
          <a:prstGeom prst="straightConnector1">
            <a:avLst/>
          </a:prstGeom>
          <a:solidFill>
            <a:schemeClr val="accent1"/>
          </a:solidFill>
          <a:ln w="50800" cap="flat" cmpd="sng" algn="ctr">
            <a:solidFill>
              <a:schemeClr val="tx1"/>
            </a:solidFill>
            <a:prstDash val="solid"/>
            <a:round/>
            <a:headEnd type="none" w="sm" len="sm"/>
            <a:tailEnd type="arrow"/>
          </a:ln>
          <a:effectLst/>
        </p:spPr>
      </p:cxnSp>
      <p:sp>
        <p:nvSpPr>
          <p:cNvPr id="4" name="Rectangle 4"/>
          <p:cNvSpPr>
            <a:spLocks noChangeArrowheads="1"/>
          </p:cNvSpPr>
          <p:nvPr/>
        </p:nvSpPr>
        <p:spPr bwMode="auto">
          <a:xfrm>
            <a:off x="4495800" y="609600"/>
            <a:ext cx="4495800" cy="685800"/>
          </a:xfrm>
          <a:prstGeom prst="rect">
            <a:avLst/>
          </a:prstGeom>
          <a:gradFill rotWithShape="0">
            <a:gsLst>
              <a:gs pos="0">
                <a:srgbClr val="000000"/>
              </a:gs>
              <a:gs pos="50000">
                <a:srgbClr val="0000A4"/>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spcBef>
                <a:spcPct val="15000"/>
              </a:spcBef>
            </a:pPr>
            <a:r>
              <a:rPr lang="en-US" sz="5400" i="1" dirty="0" err="1"/>
              <a:t>eklectos</a:t>
            </a:r>
            <a:r>
              <a:rPr lang="en-US" sz="5400" dirty="0"/>
              <a:t> = elect</a:t>
            </a:r>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p:txBody>
          <a:bodyPr/>
          <a:lstStyle/>
          <a:p>
            <a:pPr>
              <a:defRPr/>
            </a:pPr>
            <a:r>
              <a:rPr lang="en-US" sz="8800" dirty="0"/>
              <a:t>1 Peter 1</a:t>
            </a:r>
          </a:p>
        </p:txBody>
      </p:sp>
      <p:sp>
        <p:nvSpPr>
          <p:cNvPr id="54275" name="Rectangle 3"/>
          <p:cNvSpPr>
            <a:spLocks noGrp="1" noChangeArrowheads="1"/>
          </p:cNvSpPr>
          <p:nvPr>
            <p:ph type="body" idx="4294967295"/>
          </p:nvPr>
        </p:nvSpPr>
        <p:spPr/>
        <p:txBody>
          <a:bodyPr/>
          <a:lstStyle/>
          <a:p>
            <a:pPr>
              <a:spcBef>
                <a:spcPct val="10000"/>
              </a:spcBef>
              <a:buFont typeface="Wingdings" pitchFamily="2" charset="2"/>
              <a:buNone/>
              <a:defRPr/>
            </a:pPr>
            <a:r>
              <a:rPr lang="en-US" sz="4800"/>
              <a:t>2 who are </a:t>
            </a:r>
            <a:r>
              <a:rPr lang="en-US" sz="4800" u="sng"/>
              <a:t>chosen according to the foreknowledge of God</a:t>
            </a:r>
            <a:r>
              <a:rPr lang="en-US" sz="4800"/>
              <a:t> the Father, by the sanctifying work of the Spirit, that you may obey Jesus Christ and be sprinkled with His blood: May grace and peace be yours in fullest measure.</a:t>
            </a:r>
          </a:p>
        </p:txBody>
      </p:sp>
      <p:cxnSp>
        <p:nvCxnSpPr>
          <p:cNvPr id="6" name="Straight Arrow Connector 5"/>
          <p:cNvCxnSpPr/>
          <p:nvPr/>
        </p:nvCxnSpPr>
        <p:spPr bwMode="auto">
          <a:xfrm rot="10800000" flipV="1">
            <a:off x="3886200" y="1066800"/>
            <a:ext cx="838200" cy="533400"/>
          </a:xfrm>
          <a:prstGeom prst="straightConnector1">
            <a:avLst/>
          </a:prstGeom>
          <a:solidFill>
            <a:schemeClr val="accent1"/>
          </a:solidFill>
          <a:ln w="50800" cap="flat" cmpd="sng" algn="ctr">
            <a:solidFill>
              <a:schemeClr val="tx1"/>
            </a:solidFill>
            <a:prstDash val="solid"/>
            <a:round/>
            <a:headEnd type="none" w="sm" len="sm"/>
            <a:tailEnd type="arrow"/>
          </a:ln>
          <a:effectLst/>
        </p:spPr>
      </p:cxnSp>
      <p:sp>
        <p:nvSpPr>
          <p:cNvPr id="4" name="Rectangle 4"/>
          <p:cNvSpPr>
            <a:spLocks noChangeArrowheads="1"/>
          </p:cNvSpPr>
          <p:nvPr/>
        </p:nvSpPr>
        <p:spPr bwMode="auto">
          <a:xfrm>
            <a:off x="4495800" y="609600"/>
            <a:ext cx="4495800" cy="685800"/>
          </a:xfrm>
          <a:prstGeom prst="rect">
            <a:avLst/>
          </a:prstGeom>
          <a:gradFill rotWithShape="0">
            <a:gsLst>
              <a:gs pos="0">
                <a:srgbClr val="000000"/>
              </a:gs>
              <a:gs pos="50000">
                <a:srgbClr val="0000A4"/>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spcBef>
                <a:spcPct val="15000"/>
              </a:spcBef>
            </a:pPr>
            <a:r>
              <a:rPr lang="en-US" sz="5400" i="1" dirty="0" err="1"/>
              <a:t>eklectos</a:t>
            </a:r>
            <a:r>
              <a:rPr lang="en-US" sz="5400" dirty="0"/>
              <a:t> = elect</a:t>
            </a:r>
          </a:p>
        </p:txBody>
      </p:sp>
      <p:sp>
        <p:nvSpPr>
          <p:cNvPr id="7" name="Rectangle 4"/>
          <p:cNvSpPr>
            <a:spLocks noChangeArrowheads="1"/>
          </p:cNvSpPr>
          <p:nvPr/>
        </p:nvSpPr>
        <p:spPr bwMode="auto">
          <a:xfrm>
            <a:off x="762000" y="3962400"/>
            <a:ext cx="8229600" cy="2667000"/>
          </a:xfrm>
          <a:prstGeom prst="rect">
            <a:avLst/>
          </a:prstGeom>
          <a:gradFill rotWithShape="0">
            <a:gsLst>
              <a:gs pos="0">
                <a:srgbClr val="000000"/>
              </a:gs>
              <a:gs pos="50000">
                <a:srgbClr val="0000A4"/>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spcBef>
                <a:spcPct val="15000"/>
              </a:spcBef>
            </a:pPr>
            <a:r>
              <a:rPr lang="en-US" sz="5400" dirty="0">
                <a:effectLst>
                  <a:outerShdw blurRad="38100" dist="38100" dir="2700000" algn="tl">
                    <a:srgbClr val="000000">
                      <a:alpha val="43137"/>
                    </a:srgbClr>
                  </a:outerShdw>
                </a:effectLst>
              </a:rPr>
              <a:t>“Unconditional election”</a:t>
            </a:r>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p:txBody>
          <a:bodyPr/>
          <a:lstStyle/>
          <a:p>
            <a:pPr>
              <a:defRPr/>
            </a:pPr>
            <a:r>
              <a:rPr lang="en-US" sz="8800" dirty="0"/>
              <a:t>1 Peter 1</a:t>
            </a:r>
          </a:p>
        </p:txBody>
      </p:sp>
      <p:sp>
        <p:nvSpPr>
          <p:cNvPr id="54275" name="Rectangle 3"/>
          <p:cNvSpPr>
            <a:spLocks noGrp="1" noChangeArrowheads="1"/>
          </p:cNvSpPr>
          <p:nvPr>
            <p:ph type="body" idx="4294967295"/>
          </p:nvPr>
        </p:nvSpPr>
        <p:spPr/>
        <p:txBody>
          <a:bodyPr/>
          <a:lstStyle/>
          <a:p>
            <a:pPr>
              <a:spcBef>
                <a:spcPct val="10000"/>
              </a:spcBef>
              <a:buFont typeface="Wingdings" pitchFamily="2" charset="2"/>
              <a:buNone/>
              <a:defRPr/>
            </a:pPr>
            <a:r>
              <a:rPr lang="en-US" sz="4800"/>
              <a:t>2 who are </a:t>
            </a:r>
            <a:r>
              <a:rPr lang="en-US" sz="4800" u="sng"/>
              <a:t>chosen according to the foreknowledge of God</a:t>
            </a:r>
            <a:r>
              <a:rPr lang="en-US" sz="4800"/>
              <a:t> the Father, by the sanctifying work of the Spirit, that you may obey Jesus Christ and be sprinkled with His blood: May grace and peace be yours in fullest measure.</a:t>
            </a:r>
          </a:p>
        </p:txBody>
      </p:sp>
      <p:cxnSp>
        <p:nvCxnSpPr>
          <p:cNvPr id="6" name="Straight Arrow Connector 5"/>
          <p:cNvCxnSpPr/>
          <p:nvPr/>
        </p:nvCxnSpPr>
        <p:spPr bwMode="auto">
          <a:xfrm rot="10800000" flipV="1">
            <a:off x="3886200" y="1066800"/>
            <a:ext cx="838200" cy="533400"/>
          </a:xfrm>
          <a:prstGeom prst="straightConnector1">
            <a:avLst/>
          </a:prstGeom>
          <a:solidFill>
            <a:schemeClr val="accent1"/>
          </a:solidFill>
          <a:ln w="50800" cap="flat" cmpd="sng" algn="ctr">
            <a:solidFill>
              <a:schemeClr val="tx1"/>
            </a:solidFill>
            <a:prstDash val="solid"/>
            <a:round/>
            <a:headEnd type="none" w="sm" len="sm"/>
            <a:tailEnd type="arrow"/>
          </a:ln>
          <a:effectLst/>
        </p:spPr>
      </p:cxnSp>
      <p:sp>
        <p:nvSpPr>
          <p:cNvPr id="4" name="Rectangle 4"/>
          <p:cNvSpPr>
            <a:spLocks noChangeArrowheads="1"/>
          </p:cNvSpPr>
          <p:nvPr/>
        </p:nvSpPr>
        <p:spPr bwMode="auto">
          <a:xfrm>
            <a:off x="4495800" y="609600"/>
            <a:ext cx="4495800" cy="685800"/>
          </a:xfrm>
          <a:prstGeom prst="rect">
            <a:avLst/>
          </a:prstGeom>
          <a:gradFill rotWithShape="0">
            <a:gsLst>
              <a:gs pos="0">
                <a:srgbClr val="000000"/>
              </a:gs>
              <a:gs pos="50000">
                <a:srgbClr val="0000A4"/>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spcBef>
                <a:spcPct val="15000"/>
              </a:spcBef>
            </a:pPr>
            <a:r>
              <a:rPr lang="en-US" sz="5400" i="1" dirty="0" err="1"/>
              <a:t>eklectos</a:t>
            </a:r>
            <a:r>
              <a:rPr lang="en-US" sz="5400" dirty="0"/>
              <a:t> = elect</a:t>
            </a:r>
          </a:p>
        </p:txBody>
      </p:sp>
      <p:sp>
        <p:nvSpPr>
          <p:cNvPr id="7" name="Rectangle 4"/>
          <p:cNvSpPr>
            <a:spLocks noChangeArrowheads="1"/>
          </p:cNvSpPr>
          <p:nvPr/>
        </p:nvSpPr>
        <p:spPr bwMode="auto">
          <a:xfrm>
            <a:off x="762000" y="3962400"/>
            <a:ext cx="8229600" cy="2667000"/>
          </a:xfrm>
          <a:prstGeom prst="rect">
            <a:avLst/>
          </a:prstGeom>
          <a:gradFill rotWithShape="0">
            <a:gsLst>
              <a:gs pos="0">
                <a:srgbClr val="000000"/>
              </a:gs>
              <a:gs pos="50000">
                <a:srgbClr val="0000A4"/>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spcBef>
                <a:spcPct val="15000"/>
              </a:spcBef>
            </a:pPr>
            <a:r>
              <a:rPr lang="en-US" sz="5400" dirty="0">
                <a:effectLst>
                  <a:outerShdw blurRad="38100" dist="38100" dir="2700000" algn="tl">
                    <a:srgbClr val="000000">
                      <a:alpha val="43137"/>
                    </a:srgbClr>
                  </a:outerShdw>
                </a:effectLst>
              </a:rPr>
              <a:t>“Unconditional election”</a:t>
            </a:r>
          </a:p>
          <a:p>
            <a:pPr algn="l">
              <a:lnSpc>
                <a:spcPct val="75000"/>
              </a:lnSpc>
              <a:spcBef>
                <a:spcPct val="15000"/>
              </a:spcBef>
            </a:pPr>
            <a:r>
              <a:rPr lang="en-US" sz="5400" dirty="0">
                <a:effectLst>
                  <a:outerShdw blurRad="38100" dist="38100" dir="2700000" algn="tl">
                    <a:srgbClr val="000000">
                      <a:alpha val="43137"/>
                    </a:srgbClr>
                  </a:outerShdw>
                </a:effectLst>
              </a:rPr>
              <a:t>The teaching that God chooses people for salvation apart from anything they do. </a:t>
            </a:r>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p:txBody>
          <a:bodyPr/>
          <a:lstStyle/>
          <a:p>
            <a:pPr>
              <a:defRPr/>
            </a:pPr>
            <a:r>
              <a:rPr lang="en-US" sz="8800" dirty="0"/>
              <a:t>1 Peter 1</a:t>
            </a:r>
          </a:p>
        </p:txBody>
      </p:sp>
      <p:sp>
        <p:nvSpPr>
          <p:cNvPr id="54275" name="Rectangle 3"/>
          <p:cNvSpPr>
            <a:spLocks noGrp="1" noChangeArrowheads="1"/>
          </p:cNvSpPr>
          <p:nvPr>
            <p:ph type="body" idx="4294967295"/>
          </p:nvPr>
        </p:nvSpPr>
        <p:spPr/>
        <p:txBody>
          <a:bodyPr/>
          <a:lstStyle/>
          <a:p>
            <a:pPr>
              <a:spcBef>
                <a:spcPct val="10000"/>
              </a:spcBef>
              <a:buFont typeface="Wingdings" pitchFamily="2" charset="2"/>
              <a:buNone/>
              <a:defRPr/>
            </a:pPr>
            <a:r>
              <a:rPr lang="en-US" sz="4800"/>
              <a:t>2 who are </a:t>
            </a:r>
            <a:r>
              <a:rPr lang="en-US" sz="4800" u="sng"/>
              <a:t>chosen according to the foreknowledge of God</a:t>
            </a:r>
            <a:r>
              <a:rPr lang="en-US" sz="4800"/>
              <a:t> the Father, by the sanctifying work of the Spirit, that you may obey Jesus Christ and be sprinkled with His blood: May grace and peace be yours in fullest measure.</a:t>
            </a:r>
          </a:p>
        </p:txBody>
      </p:sp>
      <p:cxnSp>
        <p:nvCxnSpPr>
          <p:cNvPr id="6" name="Straight Arrow Connector 5"/>
          <p:cNvCxnSpPr/>
          <p:nvPr/>
        </p:nvCxnSpPr>
        <p:spPr bwMode="auto">
          <a:xfrm rot="10800000" flipV="1">
            <a:off x="3886200" y="1066800"/>
            <a:ext cx="838200" cy="533400"/>
          </a:xfrm>
          <a:prstGeom prst="straightConnector1">
            <a:avLst/>
          </a:prstGeom>
          <a:solidFill>
            <a:schemeClr val="accent1"/>
          </a:solidFill>
          <a:ln w="50800" cap="flat" cmpd="sng" algn="ctr">
            <a:solidFill>
              <a:schemeClr val="tx1"/>
            </a:solidFill>
            <a:prstDash val="solid"/>
            <a:round/>
            <a:headEnd type="none" w="sm" len="sm"/>
            <a:tailEnd type="arrow"/>
          </a:ln>
          <a:effectLst/>
        </p:spPr>
      </p:cxnSp>
      <p:sp>
        <p:nvSpPr>
          <p:cNvPr id="4" name="Rectangle 4"/>
          <p:cNvSpPr>
            <a:spLocks noChangeArrowheads="1"/>
          </p:cNvSpPr>
          <p:nvPr/>
        </p:nvSpPr>
        <p:spPr bwMode="auto">
          <a:xfrm>
            <a:off x="4495800" y="609600"/>
            <a:ext cx="4495800" cy="685800"/>
          </a:xfrm>
          <a:prstGeom prst="rect">
            <a:avLst/>
          </a:prstGeom>
          <a:gradFill rotWithShape="0">
            <a:gsLst>
              <a:gs pos="0">
                <a:srgbClr val="000000"/>
              </a:gs>
              <a:gs pos="50000">
                <a:srgbClr val="0000A4"/>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spcBef>
                <a:spcPct val="15000"/>
              </a:spcBef>
            </a:pPr>
            <a:r>
              <a:rPr lang="en-US" sz="5400" i="1" dirty="0" err="1"/>
              <a:t>eklectos</a:t>
            </a:r>
            <a:r>
              <a:rPr lang="en-US" sz="5400" dirty="0"/>
              <a:t> = elect</a:t>
            </a:r>
          </a:p>
        </p:txBody>
      </p:sp>
      <p:sp>
        <p:nvSpPr>
          <p:cNvPr id="7" name="Rectangle 4"/>
          <p:cNvSpPr>
            <a:spLocks noChangeArrowheads="1"/>
          </p:cNvSpPr>
          <p:nvPr/>
        </p:nvSpPr>
        <p:spPr bwMode="auto">
          <a:xfrm>
            <a:off x="762000" y="3962400"/>
            <a:ext cx="8229600" cy="2667000"/>
          </a:xfrm>
          <a:prstGeom prst="rect">
            <a:avLst/>
          </a:prstGeom>
          <a:gradFill rotWithShape="0">
            <a:gsLst>
              <a:gs pos="0">
                <a:srgbClr val="000000"/>
              </a:gs>
              <a:gs pos="50000">
                <a:srgbClr val="0000A4"/>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spcBef>
                <a:spcPct val="15000"/>
              </a:spcBef>
            </a:pPr>
            <a:r>
              <a:rPr lang="en-US" sz="5400" dirty="0">
                <a:effectLst>
                  <a:outerShdw blurRad="38100" dist="38100" dir="2700000" algn="tl">
                    <a:srgbClr val="000000">
                      <a:alpha val="43137"/>
                    </a:srgbClr>
                  </a:outerShdw>
                </a:effectLst>
              </a:rPr>
              <a:t>“Conditional election”</a:t>
            </a:r>
          </a:p>
          <a:p>
            <a:pPr algn="l">
              <a:lnSpc>
                <a:spcPct val="75000"/>
              </a:lnSpc>
              <a:spcBef>
                <a:spcPct val="15000"/>
              </a:spcBef>
            </a:pPr>
            <a:r>
              <a:rPr lang="en-US" sz="5400" dirty="0">
                <a:effectLst>
                  <a:outerShdw blurRad="38100" dist="38100" dir="2700000" algn="tl">
                    <a:srgbClr val="000000">
                      <a:alpha val="43137"/>
                    </a:srgbClr>
                  </a:outerShdw>
                </a:effectLst>
              </a:rPr>
              <a:t>Teaches that God’s choice of  people is based on the condition of authentic faith. </a:t>
            </a:r>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p:txBody>
          <a:bodyPr/>
          <a:lstStyle/>
          <a:p>
            <a:pPr>
              <a:defRPr/>
            </a:pPr>
            <a:r>
              <a:rPr lang="en-US" sz="8800" dirty="0"/>
              <a:t>1 Peter 1</a:t>
            </a:r>
          </a:p>
        </p:txBody>
      </p:sp>
      <p:sp>
        <p:nvSpPr>
          <p:cNvPr id="54275" name="Rectangle 3"/>
          <p:cNvSpPr>
            <a:spLocks noGrp="1" noChangeArrowheads="1"/>
          </p:cNvSpPr>
          <p:nvPr>
            <p:ph type="body" idx="4294967295"/>
          </p:nvPr>
        </p:nvSpPr>
        <p:spPr/>
        <p:txBody>
          <a:bodyPr/>
          <a:lstStyle/>
          <a:p>
            <a:pPr>
              <a:spcBef>
                <a:spcPct val="10000"/>
              </a:spcBef>
              <a:buFont typeface="Wingdings" pitchFamily="2" charset="2"/>
              <a:buNone/>
              <a:defRPr/>
            </a:pPr>
            <a:r>
              <a:rPr lang="en-US" sz="4800"/>
              <a:t>2 who are </a:t>
            </a:r>
            <a:r>
              <a:rPr lang="en-US" sz="4800" u="sng"/>
              <a:t>chosen according to the foreknowledge of God</a:t>
            </a:r>
            <a:r>
              <a:rPr lang="en-US" sz="4800"/>
              <a:t> the Father, by the sanctifying work of the Spirit, that you may obey Jesus Christ and be sprinkled with His blood: May grace and peace be yours in fullest measure.</a:t>
            </a:r>
          </a:p>
        </p:txBody>
      </p:sp>
      <p:cxnSp>
        <p:nvCxnSpPr>
          <p:cNvPr id="6" name="Straight Arrow Connector 5"/>
          <p:cNvCxnSpPr/>
          <p:nvPr/>
        </p:nvCxnSpPr>
        <p:spPr bwMode="auto">
          <a:xfrm rot="10800000" flipV="1">
            <a:off x="3886200" y="1066800"/>
            <a:ext cx="838200" cy="533400"/>
          </a:xfrm>
          <a:prstGeom prst="straightConnector1">
            <a:avLst/>
          </a:prstGeom>
          <a:solidFill>
            <a:schemeClr val="accent1"/>
          </a:solidFill>
          <a:ln w="50800" cap="flat" cmpd="sng" algn="ctr">
            <a:solidFill>
              <a:schemeClr val="tx1"/>
            </a:solidFill>
            <a:prstDash val="solid"/>
            <a:round/>
            <a:headEnd type="none" w="sm" len="sm"/>
            <a:tailEnd type="arrow"/>
          </a:ln>
          <a:effectLst/>
        </p:spPr>
      </p:cxnSp>
      <p:sp>
        <p:nvSpPr>
          <p:cNvPr id="4" name="Rectangle 4"/>
          <p:cNvSpPr>
            <a:spLocks noChangeArrowheads="1"/>
          </p:cNvSpPr>
          <p:nvPr/>
        </p:nvSpPr>
        <p:spPr bwMode="auto">
          <a:xfrm>
            <a:off x="4495800" y="609600"/>
            <a:ext cx="4495800" cy="685800"/>
          </a:xfrm>
          <a:prstGeom prst="rect">
            <a:avLst/>
          </a:prstGeom>
          <a:gradFill rotWithShape="0">
            <a:gsLst>
              <a:gs pos="0">
                <a:srgbClr val="000000"/>
              </a:gs>
              <a:gs pos="50000">
                <a:srgbClr val="0000A4"/>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spcBef>
                <a:spcPct val="15000"/>
              </a:spcBef>
            </a:pPr>
            <a:r>
              <a:rPr lang="en-US" sz="5400" i="1" dirty="0" err="1"/>
              <a:t>eklectos</a:t>
            </a:r>
            <a:r>
              <a:rPr lang="en-US" sz="5400" dirty="0"/>
              <a:t> = elect</a:t>
            </a:r>
          </a:p>
        </p:txBody>
      </p:sp>
      <p:sp>
        <p:nvSpPr>
          <p:cNvPr id="7" name="Rectangle 4"/>
          <p:cNvSpPr>
            <a:spLocks noChangeArrowheads="1"/>
          </p:cNvSpPr>
          <p:nvPr/>
        </p:nvSpPr>
        <p:spPr bwMode="auto">
          <a:xfrm>
            <a:off x="762000" y="3962400"/>
            <a:ext cx="8229600" cy="2667000"/>
          </a:xfrm>
          <a:prstGeom prst="rect">
            <a:avLst/>
          </a:prstGeom>
          <a:gradFill rotWithShape="0">
            <a:gsLst>
              <a:gs pos="0">
                <a:srgbClr val="000000"/>
              </a:gs>
              <a:gs pos="50000">
                <a:srgbClr val="0000A4"/>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spcBef>
                <a:spcPct val="15000"/>
              </a:spcBef>
            </a:pPr>
            <a:r>
              <a:rPr lang="en-US" sz="5400" dirty="0">
                <a:effectLst>
                  <a:outerShdw blurRad="38100" dist="38100" dir="2700000" algn="tl">
                    <a:srgbClr val="000000">
                      <a:alpha val="43137"/>
                    </a:srgbClr>
                  </a:outerShdw>
                </a:effectLst>
              </a:rPr>
              <a:t>“Conditional election”</a:t>
            </a:r>
          </a:p>
          <a:p>
            <a:pPr algn="l">
              <a:lnSpc>
                <a:spcPct val="75000"/>
              </a:lnSpc>
              <a:spcBef>
                <a:spcPct val="15000"/>
              </a:spcBef>
            </a:pPr>
            <a:r>
              <a:rPr lang="en-US" sz="5400" dirty="0">
                <a:effectLst>
                  <a:outerShdw blurRad="38100" dist="38100" dir="2700000" algn="tl">
                    <a:srgbClr val="000000">
                      <a:alpha val="43137"/>
                    </a:srgbClr>
                  </a:outerShdw>
                </a:effectLst>
              </a:rPr>
              <a:t>Teaches that God’s choice of  people is based on the condition of authentic faith. </a:t>
            </a:r>
          </a:p>
        </p:txBody>
      </p:sp>
      <p:sp>
        <p:nvSpPr>
          <p:cNvPr id="8" name="Rectangle 7"/>
          <p:cNvSpPr/>
          <p:nvPr/>
        </p:nvSpPr>
        <p:spPr bwMode="auto">
          <a:xfrm>
            <a:off x="4365434" y="1545115"/>
            <a:ext cx="3200400" cy="533400"/>
          </a:xfrm>
          <a:prstGeom prst="rect">
            <a:avLst/>
          </a:prstGeom>
          <a:noFill/>
          <a:ln w="57150" cap="flat" cmpd="sng" algn="ctr">
            <a:solidFill>
              <a:schemeClr val="tx1"/>
            </a:solidFill>
            <a:prstDash val="solid"/>
            <a:round/>
            <a:headEnd type="none" w="sm" len="sm"/>
            <a:tailEnd type="stealth"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endParaRPr>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p:txBody>
          <a:bodyPr/>
          <a:lstStyle/>
          <a:p>
            <a:pPr>
              <a:defRPr/>
            </a:pPr>
            <a:r>
              <a:rPr lang="en-US" sz="8800" dirty="0"/>
              <a:t>1 Peter 1</a:t>
            </a:r>
          </a:p>
        </p:txBody>
      </p:sp>
      <p:sp>
        <p:nvSpPr>
          <p:cNvPr id="54275" name="Rectangle 3"/>
          <p:cNvSpPr>
            <a:spLocks noGrp="1" noChangeArrowheads="1"/>
          </p:cNvSpPr>
          <p:nvPr>
            <p:ph type="body" idx="4294967295"/>
          </p:nvPr>
        </p:nvSpPr>
        <p:spPr/>
        <p:txBody>
          <a:bodyPr/>
          <a:lstStyle/>
          <a:p>
            <a:pPr>
              <a:spcBef>
                <a:spcPct val="10000"/>
              </a:spcBef>
              <a:buFont typeface="Wingdings" pitchFamily="2" charset="2"/>
              <a:buNone/>
              <a:defRPr/>
            </a:pPr>
            <a:r>
              <a:rPr lang="en-US" sz="4800"/>
              <a:t>2 who are </a:t>
            </a:r>
            <a:r>
              <a:rPr lang="en-US" sz="4800" u="sng"/>
              <a:t>chosen according to the foreknowledge of God</a:t>
            </a:r>
            <a:r>
              <a:rPr lang="en-US" sz="4800"/>
              <a:t> the Father, by the sanctifying work of the Spirit, that you may obey Jesus Christ and be sprinkled with His blood: May grace and peace be yours in fullest measure.</a:t>
            </a:r>
          </a:p>
        </p:txBody>
      </p:sp>
      <p:cxnSp>
        <p:nvCxnSpPr>
          <p:cNvPr id="6" name="Straight Arrow Connector 5"/>
          <p:cNvCxnSpPr/>
          <p:nvPr/>
        </p:nvCxnSpPr>
        <p:spPr bwMode="auto">
          <a:xfrm rot="10800000" flipV="1">
            <a:off x="3886200" y="1066800"/>
            <a:ext cx="838200" cy="533400"/>
          </a:xfrm>
          <a:prstGeom prst="straightConnector1">
            <a:avLst/>
          </a:prstGeom>
          <a:solidFill>
            <a:schemeClr val="accent1"/>
          </a:solidFill>
          <a:ln w="50800" cap="flat" cmpd="sng" algn="ctr">
            <a:solidFill>
              <a:schemeClr val="tx1"/>
            </a:solidFill>
            <a:prstDash val="solid"/>
            <a:round/>
            <a:headEnd type="none" w="sm" len="sm"/>
            <a:tailEnd type="arrow"/>
          </a:ln>
          <a:effectLst/>
        </p:spPr>
      </p:cxnSp>
      <p:sp>
        <p:nvSpPr>
          <p:cNvPr id="4" name="Rectangle 4"/>
          <p:cNvSpPr>
            <a:spLocks noChangeArrowheads="1"/>
          </p:cNvSpPr>
          <p:nvPr/>
        </p:nvSpPr>
        <p:spPr bwMode="auto">
          <a:xfrm>
            <a:off x="4495800" y="609600"/>
            <a:ext cx="4495800" cy="685800"/>
          </a:xfrm>
          <a:prstGeom prst="rect">
            <a:avLst/>
          </a:prstGeom>
          <a:gradFill rotWithShape="0">
            <a:gsLst>
              <a:gs pos="0">
                <a:srgbClr val="000000"/>
              </a:gs>
              <a:gs pos="50000">
                <a:srgbClr val="0000A4"/>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spcBef>
                <a:spcPct val="15000"/>
              </a:spcBef>
            </a:pPr>
            <a:r>
              <a:rPr lang="en-US" sz="5400" i="1" dirty="0" err="1"/>
              <a:t>eklectos</a:t>
            </a:r>
            <a:r>
              <a:rPr lang="en-US" sz="5400" dirty="0"/>
              <a:t> = elect</a:t>
            </a:r>
          </a:p>
        </p:txBody>
      </p:sp>
      <p:sp>
        <p:nvSpPr>
          <p:cNvPr id="7" name="Rectangle 4"/>
          <p:cNvSpPr>
            <a:spLocks noChangeArrowheads="1"/>
          </p:cNvSpPr>
          <p:nvPr/>
        </p:nvSpPr>
        <p:spPr bwMode="auto">
          <a:xfrm>
            <a:off x="762000" y="3962400"/>
            <a:ext cx="8229600" cy="2667000"/>
          </a:xfrm>
          <a:prstGeom prst="rect">
            <a:avLst/>
          </a:prstGeom>
          <a:gradFill rotWithShape="0">
            <a:gsLst>
              <a:gs pos="0">
                <a:srgbClr val="000000"/>
              </a:gs>
              <a:gs pos="50000">
                <a:srgbClr val="0000A4"/>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spcBef>
                <a:spcPct val="15000"/>
              </a:spcBef>
            </a:pPr>
            <a:r>
              <a:rPr lang="en-US" sz="5400" dirty="0">
                <a:effectLst>
                  <a:outerShdw blurRad="38100" dist="38100" dir="2700000" algn="tl">
                    <a:srgbClr val="000000">
                      <a:alpha val="43137"/>
                    </a:srgbClr>
                  </a:outerShdw>
                </a:effectLst>
              </a:rPr>
              <a:t>“Conditional election”</a:t>
            </a:r>
          </a:p>
          <a:p>
            <a:pPr algn="l">
              <a:lnSpc>
                <a:spcPct val="75000"/>
              </a:lnSpc>
              <a:spcBef>
                <a:spcPct val="15000"/>
              </a:spcBef>
            </a:pPr>
            <a:r>
              <a:rPr lang="en-US" sz="5400" dirty="0">
                <a:effectLst>
                  <a:outerShdw blurRad="38100" dist="38100" dir="2700000" algn="tl">
                    <a:srgbClr val="000000">
                      <a:alpha val="43137"/>
                    </a:srgbClr>
                  </a:outerShdw>
                </a:effectLst>
              </a:rPr>
              <a:t>Teaches that God’s choice of  people is based on the condition of authentic faith. </a:t>
            </a:r>
          </a:p>
        </p:txBody>
      </p:sp>
      <p:sp>
        <p:nvSpPr>
          <p:cNvPr id="8" name="Rectangle 7"/>
          <p:cNvSpPr/>
          <p:nvPr/>
        </p:nvSpPr>
        <p:spPr bwMode="auto">
          <a:xfrm>
            <a:off x="4365434" y="1545115"/>
            <a:ext cx="3200400" cy="533400"/>
          </a:xfrm>
          <a:prstGeom prst="rect">
            <a:avLst/>
          </a:prstGeom>
          <a:noFill/>
          <a:ln w="57150" cap="flat" cmpd="sng" algn="ctr">
            <a:solidFill>
              <a:schemeClr val="tx1"/>
            </a:solidFill>
            <a:prstDash val="solid"/>
            <a:round/>
            <a:headEnd type="none" w="sm" len="sm"/>
            <a:tailEnd type="stealth"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endParaRPr>
          </a:p>
        </p:txBody>
      </p:sp>
      <p:sp>
        <p:nvSpPr>
          <p:cNvPr id="9" name="Rectangle 4"/>
          <p:cNvSpPr>
            <a:spLocks noChangeArrowheads="1"/>
          </p:cNvSpPr>
          <p:nvPr/>
        </p:nvSpPr>
        <p:spPr bwMode="auto">
          <a:xfrm>
            <a:off x="6019800" y="2133600"/>
            <a:ext cx="1371600" cy="685800"/>
          </a:xfrm>
          <a:prstGeom prst="rect">
            <a:avLst/>
          </a:prstGeom>
          <a:gradFill rotWithShape="0">
            <a:gsLst>
              <a:gs pos="0">
                <a:srgbClr val="000000"/>
              </a:gs>
              <a:gs pos="50000">
                <a:srgbClr val="0000A4"/>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spcBef>
                <a:spcPct val="15000"/>
              </a:spcBef>
            </a:pPr>
            <a:r>
              <a:rPr lang="en-US" sz="5400" i="1" dirty="0" err="1"/>
              <a:t>kata</a:t>
            </a:r>
            <a:r>
              <a:rPr lang="en-US" sz="5400" dirty="0"/>
              <a:t> </a:t>
            </a:r>
          </a:p>
        </p:txBody>
      </p:sp>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a:defRPr/>
            </a:pPr>
            <a:r>
              <a:rPr lang="en-US" sz="8800" dirty="0"/>
              <a:t>1 Peter 1</a:t>
            </a:r>
          </a:p>
        </p:txBody>
      </p:sp>
      <p:sp>
        <p:nvSpPr>
          <p:cNvPr id="55299" name="Rectangle 3"/>
          <p:cNvSpPr>
            <a:spLocks noGrp="1" noChangeArrowheads="1"/>
          </p:cNvSpPr>
          <p:nvPr>
            <p:ph type="body" idx="1"/>
          </p:nvPr>
        </p:nvSpPr>
        <p:spPr/>
        <p:txBody>
          <a:bodyPr/>
          <a:lstStyle/>
          <a:p>
            <a:pPr>
              <a:spcBef>
                <a:spcPct val="10000"/>
              </a:spcBef>
              <a:buFont typeface="Wingdings" pitchFamily="2" charset="2"/>
              <a:buNone/>
              <a:defRPr/>
            </a:pPr>
            <a:r>
              <a:rPr lang="en-US" sz="4800"/>
              <a:t>2 who are </a:t>
            </a:r>
            <a:r>
              <a:rPr lang="en-US" sz="4800" u="sng"/>
              <a:t>chosen according to the foreknowledge of God</a:t>
            </a:r>
            <a:r>
              <a:rPr lang="en-US" sz="4800"/>
              <a:t> the Father, by the sanctifying work of the Spirit, that you may obey Jesus Christ and be sprinkled with His blood: May grace and peace be yours in fullest measure.</a:t>
            </a:r>
          </a:p>
        </p:txBody>
      </p:sp>
      <p:sp>
        <p:nvSpPr>
          <p:cNvPr id="12292" name="Rectangle 4"/>
          <p:cNvSpPr>
            <a:spLocks noChangeArrowheads="1"/>
          </p:cNvSpPr>
          <p:nvPr/>
        </p:nvSpPr>
        <p:spPr bwMode="auto">
          <a:xfrm>
            <a:off x="914400" y="2819400"/>
            <a:ext cx="7467600" cy="2819400"/>
          </a:xfrm>
          <a:prstGeom prst="rect">
            <a:avLst/>
          </a:prstGeom>
          <a:gradFill rotWithShape="0">
            <a:gsLst>
              <a:gs pos="0">
                <a:srgbClr val="000000"/>
              </a:gs>
              <a:gs pos="50000">
                <a:srgbClr val="0000A4"/>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spcBef>
                <a:spcPct val="15000"/>
              </a:spcBef>
            </a:pPr>
            <a:r>
              <a:rPr lang="en-US" sz="5400"/>
              <a:t>Also Rom. 8:29</a:t>
            </a:r>
          </a:p>
          <a:p>
            <a:pPr algn="l">
              <a:lnSpc>
                <a:spcPct val="75000"/>
              </a:lnSpc>
              <a:spcBef>
                <a:spcPct val="10000"/>
              </a:spcBef>
            </a:pPr>
            <a:r>
              <a:rPr lang="en-US" sz="4400"/>
              <a:t>29 For whom He </a:t>
            </a:r>
            <a:r>
              <a:rPr lang="en-US" sz="4400" u="sng"/>
              <a:t>foreknew</a:t>
            </a:r>
            <a:r>
              <a:rPr lang="en-US" sz="4400"/>
              <a:t>, He also </a:t>
            </a:r>
            <a:r>
              <a:rPr lang="en-US" sz="4400" u="sng"/>
              <a:t>predestined</a:t>
            </a:r>
            <a:r>
              <a:rPr lang="en-US" sz="4400"/>
              <a:t> to become conformed to the image of His Son…</a:t>
            </a:r>
            <a:endParaRPr lang="en-US" sz="8800"/>
          </a:p>
        </p:txBody>
      </p:sp>
      <p:cxnSp>
        <p:nvCxnSpPr>
          <p:cNvPr id="7" name="Straight Arrow Connector 6"/>
          <p:cNvCxnSpPr/>
          <p:nvPr/>
        </p:nvCxnSpPr>
        <p:spPr bwMode="auto">
          <a:xfrm rot="10800000" flipV="1">
            <a:off x="3886200" y="1066800"/>
            <a:ext cx="838200" cy="533400"/>
          </a:xfrm>
          <a:prstGeom prst="straightConnector1">
            <a:avLst/>
          </a:prstGeom>
          <a:solidFill>
            <a:schemeClr val="accent1"/>
          </a:solidFill>
          <a:ln w="50800" cap="flat" cmpd="sng" algn="ctr">
            <a:solidFill>
              <a:schemeClr val="tx1"/>
            </a:solidFill>
            <a:prstDash val="solid"/>
            <a:round/>
            <a:headEnd type="none" w="sm" len="sm"/>
            <a:tailEnd type="arrow"/>
          </a:ln>
          <a:effectLst/>
        </p:spPr>
      </p:cxnSp>
      <p:sp>
        <p:nvSpPr>
          <p:cNvPr id="8" name="Rectangle 4"/>
          <p:cNvSpPr>
            <a:spLocks noChangeArrowheads="1"/>
          </p:cNvSpPr>
          <p:nvPr/>
        </p:nvSpPr>
        <p:spPr bwMode="auto">
          <a:xfrm>
            <a:off x="4495800" y="609600"/>
            <a:ext cx="4495800" cy="685800"/>
          </a:xfrm>
          <a:prstGeom prst="rect">
            <a:avLst/>
          </a:prstGeom>
          <a:gradFill rotWithShape="0">
            <a:gsLst>
              <a:gs pos="0">
                <a:srgbClr val="000000"/>
              </a:gs>
              <a:gs pos="50000">
                <a:srgbClr val="0000A4"/>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spcBef>
                <a:spcPct val="15000"/>
              </a:spcBef>
            </a:pPr>
            <a:r>
              <a:rPr lang="en-US" sz="5400" i="1" dirty="0" err="1"/>
              <a:t>eklectos</a:t>
            </a:r>
            <a:r>
              <a:rPr lang="en-US" sz="5400" dirty="0"/>
              <a:t> = elect</a:t>
            </a:r>
          </a:p>
        </p:txBody>
      </p:sp>
      <p:sp>
        <p:nvSpPr>
          <p:cNvPr id="9" name="Rectangle 8"/>
          <p:cNvSpPr/>
          <p:nvPr/>
        </p:nvSpPr>
        <p:spPr bwMode="auto">
          <a:xfrm>
            <a:off x="4365434" y="1545115"/>
            <a:ext cx="3200400" cy="533400"/>
          </a:xfrm>
          <a:prstGeom prst="rect">
            <a:avLst/>
          </a:prstGeom>
          <a:noFill/>
          <a:ln w="57150" cap="flat" cmpd="sng" algn="ctr">
            <a:solidFill>
              <a:schemeClr val="tx1"/>
            </a:solidFill>
            <a:prstDash val="solid"/>
            <a:round/>
            <a:headEnd type="none" w="sm" len="sm"/>
            <a:tailEnd type="stealth"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endParaRPr>
          </a:p>
        </p:txBody>
      </p:sp>
      <p:sp>
        <p:nvSpPr>
          <p:cNvPr id="10" name="Rectangle 4"/>
          <p:cNvSpPr>
            <a:spLocks noChangeArrowheads="1"/>
          </p:cNvSpPr>
          <p:nvPr/>
        </p:nvSpPr>
        <p:spPr bwMode="auto">
          <a:xfrm>
            <a:off x="6019800" y="2133600"/>
            <a:ext cx="1371600" cy="685800"/>
          </a:xfrm>
          <a:prstGeom prst="rect">
            <a:avLst/>
          </a:prstGeom>
          <a:gradFill rotWithShape="0">
            <a:gsLst>
              <a:gs pos="0">
                <a:srgbClr val="000000"/>
              </a:gs>
              <a:gs pos="50000">
                <a:srgbClr val="0000A4"/>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spcBef>
                <a:spcPct val="15000"/>
              </a:spcBef>
            </a:pPr>
            <a:r>
              <a:rPr lang="en-US" sz="5400" i="1" dirty="0" err="1"/>
              <a:t>kata</a:t>
            </a:r>
            <a:r>
              <a:rPr lang="en-US" sz="5400" dirty="0"/>
              <a:t> </a:t>
            </a:r>
          </a:p>
        </p:txBody>
      </p:sp>
    </p:spTree>
  </p:cSld>
  <p:clrMapOvr>
    <a:masterClrMapping/>
  </p:clrMapOvr>
  <p:transition spd="slow">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p:txBody>
          <a:bodyPr/>
          <a:lstStyle/>
          <a:p>
            <a:pPr>
              <a:defRPr/>
            </a:pPr>
            <a:r>
              <a:rPr lang="en-US" sz="8800" dirty="0"/>
              <a:t>1 Peter 1</a:t>
            </a:r>
          </a:p>
        </p:txBody>
      </p:sp>
      <p:sp>
        <p:nvSpPr>
          <p:cNvPr id="55299" name="Rectangle 3"/>
          <p:cNvSpPr>
            <a:spLocks noGrp="1" noChangeArrowheads="1"/>
          </p:cNvSpPr>
          <p:nvPr>
            <p:ph type="body" idx="4294967295"/>
          </p:nvPr>
        </p:nvSpPr>
        <p:spPr/>
        <p:txBody>
          <a:bodyPr/>
          <a:lstStyle/>
          <a:p>
            <a:pPr>
              <a:spcBef>
                <a:spcPct val="10000"/>
              </a:spcBef>
              <a:buFont typeface="Wingdings" pitchFamily="2" charset="2"/>
              <a:buNone/>
              <a:defRPr/>
            </a:pPr>
            <a:r>
              <a:rPr lang="en-US" sz="4800"/>
              <a:t>2 who are </a:t>
            </a:r>
            <a:r>
              <a:rPr lang="en-US" sz="4800" u="sng"/>
              <a:t>chosen according to the foreknowledge of God</a:t>
            </a:r>
            <a:r>
              <a:rPr lang="en-US" sz="4800"/>
              <a:t> the Father, by the sanctifying work of the Spirit, that you may obey Jesus Christ and be sprinkled with His blood: May grace and peace be yours in fullest measure.</a:t>
            </a:r>
          </a:p>
        </p:txBody>
      </p:sp>
      <p:sp>
        <p:nvSpPr>
          <p:cNvPr id="13316" name="Rectangle 4"/>
          <p:cNvSpPr>
            <a:spLocks noChangeArrowheads="1"/>
          </p:cNvSpPr>
          <p:nvPr/>
        </p:nvSpPr>
        <p:spPr bwMode="auto">
          <a:xfrm>
            <a:off x="914400" y="2819400"/>
            <a:ext cx="7467600" cy="2819400"/>
          </a:xfrm>
          <a:prstGeom prst="rect">
            <a:avLst/>
          </a:prstGeom>
          <a:gradFill rotWithShape="0">
            <a:gsLst>
              <a:gs pos="0">
                <a:srgbClr val="000000"/>
              </a:gs>
              <a:gs pos="50000">
                <a:srgbClr val="0000A4"/>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spcBef>
                <a:spcPct val="15000"/>
              </a:spcBef>
            </a:pPr>
            <a:r>
              <a:rPr lang="en-US" sz="5400"/>
              <a:t>Also Rom. 8:29</a:t>
            </a:r>
          </a:p>
          <a:p>
            <a:pPr algn="l">
              <a:lnSpc>
                <a:spcPct val="75000"/>
              </a:lnSpc>
              <a:spcBef>
                <a:spcPct val="10000"/>
              </a:spcBef>
            </a:pPr>
            <a:r>
              <a:rPr lang="en-US" sz="4400"/>
              <a:t>29 For whom He </a:t>
            </a:r>
            <a:r>
              <a:rPr lang="en-US" sz="4400" u="sng"/>
              <a:t>foreknew</a:t>
            </a:r>
            <a:r>
              <a:rPr lang="en-US" sz="4400"/>
              <a:t>, He also </a:t>
            </a:r>
            <a:r>
              <a:rPr lang="en-US" sz="4400" u="sng"/>
              <a:t>predestined</a:t>
            </a:r>
            <a:r>
              <a:rPr lang="en-US" sz="4400"/>
              <a:t> to become conformed to the image of His Son…</a:t>
            </a:r>
            <a:endParaRPr lang="en-US" sz="8800"/>
          </a:p>
        </p:txBody>
      </p:sp>
      <p:sp>
        <p:nvSpPr>
          <p:cNvPr id="13317" name="Oval 5"/>
          <p:cNvSpPr>
            <a:spLocks noChangeArrowheads="1"/>
          </p:cNvSpPr>
          <p:nvPr/>
        </p:nvSpPr>
        <p:spPr bwMode="auto">
          <a:xfrm>
            <a:off x="76200" y="1981200"/>
            <a:ext cx="4267200" cy="609600"/>
          </a:xfrm>
          <a:prstGeom prst="ellipse">
            <a:avLst/>
          </a:prstGeom>
          <a:noFill/>
          <a:ln w="57150" algn="ctr">
            <a:solidFill>
              <a:schemeClr val="tx1"/>
            </a:solidFill>
            <a:round/>
            <a:headEnd type="none" w="sm" len="sm"/>
            <a:tailEnd type="none" w="lg" len="lg"/>
          </a:ln>
        </p:spPr>
        <p:txBody>
          <a:bodyPr wrap="none" anchor="ctr"/>
          <a:lstStyle/>
          <a:p>
            <a:endParaRPr lang="en-US"/>
          </a:p>
        </p:txBody>
      </p:sp>
      <p:sp>
        <p:nvSpPr>
          <p:cNvPr id="6" name="Rectangle 5"/>
          <p:cNvSpPr/>
          <p:nvPr/>
        </p:nvSpPr>
        <p:spPr bwMode="auto">
          <a:xfrm>
            <a:off x="4365434" y="1545115"/>
            <a:ext cx="3200400" cy="533400"/>
          </a:xfrm>
          <a:prstGeom prst="rect">
            <a:avLst/>
          </a:prstGeom>
          <a:noFill/>
          <a:ln w="57150" cap="flat" cmpd="sng" algn="ctr">
            <a:solidFill>
              <a:schemeClr val="tx1"/>
            </a:solidFill>
            <a:prstDash val="solid"/>
            <a:round/>
            <a:headEnd type="none" w="sm" len="sm"/>
            <a:tailEnd type="stealth"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endParaRPr>
          </a:p>
        </p:txBody>
      </p:sp>
      <p:sp>
        <p:nvSpPr>
          <p:cNvPr id="7" name="Rectangle 4"/>
          <p:cNvSpPr>
            <a:spLocks noChangeArrowheads="1"/>
          </p:cNvSpPr>
          <p:nvPr/>
        </p:nvSpPr>
        <p:spPr bwMode="auto">
          <a:xfrm>
            <a:off x="6019800" y="2133600"/>
            <a:ext cx="1371600" cy="685800"/>
          </a:xfrm>
          <a:prstGeom prst="rect">
            <a:avLst/>
          </a:prstGeom>
          <a:gradFill rotWithShape="0">
            <a:gsLst>
              <a:gs pos="0">
                <a:srgbClr val="000000"/>
              </a:gs>
              <a:gs pos="50000">
                <a:srgbClr val="0000A4"/>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spcBef>
                <a:spcPct val="15000"/>
              </a:spcBef>
            </a:pPr>
            <a:r>
              <a:rPr lang="en-US" sz="5400" i="1" dirty="0" err="1"/>
              <a:t>kata</a:t>
            </a:r>
            <a:r>
              <a:rPr lang="en-US" sz="5400" dirty="0"/>
              <a:t> </a:t>
            </a:r>
          </a:p>
        </p:txBody>
      </p:sp>
      <p:cxnSp>
        <p:nvCxnSpPr>
          <p:cNvPr id="8" name="Straight Arrow Connector 7"/>
          <p:cNvCxnSpPr/>
          <p:nvPr/>
        </p:nvCxnSpPr>
        <p:spPr bwMode="auto">
          <a:xfrm rot="10800000" flipV="1">
            <a:off x="3886200" y="1066800"/>
            <a:ext cx="838200" cy="533400"/>
          </a:xfrm>
          <a:prstGeom prst="straightConnector1">
            <a:avLst/>
          </a:prstGeom>
          <a:solidFill>
            <a:schemeClr val="accent1"/>
          </a:solidFill>
          <a:ln w="50800" cap="flat" cmpd="sng" algn="ctr">
            <a:solidFill>
              <a:schemeClr val="tx1"/>
            </a:solidFill>
            <a:prstDash val="solid"/>
            <a:round/>
            <a:headEnd type="none" w="sm" len="sm"/>
            <a:tailEnd type="arrow"/>
          </a:ln>
          <a:effectLst/>
        </p:spPr>
      </p:cxnSp>
      <p:sp>
        <p:nvSpPr>
          <p:cNvPr id="9" name="Rectangle 4"/>
          <p:cNvSpPr>
            <a:spLocks noChangeArrowheads="1"/>
          </p:cNvSpPr>
          <p:nvPr/>
        </p:nvSpPr>
        <p:spPr bwMode="auto">
          <a:xfrm>
            <a:off x="4495800" y="609600"/>
            <a:ext cx="4495800" cy="685800"/>
          </a:xfrm>
          <a:prstGeom prst="rect">
            <a:avLst/>
          </a:prstGeom>
          <a:gradFill rotWithShape="0">
            <a:gsLst>
              <a:gs pos="0">
                <a:srgbClr val="000000"/>
              </a:gs>
              <a:gs pos="50000">
                <a:srgbClr val="0000A4"/>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spcBef>
                <a:spcPct val="15000"/>
              </a:spcBef>
            </a:pPr>
            <a:r>
              <a:rPr lang="en-US" sz="5400" i="1" dirty="0" err="1"/>
              <a:t>eklectos</a:t>
            </a:r>
            <a:r>
              <a:rPr lang="en-US" sz="5400" dirty="0"/>
              <a:t> = elect</a:t>
            </a:r>
          </a:p>
        </p:txBody>
      </p:sp>
    </p:spTree>
  </p:cSld>
  <p:clrMapOvr>
    <a:masterClrMapping/>
  </p:clrMapOvr>
  <p:transition spd="slow">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p:txBody>
          <a:bodyPr/>
          <a:lstStyle/>
          <a:p>
            <a:pPr>
              <a:defRPr/>
            </a:pPr>
            <a:r>
              <a:rPr lang="en-US" sz="8800" dirty="0"/>
              <a:t>1 Peter 1</a:t>
            </a:r>
          </a:p>
        </p:txBody>
      </p:sp>
      <p:sp>
        <p:nvSpPr>
          <p:cNvPr id="55299" name="Rectangle 3"/>
          <p:cNvSpPr>
            <a:spLocks noGrp="1" noChangeArrowheads="1"/>
          </p:cNvSpPr>
          <p:nvPr>
            <p:ph type="body" idx="4294967295"/>
          </p:nvPr>
        </p:nvSpPr>
        <p:spPr/>
        <p:txBody>
          <a:bodyPr/>
          <a:lstStyle/>
          <a:p>
            <a:pPr>
              <a:spcBef>
                <a:spcPct val="10000"/>
              </a:spcBef>
              <a:buFont typeface="Wingdings" pitchFamily="2" charset="2"/>
              <a:buNone/>
              <a:defRPr/>
            </a:pPr>
            <a:r>
              <a:rPr lang="en-US" sz="4800"/>
              <a:t>2 who are </a:t>
            </a:r>
            <a:r>
              <a:rPr lang="en-US" sz="4800" u="sng"/>
              <a:t>chosen according to the foreknowledge of God</a:t>
            </a:r>
            <a:r>
              <a:rPr lang="en-US" sz="4800"/>
              <a:t> the Father, by the sanctifying work of the Spirit, that you may obey Jesus Christ and be sprinkled with His blood: May grace and peace be yours in fullest measure.</a:t>
            </a:r>
          </a:p>
        </p:txBody>
      </p:sp>
      <p:sp>
        <p:nvSpPr>
          <p:cNvPr id="14340" name="Rectangle 4"/>
          <p:cNvSpPr>
            <a:spLocks noChangeArrowheads="1"/>
          </p:cNvSpPr>
          <p:nvPr/>
        </p:nvSpPr>
        <p:spPr bwMode="auto">
          <a:xfrm>
            <a:off x="914400" y="2819400"/>
            <a:ext cx="7467600" cy="2819400"/>
          </a:xfrm>
          <a:prstGeom prst="rect">
            <a:avLst/>
          </a:prstGeom>
          <a:gradFill rotWithShape="0">
            <a:gsLst>
              <a:gs pos="0">
                <a:srgbClr val="000000"/>
              </a:gs>
              <a:gs pos="50000">
                <a:srgbClr val="0000A4"/>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spcBef>
                <a:spcPct val="15000"/>
              </a:spcBef>
            </a:pPr>
            <a:r>
              <a:rPr lang="en-US" sz="5400"/>
              <a:t>Also Rom. 8:29</a:t>
            </a:r>
          </a:p>
          <a:p>
            <a:pPr algn="l">
              <a:lnSpc>
                <a:spcPct val="75000"/>
              </a:lnSpc>
              <a:spcBef>
                <a:spcPct val="10000"/>
              </a:spcBef>
            </a:pPr>
            <a:r>
              <a:rPr lang="en-US" sz="4400"/>
              <a:t>29 For whom He </a:t>
            </a:r>
            <a:r>
              <a:rPr lang="en-US" sz="4400" u="sng"/>
              <a:t>foreknew</a:t>
            </a:r>
            <a:r>
              <a:rPr lang="en-US" sz="4400"/>
              <a:t>, He also </a:t>
            </a:r>
            <a:r>
              <a:rPr lang="en-US" sz="4400" u="sng"/>
              <a:t>predestined</a:t>
            </a:r>
            <a:r>
              <a:rPr lang="en-US" sz="4400"/>
              <a:t> to become conformed to the image of His Son…</a:t>
            </a:r>
            <a:endParaRPr lang="en-US" sz="8800"/>
          </a:p>
        </p:txBody>
      </p:sp>
      <p:sp>
        <p:nvSpPr>
          <p:cNvPr id="14341" name="Oval 6"/>
          <p:cNvSpPr>
            <a:spLocks noChangeArrowheads="1"/>
          </p:cNvSpPr>
          <p:nvPr/>
        </p:nvSpPr>
        <p:spPr bwMode="auto">
          <a:xfrm>
            <a:off x="4615149" y="3451034"/>
            <a:ext cx="2667000" cy="609600"/>
          </a:xfrm>
          <a:prstGeom prst="ellipse">
            <a:avLst/>
          </a:prstGeom>
          <a:noFill/>
          <a:ln w="57150" algn="ctr">
            <a:solidFill>
              <a:schemeClr val="tx1"/>
            </a:solidFill>
            <a:round/>
            <a:headEnd/>
            <a:tailEnd/>
          </a:ln>
        </p:spPr>
        <p:txBody>
          <a:bodyPr wrap="none" anchor="ctr"/>
          <a:lstStyle/>
          <a:p>
            <a:endParaRPr lang="en-US"/>
          </a:p>
        </p:txBody>
      </p:sp>
      <p:sp>
        <p:nvSpPr>
          <p:cNvPr id="14342" name="Line 7"/>
          <p:cNvSpPr>
            <a:spLocks noChangeShapeType="1"/>
          </p:cNvSpPr>
          <p:nvPr/>
        </p:nvSpPr>
        <p:spPr bwMode="auto">
          <a:xfrm>
            <a:off x="3886200" y="2514600"/>
            <a:ext cx="1143000" cy="990600"/>
          </a:xfrm>
          <a:prstGeom prst="line">
            <a:avLst/>
          </a:prstGeom>
          <a:noFill/>
          <a:ln w="57150">
            <a:solidFill>
              <a:schemeClr val="tx1"/>
            </a:solidFill>
            <a:round/>
            <a:headEnd/>
            <a:tailEnd/>
          </a:ln>
        </p:spPr>
        <p:txBody>
          <a:bodyPr wrap="none" anchor="ctr"/>
          <a:lstStyle/>
          <a:p>
            <a:endParaRPr lang="en-US"/>
          </a:p>
        </p:txBody>
      </p:sp>
      <p:sp>
        <p:nvSpPr>
          <p:cNvPr id="14343" name="Oval 5"/>
          <p:cNvSpPr>
            <a:spLocks noChangeArrowheads="1"/>
          </p:cNvSpPr>
          <p:nvPr/>
        </p:nvSpPr>
        <p:spPr bwMode="auto">
          <a:xfrm>
            <a:off x="76200" y="1981200"/>
            <a:ext cx="4267200" cy="609600"/>
          </a:xfrm>
          <a:prstGeom prst="ellipse">
            <a:avLst/>
          </a:prstGeom>
          <a:noFill/>
          <a:ln w="57150" algn="ctr">
            <a:solidFill>
              <a:schemeClr val="tx1"/>
            </a:solidFill>
            <a:round/>
            <a:headEnd type="none" w="sm" len="sm"/>
            <a:tailEnd type="none" w="lg" len="lg"/>
          </a:ln>
        </p:spPr>
        <p:txBody>
          <a:bodyPr wrap="none" anchor="ctr"/>
          <a:lstStyle/>
          <a:p>
            <a:endParaRPr lang="en-US"/>
          </a:p>
        </p:txBody>
      </p:sp>
      <p:sp>
        <p:nvSpPr>
          <p:cNvPr id="8" name="Rectangle 4"/>
          <p:cNvSpPr>
            <a:spLocks noChangeArrowheads="1"/>
          </p:cNvSpPr>
          <p:nvPr/>
        </p:nvSpPr>
        <p:spPr bwMode="auto">
          <a:xfrm>
            <a:off x="2743200" y="5105400"/>
            <a:ext cx="3352800" cy="685800"/>
          </a:xfrm>
          <a:prstGeom prst="rect">
            <a:avLst/>
          </a:prstGeom>
          <a:gradFill rotWithShape="0">
            <a:gsLst>
              <a:gs pos="0">
                <a:srgbClr val="000000"/>
              </a:gs>
              <a:gs pos="50000">
                <a:srgbClr val="0000A4"/>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spcBef>
                <a:spcPct val="15000"/>
              </a:spcBef>
            </a:pPr>
            <a:r>
              <a:rPr lang="en-US" sz="5400" i="1" dirty="0" err="1"/>
              <a:t>proginosko</a:t>
            </a:r>
            <a:endParaRPr lang="en-US" sz="8800" i="1" dirty="0"/>
          </a:p>
        </p:txBody>
      </p:sp>
      <p:sp>
        <p:nvSpPr>
          <p:cNvPr id="9" name="Rectangle 8"/>
          <p:cNvSpPr/>
          <p:nvPr/>
        </p:nvSpPr>
        <p:spPr bwMode="auto">
          <a:xfrm>
            <a:off x="4365434" y="1545115"/>
            <a:ext cx="3200400" cy="533400"/>
          </a:xfrm>
          <a:prstGeom prst="rect">
            <a:avLst/>
          </a:prstGeom>
          <a:noFill/>
          <a:ln w="57150" cap="flat" cmpd="sng" algn="ctr">
            <a:solidFill>
              <a:schemeClr val="tx1"/>
            </a:solidFill>
            <a:prstDash val="solid"/>
            <a:round/>
            <a:headEnd type="none" w="sm" len="sm"/>
            <a:tailEnd type="stealth"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endParaRPr>
          </a:p>
        </p:txBody>
      </p:sp>
      <p:sp>
        <p:nvSpPr>
          <p:cNvPr id="10" name="Rectangle 4"/>
          <p:cNvSpPr>
            <a:spLocks noChangeArrowheads="1"/>
          </p:cNvSpPr>
          <p:nvPr/>
        </p:nvSpPr>
        <p:spPr bwMode="auto">
          <a:xfrm>
            <a:off x="6019800" y="2133600"/>
            <a:ext cx="1371600" cy="685800"/>
          </a:xfrm>
          <a:prstGeom prst="rect">
            <a:avLst/>
          </a:prstGeom>
          <a:gradFill rotWithShape="0">
            <a:gsLst>
              <a:gs pos="0">
                <a:srgbClr val="000000"/>
              </a:gs>
              <a:gs pos="50000">
                <a:srgbClr val="0000A4"/>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spcBef>
                <a:spcPct val="15000"/>
              </a:spcBef>
            </a:pPr>
            <a:r>
              <a:rPr lang="en-US" sz="5400" i="1" dirty="0" err="1"/>
              <a:t>kata</a:t>
            </a:r>
            <a:r>
              <a:rPr lang="en-US" sz="5400" dirty="0"/>
              <a:t> </a:t>
            </a:r>
          </a:p>
        </p:txBody>
      </p:sp>
      <p:cxnSp>
        <p:nvCxnSpPr>
          <p:cNvPr id="11" name="Straight Arrow Connector 10"/>
          <p:cNvCxnSpPr/>
          <p:nvPr/>
        </p:nvCxnSpPr>
        <p:spPr bwMode="auto">
          <a:xfrm rot="10800000" flipV="1">
            <a:off x="3886200" y="1066800"/>
            <a:ext cx="838200" cy="533400"/>
          </a:xfrm>
          <a:prstGeom prst="straightConnector1">
            <a:avLst/>
          </a:prstGeom>
          <a:solidFill>
            <a:schemeClr val="accent1"/>
          </a:solidFill>
          <a:ln w="50800" cap="flat" cmpd="sng" algn="ctr">
            <a:solidFill>
              <a:schemeClr val="tx1"/>
            </a:solidFill>
            <a:prstDash val="solid"/>
            <a:round/>
            <a:headEnd type="none" w="sm" len="sm"/>
            <a:tailEnd type="arrow"/>
          </a:ln>
          <a:effectLst/>
        </p:spPr>
      </p:cxnSp>
      <p:sp>
        <p:nvSpPr>
          <p:cNvPr id="12" name="Rectangle 4"/>
          <p:cNvSpPr>
            <a:spLocks noChangeArrowheads="1"/>
          </p:cNvSpPr>
          <p:nvPr/>
        </p:nvSpPr>
        <p:spPr bwMode="auto">
          <a:xfrm>
            <a:off x="4495800" y="609600"/>
            <a:ext cx="4495800" cy="685800"/>
          </a:xfrm>
          <a:prstGeom prst="rect">
            <a:avLst/>
          </a:prstGeom>
          <a:gradFill rotWithShape="0">
            <a:gsLst>
              <a:gs pos="0">
                <a:srgbClr val="000000"/>
              </a:gs>
              <a:gs pos="50000">
                <a:srgbClr val="0000A4"/>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spcBef>
                <a:spcPct val="15000"/>
              </a:spcBef>
            </a:pPr>
            <a:r>
              <a:rPr lang="en-US" sz="5400" i="1" dirty="0" err="1"/>
              <a:t>eklectos</a:t>
            </a:r>
            <a:r>
              <a:rPr lang="en-US" sz="5400" dirty="0"/>
              <a:t> = elect</a:t>
            </a:r>
          </a:p>
        </p:txBody>
      </p:sp>
    </p:spTree>
  </p:cSld>
  <p:clrMapOvr>
    <a:masterClrMapping/>
  </p:clrMapOvr>
  <p:transition spd="slow">
    <p:zoom/>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a:defRPr/>
            </a:pPr>
            <a:r>
              <a:rPr lang="en-US" sz="8800" dirty="0"/>
              <a:t>1 Peter 1</a:t>
            </a:r>
          </a:p>
        </p:txBody>
      </p:sp>
      <p:sp>
        <p:nvSpPr>
          <p:cNvPr id="66563" name="Rectangle 3"/>
          <p:cNvSpPr>
            <a:spLocks noGrp="1" noChangeArrowheads="1"/>
          </p:cNvSpPr>
          <p:nvPr>
            <p:ph type="body" idx="1"/>
          </p:nvPr>
        </p:nvSpPr>
        <p:spPr>
          <a:xfrm>
            <a:off x="0" y="1219200"/>
            <a:ext cx="9144000" cy="4876800"/>
          </a:xfrm>
        </p:spPr>
        <p:txBody>
          <a:bodyPr/>
          <a:lstStyle/>
          <a:p>
            <a:pPr>
              <a:buFont typeface="Wingdings" pitchFamily="2" charset="2"/>
              <a:buNone/>
              <a:defRPr/>
            </a:pPr>
            <a:r>
              <a:rPr lang="en-US" sz="4800"/>
              <a:t>1 Peter, an apostle of Jesus Christ, </a:t>
            </a:r>
          </a:p>
          <a:p>
            <a:pPr>
              <a:buFont typeface="Wingdings" pitchFamily="2" charset="2"/>
              <a:buNone/>
              <a:defRPr/>
            </a:pPr>
            <a:r>
              <a:rPr lang="en-US" sz="4800"/>
              <a:t>To God’s elect, strangers in the world, scattered throughout Pontus, Galatia, Cappadocia, Asia and Bithynia,</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wipe(left)">
                                      <p:cBhvr>
                                        <p:cTn id="7" dur="500"/>
                                        <p:tgtEl>
                                          <p:spTgt spid="66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6563">
                                            <p:txEl>
                                              <p:pRg st="1" end="1"/>
                                            </p:txEl>
                                          </p:spTgt>
                                        </p:tgtEl>
                                        <p:attrNameLst>
                                          <p:attrName>style.visibility</p:attrName>
                                        </p:attrNameLst>
                                      </p:cBhvr>
                                      <p:to>
                                        <p:strVal val="visible"/>
                                      </p:to>
                                    </p:set>
                                    <p:animEffect transition="in" filter="wipe(left)">
                                      <p:cBhvr>
                                        <p:cTn id="12" dur="500"/>
                                        <p:tgtEl>
                                          <p:spTgt spid="665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p:txBody>
          <a:bodyPr/>
          <a:lstStyle/>
          <a:p>
            <a:pPr>
              <a:defRPr/>
            </a:pPr>
            <a:r>
              <a:rPr lang="en-US" sz="8800" dirty="0"/>
              <a:t>1 Peter 1</a:t>
            </a:r>
          </a:p>
        </p:txBody>
      </p:sp>
      <p:sp>
        <p:nvSpPr>
          <p:cNvPr id="55299" name="Rectangle 3"/>
          <p:cNvSpPr>
            <a:spLocks noGrp="1" noChangeArrowheads="1"/>
          </p:cNvSpPr>
          <p:nvPr>
            <p:ph type="body" idx="4294967295"/>
          </p:nvPr>
        </p:nvSpPr>
        <p:spPr/>
        <p:txBody>
          <a:bodyPr/>
          <a:lstStyle/>
          <a:p>
            <a:pPr>
              <a:spcBef>
                <a:spcPct val="10000"/>
              </a:spcBef>
              <a:buFont typeface="Wingdings" pitchFamily="2" charset="2"/>
              <a:buNone/>
              <a:defRPr/>
            </a:pPr>
            <a:r>
              <a:rPr lang="en-US" sz="4800"/>
              <a:t>2 who are </a:t>
            </a:r>
            <a:r>
              <a:rPr lang="en-US" sz="4800" u="sng"/>
              <a:t>chosen according to the foreknowledge of God</a:t>
            </a:r>
            <a:r>
              <a:rPr lang="en-US" sz="4800"/>
              <a:t> the Father, by the sanctifying work of the Spirit, that you may obey Jesus Christ and be sprinkled with His blood: May grace and peace be yours in fullest measure.</a:t>
            </a:r>
          </a:p>
        </p:txBody>
      </p:sp>
      <p:sp>
        <p:nvSpPr>
          <p:cNvPr id="14340" name="Rectangle 4"/>
          <p:cNvSpPr>
            <a:spLocks noChangeArrowheads="1"/>
          </p:cNvSpPr>
          <p:nvPr/>
        </p:nvSpPr>
        <p:spPr bwMode="auto">
          <a:xfrm>
            <a:off x="914400" y="2819400"/>
            <a:ext cx="7467600" cy="2819400"/>
          </a:xfrm>
          <a:prstGeom prst="rect">
            <a:avLst/>
          </a:prstGeom>
          <a:gradFill rotWithShape="0">
            <a:gsLst>
              <a:gs pos="0">
                <a:srgbClr val="000000"/>
              </a:gs>
              <a:gs pos="50000">
                <a:srgbClr val="0000A4"/>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spcBef>
                <a:spcPct val="15000"/>
              </a:spcBef>
            </a:pPr>
            <a:r>
              <a:rPr lang="en-US" sz="5400"/>
              <a:t>Also Rom. 8:29</a:t>
            </a:r>
          </a:p>
          <a:p>
            <a:pPr algn="l">
              <a:lnSpc>
                <a:spcPct val="75000"/>
              </a:lnSpc>
              <a:spcBef>
                <a:spcPct val="10000"/>
              </a:spcBef>
            </a:pPr>
            <a:r>
              <a:rPr lang="en-US" sz="4400"/>
              <a:t>29 For whom He </a:t>
            </a:r>
            <a:r>
              <a:rPr lang="en-US" sz="4400" u="sng"/>
              <a:t>foreknew</a:t>
            </a:r>
            <a:r>
              <a:rPr lang="en-US" sz="4400"/>
              <a:t>, He also </a:t>
            </a:r>
            <a:r>
              <a:rPr lang="en-US" sz="4400" u="sng"/>
              <a:t>predestined</a:t>
            </a:r>
            <a:r>
              <a:rPr lang="en-US" sz="4400"/>
              <a:t> to become conformed to the image of His Son…</a:t>
            </a:r>
            <a:endParaRPr lang="en-US" sz="8800"/>
          </a:p>
        </p:txBody>
      </p:sp>
      <p:sp>
        <p:nvSpPr>
          <p:cNvPr id="14341" name="Oval 6"/>
          <p:cNvSpPr>
            <a:spLocks noChangeArrowheads="1"/>
          </p:cNvSpPr>
          <p:nvPr/>
        </p:nvSpPr>
        <p:spPr bwMode="auto">
          <a:xfrm>
            <a:off x="4615149" y="3451034"/>
            <a:ext cx="2667000" cy="609600"/>
          </a:xfrm>
          <a:prstGeom prst="ellipse">
            <a:avLst/>
          </a:prstGeom>
          <a:noFill/>
          <a:ln w="57150" algn="ctr">
            <a:solidFill>
              <a:schemeClr val="tx1"/>
            </a:solidFill>
            <a:round/>
            <a:headEnd/>
            <a:tailEnd/>
          </a:ln>
        </p:spPr>
        <p:txBody>
          <a:bodyPr wrap="none" anchor="ctr"/>
          <a:lstStyle/>
          <a:p>
            <a:endParaRPr lang="en-US"/>
          </a:p>
        </p:txBody>
      </p:sp>
      <p:sp>
        <p:nvSpPr>
          <p:cNvPr id="14342" name="Line 7"/>
          <p:cNvSpPr>
            <a:spLocks noChangeShapeType="1"/>
          </p:cNvSpPr>
          <p:nvPr/>
        </p:nvSpPr>
        <p:spPr bwMode="auto">
          <a:xfrm>
            <a:off x="3886200" y="2514600"/>
            <a:ext cx="1143000" cy="990600"/>
          </a:xfrm>
          <a:prstGeom prst="line">
            <a:avLst/>
          </a:prstGeom>
          <a:noFill/>
          <a:ln w="57150">
            <a:solidFill>
              <a:schemeClr val="tx1"/>
            </a:solidFill>
            <a:round/>
            <a:headEnd/>
            <a:tailEnd/>
          </a:ln>
        </p:spPr>
        <p:txBody>
          <a:bodyPr wrap="none" anchor="ctr"/>
          <a:lstStyle/>
          <a:p>
            <a:endParaRPr lang="en-US"/>
          </a:p>
        </p:txBody>
      </p:sp>
      <p:sp>
        <p:nvSpPr>
          <p:cNvPr id="14343" name="Oval 5"/>
          <p:cNvSpPr>
            <a:spLocks noChangeArrowheads="1"/>
          </p:cNvSpPr>
          <p:nvPr/>
        </p:nvSpPr>
        <p:spPr bwMode="auto">
          <a:xfrm>
            <a:off x="76200" y="1981200"/>
            <a:ext cx="4267200" cy="609600"/>
          </a:xfrm>
          <a:prstGeom prst="ellipse">
            <a:avLst/>
          </a:prstGeom>
          <a:noFill/>
          <a:ln w="57150" algn="ctr">
            <a:solidFill>
              <a:schemeClr val="tx1"/>
            </a:solidFill>
            <a:round/>
            <a:headEnd type="none" w="sm" len="sm"/>
            <a:tailEnd type="none" w="lg" len="lg"/>
          </a:ln>
        </p:spPr>
        <p:txBody>
          <a:bodyPr wrap="none" anchor="ctr"/>
          <a:lstStyle/>
          <a:p>
            <a:endParaRPr lang="en-US"/>
          </a:p>
        </p:txBody>
      </p:sp>
      <p:cxnSp>
        <p:nvCxnSpPr>
          <p:cNvPr id="10" name="Straight Arrow Connector 9"/>
          <p:cNvCxnSpPr/>
          <p:nvPr/>
        </p:nvCxnSpPr>
        <p:spPr bwMode="auto">
          <a:xfrm rot="16200000" flipV="1">
            <a:off x="3657600" y="4800600"/>
            <a:ext cx="1676400" cy="1066800"/>
          </a:xfrm>
          <a:prstGeom prst="straightConnector1">
            <a:avLst/>
          </a:prstGeom>
          <a:solidFill>
            <a:schemeClr val="accent1"/>
          </a:solidFill>
          <a:ln w="57150" cap="flat" cmpd="sng" algn="ctr">
            <a:solidFill>
              <a:schemeClr val="tx1"/>
            </a:solidFill>
            <a:prstDash val="solid"/>
            <a:round/>
            <a:headEnd type="none" w="sm" len="sm"/>
            <a:tailEnd type="arrow"/>
          </a:ln>
          <a:effectLst/>
        </p:spPr>
      </p:cxnSp>
      <p:sp>
        <p:nvSpPr>
          <p:cNvPr id="8" name="Rectangle 4"/>
          <p:cNvSpPr>
            <a:spLocks noChangeArrowheads="1"/>
          </p:cNvSpPr>
          <p:nvPr/>
        </p:nvSpPr>
        <p:spPr bwMode="auto">
          <a:xfrm>
            <a:off x="3657600" y="5791200"/>
            <a:ext cx="2819400" cy="685800"/>
          </a:xfrm>
          <a:prstGeom prst="rect">
            <a:avLst/>
          </a:prstGeom>
          <a:gradFill rotWithShape="0">
            <a:gsLst>
              <a:gs pos="0">
                <a:srgbClr val="000000"/>
              </a:gs>
              <a:gs pos="50000">
                <a:srgbClr val="0000A4"/>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spcBef>
                <a:spcPct val="15000"/>
              </a:spcBef>
            </a:pPr>
            <a:r>
              <a:rPr lang="en-US" sz="5400" i="1" dirty="0" err="1"/>
              <a:t>proorizo</a:t>
            </a:r>
            <a:endParaRPr lang="en-US" sz="8800" i="1" dirty="0"/>
          </a:p>
        </p:txBody>
      </p:sp>
      <p:sp>
        <p:nvSpPr>
          <p:cNvPr id="11" name="Rectangle 10"/>
          <p:cNvSpPr/>
          <p:nvPr/>
        </p:nvSpPr>
        <p:spPr bwMode="auto">
          <a:xfrm>
            <a:off x="4365434" y="1545115"/>
            <a:ext cx="3200400" cy="533400"/>
          </a:xfrm>
          <a:prstGeom prst="rect">
            <a:avLst/>
          </a:prstGeom>
          <a:noFill/>
          <a:ln w="57150" cap="flat" cmpd="sng" algn="ctr">
            <a:solidFill>
              <a:schemeClr val="tx1"/>
            </a:solidFill>
            <a:prstDash val="solid"/>
            <a:round/>
            <a:headEnd type="none" w="sm" len="sm"/>
            <a:tailEnd type="stealth"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endParaRPr>
          </a:p>
        </p:txBody>
      </p:sp>
      <p:sp>
        <p:nvSpPr>
          <p:cNvPr id="12" name="Rectangle 4"/>
          <p:cNvSpPr>
            <a:spLocks noChangeArrowheads="1"/>
          </p:cNvSpPr>
          <p:nvPr/>
        </p:nvSpPr>
        <p:spPr bwMode="auto">
          <a:xfrm>
            <a:off x="6019800" y="2133600"/>
            <a:ext cx="1371600" cy="685800"/>
          </a:xfrm>
          <a:prstGeom prst="rect">
            <a:avLst/>
          </a:prstGeom>
          <a:gradFill rotWithShape="0">
            <a:gsLst>
              <a:gs pos="0">
                <a:srgbClr val="000000"/>
              </a:gs>
              <a:gs pos="50000">
                <a:srgbClr val="0000A4"/>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spcBef>
                <a:spcPct val="15000"/>
              </a:spcBef>
            </a:pPr>
            <a:r>
              <a:rPr lang="en-US" sz="5400" i="1" dirty="0" err="1"/>
              <a:t>kata</a:t>
            </a:r>
            <a:r>
              <a:rPr lang="en-US" sz="5400" dirty="0"/>
              <a:t> </a:t>
            </a:r>
          </a:p>
        </p:txBody>
      </p:sp>
      <p:cxnSp>
        <p:nvCxnSpPr>
          <p:cNvPr id="13" name="Straight Arrow Connector 12"/>
          <p:cNvCxnSpPr/>
          <p:nvPr/>
        </p:nvCxnSpPr>
        <p:spPr bwMode="auto">
          <a:xfrm rot="10800000" flipV="1">
            <a:off x="3886200" y="1066800"/>
            <a:ext cx="838200" cy="533400"/>
          </a:xfrm>
          <a:prstGeom prst="straightConnector1">
            <a:avLst/>
          </a:prstGeom>
          <a:solidFill>
            <a:schemeClr val="accent1"/>
          </a:solidFill>
          <a:ln w="50800" cap="flat" cmpd="sng" algn="ctr">
            <a:solidFill>
              <a:schemeClr val="tx1"/>
            </a:solidFill>
            <a:prstDash val="solid"/>
            <a:round/>
            <a:headEnd type="none" w="sm" len="sm"/>
            <a:tailEnd type="arrow"/>
          </a:ln>
          <a:effectLst/>
        </p:spPr>
      </p:cxnSp>
      <p:sp>
        <p:nvSpPr>
          <p:cNvPr id="14" name="Rectangle 4"/>
          <p:cNvSpPr>
            <a:spLocks noChangeArrowheads="1"/>
          </p:cNvSpPr>
          <p:nvPr/>
        </p:nvSpPr>
        <p:spPr bwMode="auto">
          <a:xfrm>
            <a:off x="4495800" y="609600"/>
            <a:ext cx="4495800" cy="685800"/>
          </a:xfrm>
          <a:prstGeom prst="rect">
            <a:avLst/>
          </a:prstGeom>
          <a:gradFill rotWithShape="0">
            <a:gsLst>
              <a:gs pos="0">
                <a:srgbClr val="000000"/>
              </a:gs>
              <a:gs pos="50000">
                <a:srgbClr val="0000A4"/>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spcBef>
                <a:spcPct val="15000"/>
              </a:spcBef>
            </a:pPr>
            <a:r>
              <a:rPr lang="en-US" sz="5400" i="1" dirty="0" err="1"/>
              <a:t>eklectos</a:t>
            </a:r>
            <a:r>
              <a:rPr lang="en-US" sz="5400" dirty="0"/>
              <a:t> = elect</a:t>
            </a:r>
          </a:p>
        </p:txBody>
      </p:sp>
    </p:spTree>
  </p:cSld>
  <p:clrMapOvr>
    <a:masterClrMapping/>
  </p:clrMapOvr>
  <p:transition spd="slow">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p:txBody>
          <a:bodyPr/>
          <a:lstStyle/>
          <a:p>
            <a:pPr>
              <a:defRPr/>
            </a:pPr>
            <a:r>
              <a:rPr lang="en-US" sz="8800" dirty="0"/>
              <a:t>1 Peter 1</a:t>
            </a:r>
          </a:p>
        </p:txBody>
      </p:sp>
      <p:sp>
        <p:nvSpPr>
          <p:cNvPr id="55299" name="Rectangle 3"/>
          <p:cNvSpPr>
            <a:spLocks noGrp="1" noChangeArrowheads="1"/>
          </p:cNvSpPr>
          <p:nvPr>
            <p:ph type="body" idx="4294967295"/>
          </p:nvPr>
        </p:nvSpPr>
        <p:spPr/>
        <p:txBody>
          <a:bodyPr/>
          <a:lstStyle/>
          <a:p>
            <a:pPr>
              <a:spcBef>
                <a:spcPct val="10000"/>
              </a:spcBef>
              <a:buFont typeface="Wingdings" pitchFamily="2" charset="2"/>
              <a:buNone/>
              <a:defRPr/>
            </a:pPr>
            <a:r>
              <a:rPr lang="en-US" sz="4800"/>
              <a:t>2 who are </a:t>
            </a:r>
            <a:r>
              <a:rPr lang="en-US" sz="4800" u="sng"/>
              <a:t>chosen according to the foreknowledge of God</a:t>
            </a:r>
            <a:r>
              <a:rPr lang="en-US" sz="4800"/>
              <a:t> the Father, by the sanctifying work of the Spirit, that you may obey Jesus Christ and be sprinkled with His blood: May grace and peace be yours in fullest measure.</a:t>
            </a:r>
          </a:p>
        </p:txBody>
      </p:sp>
      <p:sp>
        <p:nvSpPr>
          <p:cNvPr id="15364" name="Rectangle 4"/>
          <p:cNvSpPr>
            <a:spLocks noChangeArrowheads="1"/>
          </p:cNvSpPr>
          <p:nvPr/>
        </p:nvSpPr>
        <p:spPr bwMode="auto">
          <a:xfrm>
            <a:off x="914400" y="2819400"/>
            <a:ext cx="7467600" cy="2819400"/>
          </a:xfrm>
          <a:prstGeom prst="rect">
            <a:avLst/>
          </a:prstGeom>
          <a:gradFill rotWithShape="0">
            <a:gsLst>
              <a:gs pos="0">
                <a:srgbClr val="000000"/>
              </a:gs>
              <a:gs pos="50000">
                <a:srgbClr val="0000A4"/>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spcBef>
                <a:spcPct val="15000"/>
              </a:spcBef>
            </a:pPr>
            <a:r>
              <a:rPr lang="en-US" sz="5400" b="1"/>
              <a:t>Also Rom. 8:29</a:t>
            </a:r>
          </a:p>
          <a:p>
            <a:pPr algn="l">
              <a:lnSpc>
                <a:spcPct val="75000"/>
              </a:lnSpc>
              <a:spcBef>
                <a:spcPct val="10000"/>
              </a:spcBef>
            </a:pPr>
            <a:r>
              <a:rPr lang="en-US" sz="4400" b="1"/>
              <a:t>29 For whom He </a:t>
            </a:r>
            <a:r>
              <a:rPr lang="en-US" sz="4400" b="1" u="sng"/>
              <a:t>foreknew</a:t>
            </a:r>
            <a:r>
              <a:rPr lang="en-US" sz="4400" b="1"/>
              <a:t>, He also </a:t>
            </a:r>
            <a:r>
              <a:rPr lang="en-US" sz="4400" b="1" u="sng"/>
              <a:t>predestined</a:t>
            </a:r>
            <a:r>
              <a:rPr lang="en-US" sz="4400" b="1"/>
              <a:t> to become conformed to the image of His Son…</a:t>
            </a:r>
            <a:endParaRPr lang="en-US" sz="8800" b="1"/>
          </a:p>
        </p:txBody>
      </p:sp>
      <p:sp>
        <p:nvSpPr>
          <p:cNvPr id="15365" name="Oval 5"/>
          <p:cNvSpPr>
            <a:spLocks noChangeArrowheads="1"/>
          </p:cNvSpPr>
          <p:nvPr/>
        </p:nvSpPr>
        <p:spPr bwMode="auto">
          <a:xfrm>
            <a:off x="4876800" y="3505200"/>
            <a:ext cx="2667000" cy="609600"/>
          </a:xfrm>
          <a:prstGeom prst="ellipse">
            <a:avLst/>
          </a:prstGeom>
          <a:noFill/>
          <a:ln w="57150" algn="ctr">
            <a:solidFill>
              <a:schemeClr val="tx1"/>
            </a:solidFill>
            <a:round/>
            <a:headEnd/>
            <a:tailEnd/>
          </a:ln>
        </p:spPr>
        <p:txBody>
          <a:bodyPr wrap="none" anchor="ctr"/>
          <a:lstStyle/>
          <a:p>
            <a:endParaRPr lang="en-US"/>
          </a:p>
        </p:txBody>
      </p:sp>
      <p:sp>
        <p:nvSpPr>
          <p:cNvPr id="15366" name="Line 6"/>
          <p:cNvSpPr>
            <a:spLocks noChangeShapeType="1"/>
          </p:cNvSpPr>
          <p:nvPr/>
        </p:nvSpPr>
        <p:spPr bwMode="auto">
          <a:xfrm>
            <a:off x="3886200" y="2514600"/>
            <a:ext cx="1524000" cy="1066800"/>
          </a:xfrm>
          <a:prstGeom prst="line">
            <a:avLst/>
          </a:prstGeom>
          <a:noFill/>
          <a:ln w="57150">
            <a:solidFill>
              <a:schemeClr val="tx1"/>
            </a:solidFill>
            <a:round/>
            <a:headEnd/>
            <a:tailEnd/>
          </a:ln>
        </p:spPr>
        <p:txBody>
          <a:bodyPr wrap="none" anchor="ctr"/>
          <a:lstStyle/>
          <a:p>
            <a:endParaRPr lang="en-US"/>
          </a:p>
        </p:txBody>
      </p:sp>
      <p:sp>
        <p:nvSpPr>
          <p:cNvPr id="15367" name="Oval 7"/>
          <p:cNvSpPr>
            <a:spLocks noChangeArrowheads="1"/>
          </p:cNvSpPr>
          <p:nvPr/>
        </p:nvSpPr>
        <p:spPr bwMode="auto">
          <a:xfrm>
            <a:off x="76200" y="1981200"/>
            <a:ext cx="4267200" cy="609600"/>
          </a:xfrm>
          <a:prstGeom prst="ellipse">
            <a:avLst/>
          </a:prstGeom>
          <a:noFill/>
          <a:ln w="57150" algn="ctr">
            <a:solidFill>
              <a:schemeClr val="tx1"/>
            </a:solidFill>
            <a:round/>
            <a:headEnd type="none" w="sm" len="sm"/>
            <a:tailEnd type="none" w="lg" len="lg"/>
          </a:ln>
        </p:spPr>
        <p:txBody>
          <a:bodyPr wrap="none" anchor="ctr"/>
          <a:lstStyle/>
          <a:p>
            <a:endParaRPr lang="en-US"/>
          </a:p>
        </p:txBody>
      </p:sp>
      <p:sp>
        <p:nvSpPr>
          <p:cNvPr id="11" name="Rectangle 10"/>
          <p:cNvSpPr/>
          <p:nvPr/>
        </p:nvSpPr>
        <p:spPr bwMode="auto">
          <a:xfrm>
            <a:off x="4365434" y="1545115"/>
            <a:ext cx="3200400" cy="533400"/>
          </a:xfrm>
          <a:prstGeom prst="rect">
            <a:avLst/>
          </a:prstGeom>
          <a:noFill/>
          <a:ln w="57150" cap="flat" cmpd="sng" algn="ctr">
            <a:solidFill>
              <a:schemeClr val="tx1"/>
            </a:solidFill>
            <a:prstDash val="solid"/>
            <a:round/>
            <a:headEnd type="none" w="sm" len="sm"/>
            <a:tailEnd type="stealth"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endParaRPr>
          </a:p>
        </p:txBody>
      </p:sp>
      <p:sp>
        <p:nvSpPr>
          <p:cNvPr id="12" name="Rectangle 4"/>
          <p:cNvSpPr>
            <a:spLocks noChangeArrowheads="1"/>
          </p:cNvSpPr>
          <p:nvPr/>
        </p:nvSpPr>
        <p:spPr bwMode="auto">
          <a:xfrm>
            <a:off x="6019800" y="2133600"/>
            <a:ext cx="1371600" cy="685800"/>
          </a:xfrm>
          <a:prstGeom prst="rect">
            <a:avLst/>
          </a:prstGeom>
          <a:gradFill rotWithShape="0">
            <a:gsLst>
              <a:gs pos="0">
                <a:srgbClr val="000000"/>
              </a:gs>
              <a:gs pos="50000">
                <a:srgbClr val="0000A4"/>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spcBef>
                <a:spcPct val="15000"/>
              </a:spcBef>
            </a:pPr>
            <a:r>
              <a:rPr lang="en-US" sz="5400" i="1" dirty="0" err="1"/>
              <a:t>kata</a:t>
            </a:r>
            <a:r>
              <a:rPr lang="en-US" sz="5400" dirty="0"/>
              <a:t> </a:t>
            </a:r>
          </a:p>
        </p:txBody>
      </p:sp>
      <p:cxnSp>
        <p:nvCxnSpPr>
          <p:cNvPr id="13" name="Straight Arrow Connector 12"/>
          <p:cNvCxnSpPr/>
          <p:nvPr/>
        </p:nvCxnSpPr>
        <p:spPr bwMode="auto">
          <a:xfrm rot="10800000" flipV="1">
            <a:off x="3886200" y="1066800"/>
            <a:ext cx="838200" cy="533400"/>
          </a:xfrm>
          <a:prstGeom prst="straightConnector1">
            <a:avLst/>
          </a:prstGeom>
          <a:solidFill>
            <a:schemeClr val="accent1"/>
          </a:solidFill>
          <a:ln w="50800" cap="flat" cmpd="sng" algn="ctr">
            <a:solidFill>
              <a:schemeClr val="tx1"/>
            </a:solidFill>
            <a:prstDash val="solid"/>
            <a:round/>
            <a:headEnd type="none" w="sm" len="sm"/>
            <a:tailEnd type="arrow"/>
          </a:ln>
          <a:effectLst/>
        </p:spPr>
      </p:cxnSp>
      <p:sp>
        <p:nvSpPr>
          <p:cNvPr id="14" name="Rectangle 4"/>
          <p:cNvSpPr>
            <a:spLocks noChangeArrowheads="1"/>
          </p:cNvSpPr>
          <p:nvPr/>
        </p:nvSpPr>
        <p:spPr bwMode="auto">
          <a:xfrm>
            <a:off x="4495800" y="609600"/>
            <a:ext cx="4495800" cy="685800"/>
          </a:xfrm>
          <a:prstGeom prst="rect">
            <a:avLst/>
          </a:prstGeom>
          <a:gradFill rotWithShape="0">
            <a:gsLst>
              <a:gs pos="0">
                <a:srgbClr val="000000"/>
              </a:gs>
              <a:gs pos="50000">
                <a:srgbClr val="0000A4"/>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spcBef>
                <a:spcPct val="15000"/>
              </a:spcBef>
            </a:pPr>
            <a:r>
              <a:rPr lang="en-US" sz="5400" i="1" dirty="0" err="1"/>
              <a:t>eklectos</a:t>
            </a:r>
            <a:r>
              <a:rPr lang="en-US" sz="5400" dirty="0"/>
              <a:t> = elect</a:t>
            </a:r>
          </a:p>
        </p:txBody>
      </p:sp>
      <p:sp>
        <p:nvSpPr>
          <p:cNvPr id="15368" name="Rectangle 5"/>
          <p:cNvSpPr>
            <a:spLocks noChangeArrowheads="1"/>
          </p:cNvSpPr>
          <p:nvPr/>
        </p:nvSpPr>
        <p:spPr bwMode="auto">
          <a:xfrm>
            <a:off x="990600" y="2667000"/>
            <a:ext cx="7467600" cy="3352800"/>
          </a:xfrm>
          <a:prstGeom prst="rect">
            <a:avLst/>
          </a:prstGeom>
          <a:gradFill rotWithShape="0">
            <a:gsLst>
              <a:gs pos="0">
                <a:srgbClr val="000000"/>
              </a:gs>
              <a:gs pos="50000">
                <a:srgbClr val="0000A4"/>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4000" dirty="0"/>
              <a:t>Mat. 23:37 Jesus: “O Jerusalem, Jerusalem, who kills the prophets and stones those who are sent to her! How often I wanted to gather your children together, the way a hen gathers her chicks under her wings, but you were unwilling.”</a:t>
            </a:r>
          </a:p>
        </p:txBody>
      </p:sp>
    </p:spTree>
  </p:cSld>
  <p:clrMapOvr>
    <a:masterClrMapping/>
  </p:clrMapOvr>
  <p:transition spd="slow">
    <p:zo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p:txBody>
          <a:bodyPr/>
          <a:lstStyle/>
          <a:p>
            <a:pPr>
              <a:defRPr/>
            </a:pPr>
            <a:r>
              <a:rPr lang="en-US" sz="8800" dirty="0"/>
              <a:t>1 Peter 1</a:t>
            </a:r>
          </a:p>
        </p:txBody>
      </p:sp>
      <p:sp>
        <p:nvSpPr>
          <p:cNvPr id="55299" name="Rectangle 3"/>
          <p:cNvSpPr>
            <a:spLocks noGrp="1" noChangeArrowheads="1"/>
          </p:cNvSpPr>
          <p:nvPr>
            <p:ph type="body" idx="4294967295"/>
          </p:nvPr>
        </p:nvSpPr>
        <p:spPr/>
        <p:txBody>
          <a:bodyPr/>
          <a:lstStyle/>
          <a:p>
            <a:pPr>
              <a:spcBef>
                <a:spcPct val="10000"/>
              </a:spcBef>
              <a:buFont typeface="Wingdings" pitchFamily="2" charset="2"/>
              <a:buNone/>
              <a:defRPr/>
            </a:pPr>
            <a:r>
              <a:rPr lang="en-US" sz="4800"/>
              <a:t>2 who are </a:t>
            </a:r>
            <a:r>
              <a:rPr lang="en-US" sz="4800" u="sng"/>
              <a:t>chosen according to the foreknowledge of God</a:t>
            </a:r>
            <a:r>
              <a:rPr lang="en-US" sz="4800"/>
              <a:t> the Father, by the sanctifying work of the Spirit, that you may obey Jesus Christ and be sprinkled with His blood: May grace and peace be yours in fullest measure.</a:t>
            </a:r>
          </a:p>
        </p:txBody>
      </p:sp>
      <p:sp>
        <p:nvSpPr>
          <p:cNvPr id="15364" name="Rectangle 4"/>
          <p:cNvSpPr>
            <a:spLocks noChangeArrowheads="1"/>
          </p:cNvSpPr>
          <p:nvPr/>
        </p:nvSpPr>
        <p:spPr bwMode="auto">
          <a:xfrm>
            <a:off x="914400" y="2819400"/>
            <a:ext cx="7467600" cy="2819400"/>
          </a:xfrm>
          <a:prstGeom prst="rect">
            <a:avLst/>
          </a:prstGeom>
          <a:gradFill rotWithShape="0">
            <a:gsLst>
              <a:gs pos="0">
                <a:srgbClr val="000000"/>
              </a:gs>
              <a:gs pos="50000">
                <a:srgbClr val="0000A4"/>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spcBef>
                <a:spcPct val="15000"/>
              </a:spcBef>
            </a:pPr>
            <a:r>
              <a:rPr lang="en-US" sz="5400" b="1"/>
              <a:t>Also Rom. 8:29</a:t>
            </a:r>
          </a:p>
          <a:p>
            <a:pPr algn="l">
              <a:lnSpc>
                <a:spcPct val="75000"/>
              </a:lnSpc>
              <a:spcBef>
                <a:spcPct val="10000"/>
              </a:spcBef>
            </a:pPr>
            <a:r>
              <a:rPr lang="en-US" sz="4400" b="1"/>
              <a:t>29 For whom He </a:t>
            </a:r>
            <a:r>
              <a:rPr lang="en-US" sz="4400" b="1" u="sng"/>
              <a:t>foreknew</a:t>
            </a:r>
            <a:r>
              <a:rPr lang="en-US" sz="4400" b="1"/>
              <a:t>, He also </a:t>
            </a:r>
            <a:r>
              <a:rPr lang="en-US" sz="4400" b="1" u="sng"/>
              <a:t>predestined</a:t>
            </a:r>
            <a:r>
              <a:rPr lang="en-US" sz="4400" b="1"/>
              <a:t> to become conformed to the image of His Son…</a:t>
            </a:r>
            <a:endParaRPr lang="en-US" sz="8800" b="1"/>
          </a:p>
        </p:txBody>
      </p:sp>
      <p:sp>
        <p:nvSpPr>
          <p:cNvPr id="15365" name="Oval 5"/>
          <p:cNvSpPr>
            <a:spLocks noChangeArrowheads="1"/>
          </p:cNvSpPr>
          <p:nvPr/>
        </p:nvSpPr>
        <p:spPr bwMode="auto">
          <a:xfrm>
            <a:off x="4876800" y="3505200"/>
            <a:ext cx="2667000" cy="609600"/>
          </a:xfrm>
          <a:prstGeom prst="ellipse">
            <a:avLst/>
          </a:prstGeom>
          <a:noFill/>
          <a:ln w="57150" algn="ctr">
            <a:solidFill>
              <a:schemeClr val="tx1"/>
            </a:solidFill>
            <a:round/>
            <a:headEnd/>
            <a:tailEnd/>
          </a:ln>
        </p:spPr>
        <p:txBody>
          <a:bodyPr wrap="none" anchor="ctr"/>
          <a:lstStyle/>
          <a:p>
            <a:endParaRPr lang="en-US"/>
          </a:p>
        </p:txBody>
      </p:sp>
      <p:sp>
        <p:nvSpPr>
          <p:cNvPr id="15366" name="Line 6"/>
          <p:cNvSpPr>
            <a:spLocks noChangeShapeType="1"/>
          </p:cNvSpPr>
          <p:nvPr/>
        </p:nvSpPr>
        <p:spPr bwMode="auto">
          <a:xfrm>
            <a:off x="3886200" y="2514600"/>
            <a:ext cx="1524000" cy="1066800"/>
          </a:xfrm>
          <a:prstGeom prst="line">
            <a:avLst/>
          </a:prstGeom>
          <a:noFill/>
          <a:ln w="57150">
            <a:solidFill>
              <a:schemeClr val="tx1"/>
            </a:solidFill>
            <a:round/>
            <a:headEnd/>
            <a:tailEnd/>
          </a:ln>
        </p:spPr>
        <p:txBody>
          <a:bodyPr wrap="none" anchor="ctr"/>
          <a:lstStyle/>
          <a:p>
            <a:endParaRPr lang="en-US"/>
          </a:p>
        </p:txBody>
      </p:sp>
      <p:sp>
        <p:nvSpPr>
          <p:cNvPr id="15367" name="Oval 7"/>
          <p:cNvSpPr>
            <a:spLocks noChangeArrowheads="1"/>
          </p:cNvSpPr>
          <p:nvPr/>
        </p:nvSpPr>
        <p:spPr bwMode="auto">
          <a:xfrm>
            <a:off x="76200" y="1981200"/>
            <a:ext cx="4267200" cy="609600"/>
          </a:xfrm>
          <a:prstGeom prst="ellipse">
            <a:avLst/>
          </a:prstGeom>
          <a:noFill/>
          <a:ln w="57150" algn="ctr">
            <a:solidFill>
              <a:schemeClr val="tx1"/>
            </a:solidFill>
            <a:round/>
            <a:headEnd type="none" w="sm" len="sm"/>
            <a:tailEnd type="none" w="lg" len="lg"/>
          </a:ln>
        </p:spPr>
        <p:txBody>
          <a:bodyPr wrap="none" anchor="ctr"/>
          <a:lstStyle/>
          <a:p>
            <a:endParaRPr lang="en-US"/>
          </a:p>
        </p:txBody>
      </p:sp>
      <p:sp>
        <p:nvSpPr>
          <p:cNvPr id="9" name="Rectangle 8"/>
          <p:cNvSpPr/>
          <p:nvPr/>
        </p:nvSpPr>
        <p:spPr bwMode="auto">
          <a:xfrm>
            <a:off x="4365434" y="1545115"/>
            <a:ext cx="3200400" cy="533400"/>
          </a:xfrm>
          <a:prstGeom prst="rect">
            <a:avLst/>
          </a:prstGeom>
          <a:noFill/>
          <a:ln w="57150" cap="flat" cmpd="sng" algn="ctr">
            <a:solidFill>
              <a:schemeClr val="tx1"/>
            </a:solidFill>
            <a:prstDash val="solid"/>
            <a:round/>
            <a:headEnd type="none" w="sm" len="sm"/>
            <a:tailEnd type="stealth"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endParaRPr>
          </a:p>
        </p:txBody>
      </p:sp>
      <p:sp>
        <p:nvSpPr>
          <p:cNvPr id="10" name="Rectangle 4"/>
          <p:cNvSpPr>
            <a:spLocks noChangeArrowheads="1"/>
          </p:cNvSpPr>
          <p:nvPr/>
        </p:nvSpPr>
        <p:spPr bwMode="auto">
          <a:xfrm>
            <a:off x="6019800" y="2133600"/>
            <a:ext cx="1371600" cy="685800"/>
          </a:xfrm>
          <a:prstGeom prst="rect">
            <a:avLst/>
          </a:prstGeom>
          <a:gradFill rotWithShape="0">
            <a:gsLst>
              <a:gs pos="0">
                <a:srgbClr val="000000"/>
              </a:gs>
              <a:gs pos="50000">
                <a:srgbClr val="0000A4"/>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spcBef>
                <a:spcPct val="15000"/>
              </a:spcBef>
            </a:pPr>
            <a:r>
              <a:rPr lang="en-US" sz="5400" i="1" dirty="0" err="1"/>
              <a:t>kata</a:t>
            </a:r>
            <a:r>
              <a:rPr lang="en-US" sz="5400" dirty="0"/>
              <a:t> </a:t>
            </a:r>
          </a:p>
        </p:txBody>
      </p:sp>
      <p:cxnSp>
        <p:nvCxnSpPr>
          <p:cNvPr id="11" name="Straight Arrow Connector 10"/>
          <p:cNvCxnSpPr/>
          <p:nvPr/>
        </p:nvCxnSpPr>
        <p:spPr bwMode="auto">
          <a:xfrm rot="10800000" flipV="1">
            <a:off x="3886200" y="1066800"/>
            <a:ext cx="838200" cy="533400"/>
          </a:xfrm>
          <a:prstGeom prst="straightConnector1">
            <a:avLst/>
          </a:prstGeom>
          <a:solidFill>
            <a:schemeClr val="accent1"/>
          </a:solidFill>
          <a:ln w="50800" cap="flat" cmpd="sng" algn="ctr">
            <a:solidFill>
              <a:schemeClr val="tx1"/>
            </a:solidFill>
            <a:prstDash val="solid"/>
            <a:round/>
            <a:headEnd type="none" w="sm" len="sm"/>
            <a:tailEnd type="arrow"/>
          </a:ln>
          <a:effectLst/>
        </p:spPr>
      </p:cxnSp>
      <p:sp>
        <p:nvSpPr>
          <p:cNvPr id="12" name="Rectangle 4"/>
          <p:cNvSpPr>
            <a:spLocks noChangeArrowheads="1"/>
          </p:cNvSpPr>
          <p:nvPr/>
        </p:nvSpPr>
        <p:spPr bwMode="auto">
          <a:xfrm>
            <a:off x="4495800" y="609600"/>
            <a:ext cx="4495800" cy="685800"/>
          </a:xfrm>
          <a:prstGeom prst="rect">
            <a:avLst/>
          </a:prstGeom>
          <a:gradFill rotWithShape="0">
            <a:gsLst>
              <a:gs pos="0">
                <a:srgbClr val="000000"/>
              </a:gs>
              <a:gs pos="50000">
                <a:srgbClr val="0000A4"/>
              </a:gs>
              <a:gs pos="100000">
                <a:srgbClr val="000000"/>
              </a:gs>
            </a:gsLst>
            <a:lin ang="5400000" scaled="1"/>
          </a:gradFill>
          <a:ln w="28575">
            <a:solidFill>
              <a:schemeClr val="tx1"/>
            </a:solidFill>
            <a:miter lim="800000"/>
            <a:headEnd type="none" w="sm" len="sm"/>
            <a:tailEnd type="none" w="sm" len="sm"/>
          </a:ln>
        </p:spPr>
        <p:txBody>
          <a:bodyPr/>
          <a:lstStyle/>
          <a:p>
            <a:pPr algn="l">
              <a:lnSpc>
                <a:spcPct val="75000"/>
              </a:lnSpc>
              <a:spcBef>
                <a:spcPct val="15000"/>
              </a:spcBef>
            </a:pPr>
            <a:r>
              <a:rPr lang="en-US" sz="5400" i="1" dirty="0" err="1"/>
              <a:t>eklectos</a:t>
            </a:r>
            <a:r>
              <a:rPr lang="en-US" sz="5400" dirty="0"/>
              <a:t> = elect</a:t>
            </a:r>
          </a:p>
        </p:txBody>
      </p:sp>
      <p:sp>
        <p:nvSpPr>
          <p:cNvPr id="15368" name="Rectangle 5"/>
          <p:cNvSpPr>
            <a:spLocks noChangeArrowheads="1"/>
          </p:cNvSpPr>
          <p:nvPr/>
        </p:nvSpPr>
        <p:spPr bwMode="auto">
          <a:xfrm>
            <a:off x="990600" y="2667000"/>
            <a:ext cx="7467600" cy="3352800"/>
          </a:xfrm>
          <a:prstGeom prst="rect">
            <a:avLst/>
          </a:prstGeom>
          <a:gradFill rotWithShape="0">
            <a:gsLst>
              <a:gs pos="0">
                <a:srgbClr val="000000"/>
              </a:gs>
              <a:gs pos="50000">
                <a:srgbClr val="0000A4"/>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4000" dirty="0"/>
              <a:t>Mat. 23:37 Jesus: “O Jerusalem, Jerusalem, who kills the prophets and stones those who are sent to her! How often I wanted to gather your children together, the way a hen gathers her chicks under her wings, </a:t>
            </a:r>
            <a:r>
              <a:rPr lang="en-US" sz="4000" u="sng" dirty="0"/>
              <a:t>but you were unwilling</a:t>
            </a:r>
            <a:r>
              <a:rPr lang="en-US" sz="4000" dirty="0"/>
              <a:t>.”</a:t>
            </a:r>
          </a:p>
        </p:txBody>
      </p:sp>
    </p:spTree>
  </p:cSld>
  <p:clrMapOvr>
    <a:masterClrMapping/>
  </p:clrMapOvr>
  <p:transition spd="slow">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p:txBody>
          <a:bodyPr/>
          <a:lstStyle/>
          <a:p>
            <a:pPr>
              <a:defRPr/>
            </a:pPr>
            <a:r>
              <a:rPr lang="en-US" sz="8800" dirty="0"/>
              <a:t>1 Peter 1</a:t>
            </a:r>
          </a:p>
        </p:txBody>
      </p:sp>
      <p:sp>
        <p:nvSpPr>
          <p:cNvPr id="55299" name="Rectangle 3"/>
          <p:cNvSpPr>
            <a:spLocks noGrp="1" noChangeArrowheads="1"/>
          </p:cNvSpPr>
          <p:nvPr>
            <p:ph type="body" idx="4294967295"/>
          </p:nvPr>
        </p:nvSpPr>
        <p:spPr/>
        <p:txBody>
          <a:bodyPr/>
          <a:lstStyle/>
          <a:p>
            <a:pPr>
              <a:spcBef>
                <a:spcPct val="10000"/>
              </a:spcBef>
              <a:buFont typeface="Wingdings" pitchFamily="2" charset="2"/>
              <a:buNone/>
              <a:defRPr/>
            </a:pPr>
            <a:r>
              <a:rPr lang="en-US" sz="4800"/>
              <a:t>2 who are </a:t>
            </a:r>
            <a:r>
              <a:rPr lang="en-US" sz="4800" u="sng"/>
              <a:t>chosen according to the foreknowledge of God</a:t>
            </a:r>
            <a:r>
              <a:rPr lang="en-US" sz="4800"/>
              <a:t> the Father, by the sanctifying work of the Spirit, that you may obey Jesus Christ and be sprinkled with His blood: May grace and peace be yours in fullest measure.</a:t>
            </a:r>
          </a:p>
        </p:txBody>
      </p:sp>
    </p:spTree>
  </p:cSld>
  <p:clrMapOvr>
    <a:masterClrMapping/>
  </p:clrMapOvr>
  <p:transition spd="slow">
    <p:zo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p:txBody>
          <a:bodyPr/>
          <a:lstStyle/>
          <a:p>
            <a:pPr>
              <a:defRPr/>
            </a:pPr>
            <a:r>
              <a:rPr lang="en-US" sz="8800" dirty="0"/>
              <a:t>1 Peter 1</a:t>
            </a:r>
          </a:p>
        </p:txBody>
      </p:sp>
      <p:sp>
        <p:nvSpPr>
          <p:cNvPr id="55299" name="Rectangle 3"/>
          <p:cNvSpPr>
            <a:spLocks noGrp="1" noChangeArrowheads="1"/>
          </p:cNvSpPr>
          <p:nvPr>
            <p:ph type="body" idx="4294967295"/>
          </p:nvPr>
        </p:nvSpPr>
        <p:spPr/>
        <p:txBody>
          <a:bodyPr/>
          <a:lstStyle/>
          <a:p>
            <a:pPr>
              <a:spcBef>
                <a:spcPct val="10000"/>
              </a:spcBef>
              <a:buFont typeface="Wingdings" pitchFamily="2" charset="2"/>
              <a:buNone/>
              <a:defRPr/>
            </a:pPr>
            <a:r>
              <a:rPr lang="en-US" sz="4800" dirty="0"/>
              <a:t>2 who are </a:t>
            </a:r>
            <a:r>
              <a:rPr lang="en-US" sz="4800" u="sng" dirty="0"/>
              <a:t>chosen according to the foreknowledge of God</a:t>
            </a:r>
            <a:r>
              <a:rPr lang="en-US" sz="4800" dirty="0"/>
              <a:t> the Father, by the sanctifying work of the Spirit, that you may obey Jesus Christ and be sprinkled with His blood: May grace and peace be yours in fullest measure.</a:t>
            </a:r>
          </a:p>
        </p:txBody>
      </p:sp>
      <p:sp>
        <p:nvSpPr>
          <p:cNvPr id="4" name="Rectangle 5"/>
          <p:cNvSpPr>
            <a:spLocks noChangeArrowheads="1"/>
          </p:cNvSpPr>
          <p:nvPr/>
        </p:nvSpPr>
        <p:spPr bwMode="auto">
          <a:xfrm>
            <a:off x="4953000" y="2590800"/>
            <a:ext cx="4114800" cy="4038600"/>
          </a:xfrm>
          <a:prstGeom prst="rect">
            <a:avLst/>
          </a:prstGeom>
          <a:gradFill rotWithShape="0">
            <a:gsLst>
              <a:gs pos="0">
                <a:srgbClr val="000000"/>
              </a:gs>
              <a:gs pos="50000">
                <a:srgbClr val="0000A4"/>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4000" dirty="0"/>
              <a:t>The nature of choosing:</a:t>
            </a:r>
          </a:p>
          <a:p>
            <a:pPr algn="l">
              <a:lnSpc>
                <a:spcPct val="75000"/>
              </a:lnSpc>
              <a:spcBef>
                <a:spcPct val="15000"/>
              </a:spcBef>
              <a:buFont typeface="Wingdings" pitchFamily="2" charset="2"/>
              <a:buChar char="Ø"/>
            </a:pPr>
            <a:r>
              <a:rPr lang="en-US" sz="4000" dirty="0"/>
              <a:t>Not to salvation</a:t>
            </a:r>
          </a:p>
          <a:p>
            <a:pPr algn="l">
              <a:lnSpc>
                <a:spcPct val="75000"/>
              </a:lnSpc>
              <a:spcBef>
                <a:spcPct val="15000"/>
              </a:spcBef>
              <a:buFont typeface="Wingdings" pitchFamily="2" charset="2"/>
              <a:buChar char="Ø"/>
            </a:pPr>
            <a:r>
              <a:rPr lang="en-US" sz="4000" dirty="0"/>
              <a:t>But to a mission </a:t>
            </a:r>
            <a:br>
              <a:rPr lang="en-US" sz="4000" dirty="0"/>
            </a:br>
            <a:r>
              <a:rPr lang="en-US" sz="4000" dirty="0"/>
              <a:t>    or role</a:t>
            </a:r>
          </a:p>
          <a:p>
            <a:pPr algn="l">
              <a:lnSpc>
                <a:spcPct val="75000"/>
              </a:lnSpc>
              <a:spcBef>
                <a:spcPct val="15000"/>
              </a:spcBef>
              <a:buFont typeface="Wingdings" pitchFamily="2" charset="2"/>
              <a:buChar char="Ø"/>
            </a:pPr>
            <a:r>
              <a:rPr lang="en-US" sz="4000" dirty="0"/>
              <a:t>Might not follow</a:t>
            </a:r>
          </a:p>
          <a:p>
            <a:pPr algn="l">
              <a:lnSpc>
                <a:spcPct val="75000"/>
              </a:lnSpc>
              <a:spcBef>
                <a:spcPct val="15000"/>
              </a:spcBef>
              <a:buFont typeface="Wingdings" pitchFamily="2" charset="2"/>
              <a:buChar char="Ø"/>
            </a:pPr>
            <a:r>
              <a:rPr lang="en-US" sz="4000" dirty="0"/>
              <a:t>Choosing is in </a:t>
            </a:r>
            <a:br>
              <a:rPr lang="en-US" sz="4000" dirty="0"/>
            </a:br>
            <a:r>
              <a:rPr lang="en-US" sz="4000" dirty="0"/>
              <a:t>   Jesus Eph. 1:4</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left)">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wipe(left)">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p:txBody>
          <a:bodyPr/>
          <a:lstStyle/>
          <a:p>
            <a:pPr>
              <a:defRPr/>
            </a:pPr>
            <a:r>
              <a:rPr lang="en-US" sz="8800" dirty="0"/>
              <a:t>1 Peter 1</a:t>
            </a:r>
          </a:p>
        </p:txBody>
      </p:sp>
      <p:sp>
        <p:nvSpPr>
          <p:cNvPr id="55299" name="Rectangle 3"/>
          <p:cNvSpPr>
            <a:spLocks noGrp="1" noChangeArrowheads="1"/>
          </p:cNvSpPr>
          <p:nvPr>
            <p:ph type="body" idx="4294967295"/>
          </p:nvPr>
        </p:nvSpPr>
        <p:spPr/>
        <p:txBody>
          <a:bodyPr/>
          <a:lstStyle/>
          <a:p>
            <a:pPr>
              <a:spcBef>
                <a:spcPct val="10000"/>
              </a:spcBef>
              <a:buFont typeface="Wingdings" pitchFamily="2" charset="2"/>
              <a:buNone/>
              <a:defRPr/>
            </a:pPr>
            <a:r>
              <a:rPr lang="en-US" sz="4800" dirty="0"/>
              <a:t>2 who are </a:t>
            </a:r>
            <a:r>
              <a:rPr lang="en-US" sz="4800" u="sng" dirty="0"/>
              <a:t>chosen according to the foreknowledge of God</a:t>
            </a:r>
            <a:r>
              <a:rPr lang="en-US" sz="4800" dirty="0"/>
              <a:t> the Father, by the sanctifying work of the Spirit, that you may obey Jesus Christ and be sprinkled with His blood: May grace and peace be yours in fullest measure.</a:t>
            </a:r>
          </a:p>
        </p:txBody>
      </p:sp>
      <p:sp>
        <p:nvSpPr>
          <p:cNvPr id="4" name="Rectangle 5"/>
          <p:cNvSpPr>
            <a:spLocks noChangeArrowheads="1"/>
          </p:cNvSpPr>
          <p:nvPr/>
        </p:nvSpPr>
        <p:spPr bwMode="auto">
          <a:xfrm>
            <a:off x="4876800" y="2819400"/>
            <a:ext cx="4114800" cy="3733800"/>
          </a:xfrm>
          <a:prstGeom prst="rect">
            <a:avLst/>
          </a:prstGeom>
          <a:gradFill rotWithShape="0">
            <a:gsLst>
              <a:gs pos="0">
                <a:srgbClr val="000000"/>
              </a:gs>
              <a:gs pos="50000">
                <a:srgbClr val="0000A4"/>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4000" dirty="0"/>
              <a:t>Fatalism:</a:t>
            </a:r>
          </a:p>
          <a:p>
            <a:pPr algn="l">
              <a:lnSpc>
                <a:spcPct val="75000"/>
              </a:lnSpc>
              <a:spcBef>
                <a:spcPct val="15000"/>
              </a:spcBef>
              <a:buFont typeface="Wingdings" pitchFamily="2" charset="2"/>
              <a:buChar char="Ø"/>
            </a:pPr>
            <a:r>
              <a:rPr lang="en-US" sz="4000" dirty="0"/>
              <a:t>Majority view</a:t>
            </a:r>
          </a:p>
          <a:p>
            <a:pPr algn="l">
              <a:lnSpc>
                <a:spcPct val="75000"/>
              </a:lnSpc>
              <a:spcBef>
                <a:spcPct val="15000"/>
              </a:spcBef>
              <a:buFont typeface="Wingdings" pitchFamily="2" charset="2"/>
              <a:buChar char="Ø"/>
            </a:pPr>
            <a:r>
              <a:rPr lang="en-US" sz="4000" dirty="0"/>
              <a:t>Hinduism and </a:t>
            </a:r>
            <a:br>
              <a:rPr lang="en-US" sz="4000" dirty="0"/>
            </a:br>
            <a:r>
              <a:rPr lang="en-US" sz="4000" dirty="0"/>
              <a:t>   Buddhism</a:t>
            </a:r>
          </a:p>
          <a:p>
            <a:pPr algn="l">
              <a:lnSpc>
                <a:spcPct val="75000"/>
              </a:lnSpc>
              <a:spcBef>
                <a:spcPct val="15000"/>
              </a:spcBef>
              <a:buFont typeface="Wingdings" pitchFamily="2" charset="2"/>
              <a:buChar char="Ø"/>
            </a:pPr>
            <a:r>
              <a:rPr lang="en-US" sz="4000" dirty="0"/>
              <a:t>Islam</a:t>
            </a:r>
          </a:p>
          <a:p>
            <a:pPr algn="l">
              <a:lnSpc>
                <a:spcPct val="75000"/>
              </a:lnSpc>
              <a:spcBef>
                <a:spcPct val="15000"/>
              </a:spcBef>
              <a:buFont typeface="Wingdings" pitchFamily="2" charset="2"/>
              <a:buChar char="Ø"/>
            </a:pPr>
            <a:r>
              <a:rPr lang="en-US" sz="4000" dirty="0"/>
              <a:t>Animism</a:t>
            </a:r>
          </a:p>
          <a:p>
            <a:pPr algn="l">
              <a:lnSpc>
                <a:spcPct val="75000"/>
              </a:lnSpc>
              <a:spcBef>
                <a:spcPct val="15000"/>
              </a:spcBef>
              <a:buFont typeface="Wingdings" pitchFamily="2" charset="2"/>
              <a:buChar char="Ø"/>
            </a:pPr>
            <a:r>
              <a:rPr lang="en-US" sz="4000" dirty="0"/>
              <a:t>Naturalism</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left)">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wipe(left)">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wipe(left)">
                                      <p:cBhvr>
                                        <p:cTn id="2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p:txBody>
          <a:bodyPr/>
          <a:lstStyle/>
          <a:p>
            <a:pPr>
              <a:defRPr/>
            </a:pPr>
            <a:r>
              <a:rPr lang="en-US" sz="8800" dirty="0"/>
              <a:t>1 Peter 1</a:t>
            </a:r>
          </a:p>
        </p:txBody>
      </p:sp>
      <p:sp>
        <p:nvSpPr>
          <p:cNvPr id="55299" name="Rectangle 3"/>
          <p:cNvSpPr>
            <a:spLocks noGrp="1" noChangeArrowheads="1"/>
          </p:cNvSpPr>
          <p:nvPr>
            <p:ph type="body" idx="4294967295"/>
          </p:nvPr>
        </p:nvSpPr>
        <p:spPr/>
        <p:txBody>
          <a:bodyPr/>
          <a:lstStyle/>
          <a:p>
            <a:pPr>
              <a:spcBef>
                <a:spcPct val="10000"/>
              </a:spcBef>
              <a:buFont typeface="Wingdings" pitchFamily="2" charset="2"/>
              <a:buNone/>
              <a:defRPr/>
            </a:pPr>
            <a:r>
              <a:rPr lang="en-US" sz="4800" dirty="0"/>
              <a:t>2 who are </a:t>
            </a:r>
            <a:r>
              <a:rPr lang="en-US" sz="4800" u="sng" dirty="0"/>
              <a:t>chosen according to the foreknowledge of God</a:t>
            </a:r>
            <a:r>
              <a:rPr lang="en-US" sz="4800" dirty="0"/>
              <a:t> the Father, by the sanctifying work of the Spirit, that you may obey Jesus Christ and be sprinkled with His blood: May grace and peace be yours in fullest measure.</a:t>
            </a:r>
          </a:p>
        </p:txBody>
      </p:sp>
      <p:sp>
        <p:nvSpPr>
          <p:cNvPr id="4" name="Rectangle 5"/>
          <p:cNvSpPr>
            <a:spLocks noChangeArrowheads="1"/>
          </p:cNvSpPr>
          <p:nvPr/>
        </p:nvSpPr>
        <p:spPr bwMode="auto">
          <a:xfrm>
            <a:off x="4876800" y="2819400"/>
            <a:ext cx="4114800" cy="3733800"/>
          </a:xfrm>
          <a:prstGeom prst="rect">
            <a:avLst/>
          </a:prstGeom>
          <a:gradFill rotWithShape="0">
            <a:gsLst>
              <a:gs pos="0">
                <a:srgbClr val="000000"/>
              </a:gs>
              <a:gs pos="50000">
                <a:srgbClr val="0000A4"/>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4000" dirty="0"/>
              <a:t>Fatalism:</a:t>
            </a:r>
          </a:p>
          <a:p>
            <a:pPr algn="l">
              <a:lnSpc>
                <a:spcPct val="75000"/>
              </a:lnSpc>
              <a:spcBef>
                <a:spcPct val="15000"/>
              </a:spcBef>
              <a:buFont typeface="Wingdings" pitchFamily="2" charset="2"/>
              <a:buChar char="Ø"/>
            </a:pPr>
            <a:r>
              <a:rPr lang="en-US" sz="4000" dirty="0"/>
              <a:t>Majority view</a:t>
            </a:r>
          </a:p>
          <a:p>
            <a:pPr algn="l">
              <a:lnSpc>
                <a:spcPct val="75000"/>
              </a:lnSpc>
              <a:spcBef>
                <a:spcPct val="15000"/>
              </a:spcBef>
              <a:buFont typeface="Wingdings" pitchFamily="2" charset="2"/>
              <a:buChar char="Ø"/>
            </a:pPr>
            <a:r>
              <a:rPr lang="en-US" sz="4000" dirty="0"/>
              <a:t>Hinduism and </a:t>
            </a:r>
            <a:br>
              <a:rPr lang="en-US" sz="4000" dirty="0"/>
            </a:br>
            <a:r>
              <a:rPr lang="en-US" sz="4000" dirty="0"/>
              <a:t>   Buddhism</a:t>
            </a:r>
          </a:p>
          <a:p>
            <a:pPr algn="l">
              <a:lnSpc>
                <a:spcPct val="75000"/>
              </a:lnSpc>
              <a:spcBef>
                <a:spcPct val="15000"/>
              </a:spcBef>
              <a:buFont typeface="Wingdings" pitchFamily="2" charset="2"/>
              <a:buChar char="Ø"/>
            </a:pPr>
            <a:r>
              <a:rPr lang="en-US" sz="4000" dirty="0"/>
              <a:t>Islam</a:t>
            </a:r>
          </a:p>
          <a:p>
            <a:pPr algn="l">
              <a:lnSpc>
                <a:spcPct val="75000"/>
              </a:lnSpc>
              <a:spcBef>
                <a:spcPct val="15000"/>
              </a:spcBef>
              <a:buFont typeface="Wingdings" pitchFamily="2" charset="2"/>
              <a:buChar char="Ø"/>
            </a:pPr>
            <a:r>
              <a:rPr lang="en-US" sz="4000" dirty="0"/>
              <a:t>Animism</a:t>
            </a:r>
          </a:p>
          <a:p>
            <a:pPr algn="l">
              <a:lnSpc>
                <a:spcPct val="75000"/>
              </a:lnSpc>
              <a:spcBef>
                <a:spcPct val="15000"/>
              </a:spcBef>
              <a:buFont typeface="Wingdings" pitchFamily="2" charset="2"/>
              <a:buChar char="Ø"/>
            </a:pPr>
            <a:r>
              <a:rPr lang="en-US" sz="4000" dirty="0"/>
              <a:t>Naturalism</a:t>
            </a:r>
          </a:p>
        </p:txBody>
      </p:sp>
      <p:cxnSp>
        <p:nvCxnSpPr>
          <p:cNvPr id="5" name="Straight Connector 4"/>
          <p:cNvCxnSpPr/>
          <p:nvPr/>
        </p:nvCxnSpPr>
        <p:spPr bwMode="auto">
          <a:xfrm rot="10800000" flipV="1">
            <a:off x="4953000" y="2895600"/>
            <a:ext cx="4038600" cy="3657600"/>
          </a:xfrm>
          <a:prstGeom prst="line">
            <a:avLst/>
          </a:prstGeom>
          <a:solidFill>
            <a:schemeClr val="accent1"/>
          </a:solidFill>
          <a:ln w="50800" cap="flat" cmpd="sng" algn="ctr">
            <a:solidFill>
              <a:schemeClr val="tx1"/>
            </a:solidFill>
            <a:prstDash val="solid"/>
            <a:round/>
            <a:headEnd type="none" w="sm" len="sm"/>
            <a:tailEnd type="none" w="lg" len="lg"/>
          </a:ln>
          <a:effectLst/>
        </p:spPr>
      </p:cxnSp>
      <p:cxnSp>
        <p:nvCxnSpPr>
          <p:cNvPr id="6" name="Straight Connector 5"/>
          <p:cNvCxnSpPr/>
          <p:nvPr/>
        </p:nvCxnSpPr>
        <p:spPr bwMode="auto">
          <a:xfrm>
            <a:off x="4953000" y="2895600"/>
            <a:ext cx="4038600" cy="3581400"/>
          </a:xfrm>
          <a:prstGeom prst="line">
            <a:avLst/>
          </a:prstGeom>
          <a:solidFill>
            <a:schemeClr val="accent1"/>
          </a:solidFill>
          <a:ln w="50800" cap="flat" cmpd="sng" algn="ctr">
            <a:solidFill>
              <a:schemeClr val="tx1"/>
            </a:solidFill>
            <a:prstDash val="solid"/>
            <a:round/>
            <a:headEnd type="none" w="sm" len="sm"/>
            <a:tailEnd type="none" w="lg" len="lg"/>
          </a:ln>
          <a:effectLst/>
        </p:spPr>
      </p:cxnSp>
    </p:spTree>
  </p:cSld>
  <p:clrMapOvr>
    <a:masterClrMapping/>
  </p:clrMapOvr>
  <p:transition spd="slow">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a:defRPr/>
            </a:pPr>
            <a:r>
              <a:rPr lang="en-US" sz="8800" dirty="0"/>
              <a:t>1 Peter 1</a:t>
            </a:r>
          </a:p>
        </p:txBody>
      </p:sp>
      <p:sp>
        <p:nvSpPr>
          <p:cNvPr id="52227" name="Rectangle 3"/>
          <p:cNvSpPr>
            <a:spLocks noGrp="1" noChangeArrowheads="1"/>
          </p:cNvSpPr>
          <p:nvPr>
            <p:ph type="body" idx="1"/>
          </p:nvPr>
        </p:nvSpPr>
        <p:spPr/>
        <p:txBody>
          <a:bodyPr/>
          <a:lstStyle/>
          <a:p>
            <a:pPr>
              <a:spcBef>
                <a:spcPct val="10000"/>
              </a:spcBef>
              <a:buFont typeface="Wingdings" pitchFamily="2" charset="2"/>
              <a:buNone/>
              <a:defRPr/>
            </a:pPr>
            <a:r>
              <a:rPr lang="en-US" sz="4800"/>
              <a:t>2 who are chosen according to the foreknowledge of God the Father, </a:t>
            </a:r>
            <a:r>
              <a:rPr lang="en-US" sz="4800" u="sng"/>
              <a:t>by the sanctifying work of the Spirit</a:t>
            </a:r>
            <a:r>
              <a:rPr lang="en-US" sz="4800"/>
              <a:t>, that you may obey Jesus Christ and be sprinkled with His blood: May grace and peace be yours in fullest measure.</a:t>
            </a:r>
          </a:p>
        </p:txBody>
      </p:sp>
    </p:spTree>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a:defRPr/>
            </a:pPr>
            <a:r>
              <a:rPr lang="en-US" sz="8800" dirty="0"/>
              <a:t>1 Peter 1</a:t>
            </a:r>
          </a:p>
        </p:txBody>
      </p:sp>
      <p:sp>
        <p:nvSpPr>
          <p:cNvPr id="84995" name="Rectangle 3"/>
          <p:cNvSpPr>
            <a:spLocks noGrp="1" noChangeArrowheads="1"/>
          </p:cNvSpPr>
          <p:nvPr>
            <p:ph type="body" idx="1"/>
          </p:nvPr>
        </p:nvSpPr>
        <p:spPr/>
        <p:txBody>
          <a:bodyPr/>
          <a:lstStyle/>
          <a:p>
            <a:pPr>
              <a:spcBef>
                <a:spcPct val="10000"/>
              </a:spcBef>
              <a:buFont typeface="Wingdings" pitchFamily="2" charset="2"/>
              <a:buNone/>
              <a:defRPr/>
            </a:pPr>
            <a:r>
              <a:rPr lang="en-US" sz="4800"/>
              <a:t>2 who are chosen according to the foreknowledge of God the Father, </a:t>
            </a:r>
            <a:r>
              <a:rPr lang="en-US" sz="4800" u="sng"/>
              <a:t>by the sanctifying work of the Spirit</a:t>
            </a:r>
            <a:r>
              <a:rPr lang="en-US" sz="4800"/>
              <a:t>, that you may obey Jesus Christ and be sprinkled with His blood: May grace and peace be yours in fullest measure.</a:t>
            </a:r>
          </a:p>
        </p:txBody>
      </p:sp>
      <p:sp>
        <p:nvSpPr>
          <p:cNvPr id="18436" name="Line 5"/>
          <p:cNvSpPr>
            <a:spLocks noChangeShapeType="1"/>
          </p:cNvSpPr>
          <p:nvPr/>
        </p:nvSpPr>
        <p:spPr bwMode="auto">
          <a:xfrm flipV="1">
            <a:off x="4038600" y="3048000"/>
            <a:ext cx="45719" cy="1219200"/>
          </a:xfrm>
          <a:prstGeom prst="line">
            <a:avLst/>
          </a:prstGeom>
          <a:noFill/>
          <a:ln w="57150">
            <a:solidFill>
              <a:schemeClr val="tx1"/>
            </a:solidFill>
            <a:round/>
            <a:headEnd type="none" w="sm" len="sm"/>
            <a:tailEnd type="stealth" w="lg" len="lg"/>
          </a:ln>
        </p:spPr>
        <p:txBody>
          <a:bodyPr wrap="none" anchor="ctr"/>
          <a:lstStyle/>
          <a:p>
            <a:endParaRPr lang="en-US"/>
          </a:p>
        </p:txBody>
      </p:sp>
      <p:sp>
        <p:nvSpPr>
          <p:cNvPr id="18437" name="Rectangle 4"/>
          <p:cNvSpPr>
            <a:spLocks noChangeArrowheads="1"/>
          </p:cNvSpPr>
          <p:nvPr/>
        </p:nvSpPr>
        <p:spPr bwMode="auto">
          <a:xfrm>
            <a:off x="3581400" y="4114800"/>
            <a:ext cx="4038600" cy="14478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6000"/>
              <a:t>To set aside as special</a:t>
            </a:r>
          </a:p>
        </p:txBody>
      </p:sp>
    </p:spTree>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defRPr/>
            </a:pPr>
            <a:r>
              <a:rPr lang="en-US" sz="8800" dirty="0"/>
              <a:t>1 Peter 1</a:t>
            </a:r>
          </a:p>
        </p:txBody>
      </p:sp>
      <p:sp>
        <p:nvSpPr>
          <p:cNvPr id="53251" name="Rectangle 3"/>
          <p:cNvSpPr>
            <a:spLocks noGrp="1" noChangeArrowheads="1"/>
          </p:cNvSpPr>
          <p:nvPr>
            <p:ph type="body" idx="1"/>
          </p:nvPr>
        </p:nvSpPr>
        <p:spPr/>
        <p:txBody>
          <a:bodyPr/>
          <a:lstStyle/>
          <a:p>
            <a:pPr>
              <a:spcBef>
                <a:spcPct val="10000"/>
              </a:spcBef>
              <a:buFont typeface="Wingdings" pitchFamily="2" charset="2"/>
              <a:buNone/>
              <a:defRPr/>
            </a:pPr>
            <a:r>
              <a:rPr lang="en-US" sz="4800"/>
              <a:t>2 who are chosen according to the foreknowledge of God the Father, by the sanctifying work of the Spirit, </a:t>
            </a:r>
            <a:r>
              <a:rPr lang="en-US" sz="4800" u="sng"/>
              <a:t>that you may obey Jesus Christ and be sprinkled with His blood</a:t>
            </a:r>
            <a:r>
              <a:rPr lang="en-US" sz="4800"/>
              <a:t>: May grace and peace be yours in fullest measure.</a:t>
            </a: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idx="4294967295"/>
          </p:nvPr>
        </p:nvSpPr>
        <p:spPr/>
        <p:txBody>
          <a:bodyPr/>
          <a:lstStyle/>
          <a:p>
            <a:pPr>
              <a:defRPr/>
            </a:pPr>
            <a:r>
              <a:rPr lang="en-US" sz="8800" dirty="0"/>
              <a:t>1 Peter 1</a:t>
            </a:r>
          </a:p>
        </p:txBody>
      </p:sp>
      <p:sp>
        <p:nvSpPr>
          <p:cNvPr id="66563" name="Rectangle 3"/>
          <p:cNvSpPr>
            <a:spLocks noGrp="1" noChangeArrowheads="1"/>
          </p:cNvSpPr>
          <p:nvPr>
            <p:ph type="body" idx="4294967295"/>
          </p:nvPr>
        </p:nvSpPr>
        <p:spPr>
          <a:xfrm>
            <a:off x="0" y="1219200"/>
            <a:ext cx="9144000" cy="4876800"/>
          </a:xfrm>
        </p:spPr>
        <p:txBody>
          <a:bodyPr/>
          <a:lstStyle/>
          <a:p>
            <a:pPr>
              <a:buFont typeface="Wingdings" pitchFamily="2" charset="2"/>
              <a:buNone/>
              <a:defRPr/>
            </a:pPr>
            <a:r>
              <a:rPr lang="en-US" sz="4800"/>
              <a:t>1 </a:t>
            </a:r>
            <a:r>
              <a:rPr lang="en-US" sz="4800" u="sng"/>
              <a:t>Peter</a:t>
            </a:r>
            <a:r>
              <a:rPr lang="en-US" sz="4800"/>
              <a:t>, an </a:t>
            </a:r>
            <a:r>
              <a:rPr lang="en-US" sz="4800" u="sng"/>
              <a:t>apostle of Jesus Christ</a:t>
            </a:r>
            <a:r>
              <a:rPr lang="en-US" sz="4800"/>
              <a:t>, </a:t>
            </a:r>
          </a:p>
          <a:p>
            <a:pPr>
              <a:buFont typeface="Wingdings" pitchFamily="2" charset="2"/>
              <a:buNone/>
              <a:defRPr/>
            </a:pPr>
            <a:r>
              <a:rPr lang="en-US" sz="4800"/>
              <a:t>To God’s elect, strangers in the world, scattered throughout Pontus, Galatia, Cappadocia, Asia and Bithynia,</a:t>
            </a:r>
          </a:p>
        </p:txBody>
      </p:sp>
    </p:spTree>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defRPr/>
            </a:pPr>
            <a:r>
              <a:rPr lang="en-US" sz="8800" dirty="0"/>
              <a:t>1 Peter 1</a:t>
            </a:r>
          </a:p>
        </p:txBody>
      </p:sp>
      <p:sp>
        <p:nvSpPr>
          <p:cNvPr id="53251" name="Rectangle 3"/>
          <p:cNvSpPr>
            <a:spLocks noGrp="1" noChangeArrowheads="1"/>
          </p:cNvSpPr>
          <p:nvPr>
            <p:ph type="body" idx="1"/>
          </p:nvPr>
        </p:nvSpPr>
        <p:spPr/>
        <p:txBody>
          <a:bodyPr/>
          <a:lstStyle/>
          <a:p>
            <a:pPr>
              <a:spcBef>
                <a:spcPct val="10000"/>
              </a:spcBef>
              <a:buFont typeface="Wingdings" pitchFamily="2" charset="2"/>
              <a:buNone/>
              <a:defRPr/>
            </a:pPr>
            <a:r>
              <a:rPr lang="en-US" sz="4800"/>
              <a:t>2 who are chosen according to the foreknowledge of God the Father, by the sanctifying work of the Spirit, </a:t>
            </a:r>
            <a:r>
              <a:rPr lang="en-US" sz="4800" u="sng"/>
              <a:t>that you may obey Jesus Christ and be sprinkled with His blood</a:t>
            </a:r>
            <a:r>
              <a:rPr lang="en-US" sz="4800"/>
              <a:t>: May grace and peace be yours in fullest measure.</a:t>
            </a:r>
          </a:p>
        </p:txBody>
      </p:sp>
      <p:sp>
        <p:nvSpPr>
          <p:cNvPr id="4" name="Rectangle 4"/>
          <p:cNvSpPr>
            <a:spLocks noChangeArrowheads="1"/>
          </p:cNvSpPr>
          <p:nvPr/>
        </p:nvSpPr>
        <p:spPr bwMode="auto">
          <a:xfrm>
            <a:off x="3733800" y="4267200"/>
            <a:ext cx="4876800" cy="17526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3600" dirty="0"/>
              <a:t>Jn. 6:28 They said to Him, “What shall we do, so that we may work the works of God?”</a:t>
            </a:r>
          </a:p>
        </p:txBody>
      </p:sp>
    </p:spTree>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defRPr/>
            </a:pPr>
            <a:r>
              <a:rPr lang="en-US" sz="8800" dirty="0"/>
              <a:t>1 Peter 1</a:t>
            </a:r>
          </a:p>
        </p:txBody>
      </p:sp>
      <p:sp>
        <p:nvSpPr>
          <p:cNvPr id="53251" name="Rectangle 3"/>
          <p:cNvSpPr>
            <a:spLocks noGrp="1" noChangeArrowheads="1"/>
          </p:cNvSpPr>
          <p:nvPr>
            <p:ph type="body" idx="1"/>
          </p:nvPr>
        </p:nvSpPr>
        <p:spPr/>
        <p:txBody>
          <a:bodyPr/>
          <a:lstStyle/>
          <a:p>
            <a:pPr>
              <a:spcBef>
                <a:spcPct val="10000"/>
              </a:spcBef>
              <a:buFont typeface="Wingdings" pitchFamily="2" charset="2"/>
              <a:buNone/>
              <a:defRPr/>
            </a:pPr>
            <a:r>
              <a:rPr lang="en-US" sz="4800"/>
              <a:t>2 who are chosen according to the foreknowledge of God the Father, by the sanctifying work of the Spirit, </a:t>
            </a:r>
            <a:r>
              <a:rPr lang="en-US" sz="4800" u="sng"/>
              <a:t>that you may obey Jesus Christ and be sprinkled with His blood</a:t>
            </a:r>
            <a:r>
              <a:rPr lang="en-US" sz="4800"/>
              <a:t>: May grace and peace be yours in fullest measure.</a:t>
            </a:r>
          </a:p>
        </p:txBody>
      </p:sp>
      <p:sp>
        <p:nvSpPr>
          <p:cNvPr id="4" name="Rectangle 4"/>
          <p:cNvSpPr>
            <a:spLocks noChangeArrowheads="1"/>
          </p:cNvSpPr>
          <p:nvPr/>
        </p:nvSpPr>
        <p:spPr bwMode="auto">
          <a:xfrm>
            <a:off x="3733800" y="4267200"/>
            <a:ext cx="4876800" cy="17526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3600" dirty="0"/>
              <a:t>Jn. 6:29 Jesus answered, “This is the work of God, that you believe in Him whom He has sent.”</a:t>
            </a:r>
          </a:p>
        </p:txBody>
      </p:sp>
    </p:spTree>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p:txBody>
          <a:bodyPr/>
          <a:lstStyle/>
          <a:p>
            <a:pPr>
              <a:defRPr/>
            </a:pPr>
            <a:r>
              <a:rPr lang="en-US" sz="8800" dirty="0"/>
              <a:t>1 Peter 1</a:t>
            </a:r>
          </a:p>
        </p:txBody>
      </p:sp>
      <p:sp>
        <p:nvSpPr>
          <p:cNvPr id="53251" name="Rectangle 3"/>
          <p:cNvSpPr>
            <a:spLocks noGrp="1" noChangeArrowheads="1"/>
          </p:cNvSpPr>
          <p:nvPr>
            <p:ph type="body" idx="4294967295"/>
          </p:nvPr>
        </p:nvSpPr>
        <p:spPr/>
        <p:txBody>
          <a:bodyPr/>
          <a:lstStyle/>
          <a:p>
            <a:pPr>
              <a:spcBef>
                <a:spcPct val="10000"/>
              </a:spcBef>
              <a:buFont typeface="Wingdings" pitchFamily="2" charset="2"/>
              <a:buNone/>
              <a:defRPr/>
            </a:pPr>
            <a:r>
              <a:rPr lang="en-US" sz="4800" dirty="0"/>
              <a:t>2 who are chosen according to the foreknowledge of God the Father, by the sanctifying work of the Spirit, </a:t>
            </a:r>
            <a:r>
              <a:rPr lang="en-US" sz="4800" u="sng" dirty="0"/>
              <a:t>that you may obey Jesus Christ and be sprinkled with His blood</a:t>
            </a:r>
            <a:r>
              <a:rPr lang="en-US" sz="4800" dirty="0"/>
              <a:t>: May grace and peace be yours in fullest measure.</a:t>
            </a:r>
          </a:p>
        </p:txBody>
      </p:sp>
      <p:sp>
        <p:nvSpPr>
          <p:cNvPr id="20484" name="AutoShape 4"/>
          <p:cNvSpPr>
            <a:spLocks noChangeArrowheads="1"/>
          </p:cNvSpPr>
          <p:nvPr/>
        </p:nvSpPr>
        <p:spPr bwMode="auto">
          <a:xfrm rot="10075704">
            <a:off x="491808" y="4117975"/>
            <a:ext cx="6583363" cy="1755775"/>
          </a:xfrm>
          <a:prstGeom prst="curvedDownArrow">
            <a:avLst>
              <a:gd name="adj1" fmla="val 30396"/>
              <a:gd name="adj2" fmla="val 105387"/>
              <a:gd name="adj3" fmla="val 56759"/>
            </a:avLst>
          </a:prstGeom>
          <a:solidFill>
            <a:schemeClr val="bg1"/>
          </a:solidFill>
          <a:ln w="57150">
            <a:solidFill>
              <a:schemeClr val="tx1"/>
            </a:solidFill>
            <a:miter lim="800000"/>
            <a:headEnd/>
            <a:tailEnd/>
          </a:ln>
        </p:spPr>
        <p:txBody>
          <a:bodyPr wrap="none" anchor="ctr"/>
          <a:lstStyle/>
          <a:p>
            <a:endParaRPr lang="en-US"/>
          </a:p>
        </p:txBody>
      </p:sp>
    </p:spTree>
  </p:cSld>
  <p:clrMapOvr>
    <a:masterClrMapping/>
  </p:clrMapOvr>
  <p:transition>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p:txBody>
          <a:bodyPr/>
          <a:lstStyle/>
          <a:p>
            <a:pPr>
              <a:defRPr/>
            </a:pPr>
            <a:r>
              <a:rPr lang="en-US" sz="8800" dirty="0"/>
              <a:t>1 Peter 1</a:t>
            </a:r>
          </a:p>
        </p:txBody>
      </p:sp>
      <p:sp>
        <p:nvSpPr>
          <p:cNvPr id="53251" name="Rectangle 3"/>
          <p:cNvSpPr>
            <a:spLocks noGrp="1" noChangeArrowheads="1"/>
          </p:cNvSpPr>
          <p:nvPr>
            <p:ph type="body" idx="4294967295"/>
          </p:nvPr>
        </p:nvSpPr>
        <p:spPr/>
        <p:txBody>
          <a:bodyPr/>
          <a:lstStyle/>
          <a:p>
            <a:pPr>
              <a:spcBef>
                <a:spcPct val="10000"/>
              </a:spcBef>
              <a:buFont typeface="Wingdings" pitchFamily="2" charset="2"/>
              <a:buNone/>
              <a:defRPr/>
            </a:pPr>
            <a:r>
              <a:rPr lang="en-US" sz="4800"/>
              <a:t>2 who are chosen according to the foreknowledge of God the Father, by the sanctifying work of the Spirit, that you may obey Jesus Christ and be sprinkled with His blood: May grace and peace be yours in fullest measure.</a:t>
            </a:r>
          </a:p>
        </p:txBody>
      </p:sp>
    </p:spTree>
  </p:cSld>
  <p:clrMapOvr>
    <a:masterClrMapping/>
  </p:clrMapOvr>
  <p:transition>
    <p:wip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a:defRPr/>
            </a:pPr>
            <a:r>
              <a:rPr lang="en-US" sz="8800" dirty="0"/>
              <a:t>1 Peter 1</a:t>
            </a:r>
          </a:p>
        </p:txBody>
      </p:sp>
      <p:sp>
        <p:nvSpPr>
          <p:cNvPr id="56323" name="Rectangle 3"/>
          <p:cNvSpPr>
            <a:spLocks noGrp="1" noChangeArrowheads="1"/>
          </p:cNvSpPr>
          <p:nvPr>
            <p:ph type="body" idx="1"/>
          </p:nvPr>
        </p:nvSpPr>
        <p:spPr/>
        <p:txBody>
          <a:bodyPr/>
          <a:lstStyle/>
          <a:p>
            <a:pPr>
              <a:buFont typeface="Wingdings" pitchFamily="2" charset="2"/>
              <a:buNone/>
              <a:defRPr/>
            </a:pPr>
            <a:r>
              <a:rPr lang="en-US" sz="5400"/>
              <a:t>3 Blessed be the God and Father of our Lord Jesus Christ, who according to His great mercy has caused us to be reborn to a living hope through the resurrection of Jesus Christ from the dead</a:t>
            </a:r>
          </a:p>
        </p:txBody>
      </p:sp>
    </p:spTree>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p:txBody>
          <a:bodyPr/>
          <a:lstStyle/>
          <a:p>
            <a:pPr>
              <a:defRPr/>
            </a:pPr>
            <a:r>
              <a:rPr lang="en-US" sz="8800" dirty="0"/>
              <a:t>1 Peter 1</a:t>
            </a:r>
          </a:p>
        </p:txBody>
      </p:sp>
      <p:sp>
        <p:nvSpPr>
          <p:cNvPr id="56323" name="Rectangle 3"/>
          <p:cNvSpPr>
            <a:spLocks noGrp="1" noChangeArrowheads="1"/>
          </p:cNvSpPr>
          <p:nvPr>
            <p:ph type="body" idx="4294967295"/>
          </p:nvPr>
        </p:nvSpPr>
        <p:spPr/>
        <p:txBody>
          <a:bodyPr/>
          <a:lstStyle/>
          <a:p>
            <a:pPr>
              <a:buFont typeface="Wingdings" pitchFamily="2" charset="2"/>
              <a:buNone/>
              <a:defRPr/>
            </a:pPr>
            <a:r>
              <a:rPr lang="en-US" sz="5400"/>
              <a:t>3 Blessed be the God and Father of our Lord Jesus Christ, who according to His great mercy has </a:t>
            </a:r>
            <a:r>
              <a:rPr lang="en-US" sz="5400" u="sng"/>
              <a:t>caused us to be reborn</a:t>
            </a:r>
            <a:r>
              <a:rPr lang="en-US" sz="5400"/>
              <a:t> to a living hope through the resurrection of Jesus Christ from the dead</a:t>
            </a:r>
          </a:p>
        </p:txBody>
      </p:sp>
    </p:spTree>
  </p:cSld>
  <p:clrMapOvr>
    <a:masterClrMapping/>
  </p:clrMapOvr>
  <p:transition>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p:txBody>
          <a:bodyPr/>
          <a:lstStyle/>
          <a:p>
            <a:pPr>
              <a:defRPr/>
            </a:pPr>
            <a:r>
              <a:rPr lang="en-US" sz="8800" dirty="0"/>
              <a:t>1 Peter 1</a:t>
            </a:r>
          </a:p>
        </p:txBody>
      </p:sp>
      <p:sp>
        <p:nvSpPr>
          <p:cNvPr id="56323" name="Rectangle 3"/>
          <p:cNvSpPr>
            <a:spLocks noGrp="1" noChangeArrowheads="1"/>
          </p:cNvSpPr>
          <p:nvPr>
            <p:ph type="body" idx="4294967295"/>
          </p:nvPr>
        </p:nvSpPr>
        <p:spPr/>
        <p:txBody>
          <a:bodyPr/>
          <a:lstStyle/>
          <a:p>
            <a:pPr>
              <a:buFont typeface="Wingdings" pitchFamily="2" charset="2"/>
              <a:buNone/>
              <a:defRPr/>
            </a:pPr>
            <a:r>
              <a:rPr lang="en-US" sz="5400"/>
              <a:t>3 Blessed be the God and Father of our Lord Jesus Christ, who according to His great mercy has </a:t>
            </a:r>
            <a:r>
              <a:rPr lang="en-US" sz="5400" u="sng"/>
              <a:t>caused us to be reborn</a:t>
            </a:r>
            <a:r>
              <a:rPr lang="en-US" sz="5400"/>
              <a:t> to a living hope through the resurrection of Jesus Christ from the dead</a:t>
            </a:r>
          </a:p>
        </p:txBody>
      </p:sp>
      <p:sp>
        <p:nvSpPr>
          <p:cNvPr id="24580" name="Rectangle 4"/>
          <p:cNvSpPr>
            <a:spLocks noChangeArrowheads="1"/>
          </p:cNvSpPr>
          <p:nvPr/>
        </p:nvSpPr>
        <p:spPr bwMode="auto">
          <a:xfrm>
            <a:off x="990600" y="4648200"/>
            <a:ext cx="7315200" cy="16002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4400"/>
              <a:t>Eph. 2:6 when we were ﻿﻿dead ﻿﻿in our transgressions, made us alive together ﻿﻿with Christ</a:t>
            </a:r>
          </a:p>
        </p:txBody>
      </p:sp>
    </p:spTree>
  </p:cSld>
  <p:clrMapOvr>
    <a:masterClrMapping/>
  </p:clrMapOvr>
  <p:transition>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p:txBody>
          <a:bodyPr/>
          <a:lstStyle/>
          <a:p>
            <a:pPr>
              <a:defRPr/>
            </a:pPr>
            <a:r>
              <a:rPr lang="en-US" sz="8800" dirty="0"/>
              <a:t>1 Peter 1</a:t>
            </a:r>
          </a:p>
        </p:txBody>
      </p:sp>
      <p:sp>
        <p:nvSpPr>
          <p:cNvPr id="56323" name="Rectangle 3"/>
          <p:cNvSpPr>
            <a:spLocks noGrp="1" noChangeArrowheads="1"/>
          </p:cNvSpPr>
          <p:nvPr>
            <p:ph type="body" idx="4294967295"/>
          </p:nvPr>
        </p:nvSpPr>
        <p:spPr/>
        <p:txBody>
          <a:bodyPr/>
          <a:lstStyle/>
          <a:p>
            <a:pPr>
              <a:buFont typeface="Wingdings" pitchFamily="2" charset="2"/>
              <a:buNone/>
              <a:defRPr/>
            </a:pPr>
            <a:r>
              <a:rPr lang="en-US" sz="5400"/>
              <a:t>3 Blessed be the God and Father of our Lord Jesus Christ, who according to His great mercy has </a:t>
            </a:r>
            <a:r>
              <a:rPr lang="en-US" sz="5400" u="sng"/>
              <a:t>caused us to be reborn</a:t>
            </a:r>
            <a:r>
              <a:rPr lang="en-US" sz="5400"/>
              <a:t> to a living hope through the resurrection of Jesus Christ from the dead</a:t>
            </a:r>
          </a:p>
        </p:txBody>
      </p:sp>
      <p:sp>
        <p:nvSpPr>
          <p:cNvPr id="25604" name="Rectangle 4"/>
          <p:cNvSpPr>
            <a:spLocks noChangeArrowheads="1"/>
          </p:cNvSpPr>
          <p:nvPr/>
        </p:nvSpPr>
        <p:spPr bwMode="auto">
          <a:xfrm>
            <a:off x="1143000" y="4648200"/>
            <a:ext cx="7696200" cy="19050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4000"/>
              <a:t>2 Cor. 5:17 Therefore if anyone is ﻿﻿in Christ, ﻿﻿he is ﻿﻿a new creature; ﻿﻿the old things passed away; behold, new things have come.</a:t>
            </a:r>
          </a:p>
        </p:txBody>
      </p:sp>
    </p:spTree>
  </p:cSld>
  <p:clrMapOvr>
    <a:masterClrMapping/>
  </p:clrMapOvr>
  <p:transition>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p:txBody>
          <a:bodyPr/>
          <a:lstStyle/>
          <a:p>
            <a:pPr>
              <a:defRPr/>
            </a:pPr>
            <a:r>
              <a:rPr lang="en-US" sz="8800" dirty="0"/>
              <a:t>1 Peter 1</a:t>
            </a:r>
          </a:p>
        </p:txBody>
      </p:sp>
      <p:sp>
        <p:nvSpPr>
          <p:cNvPr id="57347" name="Rectangle 3"/>
          <p:cNvSpPr>
            <a:spLocks noGrp="1" noChangeArrowheads="1"/>
          </p:cNvSpPr>
          <p:nvPr>
            <p:ph type="body" idx="4294967295"/>
          </p:nvPr>
        </p:nvSpPr>
        <p:spPr/>
        <p:txBody>
          <a:bodyPr/>
          <a:lstStyle/>
          <a:p>
            <a:pPr>
              <a:buFont typeface="Wingdings" pitchFamily="2" charset="2"/>
              <a:buNone/>
              <a:defRPr/>
            </a:pPr>
            <a:r>
              <a:rPr lang="en-US" sz="5400"/>
              <a:t>3 Blessed be the God and Father of our Lord Jesus Christ, who according to His great mercy has caused us to be reborn to a living hope </a:t>
            </a:r>
            <a:r>
              <a:rPr lang="en-US" sz="5400" u="sng"/>
              <a:t>through the resurrection</a:t>
            </a:r>
            <a:r>
              <a:rPr lang="en-US" sz="5400"/>
              <a:t> of Jesus Christ from the dead</a:t>
            </a:r>
          </a:p>
        </p:txBody>
      </p:sp>
    </p:spTree>
  </p:cSld>
  <p:clrMapOvr>
    <a:masterClrMapping/>
  </p:clrMapOvr>
  <p:transition>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p:txBody>
          <a:bodyPr/>
          <a:lstStyle/>
          <a:p>
            <a:pPr>
              <a:defRPr/>
            </a:pPr>
            <a:r>
              <a:rPr lang="en-US" sz="8800" dirty="0"/>
              <a:t>1 Peter 1</a:t>
            </a:r>
          </a:p>
        </p:txBody>
      </p:sp>
      <p:sp>
        <p:nvSpPr>
          <p:cNvPr id="57347" name="Rectangle 3"/>
          <p:cNvSpPr>
            <a:spLocks noGrp="1" noChangeArrowheads="1"/>
          </p:cNvSpPr>
          <p:nvPr>
            <p:ph type="body" idx="4294967295"/>
          </p:nvPr>
        </p:nvSpPr>
        <p:spPr/>
        <p:txBody>
          <a:bodyPr/>
          <a:lstStyle/>
          <a:p>
            <a:pPr>
              <a:buFont typeface="Wingdings" pitchFamily="2" charset="2"/>
              <a:buNone/>
              <a:defRPr/>
            </a:pPr>
            <a:r>
              <a:rPr lang="en-US" sz="5400"/>
              <a:t>3 Blessed be the God and Father of our Lord Jesus Christ, who according to His great mercy has caused us to be reborn to a living hope </a:t>
            </a:r>
            <a:r>
              <a:rPr lang="en-US" sz="5400" u="sng"/>
              <a:t>through the resurrection</a:t>
            </a:r>
            <a:r>
              <a:rPr lang="en-US" sz="5400"/>
              <a:t> of Jesus Christ from the dead</a:t>
            </a:r>
          </a:p>
        </p:txBody>
      </p:sp>
      <p:sp>
        <p:nvSpPr>
          <p:cNvPr id="4" name="Rectangle 4"/>
          <p:cNvSpPr>
            <a:spLocks noChangeArrowheads="1"/>
          </p:cNvSpPr>
          <p:nvPr/>
        </p:nvSpPr>
        <p:spPr bwMode="auto">
          <a:xfrm>
            <a:off x="3429000" y="5029200"/>
            <a:ext cx="5562600" cy="16002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6600" dirty="0"/>
              <a:t>Because he overcame death</a:t>
            </a: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idx="4294967295"/>
          </p:nvPr>
        </p:nvSpPr>
        <p:spPr/>
        <p:txBody>
          <a:bodyPr/>
          <a:lstStyle/>
          <a:p>
            <a:pPr>
              <a:defRPr/>
            </a:pPr>
            <a:r>
              <a:rPr lang="en-US" sz="8800" dirty="0"/>
              <a:t>1 Peter 1</a:t>
            </a:r>
          </a:p>
        </p:txBody>
      </p:sp>
      <p:sp>
        <p:nvSpPr>
          <p:cNvPr id="66563" name="Rectangle 3"/>
          <p:cNvSpPr>
            <a:spLocks noGrp="1" noChangeArrowheads="1"/>
          </p:cNvSpPr>
          <p:nvPr>
            <p:ph type="body" idx="4294967295"/>
          </p:nvPr>
        </p:nvSpPr>
        <p:spPr>
          <a:xfrm>
            <a:off x="0" y="1219200"/>
            <a:ext cx="9144000" cy="4876800"/>
          </a:xfrm>
        </p:spPr>
        <p:txBody>
          <a:bodyPr/>
          <a:lstStyle/>
          <a:p>
            <a:pPr>
              <a:buFont typeface="Wingdings" pitchFamily="2" charset="2"/>
              <a:buNone/>
              <a:defRPr/>
            </a:pPr>
            <a:r>
              <a:rPr lang="en-US" sz="4800"/>
              <a:t>1 </a:t>
            </a:r>
            <a:r>
              <a:rPr lang="en-US" sz="4800" u="sng"/>
              <a:t>Peter</a:t>
            </a:r>
            <a:r>
              <a:rPr lang="en-US" sz="4800"/>
              <a:t>, an </a:t>
            </a:r>
            <a:r>
              <a:rPr lang="en-US" sz="4800" u="sng"/>
              <a:t>apostle of Jesus Christ</a:t>
            </a:r>
            <a:r>
              <a:rPr lang="en-US" sz="4800"/>
              <a:t>, </a:t>
            </a:r>
          </a:p>
          <a:p>
            <a:pPr>
              <a:buFont typeface="Wingdings" pitchFamily="2" charset="2"/>
              <a:buNone/>
              <a:defRPr/>
            </a:pPr>
            <a:r>
              <a:rPr lang="en-US" sz="4800"/>
              <a:t>To God’s elect, strangers in the world, scattered throughout Pontus, Galatia, Cappadocia, Asia and Bithynia,</a:t>
            </a:r>
          </a:p>
        </p:txBody>
      </p:sp>
      <p:sp>
        <p:nvSpPr>
          <p:cNvPr id="5124" name="Rectangle 5"/>
          <p:cNvSpPr>
            <a:spLocks noChangeArrowheads="1"/>
          </p:cNvSpPr>
          <p:nvPr/>
        </p:nvSpPr>
        <p:spPr bwMode="auto">
          <a:xfrm>
            <a:off x="1752600" y="3886200"/>
            <a:ext cx="7239000" cy="2895600"/>
          </a:xfrm>
          <a:prstGeom prst="rect">
            <a:avLst/>
          </a:prstGeom>
          <a:gradFill rotWithShape="0">
            <a:gsLst>
              <a:gs pos="0">
                <a:srgbClr val="000000"/>
              </a:gs>
              <a:gs pos="50000">
                <a:srgbClr val="0000A4"/>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4000"/>
              <a:t>Ehrman – [Too highly educated to be] the uneducated, illiterate, Aramaic-speaking fisherman from rural Galilee, and it does not appear to have been produced by a secretary acting on his behalf.</a:t>
            </a:r>
          </a:p>
        </p:txBody>
      </p:sp>
    </p:spTree>
  </p:cSld>
  <p:clrMapOvr>
    <a:masterClrMapping/>
  </p:clrMapOvr>
  <p:transition>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a:defRPr/>
            </a:pPr>
            <a:r>
              <a:rPr lang="en-US" sz="8800" dirty="0"/>
              <a:t>1 Peter 1</a:t>
            </a:r>
          </a:p>
        </p:txBody>
      </p:sp>
      <p:sp>
        <p:nvSpPr>
          <p:cNvPr id="58371" name="Rectangle 3"/>
          <p:cNvSpPr>
            <a:spLocks noGrp="1" noChangeArrowheads="1"/>
          </p:cNvSpPr>
          <p:nvPr>
            <p:ph type="body" idx="1"/>
          </p:nvPr>
        </p:nvSpPr>
        <p:spPr/>
        <p:txBody>
          <a:bodyPr/>
          <a:lstStyle/>
          <a:p>
            <a:pPr>
              <a:buFont typeface="Wingdings" pitchFamily="2" charset="2"/>
              <a:buNone/>
              <a:defRPr/>
            </a:pPr>
            <a:r>
              <a:rPr lang="en-US" sz="5400"/>
              <a:t>4, 5 to obtain an inheritance which is imperishable and undefiled and will not fade away, reserved in heaven for you, who are protected by the power of God through faith for a salvation ready to be revealed in the last time.</a:t>
            </a:r>
          </a:p>
        </p:txBody>
      </p:sp>
    </p:spTree>
  </p:cSld>
  <p:clrMapOvr>
    <a:masterClrMapping/>
  </p:clrMapOvr>
  <p:transition>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idx="4294967295"/>
          </p:nvPr>
        </p:nvSpPr>
        <p:spPr/>
        <p:txBody>
          <a:bodyPr/>
          <a:lstStyle/>
          <a:p>
            <a:pPr>
              <a:defRPr/>
            </a:pPr>
            <a:r>
              <a:rPr lang="en-US" sz="8800" dirty="0"/>
              <a:t>1 Peter 1</a:t>
            </a:r>
          </a:p>
        </p:txBody>
      </p:sp>
      <p:sp>
        <p:nvSpPr>
          <p:cNvPr id="58371" name="Rectangle 3"/>
          <p:cNvSpPr>
            <a:spLocks noGrp="1" noChangeArrowheads="1"/>
          </p:cNvSpPr>
          <p:nvPr>
            <p:ph type="body" idx="4294967295"/>
          </p:nvPr>
        </p:nvSpPr>
        <p:spPr/>
        <p:txBody>
          <a:bodyPr/>
          <a:lstStyle/>
          <a:p>
            <a:pPr>
              <a:buFont typeface="Wingdings" pitchFamily="2" charset="2"/>
              <a:buNone/>
              <a:defRPr/>
            </a:pPr>
            <a:r>
              <a:rPr lang="en-US" sz="5400"/>
              <a:t>4, 5 to </a:t>
            </a:r>
            <a:r>
              <a:rPr lang="en-US" sz="5400" u="sng"/>
              <a:t>obtain an inheritance</a:t>
            </a:r>
            <a:r>
              <a:rPr lang="en-US" sz="5400"/>
              <a:t> which is imperishable and undefiled and will not fade away, reserved in heaven for you, who are protected by the power of God through faith for a salvation ready to be revealed in the last time.</a:t>
            </a:r>
          </a:p>
        </p:txBody>
      </p:sp>
    </p:spTree>
  </p:cSld>
  <p:clrMapOvr>
    <a:masterClrMapping/>
  </p:clrMapOvr>
  <p:transition>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idx="4294967295"/>
          </p:nvPr>
        </p:nvSpPr>
        <p:spPr/>
        <p:txBody>
          <a:bodyPr/>
          <a:lstStyle/>
          <a:p>
            <a:pPr>
              <a:defRPr/>
            </a:pPr>
            <a:r>
              <a:rPr lang="en-US" sz="8800" dirty="0"/>
              <a:t>1 Peter 1</a:t>
            </a:r>
          </a:p>
        </p:txBody>
      </p:sp>
      <p:sp>
        <p:nvSpPr>
          <p:cNvPr id="58371" name="Rectangle 3"/>
          <p:cNvSpPr>
            <a:spLocks noGrp="1" noChangeArrowheads="1"/>
          </p:cNvSpPr>
          <p:nvPr>
            <p:ph type="body" idx="4294967295"/>
          </p:nvPr>
        </p:nvSpPr>
        <p:spPr/>
        <p:txBody>
          <a:bodyPr/>
          <a:lstStyle/>
          <a:p>
            <a:pPr>
              <a:buFont typeface="Wingdings" pitchFamily="2" charset="2"/>
              <a:buNone/>
              <a:defRPr/>
            </a:pPr>
            <a:r>
              <a:rPr lang="en-US" sz="5400"/>
              <a:t>4, 5 to </a:t>
            </a:r>
            <a:r>
              <a:rPr lang="en-US" sz="5400" u="sng"/>
              <a:t>obtain an inheritance</a:t>
            </a:r>
            <a:r>
              <a:rPr lang="en-US" sz="5400"/>
              <a:t> which is imperishable and undefiled and will not fade away, </a:t>
            </a:r>
            <a:r>
              <a:rPr lang="en-US" sz="5400" u="sng"/>
              <a:t>reserved in heaven for you</a:t>
            </a:r>
            <a:r>
              <a:rPr lang="en-US" sz="5400"/>
              <a:t>, who are protected by the power of God through faith for a salvation ready to be revealed in the last time.</a:t>
            </a:r>
          </a:p>
        </p:txBody>
      </p:sp>
      <p:sp>
        <p:nvSpPr>
          <p:cNvPr id="29700" name="AutoShape 4"/>
          <p:cNvSpPr>
            <a:spLocks noChangeArrowheads="1"/>
          </p:cNvSpPr>
          <p:nvPr/>
        </p:nvSpPr>
        <p:spPr bwMode="auto">
          <a:xfrm rot="1645161">
            <a:off x="4572000" y="2057400"/>
            <a:ext cx="304800" cy="1524000"/>
          </a:xfrm>
          <a:prstGeom prst="downArrow">
            <a:avLst>
              <a:gd name="adj1" fmla="val 50000"/>
              <a:gd name="adj2" fmla="val 125000"/>
            </a:avLst>
          </a:prstGeom>
          <a:solidFill>
            <a:schemeClr val="bg1"/>
          </a:solidFill>
          <a:ln w="28575" algn="ctr">
            <a:solidFill>
              <a:schemeClr val="tx1"/>
            </a:solidFill>
            <a:miter lim="800000"/>
            <a:headEnd/>
            <a:tailEnd/>
          </a:ln>
        </p:spPr>
        <p:txBody>
          <a:bodyPr wrap="none" anchor="ctr"/>
          <a:lstStyle/>
          <a:p>
            <a:endParaRPr lang="en-US"/>
          </a:p>
        </p:txBody>
      </p:sp>
    </p:spTree>
  </p:cSld>
  <p:clrMapOvr>
    <a:masterClrMapping/>
  </p:clrMapOvr>
  <p:transition>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idx="4294967295"/>
          </p:nvPr>
        </p:nvSpPr>
        <p:spPr/>
        <p:txBody>
          <a:bodyPr/>
          <a:lstStyle/>
          <a:p>
            <a:pPr>
              <a:defRPr/>
            </a:pPr>
            <a:r>
              <a:rPr lang="en-US" sz="8800" dirty="0"/>
              <a:t>1 Peter 1</a:t>
            </a:r>
          </a:p>
        </p:txBody>
      </p:sp>
      <p:sp>
        <p:nvSpPr>
          <p:cNvPr id="58371" name="Rectangle 3"/>
          <p:cNvSpPr>
            <a:spLocks noGrp="1" noChangeArrowheads="1"/>
          </p:cNvSpPr>
          <p:nvPr>
            <p:ph type="body" idx="4294967295"/>
          </p:nvPr>
        </p:nvSpPr>
        <p:spPr/>
        <p:txBody>
          <a:bodyPr/>
          <a:lstStyle/>
          <a:p>
            <a:pPr>
              <a:buFont typeface="Wingdings" pitchFamily="2" charset="2"/>
              <a:buNone/>
              <a:defRPr/>
            </a:pPr>
            <a:r>
              <a:rPr lang="en-US" sz="5400"/>
              <a:t>4, 5 to </a:t>
            </a:r>
            <a:r>
              <a:rPr lang="en-US" sz="5400" u="sng"/>
              <a:t>obtain an inheritance</a:t>
            </a:r>
            <a:r>
              <a:rPr lang="en-US" sz="5400"/>
              <a:t> which is imperishable and undefiled and will not fade away, </a:t>
            </a:r>
            <a:r>
              <a:rPr lang="en-US" sz="5400" u="sng"/>
              <a:t>reserved in heaven for you</a:t>
            </a:r>
            <a:r>
              <a:rPr lang="en-US" sz="5400"/>
              <a:t>, who are protected by the power of God through faith for a salvation ready to be revealed in the last time.</a:t>
            </a:r>
          </a:p>
        </p:txBody>
      </p:sp>
      <p:sp>
        <p:nvSpPr>
          <p:cNvPr id="29700" name="AutoShape 4"/>
          <p:cNvSpPr>
            <a:spLocks noChangeArrowheads="1"/>
          </p:cNvSpPr>
          <p:nvPr/>
        </p:nvSpPr>
        <p:spPr bwMode="auto">
          <a:xfrm rot="1645161">
            <a:off x="4572000" y="2057400"/>
            <a:ext cx="304800" cy="1524000"/>
          </a:xfrm>
          <a:prstGeom prst="downArrow">
            <a:avLst>
              <a:gd name="adj1" fmla="val 50000"/>
              <a:gd name="adj2" fmla="val 125000"/>
            </a:avLst>
          </a:prstGeom>
          <a:solidFill>
            <a:schemeClr val="bg1"/>
          </a:solidFill>
          <a:ln w="28575" algn="ctr">
            <a:solidFill>
              <a:schemeClr val="tx1"/>
            </a:solidFill>
            <a:miter lim="800000"/>
            <a:headEnd/>
            <a:tailEnd/>
          </a:ln>
        </p:spPr>
        <p:txBody>
          <a:bodyPr wrap="none" anchor="ctr"/>
          <a:lstStyle/>
          <a:p>
            <a:endParaRPr lang="en-US"/>
          </a:p>
        </p:txBody>
      </p:sp>
      <p:sp>
        <p:nvSpPr>
          <p:cNvPr id="5" name="Rectangle 4"/>
          <p:cNvSpPr>
            <a:spLocks noChangeArrowheads="1"/>
          </p:cNvSpPr>
          <p:nvPr/>
        </p:nvSpPr>
        <p:spPr bwMode="auto">
          <a:xfrm>
            <a:off x="3657600" y="5105400"/>
            <a:ext cx="5334000" cy="16002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6600" dirty="0"/>
              <a:t>Not immaterial</a:t>
            </a:r>
          </a:p>
        </p:txBody>
      </p:sp>
    </p:spTree>
  </p:cSld>
  <p:clrMapOvr>
    <a:masterClrMapping/>
  </p:clrMapOvr>
  <p:transition>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idx="4294967295"/>
          </p:nvPr>
        </p:nvSpPr>
        <p:spPr/>
        <p:txBody>
          <a:bodyPr/>
          <a:lstStyle/>
          <a:p>
            <a:pPr>
              <a:defRPr/>
            </a:pPr>
            <a:r>
              <a:rPr lang="en-US" sz="8800" dirty="0"/>
              <a:t>1 Peter 1</a:t>
            </a:r>
          </a:p>
        </p:txBody>
      </p:sp>
      <p:sp>
        <p:nvSpPr>
          <p:cNvPr id="58371" name="Rectangle 3"/>
          <p:cNvSpPr>
            <a:spLocks noGrp="1" noChangeArrowheads="1"/>
          </p:cNvSpPr>
          <p:nvPr>
            <p:ph type="body" idx="4294967295"/>
          </p:nvPr>
        </p:nvSpPr>
        <p:spPr/>
        <p:txBody>
          <a:bodyPr/>
          <a:lstStyle/>
          <a:p>
            <a:pPr>
              <a:buFont typeface="Wingdings" pitchFamily="2" charset="2"/>
              <a:buNone/>
              <a:defRPr/>
            </a:pPr>
            <a:r>
              <a:rPr lang="en-US" sz="5400"/>
              <a:t>4, 5 to </a:t>
            </a:r>
            <a:r>
              <a:rPr lang="en-US" sz="5400" u="sng"/>
              <a:t>obtain an inheritance</a:t>
            </a:r>
            <a:r>
              <a:rPr lang="en-US" sz="5400"/>
              <a:t> which is imperishable and undefiled and will not fade away, </a:t>
            </a:r>
            <a:r>
              <a:rPr lang="en-US" sz="5400" u="sng"/>
              <a:t>reserved in heaven for you</a:t>
            </a:r>
            <a:r>
              <a:rPr lang="en-US" sz="5400"/>
              <a:t>, who are protected by the power of God through faith for a salvation ready to be revealed in the last time.</a:t>
            </a:r>
          </a:p>
        </p:txBody>
      </p:sp>
      <p:sp>
        <p:nvSpPr>
          <p:cNvPr id="29700" name="AutoShape 4"/>
          <p:cNvSpPr>
            <a:spLocks noChangeArrowheads="1"/>
          </p:cNvSpPr>
          <p:nvPr/>
        </p:nvSpPr>
        <p:spPr bwMode="auto">
          <a:xfrm rot="1645161">
            <a:off x="4572000" y="2057400"/>
            <a:ext cx="304800" cy="1524000"/>
          </a:xfrm>
          <a:prstGeom prst="downArrow">
            <a:avLst>
              <a:gd name="adj1" fmla="val 50000"/>
              <a:gd name="adj2" fmla="val 125000"/>
            </a:avLst>
          </a:prstGeom>
          <a:solidFill>
            <a:schemeClr val="bg1"/>
          </a:solidFill>
          <a:ln w="28575" algn="ctr">
            <a:solidFill>
              <a:schemeClr val="tx1"/>
            </a:solidFill>
            <a:miter lim="800000"/>
            <a:headEnd/>
            <a:tailEnd/>
          </a:ln>
        </p:spPr>
        <p:txBody>
          <a:bodyPr wrap="none" anchor="ctr"/>
          <a:lstStyle/>
          <a:p>
            <a:endParaRPr lang="en-US"/>
          </a:p>
        </p:txBody>
      </p:sp>
      <p:sp>
        <p:nvSpPr>
          <p:cNvPr id="5" name="Rectangle 4"/>
          <p:cNvSpPr>
            <a:spLocks noChangeArrowheads="1"/>
          </p:cNvSpPr>
          <p:nvPr/>
        </p:nvSpPr>
        <p:spPr bwMode="auto">
          <a:xfrm>
            <a:off x="3657600" y="5105400"/>
            <a:ext cx="5334000" cy="16002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6600" dirty="0"/>
              <a:t>Not immaterial</a:t>
            </a:r>
          </a:p>
          <a:p>
            <a:pPr algn="l">
              <a:lnSpc>
                <a:spcPct val="70000"/>
              </a:lnSpc>
              <a:spcBef>
                <a:spcPct val="15000"/>
              </a:spcBef>
            </a:pPr>
            <a:r>
              <a:rPr lang="en-US" sz="6600" dirty="0"/>
              <a:t>New earth</a:t>
            </a:r>
          </a:p>
        </p:txBody>
      </p:sp>
    </p:spTree>
  </p:cSld>
  <p:clrMapOvr>
    <a:masterClrMapping/>
  </p:clrMapOvr>
  <p:transition>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a:defRPr/>
            </a:pPr>
            <a:r>
              <a:rPr lang="en-US" sz="8800" dirty="0"/>
              <a:t>1 Peter 1</a:t>
            </a:r>
          </a:p>
        </p:txBody>
      </p:sp>
      <p:sp>
        <p:nvSpPr>
          <p:cNvPr id="59395" name="Rectangle 3"/>
          <p:cNvSpPr>
            <a:spLocks noGrp="1" noChangeArrowheads="1"/>
          </p:cNvSpPr>
          <p:nvPr>
            <p:ph type="body" idx="1"/>
          </p:nvPr>
        </p:nvSpPr>
        <p:spPr/>
        <p:txBody>
          <a:bodyPr/>
          <a:lstStyle/>
          <a:p>
            <a:pPr>
              <a:buFont typeface="Wingdings" pitchFamily="2" charset="2"/>
              <a:buNone/>
              <a:defRPr/>
            </a:pPr>
            <a:r>
              <a:rPr lang="en-US" sz="5400" dirty="0"/>
              <a:t>4, 5 to obtain an inheritance which is imperishable and undefiled and will not fade away, reserved in heaven for you, who are </a:t>
            </a:r>
            <a:r>
              <a:rPr lang="en-US" sz="5400" u="sng" dirty="0"/>
              <a:t>protected by the power of God</a:t>
            </a:r>
            <a:r>
              <a:rPr lang="en-US" sz="5400" dirty="0"/>
              <a:t> through faith for a salvation ready to be revealed in the last time.</a:t>
            </a:r>
          </a:p>
        </p:txBody>
      </p:sp>
    </p:spTree>
  </p:cSld>
  <p:clrMapOvr>
    <a:masterClrMapping/>
  </p:clrMapOvr>
  <p:transition>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a:defRPr/>
            </a:pPr>
            <a:r>
              <a:rPr lang="en-US" sz="8800" dirty="0"/>
              <a:t>1 Peter 1</a:t>
            </a:r>
          </a:p>
        </p:txBody>
      </p:sp>
      <p:sp>
        <p:nvSpPr>
          <p:cNvPr id="59395" name="Rectangle 3"/>
          <p:cNvSpPr>
            <a:spLocks noGrp="1" noChangeArrowheads="1"/>
          </p:cNvSpPr>
          <p:nvPr>
            <p:ph type="body" idx="1"/>
          </p:nvPr>
        </p:nvSpPr>
        <p:spPr/>
        <p:txBody>
          <a:bodyPr/>
          <a:lstStyle/>
          <a:p>
            <a:pPr>
              <a:buFont typeface="Wingdings" pitchFamily="2" charset="2"/>
              <a:buNone/>
              <a:defRPr/>
            </a:pPr>
            <a:r>
              <a:rPr lang="en-US" sz="5400" dirty="0"/>
              <a:t>4, 5 to obtain an inheritance which is imperishable and undefiled and will not fade away, reserved in heaven for you, who are </a:t>
            </a:r>
            <a:r>
              <a:rPr lang="en-US" sz="5400" u="sng" dirty="0"/>
              <a:t>protected by the power of God</a:t>
            </a:r>
            <a:r>
              <a:rPr lang="en-US" sz="5400" dirty="0"/>
              <a:t> through faith for a salvation ready to be revealed in the last time.</a:t>
            </a:r>
          </a:p>
        </p:txBody>
      </p:sp>
      <p:sp>
        <p:nvSpPr>
          <p:cNvPr id="4" name="Rectangle 4"/>
          <p:cNvSpPr>
            <a:spLocks noChangeArrowheads="1"/>
          </p:cNvSpPr>
          <p:nvPr/>
        </p:nvSpPr>
        <p:spPr bwMode="auto">
          <a:xfrm>
            <a:off x="3429000" y="5791200"/>
            <a:ext cx="5562600" cy="9144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6600" dirty="0"/>
              <a:t>Eternal security</a:t>
            </a:r>
          </a:p>
        </p:txBody>
      </p:sp>
    </p:spTree>
  </p:cSld>
  <p:clrMapOvr>
    <a:masterClrMapping/>
  </p:clrMapOvr>
  <p:transition>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a:defRPr/>
            </a:pPr>
            <a:r>
              <a:rPr lang="en-US" sz="8800" dirty="0"/>
              <a:t>1 Peter 1</a:t>
            </a:r>
          </a:p>
        </p:txBody>
      </p:sp>
      <p:sp>
        <p:nvSpPr>
          <p:cNvPr id="87043" name="Rectangle 3"/>
          <p:cNvSpPr>
            <a:spLocks noGrp="1" noChangeArrowheads="1"/>
          </p:cNvSpPr>
          <p:nvPr>
            <p:ph type="body" idx="1"/>
          </p:nvPr>
        </p:nvSpPr>
        <p:spPr/>
        <p:txBody>
          <a:bodyPr/>
          <a:lstStyle/>
          <a:p>
            <a:pPr>
              <a:buFont typeface="Wingdings" pitchFamily="2" charset="2"/>
              <a:buNone/>
              <a:defRPr/>
            </a:pPr>
            <a:r>
              <a:rPr lang="en-US" sz="5400"/>
              <a:t>4, 5 to obtain an inheritance which is imperishable and undefiled and will not fade away, reserved in heaven for you, who are protected by the power of God through faith </a:t>
            </a:r>
            <a:r>
              <a:rPr lang="en-US" sz="5400" u="sng"/>
              <a:t>for a salvation ready to be revealed</a:t>
            </a:r>
            <a:r>
              <a:rPr lang="en-US" sz="5400"/>
              <a:t> in the last time.</a:t>
            </a:r>
          </a:p>
        </p:txBody>
      </p:sp>
    </p:spTree>
  </p:cSld>
  <p:clrMapOvr>
    <a:masterClrMapping/>
  </p:clrMapOvr>
  <p:transition>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idx="4294967295"/>
          </p:nvPr>
        </p:nvSpPr>
        <p:spPr/>
        <p:txBody>
          <a:bodyPr/>
          <a:lstStyle/>
          <a:p>
            <a:pPr>
              <a:defRPr/>
            </a:pPr>
            <a:r>
              <a:rPr lang="en-US" sz="8800" dirty="0"/>
              <a:t>1 Peter 1</a:t>
            </a:r>
          </a:p>
        </p:txBody>
      </p:sp>
      <p:sp>
        <p:nvSpPr>
          <p:cNvPr id="87043" name="Rectangle 3"/>
          <p:cNvSpPr>
            <a:spLocks noGrp="1" noChangeArrowheads="1"/>
          </p:cNvSpPr>
          <p:nvPr>
            <p:ph type="body" idx="4294967295"/>
          </p:nvPr>
        </p:nvSpPr>
        <p:spPr/>
        <p:txBody>
          <a:bodyPr/>
          <a:lstStyle/>
          <a:p>
            <a:pPr>
              <a:buFont typeface="Wingdings" pitchFamily="2" charset="2"/>
              <a:buNone/>
              <a:defRPr/>
            </a:pPr>
            <a:r>
              <a:rPr lang="en-US" sz="5400"/>
              <a:t>4, 5 to obtain an inheritance which is imperishable and undefiled and will not fade away, reserved in heaven for you, who are protected by the power of God through faith </a:t>
            </a:r>
            <a:r>
              <a:rPr lang="en-US" sz="5400" u="sng"/>
              <a:t>for a salvation ready to be revealed</a:t>
            </a:r>
            <a:r>
              <a:rPr lang="en-US" sz="5400"/>
              <a:t> in the last time.</a:t>
            </a:r>
          </a:p>
        </p:txBody>
      </p:sp>
      <p:sp>
        <p:nvSpPr>
          <p:cNvPr id="32772" name="Line 4"/>
          <p:cNvSpPr>
            <a:spLocks noChangeShapeType="1"/>
          </p:cNvSpPr>
          <p:nvPr/>
        </p:nvSpPr>
        <p:spPr bwMode="auto">
          <a:xfrm>
            <a:off x="1219200" y="3200400"/>
            <a:ext cx="2286000" cy="1981200"/>
          </a:xfrm>
          <a:prstGeom prst="line">
            <a:avLst/>
          </a:prstGeom>
          <a:noFill/>
          <a:ln w="57150">
            <a:solidFill>
              <a:schemeClr val="tx1"/>
            </a:solidFill>
            <a:round/>
            <a:headEnd type="none" w="sm" len="sm"/>
            <a:tailEnd type="stealth" w="lg" len="lg"/>
          </a:ln>
        </p:spPr>
        <p:txBody>
          <a:bodyPr wrap="none" anchor="ctr"/>
          <a:lstStyle/>
          <a:p>
            <a:endParaRPr lang="en-US"/>
          </a:p>
        </p:txBody>
      </p:sp>
      <p:sp>
        <p:nvSpPr>
          <p:cNvPr id="32773" name="Text Box 5"/>
          <p:cNvSpPr txBox="1">
            <a:spLocks noChangeArrowheads="1"/>
          </p:cNvSpPr>
          <p:nvPr/>
        </p:nvSpPr>
        <p:spPr bwMode="auto">
          <a:xfrm>
            <a:off x="304800" y="2133600"/>
            <a:ext cx="5715000" cy="1338263"/>
          </a:xfrm>
          <a:prstGeom prst="rect">
            <a:avLst/>
          </a:prstGeom>
          <a:gradFill rotWithShape="0">
            <a:gsLst>
              <a:gs pos="0">
                <a:srgbClr val="000000"/>
              </a:gs>
              <a:gs pos="50000">
                <a:srgbClr val="0000A4"/>
              </a:gs>
              <a:gs pos="100000">
                <a:srgbClr val="000000"/>
              </a:gs>
            </a:gsLst>
            <a:lin ang="5400000" scaled="1"/>
          </a:gradFill>
          <a:ln w="38100">
            <a:solidFill>
              <a:schemeClr val="tx1"/>
            </a:solidFill>
            <a:miter lim="800000"/>
            <a:headEnd type="none" w="sm" len="sm"/>
            <a:tailEnd type="none" w="sm" len="sm"/>
          </a:ln>
        </p:spPr>
        <p:txBody>
          <a:bodyPr>
            <a:spAutoFit/>
          </a:bodyPr>
          <a:lstStyle/>
          <a:p>
            <a:pPr algn="l">
              <a:lnSpc>
                <a:spcPct val="75000"/>
              </a:lnSpc>
              <a:spcBef>
                <a:spcPct val="10000"/>
              </a:spcBef>
            </a:pPr>
            <a:r>
              <a:rPr lang="en-US" sz="5400"/>
              <a:t>Now only partially revealed</a:t>
            </a:r>
          </a:p>
        </p:txBody>
      </p:sp>
    </p:spTree>
  </p:cSld>
  <p:clrMapOvr>
    <a:masterClrMapping/>
  </p:clrMapOvr>
  <p:transition>
    <p:wipe dir="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defRPr/>
            </a:pPr>
            <a:r>
              <a:rPr lang="en-US" sz="8800" dirty="0"/>
              <a:t>1 Peter 1</a:t>
            </a:r>
          </a:p>
        </p:txBody>
      </p:sp>
      <p:sp>
        <p:nvSpPr>
          <p:cNvPr id="60419" name="Rectangle 3"/>
          <p:cNvSpPr>
            <a:spLocks noGrp="1" noChangeArrowheads="1"/>
          </p:cNvSpPr>
          <p:nvPr>
            <p:ph type="body" idx="1"/>
          </p:nvPr>
        </p:nvSpPr>
        <p:spPr>
          <a:xfrm>
            <a:off x="0" y="1143000"/>
            <a:ext cx="9144000" cy="4876800"/>
          </a:xfrm>
        </p:spPr>
        <p:txBody>
          <a:bodyPr/>
          <a:lstStyle/>
          <a:p>
            <a:pPr>
              <a:buFont typeface="Wingdings" pitchFamily="2" charset="2"/>
              <a:buNone/>
              <a:defRPr/>
            </a:pPr>
            <a:r>
              <a:rPr lang="en-US" sz="4800" dirty="0"/>
              <a:t>6-7 In this you greatly rejoice, even though now for a little while, if necessary, you have been distressed by various trials, that the proof of your faith, being more precious than gold which is perishable, even though tested by fire, may be found to result in praise and glory and honor at the revelation of Jesus Christ</a:t>
            </a: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idx="4294967295"/>
          </p:nvPr>
        </p:nvSpPr>
        <p:spPr/>
        <p:txBody>
          <a:bodyPr/>
          <a:lstStyle/>
          <a:p>
            <a:pPr>
              <a:defRPr/>
            </a:pPr>
            <a:r>
              <a:rPr lang="en-US" sz="8800" dirty="0"/>
              <a:t>1 Peter 1</a:t>
            </a:r>
          </a:p>
        </p:txBody>
      </p:sp>
      <p:sp>
        <p:nvSpPr>
          <p:cNvPr id="66563" name="Rectangle 3"/>
          <p:cNvSpPr>
            <a:spLocks noGrp="1" noChangeArrowheads="1"/>
          </p:cNvSpPr>
          <p:nvPr>
            <p:ph type="body" idx="4294967295"/>
          </p:nvPr>
        </p:nvSpPr>
        <p:spPr>
          <a:xfrm>
            <a:off x="0" y="1219200"/>
            <a:ext cx="9144000" cy="4876800"/>
          </a:xfrm>
        </p:spPr>
        <p:txBody>
          <a:bodyPr/>
          <a:lstStyle/>
          <a:p>
            <a:pPr>
              <a:buFont typeface="Wingdings" pitchFamily="2" charset="2"/>
              <a:buNone/>
              <a:defRPr/>
            </a:pPr>
            <a:r>
              <a:rPr lang="en-US" sz="4800"/>
              <a:t>1 </a:t>
            </a:r>
            <a:r>
              <a:rPr lang="en-US" sz="4800" u="sng"/>
              <a:t>Peter</a:t>
            </a:r>
            <a:r>
              <a:rPr lang="en-US" sz="4800"/>
              <a:t>, an </a:t>
            </a:r>
            <a:r>
              <a:rPr lang="en-US" sz="4800" u="sng"/>
              <a:t>apostle of Jesus Christ</a:t>
            </a:r>
            <a:r>
              <a:rPr lang="en-US" sz="4800"/>
              <a:t>, </a:t>
            </a:r>
          </a:p>
          <a:p>
            <a:pPr>
              <a:buFont typeface="Wingdings" pitchFamily="2" charset="2"/>
              <a:buNone/>
              <a:defRPr/>
            </a:pPr>
            <a:r>
              <a:rPr lang="en-US" sz="4800"/>
              <a:t>To God’s elect, strangers in the world, scattered throughout Pontus, Galatia, Cappadocia, Asia and Bithynia,</a:t>
            </a:r>
          </a:p>
        </p:txBody>
      </p:sp>
      <p:sp>
        <p:nvSpPr>
          <p:cNvPr id="6148" name="Rectangle 5"/>
          <p:cNvSpPr>
            <a:spLocks noChangeArrowheads="1"/>
          </p:cNvSpPr>
          <p:nvPr/>
        </p:nvSpPr>
        <p:spPr bwMode="auto">
          <a:xfrm>
            <a:off x="1752600" y="4038600"/>
            <a:ext cx="5562600" cy="1600200"/>
          </a:xfrm>
          <a:prstGeom prst="rect">
            <a:avLst/>
          </a:prstGeom>
          <a:gradFill rotWithShape="0">
            <a:gsLst>
              <a:gs pos="0">
                <a:srgbClr val="000000"/>
              </a:gs>
              <a:gs pos="50000">
                <a:srgbClr val="0000A4"/>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4000"/>
              <a:t>Quoted early and often</a:t>
            </a:r>
          </a:p>
        </p:txBody>
      </p:sp>
    </p:spTree>
  </p:cSld>
  <p:clrMapOvr>
    <a:masterClrMapping/>
  </p:clrMapOvr>
  <p:transition>
    <p:wipe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idx="4294967295"/>
          </p:nvPr>
        </p:nvSpPr>
        <p:spPr/>
        <p:txBody>
          <a:bodyPr/>
          <a:lstStyle/>
          <a:p>
            <a:pPr>
              <a:defRPr/>
            </a:pPr>
            <a:r>
              <a:rPr lang="en-US" sz="8800" dirty="0"/>
              <a:t>1 Peter 1</a:t>
            </a:r>
          </a:p>
        </p:txBody>
      </p:sp>
      <p:sp>
        <p:nvSpPr>
          <p:cNvPr id="60419" name="Rectangle 3"/>
          <p:cNvSpPr>
            <a:spLocks noGrp="1" noChangeArrowheads="1"/>
          </p:cNvSpPr>
          <p:nvPr>
            <p:ph type="body" idx="4294967295"/>
          </p:nvPr>
        </p:nvSpPr>
        <p:spPr>
          <a:xfrm>
            <a:off x="0" y="1143000"/>
            <a:ext cx="9144000" cy="4876800"/>
          </a:xfrm>
        </p:spPr>
        <p:txBody>
          <a:bodyPr/>
          <a:lstStyle/>
          <a:p>
            <a:pPr>
              <a:buFont typeface="Wingdings" pitchFamily="2" charset="2"/>
              <a:buNone/>
              <a:defRPr/>
            </a:pPr>
            <a:r>
              <a:rPr lang="en-US" sz="4800" dirty="0"/>
              <a:t>6-7 In this you greatly rejoice, even though now for a little while, if necessary, </a:t>
            </a:r>
            <a:r>
              <a:rPr lang="en-US" sz="4800" u="sng" dirty="0"/>
              <a:t>you have been distressed by various trials</a:t>
            </a:r>
            <a:r>
              <a:rPr lang="en-US" sz="4800" dirty="0"/>
              <a:t>, that the proof of your faith, being more precious than gold which is perishable, even though tested by fire, may be found to result in praise and glory and honor at the revelation of Jesus Christ</a:t>
            </a:r>
          </a:p>
        </p:txBody>
      </p:sp>
    </p:spTree>
  </p:cSld>
  <p:clrMapOvr>
    <a:masterClrMapping/>
  </p:clrMapOvr>
  <p:transition>
    <p:wipe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defRPr/>
            </a:pPr>
            <a:r>
              <a:rPr lang="en-US" sz="8800" dirty="0"/>
              <a:t>1 Peter 1</a:t>
            </a:r>
          </a:p>
        </p:txBody>
      </p:sp>
      <p:sp>
        <p:nvSpPr>
          <p:cNvPr id="67587" name="Rectangle 3"/>
          <p:cNvSpPr>
            <a:spLocks noGrp="1" noChangeArrowheads="1"/>
          </p:cNvSpPr>
          <p:nvPr>
            <p:ph type="body" idx="1"/>
          </p:nvPr>
        </p:nvSpPr>
        <p:spPr>
          <a:xfrm>
            <a:off x="0" y="1143000"/>
            <a:ext cx="9144000" cy="4876800"/>
          </a:xfrm>
        </p:spPr>
        <p:txBody>
          <a:bodyPr/>
          <a:lstStyle/>
          <a:p>
            <a:pPr>
              <a:buFont typeface="Wingdings" pitchFamily="2" charset="2"/>
              <a:buNone/>
              <a:defRPr/>
            </a:pPr>
            <a:r>
              <a:rPr lang="en-US" sz="4800" dirty="0"/>
              <a:t>6-7 In this you greatly rejoice, even though now for a little while, if necessary, you have been distressed by various trials, that </a:t>
            </a:r>
            <a:r>
              <a:rPr lang="en-US" sz="4800" u="sng" dirty="0"/>
              <a:t>the proof of your faith</a:t>
            </a:r>
            <a:r>
              <a:rPr lang="en-US" sz="4800" dirty="0"/>
              <a:t>, being more precious than gold which is perishable, even though tested by fire, may be found to result in praise and glory and honor at the revelation of Jesus Christ</a:t>
            </a:r>
          </a:p>
        </p:txBody>
      </p:sp>
    </p:spTree>
  </p:cSld>
  <p:clrMapOvr>
    <a:masterClrMapping/>
  </p:clrMapOvr>
  <p:transition>
    <p:wipe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defRPr/>
            </a:pPr>
            <a:r>
              <a:rPr lang="en-US" sz="8800" dirty="0"/>
              <a:t>1 Peter 1</a:t>
            </a:r>
          </a:p>
        </p:txBody>
      </p:sp>
      <p:sp>
        <p:nvSpPr>
          <p:cNvPr id="67587" name="Rectangle 3"/>
          <p:cNvSpPr>
            <a:spLocks noGrp="1" noChangeArrowheads="1"/>
          </p:cNvSpPr>
          <p:nvPr>
            <p:ph type="body" idx="1"/>
          </p:nvPr>
        </p:nvSpPr>
        <p:spPr>
          <a:xfrm>
            <a:off x="0" y="1143000"/>
            <a:ext cx="9144000" cy="4876800"/>
          </a:xfrm>
        </p:spPr>
        <p:txBody>
          <a:bodyPr/>
          <a:lstStyle/>
          <a:p>
            <a:pPr>
              <a:buFont typeface="Wingdings" pitchFamily="2" charset="2"/>
              <a:buNone/>
              <a:defRPr/>
            </a:pPr>
            <a:r>
              <a:rPr lang="en-US" sz="4800" dirty="0"/>
              <a:t>6-7 In this you greatly rejoice, even though now for a little while, if necessary, you have been distressed by various trials, that </a:t>
            </a:r>
            <a:r>
              <a:rPr lang="en-US" sz="4800" u="sng" dirty="0"/>
              <a:t>the proof of your faith</a:t>
            </a:r>
            <a:r>
              <a:rPr lang="en-US" sz="4800" dirty="0"/>
              <a:t>, being more precious than gold which is perishable, even though </a:t>
            </a:r>
            <a:r>
              <a:rPr lang="en-US" sz="4800" u="sng" dirty="0"/>
              <a:t>tested by fire</a:t>
            </a:r>
            <a:r>
              <a:rPr lang="en-US" sz="4800" dirty="0"/>
              <a:t>, may be found to result in praise and glory and honor at the revelation of Jesus Christ</a:t>
            </a:r>
          </a:p>
        </p:txBody>
      </p:sp>
    </p:spTree>
  </p:cSld>
  <p:clrMapOvr>
    <a:masterClrMapping/>
  </p:clrMapOvr>
  <p:transition>
    <p:wipe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defRPr/>
            </a:pPr>
            <a:r>
              <a:rPr lang="en-US" sz="8800" dirty="0"/>
              <a:t>1 Peter 1</a:t>
            </a:r>
          </a:p>
        </p:txBody>
      </p:sp>
      <p:sp>
        <p:nvSpPr>
          <p:cNvPr id="67587" name="Rectangle 3"/>
          <p:cNvSpPr>
            <a:spLocks noGrp="1" noChangeArrowheads="1"/>
          </p:cNvSpPr>
          <p:nvPr>
            <p:ph type="body" idx="1"/>
          </p:nvPr>
        </p:nvSpPr>
        <p:spPr>
          <a:xfrm>
            <a:off x="0" y="1143000"/>
            <a:ext cx="9144000" cy="4876800"/>
          </a:xfrm>
        </p:spPr>
        <p:txBody>
          <a:bodyPr/>
          <a:lstStyle/>
          <a:p>
            <a:pPr>
              <a:buFont typeface="Wingdings" pitchFamily="2" charset="2"/>
              <a:buNone/>
              <a:defRPr/>
            </a:pPr>
            <a:r>
              <a:rPr lang="en-US" sz="4800" dirty="0"/>
              <a:t>6-7 In this you greatly rejoice, even though now for a little while, if necessary, you have been distressed by various trials, that </a:t>
            </a:r>
            <a:r>
              <a:rPr lang="en-US" sz="4800" u="sng" dirty="0"/>
              <a:t>the proof of your faith</a:t>
            </a:r>
            <a:r>
              <a:rPr lang="en-US" sz="4800" dirty="0"/>
              <a:t>, being more precious than gold which is perishable, even though </a:t>
            </a:r>
            <a:r>
              <a:rPr lang="en-US" sz="4800" u="sng" dirty="0"/>
              <a:t>tested by fire</a:t>
            </a:r>
            <a:r>
              <a:rPr lang="en-US" sz="4800" dirty="0"/>
              <a:t>, may be found to result in praise and glory and honor at the revelation of Jesus Christ</a:t>
            </a:r>
          </a:p>
        </p:txBody>
      </p:sp>
      <p:pic>
        <p:nvPicPr>
          <p:cNvPr id="1026" name="Picture 2"/>
          <p:cNvPicPr>
            <a:picLocks noChangeAspect="1" noChangeArrowheads="1"/>
          </p:cNvPicPr>
          <p:nvPr/>
        </p:nvPicPr>
        <p:blipFill>
          <a:blip r:embed="rId3"/>
          <a:srcRect/>
          <a:stretch>
            <a:fillRect/>
          </a:stretch>
        </p:blipFill>
        <p:spPr bwMode="auto">
          <a:xfrm>
            <a:off x="3829050" y="164342"/>
            <a:ext cx="3486150" cy="5931658"/>
          </a:xfrm>
          <a:prstGeom prst="rect">
            <a:avLst/>
          </a:prstGeom>
          <a:noFill/>
          <a:ln w="9525">
            <a:noFill/>
            <a:miter lim="800000"/>
            <a:headEnd/>
            <a:tailEnd/>
          </a:ln>
          <a:effectLst/>
        </p:spPr>
      </p:pic>
    </p:spTree>
  </p:cSld>
  <p:clrMapOvr>
    <a:masterClrMapping/>
  </p:clrMapOvr>
  <p:transition>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7" name="Rectangle 11"/>
          <p:cNvSpPr>
            <a:spLocks noGrp="1" noChangeArrowheads="1"/>
          </p:cNvSpPr>
          <p:nvPr>
            <p:ph type="body" idx="1"/>
          </p:nvPr>
        </p:nvSpPr>
        <p:spPr>
          <a:xfrm>
            <a:off x="0" y="1143000"/>
            <a:ext cx="9144000" cy="4876800"/>
          </a:xfrm>
        </p:spPr>
        <p:txBody>
          <a:bodyPr/>
          <a:lstStyle/>
          <a:p>
            <a:pPr marL="342900" indent="-342900">
              <a:buFont typeface="Wingdings" pitchFamily="2" charset="2"/>
              <a:buNone/>
              <a:defRPr/>
            </a:pPr>
            <a:r>
              <a:rPr lang="en-US" sz="4800" dirty="0"/>
              <a:t>6-7 In this you </a:t>
            </a:r>
            <a:r>
              <a:rPr lang="en-US" sz="4800" u="sng" dirty="0"/>
              <a:t>greatly rejoice</a:t>
            </a:r>
            <a:r>
              <a:rPr lang="en-US" sz="4800" dirty="0"/>
              <a:t>, even though now for a little while, if necessary, </a:t>
            </a:r>
            <a:r>
              <a:rPr lang="en-US" sz="4800" u="sng" dirty="0"/>
              <a:t>you have been distressed by various trials</a:t>
            </a:r>
            <a:r>
              <a:rPr lang="en-US" sz="4800" dirty="0"/>
              <a:t>, that the proof of your faith, being more precious than gold which is perishable, even though tested by fire, may be found to result in praise and glory and honor at the revelation of Jesus Christ</a:t>
            </a:r>
          </a:p>
        </p:txBody>
      </p:sp>
      <p:sp>
        <p:nvSpPr>
          <p:cNvPr id="70658" name="Rectangle 2"/>
          <p:cNvSpPr>
            <a:spLocks noGrp="1" noChangeArrowheads="1"/>
          </p:cNvSpPr>
          <p:nvPr>
            <p:ph type="title"/>
          </p:nvPr>
        </p:nvSpPr>
        <p:spPr/>
        <p:txBody>
          <a:bodyPr/>
          <a:lstStyle/>
          <a:p>
            <a:pPr>
              <a:defRPr/>
            </a:pPr>
            <a:r>
              <a:rPr lang="en-US" sz="8800" dirty="0"/>
              <a:t>1 Peter 1</a:t>
            </a:r>
          </a:p>
        </p:txBody>
      </p:sp>
      <p:sp>
        <p:nvSpPr>
          <p:cNvPr id="38916" name="Rectangle 4"/>
          <p:cNvSpPr>
            <a:spLocks noChangeArrowheads="1"/>
          </p:cNvSpPr>
          <p:nvPr/>
        </p:nvSpPr>
        <p:spPr bwMode="auto">
          <a:xfrm>
            <a:off x="685800" y="685800"/>
            <a:ext cx="7772400" cy="54102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4800" u="sng" dirty="0"/>
              <a:t>Followers who don’t suffer</a:t>
            </a:r>
            <a:r>
              <a:rPr lang="en-US" sz="4800" dirty="0"/>
              <a:t>:</a:t>
            </a:r>
          </a:p>
        </p:txBody>
      </p:sp>
    </p:spTree>
  </p:cSld>
  <p:clrMapOvr>
    <a:masterClrMapping/>
  </p:clrMapOvr>
  <p:transition>
    <p:wipe dir="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7" name="Rectangle 11"/>
          <p:cNvSpPr>
            <a:spLocks noGrp="1" noChangeArrowheads="1"/>
          </p:cNvSpPr>
          <p:nvPr>
            <p:ph type="body" idx="1"/>
          </p:nvPr>
        </p:nvSpPr>
        <p:spPr>
          <a:xfrm>
            <a:off x="0" y="1143000"/>
            <a:ext cx="9144000" cy="4876800"/>
          </a:xfrm>
        </p:spPr>
        <p:txBody>
          <a:bodyPr/>
          <a:lstStyle/>
          <a:p>
            <a:pPr marL="342900" indent="-342900">
              <a:buFont typeface="Wingdings" pitchFamily="2" charset="2"/>
              <a:buNone/>
              <a:defRPr/>
            </a:pPr>
            <a:r>
              <a:rPr lang="en-US" sz="4800" dirty="0"/>
              <a:t>6-7 In this you </a:t>
            </a:r>
            <a:r>
              <a:rPr lang="en-US" sz="4800" u="sng" dirty="0"/>
              <a:t>greatly rejoice</a:t>
            </a:r>
            <a:r>
              <a:rPr lang="en-US" sz="4800" dirty="0"/>
              <a:t>, even though now for a little while, if necessary, </a:t>
            </a:r>
            <a:r>
              <a:rPr lang="en-US" sz="4800" u="sng" dirty="0"/>
              <a:t>you have been distressed by various trials</a:t>
            </a:r>
            <a:r>
              <a:rPr lang="en-US" sz="4800" dirty="0"/>
              <a:t>, that the proof of your faith, being more precious than gold which is perishable, even though tested by fire, may be found to result in praise and glory and honor at the revelation of Jesus Christ</a:t>
            </a:r>
          </a:p>
        </p:txBody>
      </p:sp>
      <p:sp>
        <p:nvSpPr>
          <p:cNvPr id="70658" name="Rectangle 2"/>
          <p:cNvSpPr>
            <a:spLocks noGrp="1" noChangeArrowheads="1"/>
          </p:cNvSpPr>
          <p:nvPr>
            <p:ph type="title"/>
          </p:nvPr>
        </p:nvSpPr>
        <p:spPr/>
        <p:txBody>
          <a:bodyPr/>
          <a:lstStyle/>
          <a:p>
            <a:pPr>
              <a:defRPr/>
            </a:pPr>
            <a:r>
              <a:rPr lang="en-US" sz="8800" dirty="0"/>
              <a:t>1 Peter 1</a:t>
            </a:r>
          </a:p>
        </p:txBody>
      </p:sp>
      <p:sp>
        <p:nvSpPr>
          <p:cNvPr id="38916" name="Rectangle 4"/>
          <p:cNvSpPr>
            <a:spLocks noChangeArrowheads="1"/>
          </p:cNvSpPr>
          <p:nvPr/>
        </p:nvSpPr>
        <p:spPr bwMode="auto">
          <a:xfrm>
            <a:off x="685800" y="685800"/>
            <a:ext cx="7772400" cy="54102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4800" u="sng" dirty="0"/>
              <a:t>Followers who don’t suffer</a:t>
            </a:r>
            <a:r>
              <a:rPr lang="en-US" sz="4800" dirty="0"/>
              <a:t>:</a:t>
            </a:r>
          </a:p>
          <a:p>
            <a:pPr algn="l">
              <a:lnSpc>
                <a:spcPct val="75000"/>
              </a:lnSpc>
              <a:spcBef>
                <a:spcPct val="15000"/>
              </a:spcBef>
            </a:pPr>
            <a:r>
              <a:rPr lang="en-US" sz="4400" dirty="0"/>
              <a:t>May be “at peace” with the </a:t>
            </a:r>
            <a:r>
              <a:rPr lang="en-US" sz="4400" dirty="0" err="1"/>
              <a:t>kosmos</a:t>
            </a:r>
            <a:r>
              <a:rPr lang="en-US" sz="4400" dirty="0"/>
              <a:t> (</a:t>
            </a:r>
            <a:r>
              <a:rPr lang="en-US" sz="4400" i="1" dirty="0"/>
              <a:t>James 4:4</a:t>
            </a:r>
            <a:r>
              <a:rPr lang="en-US" sz="4400" dirty="0"/>
              <a:t>)</a:t>
            </a:r>
          </a:p>
        </p:txBody>
      </p:sp>
    </p:spTree>
  </p:cSld>
  <p:clrMapOvr>
    <a:masterClrMapping/>
  </p:clrMapOvr>
  <p:transition>
    <p:wipe dir="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7" name="Rectangle 11"/>
          <p:cNvSpPr>
            <a:spLocks noGrp="1" noChangeArrowheads="1"/>
          </p:cNvSpPr>
          <p:nvPr>
            <p:ph type="body" idx="1"/>
          </p:nvPr>
        </p:nvSpPr>
        <p:spPr>
          <a:xfrm>
            <a:off x="0" y="1143000"/>
            <a:ext cx="9144000" cy="4876800"/>
          </a:xfrm>
        </p:spPr>
        <p:txBody>
          <a:bodyPr/>
          <a:lstStyle/>
          <a:p>
            <a:pPr marL="342900" indent="-342900">
              <a:buFont typeface="Wingdings" pitchFamily="2" charset="2"/>
              <a:buNone/>
              <a:defRPr/>
            </a:pPr>
            <a:r>
              <a:rPr lang="en-US" sz="4800" dirty="0"/>
              <a:t>6-7 In this you </a:t>
            </a:r>
            <a:r>
              <a:rPr lang="en-US" sz="4800" u="sng" dirty="0"/>
              <a:t>greatly rejoice</a:t>
            </a:r>
            <a:r>
              <a:rPr lang="en-US" sz="4800" dirty="0"/>
              <a:t>, even though now for a little while, if necessary, </a:t>
            </a:r>
            <a:r>
              <a:rPr lang="en-US" sz="4800" u="sng" dirty="0"/>
              <a:t>you have been distressed by various trials</a:t>
            </a:r>
            <a:r>
              <a:rPr lang="en-US" sz="4800" dirty="0"/>
              <a:t>, that the proof of your faith, being more precious than gold which is perishable, even though tested by fire, may be found to result in praise and glory and honor at the revelation of Jesus Christ</a:t>
            </a:r>
          </a:p>
        </p:txBody>
      </p:sp>
      <p:sp>
        <p:nvSpPr>
          <p:cNvPr id="70658" name="Rectangle 2"/>
          <p:cNvSpPr>
            <a:spLocks noGrp="1" noChangeArrowheads="1"/>
          </p:cNvSpPr>
          <p:nvPr>
            <p:ph type="title"/>
          </p:nvPr>
        </p:nvSpPr>
        <p:spPr/>
        <p:txBody>
          <a:bodyPr/>
          <a:lstStyle/>
          <a:p>
            <a:pPr>
              <a:defRPr/>
            </a:pPr>
            <a:r>
              <a:rPr lang="en-US" sz="8800" dirty="0"/>
              <a:t>1 Peter 1</a:t>
            </a:r>
          </a:p>
        </p:txBody>
      </p:sp>
      <p:sp>
        <p:nvSpPr>
          <p:cNvPr id="38916" name="Rectangle 4"/>
          <p:cNvSpPr>
            <a:spLocks noChangeArrowheads="1"/>
          </p:cNvSpPr>
          <p:nvPr/>
        </p:nvSpPr>
        <p:spPr bwMode="auto">
          <a:xfrm>
            <a:off x="685800" y="685800"/>
            <a:ext cx="7772400" cy="54102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4800" u="sng" dirty="0"/>
              <a:t>Followers who don’t suffer</a:t>
            </a:r>
            <a:r>
              <a:rPr lang="en-US" sz="4800" dirty="0"/>
              <a:t>:</a:t>
            </a:r>
          </a:p>
          <a:p>
            <a:pPr algn="l">
              <a:lnSpc>
                <a:spcPct val="75000"/>
              </a:lnSpc>
              <a:spcBef>
                <a:spcPct val="15000"/>
              </a:spcBef>
            </a:pPr>
            <a:r>
              <a:rPr lang="en-US" sz="4400" dirty="0"/>
              <a:t>May be “at peace” with the </a:t>
            </a:r>
            <a:r>
              <a:rPr lang="en-US" sz="4400" dirty="0" err="1"/>
              <a:t>kosmos</a:t>
            </a:r>
            <a:r>
              <a:rPr lang="en-US" sz="4400" dirty="0"/>
              <a:t> (</a:t>
            </a:r>
            <a:r>
              <a:rPr lang="en-US" sz="4400" i="1" dirty="0"/>
              <a:t>James 4:4</a:t>
            </a:r>
            <a:r>
              <a:rPr lang="en-US" sz="4400" dirty="0"/>
              <a:t>)</a:t>
            </a:r>
          </a:p>
          <a:p>
            <a:pPr algn="l">
              <a:lnSpc>
                <a:spcPct val="75000"/>
              </a:lnSpc>
              <a:spcBef>
                <a:spcPct val="15000"/>
              </a:spcBef>
            </a:pPr>
            <a:r>
              <a:rPr lang="en-US" sz="4400" dirty="0"/>
              <a:t>Cannot really learn to depend on God (</a:t>
            </a:r>
            <a:r>
              <a:rPr lang="en-US" sz="4400" i="1" dirty="0"/>
              <a:t>2 Cor. 1:9</a:t>
            </a:r>
            <a:r>
              <a:rPr lang="en-US" sz="4400" dirty="0"/>
              <a:t>)</a:t>
            </a:r>
          </a:p>
          <a:p>
            <a:pPr algn="l">
              <a:lnSpc>
                <a:spcPct val="75000"/>
              </a:lnSpc>
              <a:spcBef>
                <a:spcPct val="15000"/>
              </a:spcBef>
            </a:pPr>
            <a:endParaRPr lang="en-US" sz="8800" dirty="0"/>
          </a:p>
        </p:txBody>
      </p:sp>
    </p:spTree>
  </p:cSld>
  <p:clrMapOvr>
    <a:masterClrMapping/>
  </p:clrMapOvr>
  <p:transition>
    <p:wipe dir="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2" name="Rectangle 12"/>
          <p:cNvSpPr>
            <a:spLocks noGrp="1" noChangeArrowheads="1"/>
          </p:cNvSpPr>
          <p:nvPr>
            <p:ph type="body" idx="1"/>
          </p:nvPr>
        </p:nvSpPr>
        <p:spPr>
          <a:xfrm>
            <a:off x="0" y="1143000"/>
            <a:ext cx="9144000" cy="4876800"/>
          </a:xfrm>
        </p:spPr>
        <p:txBody>
          <a:bodyPr/>
          <a:lstStyle/>
          <a:p>
            <a:pPr marL="342900" indent="-342900">
              <a:buFont typeface="Wingdings" pitchFamily="2" charset="2"/>
              <a:buNone/>
              <a:defRPr/>
            </a:pPr>
            <a:r>
              <a:rPr lang="en-US" sz="4800" dirty="0"/>
              <a:t>6-7 In this you </a:t>
            </a:r>
            <a:r>
              <a:rPr lang="en-US" sz="4800" u="sng" dirty="0"/>
              <a:t>greatly rejoice</a:t>
            </a:r>
            <a:r>
              <a:rPr lang="en-US" sz="4800" dirty="0"/>
              <a:t>, even though now for a little while, if necessary, </a:t>
            </a:r>
            <a:r>
              <a:rPr lang="en-US" sz="4800" u="sng" dirty="0"/>
              <a:t>you have been distressed by various trials</a:t>
            </a:r>
            <a:r>
              <a:rPr lang="en-US" sz="4800" dirty="0"/>
              <a:t>, that the proof of your faith, being more precious than gold which is perishable, even though tested by fire, may be found to result in praise and glory and honor at the revelation of Jesus Christ</a:t>
            </a:r>
          </a:p>
        </p:txBody>
      </p:sp>
      <p:sp>
        <p:nvSpPr>
          <p:cNvPr id="81922" name="Rectangle 2"/>
          <p:cNvSpPr>
            <a:spLocks noGrp="1" noChangeArrowheads="1"/>
          </p:cNvSpPr>
          <p:nvPr>
            <p:ph type="title"/>
          </p:nvPr>
        </p:nvSpPr>
        <p:spPr/>
        <p:txBody>
          <a:bodyPr/>
          <a:lstStyle/>
          <a:p>
            <a:pPr>
              <a:defRPr/>
            </a:pPr>
            <a:r>
              <a:rPr lang="en-US" sz="8800" dirty="0"/>
              <a:t>1 Peter 1</a:t>
            </a:r>
          </a:p>
        </p:txBody>
      </p:sp>
      <p:sp>
        <p:nvSpPr>
          <p:cNvPr id="39940" name="Rectangle 4"/>
          <p:cNvSpPr>
            <a:spLocks noChangeArrowheads="1"/>
          </p:cNvSpPr>
          <p:nvPr/>
        </p:nvSpPr>
        <p:spPr bwMode="auto">
          <a:xfrm>
            <a:off x="685800" y="685800"/>
            <a:ext cx="7772400" cy="54102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4800" u="sng" dirty="0"/>
              <a:t>Followers who don’t suffer</a:t>
            </a:r>
            <a:r>
              <a:rPr lang="en-US" sz="4800" dirty="0"/>
              <a:t>:</a:t>
            </a:r>
          </a:p>
          <a:p>
            <a:pPr algn="l">
              <a:lnSpc>
                <a:spcPct val="75000"/>
              </a:lnSpc>
              <a:spcBef>
                <a:spcPct val="15000"/>
              </a:spcBef>
            </a:pPr>
            <a:r>
              <a:rPr lang="en-US" sz="4400" dirty="0"/>
              <a:t>May be “at peace” with the </a:t>
            </a:r>
            <a:r>
              <a:rPr lang="en-US" sz="4400" dirty="0" err="1"/>
              <a:t>kosmos</a:t>
            </a:r>
            <a:r>
              <a:rPr lang="en-US" sz="4400" dirty="0"/>
              <a:t> (</a:t>
            </a:r>
            <a:r>
              <a:rPr lang="en-US" sz="4400" i="1" dirty="0"/>
              <a:t>James 4:4</a:t>
            </a:r>
            <a:r>
              <a:rPr lang="en-US" sz="4400" dirty="0"/>
              <a:t>)</a:t>
            </a:r>
          </a:p>
          <a:p>
            <a:pPr algn="l">
              <a:lnSpc>
                <a:spcPct val="75000"/>
              </a:lnSpc>
              <a:spcBef>
                <a:spcPct val="15000"/>
              </a:spcBef>
            </a:pPr>
            <a:r>
              <a:rPr lang="en-US" sz="4400" dirty="0"/>
              <a:t>Cannot really learn to depend on God (</a:t>
            </a:r>
            <a:r>
              <a:rPr lang="en-US" sz="4400" i="1" dirty="0"/>
              <a:t>2 Cor. 1:9</a:t>
            </a:r>
            <a:r>
              <a:rPr lang="en-US" sz="4400" dirty="0"/>
              <a:t>)</a:t>
            </a:r>
          </a:p>
          <a:p>
            <a:pPr algn="l">
              <a:lnSpc>
                <a:spcPct val="75000"/>
              </a:lnSpc>
              <a:spcBef>
                <a:spcPct val="15000"/>
              </a:spcBef>
            </a:pPr>
            <a:endParaRPr lang="en-US" sz="8800" dirty="0"/>
          </a:p>
        </p:txBody>
      </p:sp>
      <p:sp>
        <p:nvSpPr>
          <p:cNvPr id="39941" name="Rectangle 5"/>
          <p:cNvSpPr>
            <a:spLocks noChangeArrowheads="1"/>
          </p:cNvSpPr>
          <p:nvPr/>
        </p:nvSpPr>
        <p:spPr bwMode="auto">
          <a:xfrm>
            <a:off x="2743200" y="3505200"/>
            <a:ext cx="6172200" cy="32004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4400"/>
              <a:t>2 Cor. 1:9 indeed, we had the sentence of death within ourselves in order that we should not trust in ourselves, but in God who raises the dead</a:t>
            </a:r>
          </a:p>
        </p:txBody>
      </p:sp>
    </p:spTree>
  </p:cSld>
  <p:clrMapOvr>
    <a:masterClrMapping/>
  </p:clrMapOvr>
  <p:transition>
    <p:wipe dir="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12" name="Rectangle 8"/>
          <p:cNvSpPr>
            <a:spLocks noGrp="1" noChangeArrowheads="1"/>
          </p:cNvSpPr>
          <p:nvPr>
            <p:ph type="body" idx="1"/>
          </p:nvPr>
        </p:nvSpPr>
        <p:spPr>
          <a:xfrm>
            <a:off x="0" y="1143000"/>
            <a:ext cx="9144000" cy="4876800"/>
          </a:xfrm>
        </p:spPr>
        <p:txBody>
          <a:bodyPr/>
          <a:lstStyle/>
          <a:p>
            <a:pPr marL="342900" indent="-342900">
              <a:buFont typeface="Wingdings" pitchFamily="2" charset="2"/>
              <a:buNone/>
              <a:defRPr/>
            </a:pPr>
            <a:r>
              <a:rPr lang="en-US" sz="4800" dirty="0"/>
              <a:t>6-7 In this you </a:t>
            </a:r>
            <a:r>
              <a:rPr lang="en-US" sz="4800" u="sng" dirty="0"/>
              <a:t>greatly rejoice</a:t>
            </a:r>
            <a:r>
              <a:rPr lang="en-US" sz="4800" dirty="0"/>
              <a:t>, even though now for a little while, if necessary, </a:t>
            </a:r>
            <a:r>
              <a:rPr lang="en-US" sz="4800" u="sng" dirty="0"/>
              <a:t>you have been distressed by various trials</a:t>
            </a:r>
            <a:r>
              <a:rPr lang="en-US" sz="4800" dirty="0"/>
              <a:t>, that the proof of your faith, being more precious than gold which is perishable, even though tested by fire, may be found to result in praise and glory and honor at the revelation of Jesus Christ</a:t>
            </a:r>
          </a:p>
        </p:txBody>
      </p:sp>
      <p:sp>
        <p:nvSpPr>
          <p:cNvPr id="72706" name="Rectangle 2"/>
          <p:cNvSpPr>
            <a:spLocks noGrp="1" noChangeArrowheads="1"/>
          </p:cNvSpPr>
          <p:nvPr>
            <p:ph type="title"/>
          </p:nvPr>
        </p:nvSpPr>
        <p:spPr/>
        <p:txBody>
          <a:bodyPr/>
          <a:lstStyle/>
          <a:p>
            <a:pPr>
              <a:defRPr/>
            </a:pPr>
            <a:r>
              <a:rPr lang="en-US" sz="8800" dirty="0"/>
              <a:t>1 Peter 1</a:t>
            </a:r>
          </a:p>
        </p:txBody>
      </p:sp>
      <p:sp>
        <p:nvSpPr>
          <p:cNvPr id="41988" name="Rectangle 4"/>
          <p:cNvSpPr>
            <a:spLocks noChangeArrowheads="1"/>
          </p:cNvSpPr>
          <p:nvPr/>
        </p:nvSpPr>
        <p:spPr bwMode="auto">
          <a:xfrm>
            <a:off x="685800" y="685800"/>
            <a:ext cx="7772400" cy="54102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4800" u="sng" dirty="0"/>
              <a:t>Followers who don’t suffer</a:t>
            </a:r>
            <a:r>
              <a:rPr lang="en-US" sz="4800" dirty="0"/>
              <a:t>:</a:t>
            </a:r>
          </a:p>
          <a:p>
            <a:pPr algn="l">
              <a:lnSpc>
                <a:spcPct val="75000"/>
              </a:lnSpc>
              <a:spcBef>
                <a:spcPct val="15000"/>
              </a:spcBef>
            </a:pPr>
            <a:r>
              <a:rPr lang="en-US" sz="4400" dirty="0"/>
              <a:t>May be “at peace” with the </a:t>
            </a:r>
            <a:r>
              <a:rPr lang="en-US" sz="4400" dirty="0" err="1"/>
              <a:t>kosmos</a:t>
            </a:r>
            <a:endParaRPr lang="en-US" sz="4400" dirty="0"/>
          </a:p>
          <a:p>
            <a:pPr algn="l">
              <a:lnSpc>
                <a:spcPct val="75000"/>
              </a:lnSpc>
              <a:spcBef>
                <a:spcPct val="15000"/>
              </a:spcBef>
            </a:pPr>
            <a:r>
              <a:rPr lang="en-US" sz="4400" dirty="0"/>
              <a:t>Cannot really learn to depend on God</a:t>
            </a:r>
          </a:p>
          <a:p>
            <a:pPr algn="l">
              <a:lnSpc>
                <a:spcPct val="75000"/>
              </a:lnSpc>
              <a:spcBef>
                <a:spcPct val="15000"/>
              </a:spcBef>
            </a:pPr>
            <a:r>
              <a:rPr lang="en-US" sz="4400" dirty="0"/>
              <a:t>Tend to be shallow, with easy answers</a:t>
            </a:r>
          </a:p>
        </p:txBody>
      </p:sp>
    </p:spTree>
  </p:cSld>
  <p:clrMapOvr>
    <a:masterClrMapping/>
  </p:clrMapOvr>
  <p:transition>
    <p:wipe dir="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12" name="Rectangle 8"/>
          <p:cNvSpPr>
            <a:spLocks noGrp="1" noChangeArrowheads="1"/>
          </p:cNvSpPr>
          <p:nvPr>
            <p:ph type="body" idx="1"/>
          </p:nvPr>
        </p:nvSpPr>
        <p:spPr>
          <a:xfrm>
            <a:off x="0" y="1143000"/>
            <a:ext cx="9144000" cy="4876800"/>
          </a:xfrm>
        </p:spPr>
        <p:txBody>
          <a:bodyPr/>
          <a:lstStyle/>
          <a:p>
            <a:pPr marL="342900" indent="-342900">
              <a:buFont typeface="Wingdings" pitchFamily="2" charset="2"/>
              <a:buNone/>
              <a:defRPr/>
            </a:pPr>
            <a:r>
              <a:rPr lang="en-US" sz="4800" dirty="0"/>
              <a:t>6-7 In this you </a:t>
            </a:r>
            <a:r>
              <a:rPr lang="en-US" sz="4800" u="sng" dirty="0"/>
              <a:t>greatly rejoice</a:t>
            </a:r>
            <a:r>
              <a:rPr lang="en-US" sz="4800" dirty="0"/>
              <a:t>, even though now for a little while, if necessary, </a:t>
            </a:r>
            <a:r>
              <a:rPr lang="en-US" sz="4800" u="sng" dirty="0"/>
              <a:t>you have been distressed by various trials</a:t>
            </a:r>
            <a:r>
              <a:rPr lang="en-US" sz="4800" dirty="0"/>
              <a:t>, that the proof of your faith, being more precious than gold which is perishable, even though tested by fire, may be found to result in praise and glory and honor at the revelation of Jesus Christ</a:t>
            </a:r>
          </a:p>
        </p:txBody>
      </p:sp>
      <p:sp>
        <p:nvSpPr>
          <p:cNvPr id="72706" name="Rectangle 2"/>
          <p:cNvSpPr>
            <a:spLocks noGrp="1" noChangeArrowheads="1"/>
          </p:cNvSpPr>
          <p:nvPr>
            <p:ph type="title"/>
          </p:nvPr>
        </p:nvSpPr>
        <p:spPr/>
        <p:txBody>
          <a:bodyPr/>
          <a:lstStyle/>
          <a:p>
            <a:pPr>
              <a:defRPr/>
            </a:pPr>
            <a:r>
              <a:rPr lang="en-US" sz="8800" dirty="0"/>
              <a:t>1 Peter 1</a:t>
            </a:r>
          </a:p>
        </p:txBody>
      </p:sp>
      <p:sp>
        <p:nvSpPr>
          <p:cNvPr id="41988" name="Rectangle 4"/>
          <p:cNvSpPr>
            <a:spLocks noChangeArrowheads="1"/>
          </p:cNvSpPr>
          <p:nvPr/>
        </p:nvSpPr>
        <p:spPr bwMode="auto">
          <a:xfrm>
            <a:off x="685800" y="685800"/>
            <a:ext cx="7772400" cy="54102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4800" u="sng" dirty="0"/>
              <a:t>Followers who don’t suffer</a:t>
            </a:r>
            <a:r>
              <a:rPr lang="en-US" sz="4800" dirty="0"/>
              <a:t>:</a:t>
            </a:r>
          </a:p>
          <a:p>
            <a:pPr algn="l">
              <a:lnSpc>
                <a:spcPct val="75000"/>
              </a:lnSpc>
              <a:spcBef>
                <a:spcPct val="15000"/>
              </a:spcBef>
            </a:pPr>
            <a:r>
              <a:rPr lang="en-US" sz="4400" dirty="0"/>
              <a:t>May be “at peace” with the </a:t>
            </a:r>
            <a:r>
              <a:rPr lang="en-US" sz="4400" dirty="0" err="1"/>
              <a:t>kosmos</a:t>
            </a:r>
            <a:endParaRPr lang="en-US" sz="4400" dirty="0"/>
          </a:p>
          <a:p>
            <a:pPr algn="l">
              <a:lnSpc>
                <a:spcPct val="75000"/>
              </a:lnSpc>
              <a:spcBef>
                <a:spcPct val="15000"/>
              </a:spcBef>
            </a:pPr>
            <a:r>
              <a:rPr lang="en-US" sz="4400" dirty="0"/>
              <a:t>Cannot really learn to depend on God</a:t>
            </a:r>
          </a:p>
          <a:p>
            <a:pPr algn="l">
              <a:lnSpc>
                <a:spcPct val="75000"/>
              </a:lnSpc>
              <a:spcBef>
                <a:spcPct val="15000"/>
              </a:spcBef>
            </a:pPr>
            <a:r>
              <a:rPr lang="en-US" sz="4400" dirty="0"/>
              <a:t>Tend to be shallow, with easy answers</a:t>
            </a:r>
          </a:p>
          <a:p>
            <a:pPr algn="l">
              <a:lnSpc>
                <a:spcPct val="75000"/>
              </a:lnSpc>
              <a:spcBef>
                <a:spcPct val="15000"/>
              </a:spcBef>
            </a:pPr>
            <a:r>
              <a:rPr lang="en-US" sz="4400" dirty="0"/>
              <a:t>Have low empathy and weak ministry skills (</a:t>
            </a:r>
            <a:r>
              <a:rPr lang="en-US" sz="4400" i="1" dirty="0"/>
              <a:t>2 Cor.1:4; 4:12</a:t>
            </a:r>
            <a:r>
              <a:rPr lang="en-US" sz="4400" dirty="0"/>
              <a:t>)</a:t>
            </a:r>
            <a:endParaRPr lang="en-US" sz="8800" dirty="0"/>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idx="4294967295"/>
          </p:nvPr>
        </p:nvSpPr>
        <p:spPr/>
        <p:txBody>
          <a:bodyPr/>
          <a:lstStyle/>
          <a:p>
            <a:pPr>
              <a:defRPr/>
            </a:pPr>
            <a:r>
              <a:rPr lang="en-US" sz="8800" dirty="0"/>
              <a:t>1 Peter 1</a:t>
            </a:r>
          </a:p>
        </p:txBody>
      </p:sp>
      <p:sp>
        <p:nvSpPr>
          <p:cNvPr id="66563" name="Rectangle 3"/>
          <p:cNvSpPr>
            <a:spLocks noGrp="1" noChangeArrowheads="1"/>
          </p:cNvSpPr>
          <p:nvPr>
            <p:ph type="body" idx="4294967295"/>
          </p:nvPr>
        </p:nvSpPr>
        <p:spPr>
          <a:xfrm>
            <a:off x="0" y="1219200"/>
            <a:ext cx="9144000" cy="4876800"/>
          </a:xfrm>
        </p:spPr>
        <p:txBody>
          <a:bodyPr/>
          <a:lstStyle/>
          <a:p>
            <a:pPr>
              <a:buFont typeface="Wingdings" pitchFamily="2" charset="2"/>
              <a:buNone/>
              <a:defRPr/>
            </a:pPr>
            <a:r>
              <a:rPr lang="en-US" sz="4800"/>
              <a:t>1 </a:t>
            </a:r>
            <a:r>
              <a:rPr lang="en-US" sz="4800" u="sng"/>
              <a:t>Peter</a:t>
            </a:r>
            <a:r>
              <a:rPr lang="en-US" sz="4800"/>
              <a:t>, an </a:t>
            </a:r>
            <a:r>
              <a:rPr lang="en-US" sz="4800" u="sng"/>
              <a:t>apostle of Jesus Christ</a:t>
            </a:r>
            <a:r>
              <a:rPr lang="en-US" sz="4800"/>
              <a:t>, </a:t>
            </a:r>
          </a:p>
          <a:p>
            <a:pPr>
              <a:buFont typeface="Wingdings" pitchFamily="2" charset="2"/>
              <a:buNone/>
              <a:defRPr/>
            </a:pPr>
            <a:r>
              <a:rPr lang="en-US" sz="4800"/>
              <a:t>To God’s elect, strangers in the world, scattered throughout Pontus, Galatia, Cappadocia, Asia and Bithynia,</a:t>
            </a:r>
          </a:p>
        </p:txBody>
      </p:sp>
      <p:sp>
        <p:nvSpPr>
          <p:cNvPr id="7172" name="Rectangle 5"/>
          <p:cNvSpPr>
            <a:spLocks noChangeArrowheads="1"/>
          </p:cNvSpPr>
          <p:nvPr/>
        </p:nvSpPr>
        <p:spPr bwMode="auto">
          <a:xfrm>
            <a:off x="1752600" y="4038600"/>
            <a:ext cx="5562600" cy="1600200"/>
          </a:xfrm>
          <a:prstGeom prst="rect">
            <a:avLst/>
          </a:prstGeom>
          <a:gradFill rotWithShape="0">
            <a:gsLst>
              <a:gs pos="0">
                <a:srgbClr val="000000"/>
              </a:gs>
              <a:gs pos="50000">
                <a:srgbClr val="0000A4"/>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4000"/>
              <a:t>Quoted early and often</a:t>
            </a:r>
          </a:p>
          <a:p>
            <a:pPr algn="l">
              <a:lnSpc>
                <a:spcPct val="75000"/>
              </a:lnSpc>
              <a:spcBef>
                <a:spcPct val="15000"/>
              </a:spcBef>
            </a:pPr>
            <a:r>
              <a:rPr lang="en-US" sz="4000"/>
              <a:t>Other books claimed to be by Peter rejected</a:t>
            </a:r>
          </a:p>
        </p:txBody>
      </p:sp>
    </p:spTree>
  </p:cSld>
  <p:clrMapOvr>
    <a:masterClrMapping/>
  </p:clrMapOvr>
  <p:transition>
    <p:wipe dir="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body" idx="1"/>
          </p:nvPr>
        </p:nvSpPr>
        <p:spPr>
          <a:xfrm>
            <a:off x="0" y="1143000"/>
            <a:ext cx="9144000" cy="4876800"/>
          </a:xfrm>
        </p:spPr>
        <p:txBody>
          <a:bodyPr/>
          <a:lstStyle/>
          <a:p>
            <a:pPr marL="342900" indent="-342900">
              <a:buFont typeface="Wingdings" pitchFamily="2" charset="2"/>
              <a:buNone/>
              <a:defRPr/>
            </a:pPr>
            <a:r>
              <a:rPr lang="en-US" sz="4800" dirty="0"/>
              <a:t>6-7 In this you </a:t>
            </a:r>
            <a:r>
              <a:rPr lang="en-US" sz="4800" u="sng" dirty="0"/>
              <a:t>greatly rejoice</a:t>
            </a:r>
            <a:r>
              <a:rPr lang="en-US" sz="4800" dirty="0"/>
              <a:t>, even though now for a little while, if necessary, </a:t>
            </a:r>
            <a:r>
              <a:rPr lang="en-US" sz="4800" u="sng" dirty="0"/>
              <a:t>you have been distressed by various trials</a:t>
            </a:r>
            <a:r>
              <a:rPr lang="en-US" sz="4800" dirty="0"/>
              <a:t>, that the proof of your faith, being more precious than gold which is perishable, even though tested by fire, may be found to result in praise and glory and honor at the revelation of Jesus Christ</a:t>
            </a:r>
          </a:p>
        </p:txBody>
      </p:sp>
      <p:sp>
        <p:nvSpPr>
          <p:cNvPr id="89091" name="Rectangle 3"/>
          <p:cNvSpPr>
            <a:spLocks noGrp="1" noChangeArrowheads="1"/>
          </p:cNvSpPr>
          <p:nvPr>
            <p:ph type="title"/>
          </p:nvPr>
        </p:nvSpPr>
        <p:spPr/>
        <p:txBody>
          <a:bodyPr/>
          <a:lstStyle/>
          <a:p>
            <a:pPr>
              <a:defRPr/>
            </a:pPr>
            <a:r>
              <a:rPr lang="en-US" sz="8800" dirty="0"/>
              <a:t>1 Peter 1</a:t>
            </a:r>
          </a:p>
        </p:txBody>
      </p:sp>
      <p:sp>
        <p:nvSpPr>
          <p:cNvPr id="43012" name="Rectangle 4"/>
          <p:cNvSpPr>
            <a:spLocks noChangeArrowheads="1"/>
          </p:cNvSpPr>
          <p:nvPr/>
        </p:nvSpPr>
        <p:spPr bwMode="auto">
          <a:xfrm>
            <a:off x="685800" y="685800"/>
            <a:ext cx="7772400" cy="54102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4800" u="sng" dirty="0"/>
              <a:t>Followers who don’t suffer</a:t>
            </a:r>
            <a:r>
              <a:rPr lang="en-US" sz="4800" dirty="0"/>
              <a:t>:</a:t>
            </a:r>
          </a:p>
          <a:p>
            <a:pPr algn="l">
              <a:lnSpc>
                <a:spcPct val="75000"/>
              </a:lnSpc>
              <a:spcBef>
                <a:spcPct val="15000"/>
              </a:spcBef>
            </a:pPr>
            <a:r>
              <a:rPr lang="en-US" sz="4400" dirty="0"/>
              <a:t>May be “at peace” with the </a:t>
            </a:r>
            <a:r>
              <a:rPr lang="en-US" sz="4400" dirty="0" err="1"/>
              <a:t>kosmos</a:t>
            </a:r>
            <a:endParaRPr lang="en-US" sz="4400" dirty="0"/>
          </a:p>
          <a:p>
            <a:pPr algn="l">
              <a:lnSpc>
                <a:spcPct val="75000"/>
              </a:lnSpc>
              <a:spcBef>
                <a:spcPct val="15000"/>
              </a:spcBef>
            </a:pPr>
            <a:r>
              <a:rPr lang="en-US" sz="4400" dirty="0"/>
              <a:t>Cannot really learn to depend on God</a:t>
            </a:r>
          </a:p>
          <a:p>
            <a:pPr algn="l">
              <a:lnSpc>
                <a:spcPct val="75000"/>
              </a:lnSpc>
              <a:spcBef>
                <a:spcPct val="15000"/>
              </a:spcBef>
            </a:pPr>
            <a:r>
              <a:rPr lang="en-US" sz="4400" dirty="0"/>
              <a:t>Tend to be shallow, with easy answers</a:t>
            </a:r>
          </a:p>
          <a:p>
            <a:pPr algn="l">
              <a:lnSpc>
                <a:spcPct val="75000"/>
              </a:lnSpc>
              <a:spcBef>
                <a:spcPct val="15000"/>
              </a:spcBef>
            </a:pPr>
            <a:r>
              <a:rPr lang="en-US" sz="4400" dirty="0"/>
              <a:t>Have low empathy &amp; weak ministry skills (</a:t>
            </a:r>
            <a:r>
              <a:rPr lang="en-US" sz="4400" i="1" dirty="0"/>
              <a:t>2 Cor.1:4; 4:12</a:t>
            </a:r>
            <a:r>
              <a:rPr lang="en-US" sz="4400" dirty="0"/>
              <a:t>)</a:t>
            </a:r>
            <a:endParaRPr lang="en-US" sz="8800" dirty="0"/>
          </a:p>
        </p:txBody>
      </p:sp>
      <p:sp>
        <p:nvSpPr>
          <p:cNvPr id="43013" name="Rectangle 5"/>
          <p:cNvSpPr>
            <a:spLocks noChangeArrowheads="1"/>
          </p:cNvSpPr>
          <p:nvPr/>
        </p:nvSpPr>
        <p:spPr bwMode="auto">
          <a:xfrm>
            <a:off x="2819400" y="2971800"/>
            <a:ext cx="5943600" cy="11430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4800"/>
              <a:t>4:12 So death works in us, but life in you.</a:t>
            </a:r>
          </a:p>
        </p:txBody>
      </p:sp>
    </p:spTree>
  </p:cSld>
  <p:clrMapOvr>
    <a:masterClrMapping/>
  </p:clrMapOvr>
  <p:transition>
    <p:wipe dir="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body" idx="1"/>
          </p:nvPr>
        </p:nvSpPr>
        <p:spPr>
          <a:xfrm>
            <a:off x="0" y="1143000"/>
            <a:ext cx="9144000" cy="4876800"/>
          </a:xfrm>
        </p:spPr>
        <p:txBody>
          <a:bodyPr/>
          <a:lstStyle/>
          <a:p>
            <a:pPr marL="342900" indent="-342900">
              <a:buFont typeface="Wingdings" pitchFamily="2" charset="2"/>
              <a:buNone/>
              <a:defRPr/>
            </a:pPr>
            <a:r>
              <a:rPr lang="en-US" sz="4800" dirty="0"/>
              <a:t>6-7 In this you </a:t>
            </a:r>
            <a:r>
              <a:rPr lang="en-US" sz="4800" u="sng" dirty="0"/>
              <a:t>greatly rejoice</a:t>
            </a:r>
            <a:r>
              <a:rPr lang="en-US" sz="4800" dirty="0"/>
              <a:t>, even though now for a little while, if necessary, </a:t>
            </a:r>
            <a:r>
              <a:rPr lang="en-US" sz="4800" u="sng" dirty="0"/>
              <a:t>you have been distressed by various trials</a:t>
            </a:r>
            <a:r>
              <a:rPr lang="en-US" sz="4800" dirty="0"/>
              <a:t>, that the proof of your faith, being more precious than gold which is perishable, even though tested by fire, may be found to result in praise and glory and honor at the revelation of Jesus Christ</a:t>
            </a:r>
          </a:p>
        </p:txBody>
      </p:sp>
      <p:sp>
        <p:nvSpPr>
          <p:cNvPr id="89091" name="Rectangle 3"/>
          <p:cNvSpPr>
            <a:spLocks noGrp="1" noChangeArrowheads="1"/>
          </p:cNvSpPr>
          <p:nvPr>
            <p:ph type="title"/>
          </p:nvPr>
        </p:nvSpPr>
        <p:spPr/>
        <p:txBody>
          <a:bodyPr/>
          <a:lstStyle/>
          <a:p>
            <a:pPr>
              <a:defRPr/>
            </a:pPr>
            <a:r>
              <a:rPr lang="en-US" sz="8800" dirty="0"/>
              <a:t>1 Peter 1</a:t>
            </a:r>
          </a:p>
        </p:txBody>
      </p:sp>
      <p:sp>
        <p:nvSpPr>
          <p:cNvPr id="44036" name="Rectangle 4"/>
          <p:cNvSpPr>
            <a:spLocks noChangeArrowheads="1"/>
          </p:cNvSpPr>
          <p:nvPr/>
        </p:nvSpPr>
        <p:spPr bwMode="auto">
          <a:xfrm>
            <a:off x="685800" y="685800"/>
            <a:ext cx="7772400" cy="54102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4800" u="sng" dirty="0"/>
              <a:t>Followers who don’t suffer</a:t>
            </a:r>
            <a:r>
              <a:rPr lang="en-US" sz="4800" dirty="0"/>
              <a:t>:</a:t>
            </a:r>
          </a:p>
          <a:p>
            <a:pPr algn="l">
              <a:lnSpc>
                <a:spcPct val="75000"/>
              </a:lnSpc>
              <a:spcBef>
                <a:spcPct val="15000"/>
              </a:spcBef>
            </a:pPr>
            <a:r>
              <a:rPr lang="en-US" sz="4400" dirty="0"/>
              <a:t>Don’t know how to handle suffering when it does come</a:t>
            </a:r>
            <a:endParaRPr lang="en-US" sz="8800" dirty="0"/>
          </a:p>
        </p:txBody>
      </p:sp>
    </p:spTree>
  </p:cSld>
  <p:clrMapOvr>
    <a:masterClrMapping/>
  </p:clrMapOvr>
  <p:transition>
    <p:wipe dir="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a:defRPr/>
            </a:pPr>
            <a:r>
              <a:rPr lang="en-US" sz="8800" dirty="0"/>
              <a:t>1 Peter 1</a:t>
            </a:r>
          </a:p>
        </p:txBody>
      </p:sp>
      <p:sp>
        <p:nvSpPr>
          <p:cNvPr id="73737" name="Rectangle 9"/>
          <p:cNvSpPr>
            <a:spLocks noGrp="1" noChangeArrowheads="1"/>
          </p:cNvSpPr>
          <p:nvPr>
            <p:ph type="body" idx="1"/>
          </p:nvPr>
        </p:nvSpPr>
        <p:spPr>
          <a:xfrm>
            <a:off x="0" y="1143000"/>
            <a:ext cx="9144000" cy="4876800"/>
          </a:xfrm>
        </p:spPr>
        <p:txBody>
          <a:bodyPr/>
          <a:lstStyle/>
          <a:p>
            <a:pPr marL="342900" indent="-342900">
              <a:buFont typeface="Wingdings" pitchFamily="2" charset="2"/>
              <a:buNone/>
              <a:defRPr/>
            </a:pPr>
            <a:r>
              <a:rPr lang="en-US" sz="4800" dirty="0"/>
              <a:t>6-7 In this you greatly rejoice, even though now for a little while, if necessary, </a:t>
            </a:r>
            <a:r>
              <a:rPr lang="en-US" sz="4800" u="sng" dirty="0"/>
              <a:t>you have been distressed by various trials</a:t>
            </a:r>
            <a:r>
              <a:rPr lang="en-US" sz="4800" dirty="0"/>
              <a:t>, that the proof of your faith, being more precious than gold which is perishable, even </a:t>
            </a:r>
            <a:r>
              <a:rPr lang="en-US" sz="4800" u="sng" dirty="0"/>
              <a:t>though tested by fire</a:t>
            </a:r>
            <a:r>
              <a:rPr lang="en-US" sz="4800" dirty="0"/>
              <a:t>, may be found to result in praise and glory and honor at the revelation of Jesus Christ</a:t>
            </a:r>
          </a:p>
        </p:txBody>
      </p:sp>
    </p:spTree>
  </p:cSld>
  <p:clrMapOvr>
    <a:masterClrMapping/>
  </p:clrMapOvr>
  <p:transition>
    <p:wipe dir="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a:defRPr/>
            </a:pPr>
            <a:r>
              <a:rPr lang="en-US" sz="8800" dirty="0"/>
              <a:t>1 Peter 1</a:t>
            </a:r>
          </a:p>
        </p:txBody>
      </p:sp>
      <p:sp>
        <p:nvSpPr>
          <p:cNvPr id="83975" name="Rectangle 7"/>
          <p:cNvSpPr>
            <a:spLocks noGrp="1" noChangeArrowheads="1"/>
          </p:cNvSpPr>
          <p:nvPr>
            <p:ph type="body" idx="1"/>
          </p:nvPr>
        </p:nvSpPr>
        <p:spPr>
          <a:xfrm>
            <a:off x="0" y="1143000"/>
            <a:ext cx="9144000" cy="4876800"/>
          </a:xfrm>
        </p:spPr>
        <p:txBody>
          <a:bodyPr/>
          <a:lstStyle/>
          <a:p>
            <a:pPr marL="342900" indent="-342900">
              <a:buFont typeface="Wingdings" pitchFamily="2" charset="2"/>
              <a:buNone/>
              <a:defRPr/>
            </a:pPr>
            <a:r>
              <a:rPr lang="en-US" sz="4800" dirty="0"/>
              <a:t>6-7 In this you greatly rejoice, even though now for a little while, if necessary, </a:t>
            </a:r>
            <a:r>
              <a:rPr lang="en-US" sz="4800" u="sng" dirty="0"/>
              <a:t>you have been distressed by various trials</a:t>
            </a:r>
            <a:r>
              <a:rPr lang="en-US" sz="4800" dirty="0"/>
              <a:t>, that the proof of your faith, being more precious than gold which is perishable, even </a:t>
            </a:r>
            <a:r>
              <a:rPr lang="en-US" sz="4800" u="sng" dirty="0"/>
              <a:t>though tested by fire</a:t>
            </a:r>
            <a:r>
              <a:rPr lang="en-US" sz="4800" dirty="0"/>
              <a:t>, may be found to result in praise and glory and honor at the revelation of Jesus Christ</a:t>
            </a:r>
          </a:p>
        </p:txBody>
      </p:sp>
      <p:sp>
        <p:nvSpPr>
          <p:cNvPr id="46084" name="Oval 4"/>
          <p:cNvSpPr>
            <a:spLocks noChangeArrowheads="1"/>
          </p:cNvSpPr>
          <p:nvPr/>
        </p:nvSpPr>
        <p:spPr bwMode="auto">
          <a:xfrm>
            <a:off x="3048000" y="1066800"/>
            <a:ext cx="5334000" cy="762000"/>
          </a:xfrm>
          <a:prstGeom prst="ellipse">
            <a:avLst/>
          </a:prstGeom>
          <a:noFill/>
          <a:ln w="76200">
            <a:solidFill>
              <a:schemeClr val="tx1"/>
            </a:solidFill>
            <a:round/>
            <a:headEnd type="none" w="sm" len="sm"/>
            <a:tailEnd type="none" w="sm" len="sm"/>
          </a:ln>
        </p:spPr>
        <p:txBody>
          <a:bodyPr wrap="none" anchor="ctr"/>
          <a:lstStyle/>
          <a:p>
            <a:endParaRPr lang="en-US" sz="2400"/>
          </a:p>
        </p:txBody>
      </p:sp>
    </p:spTree>
  </p:cSld>
  <p:clrMapOvr>
    <a:masterClrMapping/>
  </p:clrMapOvr>
  <p:transition>
    <p:wipe dir="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a:defRPr/>
            </a:pPr>
            <a:r>
              <a:rPr lang="en-US" sz="8800" dirty="0"/>
              <a:t>1 Peter 1</a:t>
            </a:r>
          </a:p>
        </p:txBody>
      </p:sp>
      <p:sp>
        <p:nvSpPr>
          <p:cNvPr id="83975" name="Rectangle 7"/>
          <p:cNvSpPr>
            <a:spLocks noGrp="1" noChangeArrowheads="1"/>
          </p:cNvSpPr>
          <p:nvPr>
            <p:ph type="body" idx="1"/>
          </p:nvPr>
        </p:nvSpPr>
        <p:spPr>
          <a:xfrm>
            <a:off x="0" y="1143000"/>
            <a:ext cx="9144000" cy="4876800"/>
          </a:xfrm>
        </p:spPr>
        <p:txBody>
          <a:bodyPr/>
          <a:lstStyle/>
          <a:p>
            <a:pPr marL="342900" indent="-342900">
              <a:buFont typeface="Wingdings" pitchFamily="2" charset="2"/>
              <a:buNone/>
              <a:defRPr/>
            </a:pPr>
            <a:r>
              <a:rPr lang="en-US" sz="4800" dirty="0"/>
              <a:t>6-7 In this you greatly rejoice, even though now for a little while, if necessary, </a:t>
            </a:r>
            <a:r>
              <a:rPr lang="en-US" sz="4800" u="sng" dirty="0"/>
              <a:t>you have been distressed by various trials</a:t>
            </a:r>
            <a:r>
              <a:rPr lang="en-US" sz="4800" dirty="0"/>
              <a:t>, that the proof of your faith, being more precious than gold which is perishable, even </a:t>
            </a:r>
            <a:r>
              <a:rPr lang="en-US" sz="4800" u="sng" dirty="0"/>
              <a:t>though tested by fire</a:t>
            </a:r>
            <a:r>
              <a:rPr lang="en-US" sz="4800" dirty="0"/>
              <a:t>, may be found to result in praise and glory and honor at the revelation of Jesus Christ</a:t>
            </a:r>
          </a:p>
        </p:txBody>
      </p:sp>
      <p:sp>
        <p:nvSpPr>
          <p:cNvPr id="47109" name="Rectangle 5"/>
          <p:cNvSpPr>
            <a:spLocks noChangeArrowheads="1"/>
          </p:cNvSpPr>
          <p:nvPr/>
        </p:nvSpPr>
        <p:spPr bwMode="auto">
          <a:xfrm>
            <a:off x="2819400" y="3276600"/>
            <a:ext cx="5943600" cy="11430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4800"/>
              <a:t>The effect of rejoicing in the midst of trial</a:t>
            </a:r>
          </a:p>
        </p:txBody>
      </p:sp>
      <p:sp>
        <p:nvSpPr>
          <p:cNvPr id="6" name="Oval 4"/>
          <p:cNvSpPr>
            <a:spLocks noChangeArrowheads="1"/>
          </p:cNvSpPr>
          <p:nvPr/>
        </p:nvSpPr>
        <p:spPr bwMode="auto">
          <a:xfrm>
            <a:off x="3048000" y="1066800"/>
            <a:ext cx="5334000" cy="762000"/>
          </a:xfrm>
          <a:prstGeom prst="ellipse">
            <a:avLst/>
          </a:prstGeom>
          <a:noFill/>
          <a:ln w="76200">
            <a:solidFill>
              <a:schemeClr val="tx1"/>
            </a:solidFill>
            <a:round/>
            <a:headEnd type="none" w="sm" len="sm"/>
            <a:tailEnd type="none" w="sm" len="sm"/>
          </a:ln>
        </p:spPr>
        <p:txBody>
          <a:bodyPr wrap="none" anchor="ctr"/>
          <a:lstStyle/>
          <a:p>
            <a:endParaRPr lang="en-US" sz="2400"/>
          </a:p>
        </p:txBody>
      </p:sp>
    </p:spTree>
  </p:cSld>
  <p:clrMapOvr>
    <a:masterClrMapping/>
  </p:clrMapOvr>
  <p:transition>
    <p:wipe dir="r"/>
  </p:transition>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a:defRPr/>
            </a:pPr>
            <a:r>
              <a:rPr lang="en-US" sz="8800" dirty="0"/>
              <a:t>1 Peter 1</a:t>
            </a:r>
          </a:p>
        </p:txBody>
      </p:sp>
      <p:sp>
        <p:nvSpPr>
          <p:cNvPr id="61443" name="Rectangle 3"/>
          <p:cNvSpPr>
            <a:spLocks noGrp="1" noChangeArrowheads="1"/>
          </p:cNvSpPr>
          <p:nvPr>
            <p:ph type="body" idx="1"/>
          </p:nvPr>
        </p:nvSpPr>
        <p:spPr/>
        <p:txBody>
          <a:bodyPr/>
          <a:lstStyle/>
          <a:p>
            <a:pPr>
              <a:buFont typeface="Wingdings" pitchFamily="2" charset="2"/>
              <a:buNone/>
              <a:defRPr/>
            </a:pPr>
            <a:r>
              <a:rPr lang="en-US" sz="4800" dirty="0"/>
              <a:t>8 Though you have not seen him, you love him; and even though you do not see him now, you believe in him and are filled with an inexpressible and glorious joy,</a:t>
            </a:r>
          </a:p>
        </p:txBody>
      </p:sp>
    </p:spTree>
  </p:cSld>
  <p:clrMapOvr>
    <a:masterClrMapping/>
  </p:clrMapOvr>
  <p:transition>
    <p:wipe dir="r"/>
  </p:transition>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a:defRPr/>
            </a:pPr>
            <a:r>
              <a:rPr lang="en-US" sz="8800" dirty="0"/>
              <a:t>1 Peter 1</a:t>
            </a:r>
          </a:p>
        </p:txBody>
      </p:sp>
      <p:sp>
        <p:nvSpPr>
          <p:cNvPr id="61443" name="Rectangle 3"/>
          <p:cNvSpPr>
            <a:spLocks noGrp="1" noChangeArrowheads="1"/>
          </p:cNvSpPr>
          <p:nvPr>
            <p:ph type="body" idx="1"/>
          </p:nvPr>
        </p:nvSpPr>
        <p:spPr/>
        <p:txBody>
          <a:bodyPr/>
          <a:lstStyle/>
          <a:p>
            <a:pPr>
              <a:buFont typeface="Wingdings" pitchFamily="2" charset="2"/>
              <a:buNone/>
              <a:defRPr/>
            </a:pPr>
            <a:r>
              <a:rPr lang="en-US" sz="4800" dirty="0"/>
              <a:t>8 Though you have not seen him, you love him; and even though you do not see him now, you believe in him and are filled with an inexpressible and glorious joy,</a:t>
            </a:r>
          </a:p>
        </p:txBody>
      </p:sp>
      <p:sp>
        <p:nvSpPr>
          <p:cNvPr id="4" name="Rectangle 4"/>
          <p:cNvSpPr>
            <a:spLocks noChangeArrowheads="1"/>
          </p:cNvSpPr>
          <p:nvPr/>
        </p:nvSpPr>
        <p:spPr bwMode="auto">
          <a:xfrm>
            <a:off x="1905000" y="3352800"/>
            <a:ext cx="7086600" cy="33528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4800" dirty="0"/>
              <a:t>Thomas: “Unless I see in His hands the imprint of the nails, and put my finger into the place of the nails, and put my hand into His side, I will not believe.” </a:t>
            </a:r>
          </a:p>
        </p:txBody>
      </p:sp>
    </p:spTree>
  </p:cSld>
  <p:clrMapOvr>
    <a:masterClrMapping/>
  </p:clrMapOvr>
  <p:transition>
    <p:wipe dir="r"/>
  </p:transition>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a:defRPr/>
            </a:pPr>
            <a:r>
              <a:rPr lang="en-US" sz="8800" dirty="0"/>
              <a:t>1 Peter 1</a:t>
            </a:r>
          </a:p>
        </p:txBody>
      </p:sp>
      <p:sp>
        <p:nvSpPr>
          <p:cNvPr id="61443" name="Rectangle 3"/>
          <p:cNvSpPr>
            <a:spLocks noGrp="1" noChangeArrowheads="1"/>
          </p:cNvSpPr>
          <p:nvPr>
            <p:ph type="body" idx="1"/>
          </p:nvPr>
        </p:nvSpPr>
        <p:spPr/>
        <p:txBody>
          <a:bodyPr/>
          <a:lstStyle/>
          <a:p>
            <a:pPr>
              <a:buFont typeface="Wingdings" pitchFamily="2" charset="2"/>
              <a:buNone/>
              <a:defRPr/>
            </a:pPr>
            <a:r>
              <a:rPr lang="en-US" sz="4800" dirty="0"/>
              <a:t>8 Though you have not seen him, you love him; and even though you do not see him now, you believe in him and are filled with an inexpressible and glorious joy,</a:t>
            </a:r>
          </a:p>
        </p:txBody>
      </p:sp>
      <p:sp>
        <p:nvSpPr>
          <p:cNvPr id="4" name="Rectangle 4"/>
          <p:cNvSpPr>
            <a:spLocks noChangeArrowheads="1"/>
          </p:cNvSpPr>
          <p:nvPr/>
        </p:nvSpPr>
        <p:spPr bwMode="auto">
          <a:xfrm>
            <a:off x="1905000" y="3352800"/>
            <a:ext cx="7086600" cy="33528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4800" dirty="0"/>
              <a:t>Jesus: “Reach here with your finger, and see My hands; and reach here your hand and put it into My side…”</a:t>
            </a:r>
          </a:p>
        </p:txBody>
      </p:sp>
    </p:spTree>
  </p:cSld>
  <p:clrMapOvr>
    <a:masterClrMapping/>
  </p:clrMapOvr>
  <p:transition>
    <p:wipe dir="r"/>
  </p:transition>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a:defRPr/>
            </a:pPr>
            <a:r>
              <a:rPr lang="en-US" sz="8800" dirty="0"/>
              <a:t>1 Peter 1</a:t>
            </a:r>
          </a:p>
        </p:txBody>
      </p:sp>
      <p:sp>
        <p:nvSpPr>
          <p:cNvPr id="61443" name="Rectangle 3"/>
          <p:cNvSpPr>
            <a:spLocks noGrp="1" noChangeArrowheads="1"/>
          </p:cNvSpPr>
          <p:nvPr>
            <p:ph type="body" idx="1"/>
          </p:nvPr>
        </p:nvSpPr>
        <p:spPr/>
        <p:txBody>
          <a:bodyPr/>
          <a:lstStyle/>
          <a:p>
            <a:pPr>
              <a:buFont typeface="Wingdings" pitchFamily="2" charset="2"/>
              <a:buNone/>
              <a:defRPr/>
            </a:pPr>
            <a:r>
              <a:rPr lang="en-US" sz="4800" dirty="0"/>
              <a:t>8 Though you have not seen him, you love him; and even though you do not see him now, you believe in him and are filled with an inexpressible and glorious joy,</a:t>
            </a:r>
          </a:p>
        </p:txBody>
      </p:sp>
      <p:sp>
        <p:nvSpPr>
          <p:cNvPr id="4" name="Rectangle 4"/>
          <p:cNvSpPr>
            <a:spLocks noChangeArrowheads="1"/>
          </p:cNvSpPr>
          <p:nvPr/>
        </p:nvSpPr>
        <p:spPr bwMode="auto">
          <a:xfrm>
            <a:off x="1905000" y="3886200"/>
            <a:ext cx="7086600" cy="28194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4800" dirty="0"/>
              <a:t>Jesus: “Because you have seen Me, have you believed? Blessed are they who did not see, and yet believed.”</a:t>
            </a:r>
          </a:p>
        </p:txBody>
      </p:sp>
    </p:spTree>
  </p:cSld>
  <p:clrMapOvr>
    <a:masterClrMapping/>
  </p:clrMapOvr>
  <p:transition>
    <p:wipe dir="r"/>
  </p:transition>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a:defRPr/>
            </a:pPr>
            <a:r>
              <a:rPr lang="en-US" sz="8800" dirty="0"/>
              <a:t>1 Peter 1</a:t>
            </a:r>
          </a:p>
        </p:txBody>
      </p:sp>
      <p:sp>
        <p:nvSpPr>
          <p:cNvPr id="61443" name="Rectangle 3"/>
          <p:cNvSpPr>
            <a:spLocks noGrp="1" noChangeArrowheads="1"/>
          </p:cNvSpPr>
          <p:nvPr>
            <p:ph type="body" idx="1"/>
          </p:nvPr>
        </p:nvSpPr>
        <p:spPr/>
        <p:txBody>
          <a:bodyPr/>
          <a:lstStyle/>
          <a:p>
            <a:pPr>
              <a:buFont typeface="Wingdings" pitchFamily="2" charset="2"/>
              <a:buNone/>
              <a:defRPr/>
            </a:pPr>
            <a:r>
              <a:rPr lang="en-US" sz="4800" dirty="0"/>
              <a:t>8 Though you have not seen him, you love him; and even though you do not see him now, you believe in him and are filled with an inexpressible and glorious joy,</a:t>
            </a:r>
          </a:p>
          <a:p>
            <a:pPr>
              <a:buFont typeface="Wingdings" pitchFamily="2" charset="2"/>
              <a:buNone/>
              <a:defRPr/>
            </a:pPr>
            <a:r>
              <a:rPr lang="en-US" sz="4800" dirty="0"/>
              <a:t>9 for you are receiving the goal of your faith, the salvation of your souls.</a:t>
            </a:r>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idx="4294967295"/>
          </p:nvPr>
        </p:nvSpPr>
        <p:spPr/>
        <p:txBody>
          <a:bodyPr/>
          <a:lstStyle/>
          <a:p>
            <a:pPr>
              <a:defRPr/>
            </a:pPr>
            <a:r>
              <a:rPr lang="en-US" sz="8800" dirty="0"/>
              <a:t>1 Peter 1</a:t>
            </a:r>
          </a:p>
        </p:txBody>
      </p:sp>
      <p:sp>
        <p:nvSpPr>
          <p:cNvPr id="66563" name="Rectangle 3"/>
          <p:cNvSpPr>
            <a:spLocks noGrp="1" noChangeArrowheads="1"/>
          </p:cNvSpPr>
          <p:nvPr>
            <p:ph type="body" idx="4294967295"/>
          </p:nvPr>
        </p:nvSpPr>
        <p:spPr>
          <a:xfrm>
            <a:off x="0" y="1219200"/>
            <a:ext cx="9144000" cy="4876800"/>
          </a:xfrm>
        </p:spPr>
        <p:txBody>
          <a:bodyPr/>
          <a:lstStyle/>
          <a:p>
            <a:pPr>
              <a:buFont typeface="Wingdings" pitchFamily="2" charset="2"/>
              <a:buNone/>
              <a:defRPr/>
            </a:pPr>
            <a:r>
              <a:rPr lang="en-US" sz="4800"/>
              <a:t>1 </a:t>
            </a:r>
            <a:r>
              <a:rPr lang="en-US" sz="4800" u="sng"/>
              <a:t>Peter</a:t>
            </a:r>
            <a:r>
              <a:rPr lang="en-US" sz="4800"/>
              <a:t>, an </a:t>
            </a:r>
            <a:r>
              <a:rPr lang="en-US" sz="4800" u="sng"/>
              <a:t>apostle of Jesus Christ</a:t>
            </a:r>
            <a:r>
              <a:rPr lang="en-US" sz="4800"/>
              <a:t>, </a:t>
            </a:r>
          </a:p>
          <a:p>
            <a:pPr>
              <a:buFont typeface="Wingdings" pitchFamily="2" charset="2"/>
              <a:buNone/>
              <a:defRPr/>
            </a:pPr>
            <a:r>
              <a:rPr lang="en-US" sz="4800"/>
              <a:t>To God’s elect, strangers in the world, scattered throughout Pontus, Galatia, Cappadocia, Asia and Bithynia,</a:t>
            </a:r>
          </a:p>
        </p:txBody>
      </p:sp>
      <p:sp>
        <p:nvSpPr>
          <p:cNvPr id="8196" name="Rectangle 5"/>
          <p:cNvSpPr>
            <a:spLocks noChangeArrowheads="1"/>
          </p:cNvSpPr>
          <p:nvPr/>
        </p:nvSpPr>
        <p:spPr bwMode="auto">
          <a:xfrm>
            <a:off x="1143000" y="4114800"/>
            <a:ext cx="5867400" cy="1981200"/>
          </a:xfrm>
          <a:prstGeom prst="rect">
            <a:avLst/>
          </a:prstGeom>
          <a:gradFill rotWithShape="0">
            <a:gsLst>
              <a:gs pos="0">
                <a:srgbClr val="000000"/>
              </a:gs>
              <a:gs pos="50000">
                <a:srgbClr val="0000A4"/>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4000" dirty="0"/>
              <a:t>1 Pet. 5:12 With the help of Silas,﻿﻿ whom 1 regard as a faithful brother, I have written to you briefly…</a:t>
            </a:r>
          </a:p>
        </p:txBody>
      </p:sp>
    </p:spTree>
  </p:cSld>
  <p:clrMapOvr>
    <a:masterClrMapping/>
  </p:clrMapOvr>
  <p:transition>
    <p:wipe dir="r"/>
  </p:transition>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p:txBody>
          <a:bodyPr/>
          <a:lstStyle/>
          <a:p>
            <a:pPr>
              <a:defRPr/>
            </a:pPr>
            <a:r>
              <a:rPr lang="en-US" sz="8800" dirty="0"/>
              <a:t>1 Peter 1</a:t>
            </a:r>
          </a:p>
        </p:txBody>
      </p:sp>
      <p:sp>
        <p:nvSpPr>
          <p:cNvPr id="61443" name="Rectangle 3"/>
          <p:cNvSpPr>
            <a:spLocks noGrp="1" noChangeArrowheads="1"/>
          </p:cNvSpPr>
          <p:nvPr>
            <p:ph type="body" idx="4294967295"/>
          </p:nvPr>
        </p:nvSpPr>
        <p:spPr/>
        <p:txBody>
          <a:bodyPr/>
          <a:lstStyle/>
          <a:p>
            <a:pPr>
              <a:buFont typeface="Wingdings" pitchFamily="2" charset="2"/>
              <a:buNone/>
              <a:defRPr/>
            </a:pPr>
            <a:r>
              <a:rPr lang="en-US" sz="4800"/>
              <a:t>8 Though you have not seen him, you love him; and even though you do not see him now, you believe in him and are filled with an inexpressible and glorious joy,</a:t>
            </a:r>
          </a:p>
          <a:p>
            <a:pPr>
              <a:buFont typeface="Wingdings" pitchFamily="2" charset="2"/>
              <a:buNone/>
              <a:defRPr/>
            </a:pPr>
            <a:r>
              <a:rPr lang="en-US" sz="4800"/>
              <a:t>9 for you </a:t>
            </a:r>
            <a:r>
              <a:rPr lang="en-US" sz="4800" u="sng"/>
              <a:t>are receiving</a:t>
            </a:r>
            <a:r>
              <a:rPr lang="en-US" sz="4800"/>
              <a:t> the goal of your faith, the salvation of your souls.</a:t>
            </a:r>
          </a:p>
        </p:txBody>
      </p:sp>
    </p:spTree>
  </p:cSld>
  <p:clrMapOvr>
    <a:masterClrMapping/>
  </p:clrMapOvr>
  <p:transition>
    <p:wipe dir="r"/>
  </p:transition>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p:txBody>
          <a:bodyPr/>
          <a:lstStyle/>
          <a:p>
            <a:pPr>
              <a:defRPr/>
            </a:pPr>
            <a:r>
              <a:rPr lang="en-US" sz="8800" dirty="0"/>
              <a:t>1 Peter 1</a:t>
            </a:r>
          </a:p>
        </p:txBody>
      </p:sp>
      <p:sp>
        <p:nvSpPr>
          <p:cNvPr id="61443" name="Rectangle 3"/>
          <p:cNvSpPr>
            <a:spLocks noGrp="1" noChangeArrowheads="1"/>
          </p:cNvSpPr>
          <p:nvPr>
            <p:ph type="body" idx="4294967295"/>
          </p:nvPr>
        </p:nvSpPr>
        <p:spPr/>
        <p:txBody>
          <a:bodyPr/>
          <a:lstStyle/>
          <a:p>
            <a:pPr>
              <a:buFont typeface="Wingdings" pitchFamily="2" charset="2"/>
              <a:buNone/>
              <a:defRPr/>
            </a:pPr>
            <a:r>
              <a:rPr lang="en-US" sz="4800"/>
              <a:t>8 Though you have not seen him, you love him; and even though you do not see him now, you believe in him and are filled with an inexpressible and glorious joy,</a:t>
            </a:r>
          </a:p>
          <a:p>
            <a:pPr>
              <a:buFont typeface="Wingdings" pitchFamily="2" charset="2"/>
              <a:buNone/>
              <a:defRPr/>
            </a:pPr>
            <a:r>
              <a:rPr lang="en-US" sz="4800"/>
              <a:t>9 for you </a:t>
            </a:r>
            <a:r>
              <a:rPr lang="en-US" sz="4800" u="sng"/>
              <a:t>are receiving</a:t>
            </a:r>
            <a:r>
              <a:rPr lang="en-US" sz="4800"/>
              <a:t> the goal of your faith, the salvation of your souls.</a:t>
            </a:r>
          </a:p>
        </p:txBody>
      </p:sp>
      <p:cxnSp>
        <p:nvCxnSpPr>
          <p:cNvPr id="6" name="Straight Arrow Connector 5"/>
          <p:cNvCxnSpPr/>
          <p:nvPr/>
        </p:nvCxnSpPr>
        <p:spPr bwMode="auto">
          <a:xfrm rot="5400000">
            <a:off x="4114800" y="3124200"/>
            <a:ext cx="1219200" cy="1066800"/>
          </a:xfrm>
          <a:prstGeom prst="straightConnector1">
            <a:avLst/>
          </a:prstGeom>
          <a:solidFill>
            <a:schemeClr val="accent1"/>
          </a:solidFill>
          <a:ln w="50800" cap="flat" cmpd="sng" algn="ctr">
            <a:solidFill>
              <a:schemeClr val="tx1"/>
            </a:solidFill>
            <a:prstDash val="solid"/>
            <a:round/>
            <a:headEnd type="none" w="sm" len="sm"/>
            <a:tailEnd type="arrow"/>
          </a:ln>
          <a:effectLst/>
        </p:spPr>
      </p:cxnSp>
      <p:sp>
        <p:nvSpPr>
          <p:cNvPr id="50180" name="Rectangle 4"/>
          <p:cNvSpPr>
            <a:spLocks noChangeArrowheads="1"/>
          </p:cNvSpPr>
          <p:nvPr/>
        </p:nvSpPr>
        <p:spPr bwMode="auto">
          <a:xfrm>
            <a:off x="2895600" y="2133600"/>
            <a:ext cx="4724400" cy="13716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5400"/>
              <a:t>Present tense = ongoing process</a:t>
            </a:r>
          </a:p>
        </p:txBody>
      </p:sp>
    </p:spTree>
  </p:cSld>
  <p:clrMapOvr>
    <a:masterClrMapping/>
  </p:clrMapOvr>
  <p:transition>
    <p:wipe dir="r"/>
  </p:transition>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p:txBody>
          <a:bodyPr/>
          <a:lstStyle/>
          <a:p>
            <a:pPr>
              <a:defRPr/>
            </a:pPr>
            <a:r>
              <a:rPr lang="en-US" sz="8800" dirty="0"/>
              <a:t>1 Peter 1</a:t>
            </a:r>
          </a:p>
        </p:txBody>
      </p:sp>
      <p:sp>
        <p:nvSpPr>
          <p:cNvPr id="61443" name="Rectangle 3"/>
          <p:cNvSpPr>
            <a:spLocks noGrp="1" noChangeArrowheads="1"/>
          </p:cNvSpPr>
          <p:nvPr>
            <p:ph type="body" idx="4294967295"/>
          </p:nvPr>
        </p:nvSpPr>
        <p:spPr/>
        <p:txBody>
          <a:bodyPr/>
          <a:lstStyle/>
          <a:p>
            <a:pPr>
              <a:buFont typeface="Wingdings" pitchFamily="2" charset="2"/>
              <a:buNone/>
              <a:defRPr/>
            </a:pPr>
            <a:r>
              <a:rPr lang="en-US" sz="4800" dirty="0"/>
              <a:t>8 Though you have not seen him, you love him; and even though you do not see him now, you believe in him and are filled with an inexpressible and glorious joy,</a:t>
            </a:r>
          </a:p>
          <a:p>
            <a:pPr>
              <a:buFont typeface="Wingdings" pitchFamily="2" charset="2"/>
              <a:buNone/>
              <a:defRPr/>
            </a:pPr>
            <a:r>
              <a:rPr lang="en-US" sz="4800" dirty="0"/>
              <a:t>9 for you </a:t>
            </a:r>
            <a:r>
              <a:rPr lang="en-US" sz="4800" u="sng" dirty="0"/>
              <a:t>are receiving</a:t>
            </a:r>
            <a:r>
              <a:rPr lang="en-US" sz="4800" dirty="0"/>
              <a:t> the goal of your faith, the </a:t>
            </a:r>
            <a:r>
              <a:rPr lang="en-US" sz="4800" u="sng" dirty="0"/>
              <a:t>salvation</a:t>
            </a:r>
            <a:r>
              <a:rPr lang="en-US" sz="4800" dirty="0"/>
              <a:t> of your souls.</a:t>
            </a:r>
          </a:p>
        </p:txBody>
      </p:sp>
      <p:cxnSp>
        <p:nvCxnSpPr>
          <p:cNvPr id="6" name="Straight Arrow Connector 5"/>
          <p:cNvCxnSpPr/>
          <p:nvPr/>
        </p:nvCxnSpPr>
        <p:spPr bwMode="auto">
          <a:xfrm rot="5400000">
            <a:off x="4114800" y="3124200"/>
            <a:ext cx="1219200" cy="1066800"/>
          </a:xfrm>
          <a:prstGeom prst="straightConnector1">
            <a:avLst/>
          </a:prstGeom>
          <a:solidFill>
            <a:schemeClr val="accent1"/>
          </a:solidFill>
          <a:ln w="50800" cap="flat" cmpd="sng" algn="ctr">
            <a:solidFill>
              <a:schemeClr val="tx1"/>
            </a:solidFill>
            <a:prstDash val="solid"/>
            <a:round/>
            <a:headEnd type="none" w="sm" len="sm"/>
            <a:tailEnd type="arrow"/>
          </a:ln>
          <a:effectLst/>
        </p:spPr>
      </p:cxnSp>
      <p:sp>
        <p:nvSpPr>
          <p:cNvPr id="50180" name="Rectangle 4"/>
          <p:cNvSpPr>
            <a:spLocks noChangeArrowheads="1"/>
          </p:cNvSpPr>
          <p:nvPr/>
        </p:nvSpPr>
        <p:spPr bwMode="auto">
          <a:xfrm>
            <a:off x="2895600" y="2133600"/>
            <a:ext cx="4724400" cy="13716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5400"/>
              <a:t>Present tense = ongoing process</a:t>
            </a:r>
          </a:p>
        </p:txBody>
      </p:sp>
    </p:spTree>
  </p:cSld>
  <p:clrMapOvr>
    <a:masterClrMapping/>
  </p:clrMapOvr>
  <p:transition>
    <p:wipe dir="r"/>
  </p:transition>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p:txBody>
          <a:bodyPr/>
          <a:lstStyle/>
          <a:p>
            <a:pPr>
              <a:defRPr/>
            </a:pPr>
            <a:r>
              <a:rPr lang="en-US" sz="8800" dirty="0"/>
              <a:t>1 Peter 1</a:t>
            </a:r>
          </a:p>
        </p:txBody>
      </p:sp>
      <p:sp>
        <p:nvSpPr>
          <p:cNvPr id="61443" name="Rectangle 3"/>
          <p:cNvSpPr>
            <a:spLocks noGrp="1" noChangeArrowheads="1"/>
          </p:cNvSpPr>
          <p:nvPr>
            <p:ph type="body" idx="4294967295"/>
          </p:nvPr>
        </p:nvSpPr>
        <p:spPr/>
        <p:txBody>
          <a:bodyPr/>
          <a:lstStyle/>
          <a:p>
            <a:pPr>
              <a:buFont typeface="Wingdings" pitchFamily="2" charset="2"/>
              <a:buNone/>
              <a:defRPr/>
            </a:pPr>
            <a:r>
              <a:rPr lang="en-US" sz="4800" dirty="0"/>
              <a:t>8 Though you have not seen him, you love him; and even though you do not see him now, you believe in him and are filled with an inexpressible and glorious joy,</a:t>
            </a:r>
          </a:p>
          <a:p>
            <a:pPr>
              <a:buFont typeface="Wingdings" pitchFamily="2" charset="2"/>
              <a:buNone/>
              <a:defRPr/>
            </a:pPr>
            <a:r>
              <a:rPr lang="en-US" sz="4800" dirty="0"/>
              <a:t>9 for you </a:t>
            </a:r>
            <a:r>
              <a:rPr lang="en-US" sz="4800" u="sng" dirty="0"/>
              <a:t>are receiving</a:t>
            </a:r>
            <a:r>
              <a:rPr lang="en-US" sz="4800" dirty="0"/>
              <a:t> the goal of your faith, the </a:t>
            </a:r>
            <a:r>
              <a:rPr lang="en-US" sz="4800" u="sng" dirty="0"/>
              <a:t>salvation</a:t>
            </a:r>
            <a:r>
              <a:rPr lang="en-US" sz="4800" dirty="0"/>
              <a:t> of your souls.</a:t>
            </a:r>
          </a:p>
        </p:txBody>
      </p:sp>
      <p:cxnSp>
        <p:nvCxnSpPr>
          <p:cNvPr id="6" name="Straight Arrow Connector 5"/>
          <p:cNvCxnSpPr/>
          <p:nvPr/>
        </p:nvCxnSpPr>
        <p:spPr bwMode="auto">
          <a:xfrm rot="5400000">
            <a:off x="4114800" y="3124200"/>
            <a:ext cx="1219200" cy="1066800"/>
          </a:xfrm>
          <a:prstGeom prst="straightConnector1">
            <a:avLst/>
          </a:prstGeom>
          <a:solidFill>
            <a:schemeClr val="accent1"/>
          </a:solidFill>
          <a:ln w="50800" cap="flat" cmpd="sng" algn="ctr">
            <a:solidFill>
              <a:schemeClr val="tx1"/>
            </a:solidFill>
            <a:prstDash val="solid"/>
            <a:round/>
            <a:headEnd type="none" w="sm" len="sm"/>
            <a:tailEnd type="arrow"/>
          </a:ln>
          <a:effectLst/>
        </p:spPr>
      </p:cxnSp>
      <p:sp>
        <p:nvSpPr>
          <p:cNvPr id="50180" name="Rectangle 4"/>
          <p:cNvSpPr>
            <a:spLocks noChangeArrowheads="1"/>
          </p:cNvSpPr>
          <p:nvPr/>
        </p:nvSpPr>
        <p:spPr bwMode="auto">
          <a:xfrm>
            <a:off x="2895600" y="2133600"/>
            <a:ext cx="4724400" cy="13716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5400"/>
              <a:t>Present tense = ongoing process</a:t>
            </a:r>
          </a:p>
        </p:txBody>
      </p:sp>
      <p:sp>
        <p:nvSpPr>
          <p:cNvPr id="7" name="Rectangle 4"/>
          <p:cNvSpPr>
            <a:spLocks noChangeArrowheads="1"/>
          </p:cNvSpPr>
          <p:nvPr/>
        </p:nvSpPr>
        <p:spPr bwMode="auto">
          <a:xfrm>
            <a:off x="3048000" y="5257800"/>
            <a:ext cx="4724400" cy="15240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4400" dirty="0"/>
              <a:t>In the gospels, </a:t>
            </a:r>
            <a:r>
              <a:rPr lang="en-US" sz="4400" i="1" dirty="0" err="1"/>
              <a:t>sōzō</a:t>
            </a:r>
            <a:r>
              <a:rPr lang="en-US" sz="4400" dirty="0"/>
              <a:t> or </a:t>
            </a:r>
            <a:r>
              <a:rPr lang="en-US" sz="4400" i="1" dirty="0" err="1"/>
              <a:t>soteria</a:t>
            </a:r>
            <a:r>
              <a:rPr lang="en-US" sz="4400" dirty="0"/>
              <a:t> are used 16 times “to heal”</a:t>
            </a:r>
          </a:p>
        </p:txBody>
      </p:sp>
    </p:spTree>
  </p:cSld>
  <p:clrMapOvr>
    <a:masterClrMapping/>
  </p:clrMapOvr>
  <p:transition>
    <p:wipe dir="r"/>
  </p:transition>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p:txBody>
          <a:bodyPr/>
          <a:lstStyle/>
          <a:p>
            <a:pPr>
              <a:defRPr/>
            </a:pPr>
            <a:r>
              <a:rPr lang="en-US" sz="8800" dirty="0"/>
              <a:t>I Peter 1</a:t>
            </a:r>
          </a:p>
        </p:txBody>
      </p:sp>
      <p:sp>
        <p:nvSpPr>
          <p:cNvPr id="61443" name="Rectangle 3"/>
          <p:cNvSpPr>
            <a:spLocks noGrp="1" noChangeArrowheads="1"/>
          </p:cNvSpPr>
          <p:nvPr>
            <p:ph type="body" idx="4294967295"/>
          </p:nvPr>
        </p:nvSpPr>
        <p:spPr/>
        <p:txBody>
          <a:bodyPr/>
          <a:lstStyle/>
          <a:p>
            <a:pPr>
              <a:buFont typeface="Wingdings" pitchFamily="2" charset="2"/>
              <a:buNone/>
              <a:defRPr/>
            </a:pPr>
            <a:r>
              <a:rPr lang="en-US" sz="4800"/>
              <a:t>8 Though you have not seen him, you love him; and even though you do not see him now, you believe in him and are filled with an inexpressible and glorious joy,</a:t>
            </a:r>
          </a:p>
          <a:p>
            <a:pPr>
              <a:buFont typeface="Wingdings" pitchFamily="2" charset="2"/>
              <a:buNone/>
              <a:defRPr/>
            </a:pPr>
            <a:r>
              <a:rPr lang="en-US" sz="4800"/>
              <a:t>9 for you </a:t>
            </a:r>
            <a:r>
              <a:rPr lang="en-US" sz="4800" u="sng"/>
              <a:t>are receiving</a:t>
            </a:r>
            <a:r>
              <a:rPr lang="en-US" sz="4800"/>
              <a:t> the goal of your faith, the salvation of your souls.</a:t>
            </a:r>
          </a:p>
        </p:txBody>
      </p:sp>
      <p:cxnSp>
        <p:nvCxnSpPr>
          <p:cNvPr id="6" name="Straight Arrow Connector 5"/>
          <p:cNvCxnSpPr/>
          <p:nvPr/>
        </p:nvCxnSpPr>
        <p:spPr bwMode="auto">
          <a:xfrm rot="5400000">
            <a:off x="4114800" y="3124200"/>
            <a:ext cx="1219200" cy="1066800"/>
          </a:xfrm>
          <a:prstGeom prst="straightConnector1">
            <a:avLst/>
          </a:prstGeom>
          <a:solidFill>
            <a:schemeClr val="accent1"/>
          </a:solidFill>
          <a:ln w="50800" cap="flat" cmpd="sng" algn="ctr">
            <a:solidFill>
              <a:schemeClr val="tx1"/>
            </a:solidFill>
            <a:prstDash val="solid"/>
            <a:round/>
            <a:headEnd type="none" w="sm" len="sm"/>
            <a:tailEnd type="arrow"/>
          </a:ln>
          <a:effectLst/>
        </p:spPr>
      </p:cxnSp>
      <p:sp>
        <p:nvSpPr>
          <p:cNvPr id="50180" name="Rectangle 4"/>
          <p:cNvSpPr>
            <a:spLocks noChangeArrowheads="1"/>
          </p:cNvSpPr>
          <p:nvPr/>
        </p:nvSpPr>
        <p:spPr bwMode="auto">
          <a:xfrm>
            <a:off x="0" y="0"/>
            <a:ext cx="9144000" cy="68580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9000"/>
              </a:lnSpc>
              <a:spcBef>
                <a:spcPct val="15000"/>
              </a:spcBef>
            </a:pPr>
            <a:r>
              <a:rPr lang="en-US" sz="8000" dirty="0"/>
              <a:t>Peter’s list of gifts:</a:t>
            </a:r>
          </a:p>
          <a:p>
            <a:pPr algn="l">
              <a:lnSpc>
                <a:spcPct val="75000"/>
              </a:lnSpc>
              <a:spcBef>
                <a:spcPct val="15000"/>
              </a:spcBef>
              <a:buClr>
                <a:schemeClr val="accent2"/>
              </a:buClr>
              <a:buFont typeface="Wingdings" pitchFamily="2" charset="2"/>
              <a:buChar char="Ø"/>
            </a:pPr>
            <a:r>
              <a:rPr lang="en-US" sz="6600" dirty="0"/>
              <a:t>Chosenness</a:t>
            </a:r>
          </a:p>
          <a:p>
            <a:pPr algn="l">
              <a:lnSpc>
                <a:spcPct val="75000"/>
              </a:lnSpc>
              <a:spcBef>
                <a:spcPct val="15000"/>
              </a:spcBef>
              <a:buClr>
                <a:schemeClr val="accent2"/>
              </a:buClr>
              <a:buFont typeface="Wingdings" pitchFamily="2" charset="2"/>
              <a:buChar char="Ø"/>
            </a:pPr>
            <a:r>
              <a:rPr lang="en-US" sz="6600" dirty="0"/>
              <a:t>Sprinkled</a:t>
            </a:r>
          </a:p>
          <a:p>
            <a:pPr algn="l">
              <a:lnSpc>
                <a:spcPct val="75000"/>
              </a:lnSpc>
              <a:spcBef>
                <a:spcPct val="15000"/>
              </a:spcBef>
              <a:buClr>
                <a:schemeClr val="accent2"/>
              </a:buClr>
              <a:buFont typeface="Wingdings" pitchFamily="2" charset="2"/>
              <a:buChar char="Ø"/>
            </a:pPr>
            <a:r>
              <a:rPr lang="en-US" sz="6600" dirty="0"/>
              <a:t>Spiritually reborn</a:t>
            </a:r>
          </a:p>
          <a:p>
            <a:pPr algn="l">
              <a:lnSpc>
                <a:spcPct val="75000"/>
              </a:lnSpc>
              <a:spcBef>
                <a:spcPct val="15000"/>
              </a:spcBef>
              <a:buClr>
                <a:schemeClr val="accent2"/>
              </a:buClr>
              <a:buFont typeface="Wingdings" pitchFamily="2" charset="2"/>
              <a:buChar char="Ø"/>
            </a:pPr>
            <a:r>
              <a:rPr lang="en-US" sz="6600" dirty="0"/>
              <a:t>Kept by God’s power</a:t>
            </a:r>
          </a:p>
          <a:p>
            <a:pPr algn="l">
              <a:lnSpc>
                <a:spcPct val="75000"/>
              </a:lnSpc>
              <a:spcBef>
                <a:spcPct val="15000"/>
              </a:spcBef>
              <a:buClr>
                <a:schemeClr val="accent2"/>
              </a:buClr>
              <a:buFont typeface="Wingdings" pitchFamily="2" charset="2"/>
              <a:buChar char="Ø"/>
            </a:pPr>
            <a:r>
              <a:rPr lang="en-US" sz="6600" dirty="0"/>
              <a:t>Healing of the soul</a:t>
            </a:r>
          </a:p>
          <a:p>
            <a:pPr algn="l">
              <a:lnSpc>
                <a:spcPct val="75000"/>
              </a:lnSpc>
              <a:spcBef>
                <a:spcPct val="15000"/>
              </a:spcBef>
              <a:buClr>
                <a:schemeClr val="accent2"/>
              </a:buClr>
              <a:buFont typeface="Wingdings" pitchFamily="2" charset="2"/>
              <a:buChar char="Ø"/>
            </a:pPr>
            <a:r>
              <a:rPr lang="en-US" sz="6600" dirty="0"/>
              <a:t>Suffering</a:t>
            </a:r>
          </a:p>
          <a:p>
            <a:pPr algn="l">
              <a:lnSpc>
                <a:spcPct val="75000"/>
              </a:lnSpc>
              <a:spcBef>
                <a:spcPct val="15000"/>
              </a:spcBef>
              <a:buClr>
                <a:schemeClr val="accent2"/>
              </a:buClr>
              <a:buFont typeface="Wingdings" pitchFamily="2" charset="2"/>
              <a:buChar char="Ø"/>
            </a:pPr>
            <a:endParaRPr lang="en-US" sz="6600" dirty="0"/>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0180">
                                            <p:txEl>
                                              <p:pRg st="1" end="1"/>
                                            </p:txEl>
                                          </p:spTgt>
                                        </p:tgtEl>
                                        <p:attrNameLst>
                                          <p:attrName>style.visibility</p:attrName>
                                        </p:attrNameLst>
                                      </p:cBhvr>
                                      <p:to>
                                        <p:strVal val="visible"/>
                                      </p:to>
                                    </p:set>
                                    <p:animEffect transition="in" filter="wipe(left)">
                                      <p:cBhvr>
                                        <p:cTn id="7" dur="500"/>
                                        <p:tgtEl>
                                          <p:spTgt spid="5018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0180">
                                            <p:txEl>
                                              <p:pRg st="2" end="2"/>
                                            </p:txEl>
                                          </p:spTgt>
                                        </p:tgtEl>
                                        <p:attrNameLst>
                                          <p:attrName>style.visibility</p:attrName>
                                        </p:attrNameLst>
                                      </p:cBhvr>
                                      <p:to>
                                        <p:strVal val="visible"/>
                                      </p:to>
                                    </p:set>
                                    <p:animEffect transition="in" filter="wipe(left)">
                                      <p:cBhvr>
                                        <p:cTn id="12" dur="500"/>
                                        <p:tgtEl>
                                          <p:spTgt spid="5018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0180">
                                            <p:txEl>
                                              <p:pRg st="3" end="3"/>
                                            </p:txEl>
                                          </p:spTgt>
                                        </p:tgtEl>
                                        <p:attrNameLst>
                                          <p:attrName>style.visibility</p:attrName>
                                        </p:attrNameLst>
                                      </p:cBhvr>
                                      <p:to>
                                        <p:strVal val="visible"/>
                                      </p:to>
                                    </p:set>
                                    <p:animEffect transition="in" filter="wipe(left)">
                                      <p:cBhvr>
                                        <p:cTn id="17" dur="500"/>
                                        <p:tgtEl>
                                          <p:spTgt spid="5018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0180">
                                            <p:txEl>
                                              <p:pRg st="4" end="4"/>
                                            </p:txEl>
                                          </p:spTgt>
                                        </p:tgtEl>
                                        <p:attrNameLst>
                                          <p:attrName>style.visibility</p:attrName>
                                        </p:attrNameLst>
                                      </p:cBhvr>
                                      <p:to>
                                        <p:strVal val="visible"/>
                                      </p:to>
                                    </p:set>
                                    <p:animEffect transition="in" filter="wipe(left)">
                                      <p:cBhvr>
                                        <p:cTn id="22" dur="500"/>
                                        <p:tgtEl>
                                          <p:spTgt spid="50180">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0180">
                                            <p:txEl>
                                              <p:pRg st="5" end="5"/>
                                            </p:txEl>
                                          </p:spTgt>
                                        </p:tgtEl>
                                        <p:attrNameLst>
                                          <p:attrName>style.visibility</p:attrName>
                                        </p:attrNameLst>
                                      </p:cBhvr>
                                      <p:to>
                                        <p:strVal val="visible"/>
                                      </p:to>
                                    </p:set>
                                    <p:animEffect transition="in" filter="wipe(left)">
                                      <p:cBhvr>
                                        <p:cTn id="27" dur="500"/>
                                        <p:tgtEl>
                                          <p:spTgt spid="50180">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50180">
                                            <p:txEl>
                                              <p:pRg st="6" end="6"/>
                                            </p:txEl>
                                          </p:spTgt>
                                        </p:tgtEl>
                                        <p:attrNameLst>
                                          <p:attrName>style.visibility</p:attrName>
                                        </p:attrNameLst>
                                      </p:cBhvr>
                                      <p:to>
                                        <p:strVal val="visible"/>
                                      </p:to>
                                    </p:set>
                                    <p:animEffect transition="in" filter="wipe(left)">
                                      <p:cBhvr>
                                        <p:cTn id="32" dur="500"/>
                                        <p:tgtEl>
                                          <p:spTgt spid="5018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idx="4294967295"/>
          </p:nvPr>
        </p:nvSpPr>
        <p:spPr/>
        <p:txBody>
          <a:bodyPr/>
          <a:lstStyle/>
          <a:p>
            <a:pPr>
              <a:defRPr/>
            </a:pPr>
            <a:r>
              <a:rPr lang="en-US" sz="8800" dirty="0"/>
              <a:t>1 Peter 1</a:t>
            </a:r>
          </a:p>
        </p:txBody>
      </p:sp>
      <p:sp>
        <p:nvSpPr>
          <p:cNvPr id="66563" name="Rectangle 3"/>
          <p:cNvSpPr>
            <a:spLocks noGrp="1" noChangeArrowheads="1"/>
          </p:cNvSpPr>
          <p:nvPr>
            <p:ph type="body" idx="4294967295"/>
          </p:nvPr>
        </p:nvSpPr>
        <p:spPr>
          <a:xfrm>
            <a:off x="0" y="1219200"/>
            <a:ext cx="9144000" cy="4876800"/>
          </a:xfrm>
        </p:spPr>
        <p:txBody>
          <a:bodyPr/>
          <a:lstStyle/>
          <a:p>
            <a:pPr>
              <a:buFont typeface="Wingdings" pitchFamily="2" charset="2"/>
              <a:buNone/>
              <a:defRPr/>
            </a:pPr>
            <a:r>
              <a:rPr lang="en-US" sz="4800" dirty="0"/>
              <a:t>1 Peter, an apostle of Jesus Christ, </a:t>
            </a:r>
          </a:p>
          <a:p>
            <a:pPr>
              <a:buFont typeface="Wingdings" pitchFamily="2" charset="2"/>
              <a:buNone/>
              <a:defRPr/>
            </a:pPr>
            <a:r>
              <a:rPr lang="en-US" sz="4800" dirty="0"/>
              <a:t>To God’s elect, strangers in the world, scattered throughout </a:t>
            </a:r>
            <a:r>
              <a:rPr lang="en-US" sz="4800" u="sng" dirty="0"/>
              <a:t>Pontus, Galatia, Cappadocia, Asia and Bithynia</a:t>
            </a:r>
            <a:r>
              <a:rPr lang="en-US" sz="4800" dirty="0"/>
              <a:t>,</a:t>
            </a: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a:defRPr/>
            </a:pPr>
            <a:r>
              <a:rPr lang="en-US" sz="8800" dirty="0"/>
              <a:t>1 Peter 1</a:t>
            </a:r>
          </a:p>
        </p:txBody>
      </p:sp>
      <p:sp>
        <p:nvSpPr>
          <p:cNvPr id="54275" name="Rectangle 3"/>
          <p:cNvSpPr>
            <a:spLocks noGrp="1" noChangeArrowheads="1"/>
          </p:cNvSpPr>
          <p:nvPr>
            <p:ph type="body" idx="1"/>
          </p:nvPr>
        </p:nvSpPr>
        <p:spPr/>
        <p:txBody>
          <a:bodyPr/>
          <a:lstStyle/>
          <a:p>
            <a:pPr>
              <a:spcBef>
                <a:spcPct val="10000"/>
              </a:spcBef>
              <a:buFont typeface="Wingdings" pitchFamily="2" charset="2"/>
              <a:buNone/>
              <a:defRPr/>
            </a:pPr>
            <a:r>
              <a:rPr lang="en-US" sz="4800"/>
              <a:t>2 who are chosen according to the foreknowledge of God the Father, by the sanctifying work of the Spirit, that you may obey Jesus Christ and be sprinkled with His blood: May grace and peace be yours in fullest measure.</a:t>
            </a:r>
          </a:p>
        </p:txBody>
      </p:sp>
    </p:spTree>
  </p:cSld>
  <p:clrMapOvr>
    <a:masterClrMapping/>
  </p:clrMapOvr>
  <p:transition>
    <p:wipe dir="r"/>
  </p:transition>
</p:sld>
</file>

<file path=ppt/theme/theme1.xml><?xml version="1.0" encoding="utf-8"?>
<a:theme xmlns:a="http://schemas.openxmlformats.org/drawingml/2006/main" name="denblue">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denblu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04775" cap="flat" cmpd="sng" algn="ctr">
          <a:solidFill>
            <a:schemeClr val="tx1"/>
          </a:solidFill>
          <a:prstDash val="solid"/>
          <a:round/>
          <a:headEnd type="none" w="sm" len="sm"/>
          <a:tailEnd type="stealth" w="lg" len="lg"/>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solidFill>
          <a:schemeClr val="accent1"/>
        </a:solidFill>
        <a:ln w="50800" cap="flat" cmpd="sng" algn="ctr">
          <a:solidFill>
            <a:schemeClr val="tx1"/>
          </a:solidFill>
          <a:prstDash val="solid"/>
          <a:round/>
          <a:headEnd type="none" w="sm" len="sm"/>
          <a:tailEnd type="none" w="lg" len="lg"/>
        </a:ln>
        <a:effectLst/>
      </a:spPr>
      <a:bodyPr/>
      <a:lstStyle/>
    </a:lnDef>
  </a:objectDefaults>
  <a:extraClrSchemeLst>
    <a:extraClrScheme>
      <a:clrScheme name="denblu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nblu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nblu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nblu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nblu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nblu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nblu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denblue</Template>
  <TotalTime>0</TotalTime>
  <Words>4688</Words>
  <Application>Microsoft Office PowerPoint</Application>
  <PresentationFormat>On-screen Show (4:3)</PresentationFormat>
  <Paragraphs>354</Paragraphs>
  <Slides>74</Slides>
  <Notes>74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74</vt:i4>
      </vt:variant>
    </vt:vector>
  </HeadingPairs>
  <TitlesOfParts>
    <vt:vector size="78" baseType="lpstr">
      <vt:lpstr>Calibri</vt:lpstr>
      <vt:lpstr>Times New Roman</vt:lpstr>
      <vt:lpstr>Wingdings</vt:lpstr>
      <vt:lpstr>denblue</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I Peter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2021-07-17T16:03:20Z</dcterms:created>
  <dcterms:modified xsi:type="dcterms:W3CDTF">2021-07-17T16:04:06Z</dcterms:modified>
</cp:coreProperties>
</file>