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4" r:id="rId1"/>
  </p:sldMasterIdLst>
  <p:notesMasterIdLst>
    <p:notesMasterId r:id="rId34"/>
  </p:notesMasterIdLst>
  <p:handoutMasterIdLst>
    <p:handoutMasterId r:id="rId35"/>
  </p:handoutMasterIdLst>
  <p:sldIdLst>
    <p:sldId id="641" r:id="rId2"/>
    <p:sldId id="257" r:id="rId3"/>
    <p:sldId id="696" r:id="rId4"/>
    <p:sldId id="697" r:id="rId5"/>
    <p:sldId id="698" r:id="rId6"/>
    <p:sldId id="699" r:id="rId7"/>
    <p:sldId id="700" r:id="rId8"/>
    <p:sldId id="701" r:id="rId9"/>
    <p:sldId id="702" r:id="rId10"/>
    <p:sldId id="703" r:id="rId11"/>
    <p:sldId id="705" r:id="rId12"/>
    <p:sldId id="707" r:id="rId13"/>
    <p:sldId id="710" r:id="rId14"/>
    <p:sldId id="709" r:id="rId15"/>
    <p:sldId id="712" r:id="rId16"/>
    <p:sldId id="711" r:id="rId17"/>
    <p:sldId id="725" r:id="rId18"/>
    <p:sldId id="706" r:id="rId19"/>
    <p:sldId id="713" r:id="rId20"/>
    <p:sldId id="714" r:id="rId21"/>
    <p:sldId id="715" r:id="rId22"/>
    <p:sldId id="716" r:id="rId23"/>
    <p:sldId id="721" r:id="rId24"/>
    <p:sldId id="722" r:id="rId25"/>
    <p:sldId id="723" r:id="rId26"/>
    <p:sldId id="717" r:id="rId27"/>
    <p:sldId id="718" r:id="rId28"/>
    <p:sldId id="726" r:id="rId29"/>
    <p:sldId id="719" r:id="rId30"/>
    <p:sldId id="724" r:id="rId31"/>
    <p:sldId id="720" r:id="rId32"/>
    <p:sldId id="695" r:id="rId33"/>
  </p:sldIdLst>
  <p:sldSz cx="12192000" cy="6858000"/>
  <p:notesSz cx="6858000" cy="9144000"/>
  <p:kinsoku lang="ja-JP" invalStChars="" invalEndChars="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2DB2B"/>
    <a:srgbClr val="3B3B3B"/>
    <a:srgbClr val="6B6B6B"/>
    <a:srgbClr val="000000"/>
    <a:srgbClr val="00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B915E-6C88-4E8D-8C26-9B9655ECA231}" v="475" dt="2021-12-12T15:05:39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92" autoAdjust="0"/>
    <p:restoredTop sz="94617" autoAdjust="0"/>
  </p:normalViewPr>
  <p:slideViewPr>
    <p:cSldViewPr>
      <p:cViewPr varScale="1">
        <p:scale>
          <a:sx n="62" d="100"/>
          <a:sy n="62" d="100"/>
        </p:scale>
        <p:origin x="76" y="4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42"/>
    </p:cViewPr>
  </p:sorterViewPr>
  <p:notesViewPr>
    <p:cSldViewPr>
      <p:cViewPr>
        <p:scale>
          <a:sx n="100" d="100"/>
          <a:sy n="100" d="100"/>
        </p:scale>
        <p:origin x="-78" y="1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2709505D-50CD-4818-839B-FACE8CDCB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algn="l" defTabSz="8683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4975" algn="l" defTabSz="8683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68363" algn="l" defTabSz="8683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03338" algn="l" defTabSz="8683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36725" algn="l" defTabSz="8683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>
                <a:effectLst/>
                <a:latin typeface="Arial" panose="020B0604020202020204" pitchFamily="34" charset="0"/>
              </a:rPr>
              <a:t>Page </a:t>
            </a:r>
            <a:fld id="{762A1C3F-D166-4273-A7BD-3A7FB3D4DDB6}" type="slidenum">
              <a:rPr lang="en-US" altLang="en-US" sz="1200">
                <a:effectLst/>
                <a:latin typeface="Arial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>
              <a:effectLst/>
              <a:latin typeface="Arial" panose="020B060402020202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12D8FA87-FA8A-4723-81EA-4DD0E688592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Dennis McCallum 1 Thessalonians 1</a:t>
            </a:r>
          </a:p>
          <a:p>
            <a:r>
              <a:rPr lang="en-US" altLang="en-US"/>
              <a:t>Sunday PM 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91807A0A-84D7-4CFE-9E1C-C2D7462931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7FDC6C12-5DF1-4530-9163-907B0935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algn="l" defTabSz="8683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4975" algn="l" defTabSz="8683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68363" algn="l" defTabSz="8683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03338" algn="l" defTabSz="8683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36725" algn="l" defTabSz="8683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>
                <a:effectLst/>
                <a:latin typeface="Arial" panose="020B0604020202020204" pitchFamily="34" charset="0"/>
              </a:rPr>
              <a:t>Page </a:t>
            </a:r>
            <a:fld id="{E256CB39-FB93-4AC6-B6E7-9C69E5729354}" type="slidenum">
              <a:rPr lang="en-US" altLang="en-US" sz="1200">
                <a:effectLst/>
                <a:latin typeface="Arial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>
              <a:effectLst/>
              <a:latin typeface="Arial" panose="020B060402020202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A29FE844-864C-4FFA-B6B7-5FC78A868B7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FDE2DF6B-61F4-4B93-99CE-77F7743A5B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757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82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7350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9791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0085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A2AE349-DB73-4021-B649-1E149B138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0" y="2895600"/>
            <a:ext cx="5715000" cy="25908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5061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3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30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9D223-148E-4EDE-841E-A7D82062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Fulfills Prophecy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E29517-8202-4882-ACCF-503992019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Messiah would</a:t>
            </a:r>
          </a:p>
          <a:p>
            <a:pPr lvl="1"/>
            <a:r>
              <a:rPr lang="en-US" dirty="0"/>
              <a:t>Be born of a virgin (Isa 7:14)</a:t>
            </a:r>
          </a:p>
          <a:p>
            <a:pPr lvl="1"/>
            <a:r>
              <a:rPr lang="en-US" dirty="0"/>
              <a:t>In Bethlehem (Micah 5:2)</a:t>
            </a:r>
          </a:p>
          <a:p>
            <a:pPr lvl="1"/>
            <a:r>
              <a:rPr lang="en-US" dirty="0"/>
              <a:t>A descendent of David (2 Sam 7:8-16)</a:t>
            </a:r>
          </a:p>
          <a:p>
            <a:pPr lvl="1"/>
            <a:r>
              <a:rPr lang="en-US" dirty="0"/>
              <a:t>Would be “cut of and return” in 33 A.D. (Daniel 9)</a:t>
            </a:r>
          </a:p>
          <a:p>
            <a:pPr lvl="1"/>
            <a:r>
              <a:rPr lang="en-US" dirty="0"/>
              <a:t>Raised from the dead (Matt 20:19 and many others)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37FEFD-4A6C-4B38-B710-49FC73BFDF8F}"/>
              </a:ext>
            </a:extLst>
          </p:cNvPr>
          <p:cNvSpPr txBox="1"/>
          <p:nvPr/>
        </p:nvSpPr>
        <p:spPr>
          <a:xfrm>
            <a:off x="685800" y="1462088"/>
            <a:ext cx="9786257" cy="45243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Jesus is making the deliberate statement “I am the Messiah” by coming to Jerusalem this </a:t>
            </a:r>
            <a:r>
              <a:rPr lang="en-US" sz="4800" dirty="0" smtClean="0"/>
              <a:t>way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6709232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9D223-148E-4EDE-841E-A7D82062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Fulfills Prophecy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E29517-8202-4882-ACCF-503992019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imagery of a king arriving on a donkey</a:t>
            </a:r>
          </a:p>
        </p:txBody>
      </p:sp>
    </p:spTree>
    <p:extLst>
      <p:ext uri="{BB962C8B-B14F-4D97-AF65-F5344CB8AC3E}">
        <p14:creationId xmlns:p14="http://schemas.microsoft.com/office/powerpoint/2010/main" val="1171457422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22037-541B-4A14-9E20-83A092A9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Powerful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6079F-7588-49ED-A56E-EC2BD852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Roman procession</a:t>
            </a:r>
          </a:p>
          <a:p>
            <a:r>
              <a:rPr lang="en-US" dirty="0"/>
              <a:t>Recognition of Jesus’ role as king</a:t>
            </a:r>
          </a:p>
          <a:p>
            <a:r>
              <a:rPr lang="en-US" dirty="0"/>
              <a:t>Recognizing the fulfillment of OT prophecy</a:t>
            </a:r>
          </a:p>
          <a:p>
            <a:r>
              <a:rPr lang="en-US" dirty="0"/>
              <a:t>The Joy of the people as they welcome him!</a:t>
            </a:r>
          </a:p>
        </p:txBody>
      </p:sp>
    </p:spTree>
    <p:extLst>
      <p:ext uri="{BB962C8B-B14F-4D97-AF65-F5344CB8AC3E}">
        <p14:creationId xmlns:p14="http://schemas.microsoft.com/office/powerpoint/2010/main" val="29750680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22037-541B-4A14-9E20-83A092A9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Powerful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6079F-7588-49ED-A56E-EC2BD852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Roman procession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7226E0-16D0-4650-90C6-B38501B1B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2192000" cy="54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08173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22037-541B-4A14-9E20-83A092A9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Powerful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6079F-7588-49ED-A56E-EC2BD852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Roman procession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7226E0-16D0-4650-90C6-B38501B1B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12192000" cy="5499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237F9B-8CE4-4209-99E7-14D1478D3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986680"/>
            <a:ext cx="10591800" cy="59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220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22037-541B-4A14-9E20-83A092A9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Powerful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6079F-7588-49ED-A56E-EC2BD852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Roman procession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7226E0-16D0-4650-90C6-B38501B1B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481"/>
            <a:ext cx="12192000" cy="5499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DCA782-73E7-48D2-BCF7-00EB138B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1881"/>
            <a:ext cx="12192000" cy="5499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237F9B-8CE4-4209-99E7-14D1478D3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1881"/>
            <a:ext cx="10591800" cy="596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FEB156-2C8B-49F2-BE0C-E6D9523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804216"/>
            <a:ext cx="12192000" cy="51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466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22037-541B-4A14-9E20-83A092A9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Powerful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6079F-7588-49ED-A56E-EC2BD852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Roman procession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7226E0-16D0-4650-90C6-B38501B1B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481"/>
            <a:ext cx="12192000" cy="5499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DCA782-73E7-48D2-BCF7-00EB138B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1881"/>
            <a:ext cx="12192000" cy="5499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237F9B-8CE4-4209-99E7-14D1478D3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1881"/>
            <a:ext cx="10591800" cy="596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AE5912-69A2-4CB4-A560-E1A73789E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799306"/>
            <a:ext cx="10431331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5687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22037-541B-4A14-9E20-83A092A9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Powerful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6079F-7588-49ED-A56E-EC2BD852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Roman procession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7226E0-16D0-4650-90C6-B38501B1B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481"/>
            <a:ext cx="12192000" cy="5499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DCA782-73E7-48D2-BCF7-00EB138B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1881"/>
            <a:ext cx="12192000" cy="5499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237F9B-8CE4-4209-99E7-14D1478D3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1881"/>
            <a:ext cx="10591800" cy="596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AE5912-69A2-4CB4-A560-E1A73789E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675203"/>
            <a:ext cx="10431331" cy="5896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E07A63-3692-4796-8446-F301DD04F1C4}"/>
              </a:ext>
            </a:extLst>
          </p:cNvPr>
          <p:cNvSpPr txBox="1"/>
          <p:nvPr/>
        </p:nvSpPr>
        <p:spPr>
          <a:xfrm>
            <a:off x="1524000" y="914400"/>
            <a:ext cx="7731868" cy="50167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effectLst/>
              </a:rPr>
              <a:t>Isaiah 55:8–9 (NASB95) — </a:t>
            </a:r>
            <a:r>
              <a:rPr lang="en-US" sz="4000" b="1" u="none" strike="noStrike" dirty="0">
                <a:effectLst/>
              </a:rPr>
              <a:t>8</a:t>
            </a:r>
            <a:r>
              <a:rPr lang="en-US" sz="4000" u="none" strike="noStrike" dirty="0">
                <a:effectLst/>
              </a:rPr>
              <a:t> </a:t>
            </a:r>
            <a:r>
              <a:rPr lang="en-US" sz="4000" dirty="0"/>
              <a:t>“For My thoughts are not your thoughts, Nor are your ways My ways,” declares the </a:t>
            </a:r>
            <a:r>
              <a:rPr lang="en-US" sz="4000" cap="small" dirty="0">
                <a:effectLst/>
              </a:rPr>
              <a:t>Lord</a:t>
            </a:r>
            <a:r>
              <a:rPr lang="en-US" sz="4000" dirty="0"/>
              <a:t>. </a:t>
            </a:r>
            <a:r>
              <a:rPr lang="en-US" sz="4000" b="1" u="none" strike="noStrike" dirty="0">
                <a:effectLst/>
              </a:rPr>
              <a:t>9</a:t>
            </a:r>
            <a:r>
              <a:rPr lang="en-US" sz="4000" u="none" strike="noStrike" dirty="0">
                <a:effectLst/>
              </a:rPr>
              <a:t> </a:t>
            </a:r>
            <a:r>
              <a:rPr lang="en-US" sz="4000" dirty="0"/>
              <a:t>“For as the heavens are higher than the earth, So are My ways higher than your ways And My thoughts than your thoughts. </a:t>
            </a:r>
          </a:p>
        </p:txBody>
      </p:sp>
    </p:spTree>
    <p:extLst>
      <p:ext uri="{BB962C8B-B14F-4D97-AF65-F5344CB8AC3E}">
        <p14:creationId xmlns:p14="http://schemas.microsoft.com/office/powerpoint/2010/main" val="4185891912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922D7-8812-4902-AE12-DC21F5A9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Matthew 21:6–9 (NASB95) 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A97C9A-8642-4B60-A66B-E1390D83A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6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The disciples went and did just as Jesus had instructed them, </a:t>
            </a:r>
            <a:r>
              <a:rPr lang="en-US" b="1" u="none" strike="noStrike" dirty="0">
                <a:effectLst/>
              </a:rPr>
              <a:t>7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and brought the donkey and the colt, and laid their coats on them; and He sat on the coats. </a:t>
            </a:r>
            <a:r>
              <a:rPr lang="en-US" b="1" u="none" strike="noStrike" dirty="0">
                <a:effectLst/>
              </a:rPr>
              <a:t>8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Most of the crowd spread their coats in the road, and others were cutting branches from the trees and spreading them in the road.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47568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2920E-0057-4D89-BF36-6E0C4A20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Matthew 21:6-9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66000C-989B-4319-ADB8-CC7F68D38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9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The crowds going ahead of Him, and those who followed, were shouting, “Hosanna to the Son of David; </a:t>
            </a:r>
            <a:r>
              <a:rPr lang="en-US" cap="small" dirty="0">
                <a:effectLst/>
              </a:rPr>
              <a:t>Blessed is He who comes in the name of the Lord</a:t>
            </a:r>
            <a:r>
              <a:rPr lang="en-US" dirty="0"/>
              <a:t>; Hosanna in the highest!”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3976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91091C2D-CF3D-453C-9D39-8365F181DB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6057" y="2209800"/>
            <a:ext cx="8599714" cy="1003865"/>
          </a:xfrm>
          <a:noFill/>
          <a:ln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6600" dirty="0"/>
              <a:t>Matthew 21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1D04790B-6BAD-44EA-B253-CB8B14496A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3213665"/>
            <a:ext cx="7620000" cy="1655762"/>
          </a:xfrm>
          <a:noFill/>
          <a:ln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400" dirty="0"/>
              <a:t>The Triumphal Entry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16DE4-7759-4D4D-A76C-AE2D25D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Hosanna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A97680-CAB3-4183-8C4F-6C70BABBD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“Hosanna”= </a:t>
            </a:r>
          </a:p>
          <a:p>
            <a:r>
              <a:rPr lang="he-IL" dirty="0"/>
              <a:t>יָשַׁע</a:t>
            </a:r>
            <a:r>
              <a:rPr lang="en-US" dirty="0"/>
              <a:t> (</a:t>
            </a:r>
            <a:r>
              <a:rPr lang="en-US" dirty="0" err="1"/>
              <a:t>yāšaʿ</a:t>
            </a:r>
            <a:r>
              <a:rPr lang="en-US" dirty="0"/>
              <a:t>) be saved, be delivered</a:t>
            </a:r>
          </a:p>
          <a:p>
            <a:r>
              <a:rPr lang="he-IL" dirty="0"/>
              <a:t>נָא</a:t>
            </a:r>
            <a:r>
              <a:rPr lang="en-US" dirty="0"/>
              <a:t> (</a:t>
            </a:r>
            <a:r>
              <a:rPr lang="en-US" dirty="0" err="1"/>
              <a:t>nāʾ</a:t>
            </a:r>
            <a:r>
              <a:rPr lang="en-US" dirty="0"/>
              <a:t>) I (we) pray; now.</a:t>
            </a:r>
          </a:p>
          <a:p>
            <a:pPr marL="0" indent="0">
              <a:buNone/>
            </a:pPr>
            <a:r>
              <a:rPr lang="en-US" dirty="0"/>
              <a:t>Please save us!</a:t>
            </a:r>
          </a:p>
          <a:p>
            <a:pPr lvl="1"/>
            <a:r>
              <a:rPr lang="en-US" dirty="0"/>
              <a:t>Term for worship of God</a:t>
            </a:r>
          </a:p>
          <a:p>
            <a:pPr lvl="1"/>
            <a:r>
              <a:rPr lang="en-US" dirty="0"/>
              <a:t>Quoting Ps 118</a:t>
            </a:r>
          </a:p>
        </p:txBody>
      </p:sp>
    </p:spTree>
    <p:extLst>
      <p:ext uri="{BB962C8B-B14F-4D97-AF65-F5344CB8AC3E}">
        <p14:creationId xmlns:p14="http://schemas.microsoft.com/office/powerpoint/2010/main" val="42118619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EC914-6220-4982-93B7-6B776A2A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Luke 19:36–37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CD0259-977C-44DA-90A3-DE42B27F3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36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As He was going, they were spreading their coats on the road. </a:t>
            </a:r>
            <a:r>
              <a:rPr lang="en-US" b="1" u="none" strike="noStrike" dirty="0">
                <a:effectLst/>
              </a:rPr>
              <a:t>37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As soon as He was approaching, near the descent of the Mount of Olives, the whole crowd of the disciples began to praise God joyfully with a loud voice for all the miracles which they had seen,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70620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583F7-7558-4E0D-84D4-7EDFBC7A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Luke 19:38–40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7E4DDC-3DB2-4FAF-9CA9-C0DFDAC06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38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shouting: “</a:t>
            </a:r>
            <a:r>
              <a:rPr lang="en-US" cap="small" dirty="0">
                <a:effectLst/>
              </a:rPr>
              <a:t>Blessed is the</a:t>
            </a:r>
            <a:r>
              <a:rPr lang="en-US" dirty="0"/>
              <a:t> </a:t>
            </a:r>
            <a:r>
              <a:rPr lang="en-US" cap="small" dirty="0">
                <a:effectLst/>
              </a:rPr>
              <a:t>King who comes in the name of the Lord</a:t>
            </a:r>
            <a:r>
              <a:rPr lang="en-US" dirty="0"/>
              <a:t>; Peace in heaven and glory in the highest!” </a:t>
            </a:r>
            <a:r>
              <a:rPr lang="en-US" b="1" u="none" strike="noStrike" dirty="0">
                <a:effectLst/>
              </a:rPr>
              <a:t>39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Some of the Pharisees in the crowd said to Him, “Teacher, rebuke Your disciples.” </a:t>
            </a:r>
            <a:r>
              <a:rPr lang="en-US" b="1" u="none" strike="noStrike" dirty="0">
                <a:effectLst/>
              </a:rPr>
              <a:t>40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But Jesus answered, “I tell you, if these become silent, the stones will cry out!”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50713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C21E52-EE5F-4C13-BEB2-A23696FB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is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1B2BF6-A095-4CDA-A297-2120BC26F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clearly affirms His role</a:t>
            </a:r>
          </a:p>
          <a:p>
            <a:r>
              <a:rPr lang="en-US" dirty="0"/>
              <a:t>He doesn’t come to conquer Rome</a:t>
            </a:r>
          </a:p>
          <a:p>
            <a:r>
              <a:rPr lang="en-US" dirty="0"/>
              <a:t>He comes to show us our need for God</a:t>
            </a:r>
          </a:p>
          <a:p>
            <a:r>
              <a:rPr lang="en-US" dirty="0"/>
              <a:t>He confronts us with a problem in our hearts</a:t>
            </a:r>
          </a:p>
        </p:txBody>
      </p:sp>
    </p:spTree>
    <p:extLst>
      <p:ext uri="{BB962C8B-B14F-4D97-AF65-F5344CB8AC3E}">
        <p14:creationId xmlns:p14="http://schemas.microsoft.com/office/powerpoint/2010/main" val="25609609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C21E52-EE5F-4C13-BEB2-A23696FB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is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1B2BF6-A095-4CDA-A297-2120BC26F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clearly affirms His role</a:t>
            </a:r>
          </a:p>
          <a:p>
            <a:r>
              <a:rPr lang="en-US" dirty="0"/>
              <a:t>He doesn’t come to conquer Rome</a:t>
            </a:r>
          </a:p>
          <a:p>
            <a:r>
              <a:rPr lang="en-US" dirty="0"/>
              <a:t>He comes to show us our need for God</a:t>
            </a:r>
          </a:p>
          <a:p>
            <a:r>
              <a:rPr lang="en-US" dirty="0"/>
              <a:t>He confronts us with a problem in our hearts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13A05D-E404-4A84-8A84-1AE025C6A3D0}"/>
              </a:ext>
            </a:extLst>
          </p:cNvPr>
          <p:cNvSpPr txBox="1"/>
          <p:nvPr/>
        </p:nvSpPr>
        <p:spPr>
          <a:xfrm>
            <a:off x="290123" y="1651552"/>
            <a:ext cx="10779426" cy="34778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4400" b="1" dirty="0" smtClean="0">
              <a:effectLst/>
            </a:endParaRPr>
          </a:p>
          <a:p>
            <a:r>
              <a:rPr lang="en-US" sz="4400" b="1" dirty="0" smtClean="0">
                <a:effectLst/>
              </a:rPr>
              <a:t> Romans </a:t>
            </a:r>
            <a:r>
              <a:rPr lang="en-US" sz="4400" b="1" dirty="0">
                <a:effectLst/>
              </a:rPr>
              <a:t>3:23 (NASB95) — </a:t>
            </a:r>
            <a:r>
              <a:rPr lang="en-US" sz="4400" b="1" u="none" strike="noStrike" dirty="0">
                <a:effectLst/>
              </a:rPr>
              <a:t>23</a:t>
            </a:r>
            <a:r>
              <a:rPr lang="en-US" sz="4400" u="none" strike="noStrike" dirty="0">
                <a:effectLst/>
              </a:rPr>
              <a:t> </a:t>
            </a:r>
            <a:r>
              <a:rPr lang="en-US" sz="4400" u="none" strike="noStrike" dirty="0" smtClean="0">
                <a:effectLst/>
              </a:rPr>
              <a:t>   </a:t>
            </a:r>
            <a:r>
              <a:rPr lang="en-US" sz="4400" dirty="0" smtClean="0"/>
              <a:t>for </a:t>
            </a:r>
            <a:r>
              <a:rPr lang="en-US" sz="4400" dirty="0"/>
              <a:t>all have sinned and </a:t>
            </a:r>
            <a:r>
              <a:rPr lang="en-US" sz="4400" dirty="0" smtClean="0"/>
              <a:t>fall short </a:t>
            </a:r>
            <a:r>
              <a:rPr lang="en-US" sz="4400" dirty="0"/>
              <a:t>of the glory of God, </a:t>
            </a:r>
            <a:endParaRPr lang="en-US" sz="4400" dirty="0" smtClean="0"/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1084782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0227C-DCF3-45B9-8AB9-483DEA86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God do you want?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68DC73-48EB-416C-BAD9-44F5B41D6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God who protects you</a:t>
            </a:r>
          </a:p>
          <a:p>
            <a:r>
              <a:rPr lang="en-US" dirty="0"/>
              <a:t>A God who punishes evil</a:t>
            </a:r>
          </a:p>
          <a:p>
            <a:r>
              <a:rPr lang="en-US" dirty="0"/>
              <a:t>Who give you freedom</a:t>
            </a:r>
          </a:p>
          <a:p>
            <a:r>
              <a:rPr lang="en-US" dirty="0"/>
              <a:t>Who solves your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168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583F7-7558-4E0D-84D4-7EDFBC7A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Luke 19:41–44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7E4DDC-3DB2-4FAF-9CA9-C0DFDAC06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41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When He approached Jerusalem, He saw the city and wept over it, </a:t>
            </a:r>
            <a:r>
              <a:rPr lang="en-US" b="1" u="none" strike="noStrike" dirty="0">
                <a:effectLst/>
              </a:rPr>
              <a:t>42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saying, “If you had known in this day, even you, the things which make for peace! But now they have been hidden from your eyes.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74184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D2C6F-A520-4444-964A-5C9A6D09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Lament Over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ECDD53-F5E3-4381-973C-65C5C6C23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in a moment of triumph He grieves for those who don’t know Him</a:t>
            </a:r>
          </a:p>
          <a:p>
            <a:r>
              <a:rPr lang="en-US" dirty="0"/>
              <a:t>His thoughts are always about others</a:t>
            </a:r>
          </a:p>
          <a:p>
            <a:r>
              <a:rPr lang="en-US" dirty="0"/>
              <a:t>God wants to bring us peace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465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D2C6F-A520-4444-964A-5C9A6D09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Lament Over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ECDD53-F5E3-4381-973C-65C5C6C23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in a moment of triumph He grieves for those who don’t know Him</a:t>
            </a:r>
          </a:p>
          <a:p>
            <a:r>
              <a:rPr lang="en-US" dirty="0"/>
              <a:t>His thoughts are always about others</a:t>
            </a:r>
          </a:p>
          <a:p>
            <a:r>
              <a:rPr lang="en-US" dirty="0"/>
              <a:t>God wants to bring us peace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480395-2A78-44B4-8A77-09D59EBE1225}"/>
              </a:ext>
            </a:extLst>
          </p:cNvPr>
          <p:cNvSpPr txBox="1"/>
          <p:nvPr/>
        </p:nvSpPr>
        <p:spPr>
          <a:xfrm>
            <a:off x="533400" y="3886200"/>
            <a:ext cx="10287000" cy="23083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effectLst/>
              </a:rPr>
              <a:t>Psalm 85:8 (NASB95) — </a:t>
            </a:r>
            <a:r>
              <a:rPr lang="en-US" sz="3600" b="1" u="none" strike="noStrike" dirty="0">
                <a:effectLst/>
              </a:rPr>
              <a:t>8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I will hear what God the 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/>
              <a:t> will say; For He will speak peace to His people, to His godly ones; But let them not turn back to folly. </a:t>
            </a:r>
          </a:p>
        </p:txBody>
      </p:sp>
    </p:spTree>
    <p:extLst>
      <p:ext uri="{BB962C8B-B14F-4D97-AF65-F5344CB8AC3E}">
        <p14:creationId xmlns:p14="http://schemas.microsoft.com/office/powerpoint/2010/main" val="17936900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D2C6F-A520-4444-964A-5C9A6D09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ECDD53-F5E3-4381-973C-65C5C6C23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is the Messiah and the fulfillment of God’s promises</a:t>
            </a:r>
          </a:p>
          <a:p>
            <a:r>
              <a:rPr lang="en-US" dirty="0"/>
              <a:t>God is NOT like us</a:t>
            </a:r>
          </a:p>
          <a:p>
            <a:pPr lvl="1"/>
            <a:r>
              <a:rPr lang="en-US" dirty="0"/>
              <a:t>He deserves triumph </a:t>
            </a:r>
          </a:p>
          <a:p>
            <a:pPr lvl="1"/>
            <a:r>
              <a:rPr lang="en-US" dirty="0"/>
              <a:t>He deserves worship</a:t>
            </a:r>
          </a:p>
          <a:p>
            <a:pPr lvl="1"/>
            <a:r>
              <a:rPr lang="en-US" dirty="0"/>
              <a:t>He grieves for those who don’t know Him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067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xmlns="" id="{C35B773C-2FEF-4A53-A983-5FCDFAEAC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143" y="669668"/>
            <a:ext cx="11516784" cy="828432"/>
          </a:xfrm>
          <a:noFill/>
          <a:ln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Context</a:t>
            </a:r>
            <a:endParaRPr lang="en-US" altLang="en-US" sz="4800" dirty="0"/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xmlns="" id="{635114AF-7417-43B7-AB37-2883B63F80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4400" b="0" dirty="0"/>
              <a:t>Matt 18 &amp; 19</a:t>
            </a:r>
          </a:p>
          <a:p>
            <a:pPr marL="0" indent="0">
              <a:buNone/>
            </a:pPr>
            <a:r>
              <a:rPr lang="en-US" sz="4400" b="0" dirty="0"/>
              <a:t>-Who are God’s people?</a:t>
            </a:r>
          </a:p>
          <a:p>
            <a:pPr marL="0" indent="0">
              <a:buNone/>
            </a:pPr>
            <a:r>
              <a:rPr lang="en-US" sz="4400" b="0" dirty="0"/>
              <a:t>Matt 20- Begins a new section</a:t>
            </a:r>
          </a:p>
          <a:p>
            <a:pPr marL="0" indent="0">
              <a:buNone/>
            </a:pPr>
            <a:r>
              <a:rPr lang="en-US" sz="4400" b="0" dirty="0"/>
              <a:t>-8 Chapters or ¼ of the entire book focused on the last week of Jesus’ days on earth</a:t>
            </a:r>
          </a:p>
          <a:p>
            <a:pPr marL="0" indent="0">
              <a:buNone/>
            </a:pPr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9008521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D2C6F-A520-4444-964A-5C9A6D09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ECDD53-F5E3-4381-973C-65C5C6C23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doesn’t do focus groups</a:t>
            </a:r>
          </a:p>
          <a:p>
            <a:pPr lvl="1"/>
            <a:r>
              <a:rPr lang="en-US" dirty="0"/>
              <a:t>He wants to know you</a:t>
            </a:r>
          </a:p>
          <a:p>
            <a:pPr lvl="1"/>
            <a:r>
              <a:rPr lang="en-US" dirty="0"/>
              <a:t>He loves you</a:t>
            </a:r>
          </a:p>
          <a:p>
            <a:pPr lvl="1"/>
            <a:r>
              <a:rPr lang="en-US" dirty="0"/>
              <a:t>He will not make excuses for who He is</a:t>
            </a:r>
          </a:p>
          <a:p>
            <a:pPr lvl="1"/>
            <a:r>
              <a:rPr lang="en-US" dirty="0"/>
              <a:t>He will not change </a:t>
            </a:r>
          </a:p>
          <a:p>
            <a:pPr lvl="1"/>
            <a:r>
              <a:rPr lang="en-US" dirty="0"/>
              <a:t>He wants to change your heart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539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D2C6F-A520-4444-964A-5C9A6D09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ECDD53-F5E3-4381-973C-65C5C6C23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fickle hearts</a:t>
            </a:r>
          </a:p>
          <a:p>
            <a:pPr lvl="1"/>
            <a:r>
              <a:rPr lang="en-US" dirty="0"/>
              <a:t>Hosanna one minute</a:t>
            </a:r>
          </a:p>
          <a:p>
            <a:pPr lvl="1"/>
            <a:r>
              <a:rPr lang="en-US" dirty="0"/>
              <a:t>Crucify the next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D63E79-214F-46C0-AE10-83031503297C}"/>
              </a:ext>
            </a:extLst>
          </p:cNvPr>
          <p:cNvSpPr txBox="1"/>
          <p:nvPr/>
        </p:nvSpPr>
        <p:spPr>
          <a:xfrm>
            <a:off x="310243" y="4267200"/>
            <a:ext cx="11430000" cy="1815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Matthew 11:28–29 (NASB95) — </a:t>
            </a:r>
            <a:r>
              <a:rPr lang="en-US" sz="2800" b="1" u="none" strike="noStrike" dirty="0">
                <a:effectLst/>
              </a:rPr>
              <a:t>28</a:t>
            </a:r>
            <a:r>
              <a:rPr lang="en-US" sz="2800" u="none" strike="noStrike" dirty="0">
                <a:effectLst/>
              </a:rPr>
              <a:t> </a:t>
            </a:r>
            <a:r>
              <a:rPr lang="en-US" sz="2800" dirty="0"/>
              <a:t>“Come to Me, all who are weary and heavy-laden, and I will give you rest. </a:t>
            </a:r>
            <a:r>
              <a:rPr lang="en-US" sz="2800" b="1" u="none" strike="noStrike" dirty="0">
                <a:effectLst/>
              </a:rPr>
              <a:t>29</a:t>
            </a:r>
            <a:r>
              <a:rPr lang="en-US" sz="2800" u="none" strike="noStrike" dirty="0">
                <a:effectLst/>
              </a:rPr>
              <a:t> </a:t>
            </a:r>
            <a:r>
              <a:rPr lang="en-US" sz="2800" dirty="0"/>
              <a:t>“Take My yoke upon you and learn from Me, for I am gentle and humble in heart, and </a:t>
            </a:r>
            <a:r>
              <a:rPr lang="en-US" sz="2800" cap="small" dirty="0">
                <a:effectLst/>
              </a:rPr>
              <a:t>you will find rest for your souls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21930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8C4DEE-EC07-4B79-B190-E7F578B4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F356FB-13D4-4D40-B0A9-55A341B0B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Matthew 21 The Parable of the Tenants</a:t>
            </a:r>
          </a:p>
          <a:p>
            <a:pPr lvl="1"/>
            <a:r>
              <a:rPr lang="en-US" dirty="0"/>
              <a:t>God’s perspective on how man responds to Him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7599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07911-B4FB-41B2-922C-50DE12ED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Matthew 20:17–19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54A288-DBF4-4A20-8EDD-49542F225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17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As Jesus was about to go up to Jerusalem, He took the twelve disciples aside by themselves, and on the way He said to them, </a:t>
            </a:r>
            <a:r>
              <a:rPr lang="en-US" b="1" u="none" strike="noStrike" dirty="0">
                <a:effectLst/>
              </a:rPr>
              <a:t>18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“Behold, we are going up to Jerusalem; and the Son of Man will be delivered to the chief priests and scribes, and they will condemn Him to death, </a:t>
            </a:r>
          </a:p>
        </p:txBody>
      </p:sp>
    </p:spTree>
    <p:extLst>
      <p:ext uri="{BB962C8B-B14F-4D97-AF65-F5344CB8AC3E}">
        <p14:creationId xmlns:p14="http://schemas.microsoft.com/office/powerpoint/2010/main" val="302536190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07911-B4FB-41B2-922C-50DE12ED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Matthew 20:17–19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54A288-DBF4-4A20-8EDD-49542F225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19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and will hand Him over to the Gentiles to mock and scourge and crucify Him, and on the third day He will be raised up.” </a:t>
            </a:r>
          </a:p>
          <a:p>
            <a:r>
              <a:rPr lang="en-US" dirty="0"/>
              <a:t>Jesus knows what’s coming</a:t>
            </a:r>
          </a:p>
          <a:p>
            <a:r>
              <a:rPr lang="en-US" dirty="0"/>
              <a:t>His disciples were just confused</a:t>
            </a:r>
          </a:p>
        </p:txBody>
      </p:sp>
    </p:spTree>
    <p:extLst>
      <p:ext uri="{BB962C8B-B14F-4D97-AF65-F5344CB8AC3E}">
        <p14:creationId xmlns:p14="http://schemas.microsoft.com/office/powerpoint/2010/main" val="16536662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84078-8DA7-4EC4-BE39-A370CC80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Matthew 21:1–5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B3A00F-29A4-463C-BEF2-8C9BAE02A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1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When they had approached Jerusalem and had come to </a:t>
            </a:r>
            <a:r>
              <a:rPr lang="en-US" dirty="0" err="1"/>
              <a:t>Bethphage</a:t>
            </a:r>
            <a:r>
              <a:rPr lang="en-US" dirty="0"/>
              <a:t>, at the Mount of Olives, then Jesus sent two disciples, </a:t>
            </a:r>
            <a:r>
              <a:rPr lang="en-US" b="1" u="none" strike="noStrike" dirty="0">
                <a:effectLst/>
              </a:rPr>
              <a:t>2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saying to them, “Go into the village opposite you, and immediately you will find a donkey tied there and a colt with her; untie them and bring them to Me. </a:t>
            </a:r>
          </a:p>
        </p:txBody>
      </p:sp>
    </p:spTree>
    <p:extLst>
      <p:ext uri="{BB962C8B-B14F-4D97-AF65-F5344CB8AC3E}">
        <p14:creationId xmlns:p14="http://schemas.microsoft.com/office/powerpoint/2010/main" val="60123903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84078-8DA7-4EC4-BE39-A370CC80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Matthew 21:1–5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B3A00F-29A4-463C-BEF2-8C9BAE02A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3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“If anyone says anything to you, you shall say, ‘The Lord has need of them,’ and immediately he will send them.” </a:t>
            </a:r>
            <a:r>
              <a:rPr lang="en-US" b="1" u="none" strike="noStrike" dirty="0">
                <a:effectLst/>
              </a:rPr>
              <a:t>4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This took place to fulfill what was spoken through the prophet: </a:t>
            </a:r>
          </a:p>
        </p:txBody>
      </p:sp>
    </p:spTree>
    <p:extLst>
      <p:ext uri="{BB962C8B-B14F-4D97-AF65-F5344CB8AC3E}">
        <p14:creationId xmlns:p14="http://schemas.microsoft.com/office/powerpoint/2010/main" val="416579744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53664-6E99-4A93-873D-1B3E6A62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Matthew 21:1–5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4D4907-D9A3-41C5-AD47-DBA508C80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5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“</a:t>
            </a:r>
            <a:r>
              <a:rPr lang="en-US" cap="small" dirty="0">
                <a:effectLst/>
              </a:rPr>
              <a:t>Say to the daughter of Zion</a:t>
            </a:r>
            <a:r>
              <a:rPr lang="en-US" dirty="0"/>
              <a:t>, ‘</a:t>
            </a:r>
            <a:r>
              <a:rPr lang="en-US" cap="small" dirty="0">
                <a:effectLst/>
              </a:rPr>
              <a:t>Behold your King is coming to you</a:t>
            </a:r>
            <a:r>
              <a:rPr lang="en-US" dirty="0"/>
              <a:t>, </a:t>
            </a:r>
            <a:r>
              <a:rPr lang="en-US" cap="small" dirty="0">
                <a:effectLst/>
              </a:rPr>
              <a:t>Gentle</a:t>
            </a:r>
            <a:r>
              <a:rPr lang="en-US" dirty="0"/>
              <a:t>, </a:t>
            </a:r>
            <a:r>
              <a:rPr lang="en-US" cap="small" dirty="0">
                <a:effectLst/>
              </a:rPr>
              <a:t>and mounted on a donkey</a:t>
            </a:r>
            <a:r>
              <a:rPr lang="en-US" dirty="0"/>
              <a:t>, </a:t>
            </a:r>
            <a:r>
              <a:rPr lang="en-US" cap="small" dirty="0">
                <a:effectLst/>
              </a:rPr>
              <a:t>Even on a colt</a:t>
            </a:r>
            <a:r>
              <a:rPr lang="en-US" dirty="0"/>
              <a:t>, </a:t>
            </a:r>
            <a:r>
              <a:rPr lang="en-US" cap="small" dirty="0">
                <a:effectLst/>
              </a:rPr>
              <a:t>the foal of a beast of burden</a:t>
            </a:r>
            <a:r>
              <a:rPr lang="en-US" dirty="0"/>
              <a:t>.’ ”</a:t>
            </a:r>
          </a:p>
          <a:p>
            <a:r>
              <a:rPr lang="en-US" dirty="0" err="1"/>
              <a:t>Zech</a:t>
            </a:r>
            <a:r>
              <a:rPr lang="en-US" dirty="0"/>
              <a:t> 9:9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731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9D223-148E-4EDE-841E-A7D82062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Fulfills Prophecy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E29517-8202-4882-ACCF-503992019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Messiah would</a:t>
            </a:r>
          </a:p>
          <a:p>
            <a:pPr lvl="1"/>
            <a:r>
              <a:rPr lang="en-US" dirty="0"/>
              <a:t>Be born of a virgin (Isa 7:14)</a:t>
            </a:r>
          </a:p>
          <a:p>
            <a:pPr lvl="1"/>
            <a:r>
              <a:rPr lang="en-US" dirty="0"/>
              <a:t>In Bethlehem (Micah 5:2)</a:t>
            </a:r>
          </a:p>
          <a:p>
            <a:pPr lvl="1"/>
            <a:r>
              <a:rPr lang="en-US" dirty="0"/>
              <a:t>A descendent of David (2 Sam 7:8-16)</a:t>
            </a:r>
          </a:p>
          <a:p>
            <a:pPr lvl="1"/>
            <a:r>
              <a:rPr lang="en-US" dirty="0"/>
              <a:t>Would be “cut of and return” in 33 A.D. (Daniel 9)</a:t>
            </a:r>
          </a:p>
          <a:p>
            <a:pPr lvl="1"/>
            <a:r>
              <a:rPr lang="en-US" dirty="0"/>
              <a:t>Raised from the dead (Matt 20:19 and many others)</a:t>
            </a:r>
          </a:p>
        </p:txBody>
      </p:sp>
    </p:spTree>
    <p:extLst>
      <p:ext uri="{BB962C8B-B14F-4D97-AF65-F5344CB8AC3E}">
        <p14:creationId xmlns:p14="http://schemas.microsoft.com/office/powerpoint/2010/main" val="35255752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well">
      <a:majorFont>
        <a:latin typeface="Lao UI"/>
        <a:ea typeface=""/>
        <a:cs typeface=""/>
      </a:majorFont>
      <a:minorFont>
        <a:latin typeface="Lao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ln>
          <a:headEnd/>
          <a:tailEnd/>
        </a:ln>
      </a:spPr>
      <a:bodyPr lIns="90488" tIns="44450" rIns="90488" bIns="44450"/>
      <a:lstStyle>
        <a:defPPr algn="l" eaLnBrk="0" hangingPunct="0">
          <a:lnSpc>
            <a:spcPct val="70000"/>
          </a:lnSpc>
          <a:spcBef>
            <a:spcPct val="5000"/>
          </a:spcBef>
          <a:defRPr b="1" dirty="0">
            <a:effectLst>
              <a:outerShdw blurRad="38100" dist="38100" dir="2700000" algn="tl">
                <a:srgbClr val="000000"/>
              </a:outerShdw>
            </a:effectLst>
            <a:latin typeface="Lao UI" panose="020B0502040204020203" pitchFamily="34" charset="0"/>
            <a:cs typeface="Lao UI" panose="020B0502040204020203" pitchFamily="34" charset="0"/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well best.pptx" id="{1180E361-057B-4911-A815-B3733E25829C}" vid="{0DDB6CB6-53A2-405E-8C44-8398F13140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dwell best</Template>
  <TotalTime>0</TotalTime>
  <Words>1261</Words>
  <Application>Microsoft Office PowerPoint</Application>
  <PresentationFormat>Widescreen</PresentationFormat>
  <Paragraphs>118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Lao UI</vt:lpstr>
      <vt:lpstr>Times New Roman</vt:lpstr>
      <vt:lpstr>DwellDark</vt:lpstr>
      <vt:lpstr>PowerPoint Presentation</vt:lpstr>
      <vt:lpstr>Matthew 21</vt:lpstr>
      <vt:lpstr>Context</vt:lpstr>
      <vt:lpstr>Matthew 20:17–19 (NASB95) </vt:lpstr>
      <vt:lpstr>Matthew 20:17–19 (NASB95) </vt:lpstr>
      <vt:lpstr>Matthew 21:1–5 (NASB95) </vt:lpstr>
      <vt:lpstr>Matthew 21:1–5 (NASB95) </vt:lpstr>
      <vt:lpstr>Matthew 21:1–5 (NASB95)</vt:lpstr>
      <vt:lpstr>Jesus Fulfills Prophecy </vt:lpstr>
      <vt:lpstr>Jesus Fulfills Prophecy </vt:lpstr>
      <vt:lpstr>Jesus Fulfills Prophecy </vt:lpstr>
      <vt:lpstr>A Powerful Response</vt:lpstr>
      <vt:lpstr>A Powerful Response</vt:lpstr>
      <vt:lpstr>A Powerful Response</vt:lpstr>
      <vt:lpstr>A Powerful Response</vt:lpstr>
      <vt:lpstr>A Powerful Response</vt:lpstr>
      <vt:lpstr>A Powerful Response</vt:lpstr>
      <vt:lpstr>Matthew 21:6–9 (NASB95) —</vt:lpstr>
      <vt:lpstr>Matthew 21:6-9 (NASB95) </vt:lpstr>
      <vt:lpstr>Hosanna </vt:lpstr>
      <vt:lpstr>Luke 19:36–37 (NASB95) </vt:lpstr>
      <vt:lpstr>Luke 19:38–40 (NASB95) </vt:lpstr>
      <vt:lpstr>Jesus is God</vt:lpstr>
      <vt:lpstr>Jesus is God</vt:lpstr>
      <vt:lpstr>What kind of God do you want?</vt:lpstr>
      <vt:lpstr>Luke 19:41–44 (NASB95) </vt:lpstr>
      <vt:lpstr>Jesus’ Lament Over Jerusalem</vt:lpstr>
      <vt:lpstr>Jesus’ Lament Over Jerusalem</vt:lpstr>
      <vt:lpstr>Conclusion</vt:lpstr>
      <vt:lpstr>Conclusion</vt:lpstr>
      <vt:lpstr>Conclusion</vt:lpstr>
      <vt:lpstr>Next Time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2022-01-05T21:03:27Z</dcterms:created>
  <dcterms:modified xsi:type="dcterms:W3CDTF">2022-01-05T21:03:40Z</dcterms:modified>
</cp:coreProperties>
</file>