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1"/>
  </p:notesMasterIdLst>
  <p:sldIdLst>
    <p:sldId id="1325" r:id="rId3"/>
    <p:sldId id="1466" r:id="rId4"/>
    <p:sldId id="1487" r:id="rId5"/>
    <p:sldId id="1488" r:id="rId6"/>
    <p:sldId id="1489" r:id="rId7"/>
    <p:sldId id="1511" r:id="rId8"/>
    <p:sldId id="1492" r:id="rId9"/>
    <p:sldId id="1494" r:id="rId10"/>
    <p:sldId id="1495" r:id="rId11"/>
    <p:sldId id="1496" r:id="rId12"/>
    <p:sldId id="1497" r:id="rId13"/>
    <p:sldId id="1498" r:id="rId14"/>
    <p:sldId id="1548" r:id="rId15"/>
    <p:sldId id="1490" r:id="rId16"/>
    <p:sldId id="1499" r:id="rId17"/>
    <p:sldId id="1549" r:id="rId18"/>
    <p:sldId id="1550" r:id="rId19"/>
    <p:sldId id="1551" r:id="rId20"/>
    <p:sldId id="1491" r:id="rId21"/>
    <p:sldId id="1545" r:id="rId22"/>
    <p:sldId id="1552" r:id="rId23"/>
    <p:sldId id="1546" r:id="rId24"/>
    <p:sldId id="1505" r:id="rId25"/>
    <p:sldId id="1527" r:id="rId26"/>
    <p:sldId id="1532" r:id="rId27"/>
    <p:sldId id="1528" r:id="rId28"/>
    <p:sldId id="1531" r:id="rId29"/>
    <p:sldId id="1539" r:id="rId30"/>
    <p:sldId id="1513" r:id="rId31"/>
    <p:sldId id="1518" r:id="rId32"/>
    <p:sldId id="1520" r:id="rId33"/>
    <p:sldId id="1519" r:id="rId34"/>
    <p:sldId id="1484" r:id="rId35"/>
    <p:sldId id="1485" r:id="rId36"/>
    <p:sldId id="1540" r:id="rId37"/>
    <p:sldId id="1541" r:id="rId38"/>
    <p:sldId id="1542" r:id="rId39"/>
    <p:sldId id="1543" r:id="rId40"/>
    <p:sldId id="1536" r:id="rId41"/>
    <p:sldId id="1516" r:id="rId42"/>
    <p:sldId id="1517" r:id="rId43"/>
    <p:sldId id="1547" r:id="rId44"/>
    <p:sldId id="1533" r:id="rId45"/>
    <p:sldId id="1553" r:id="rId46"/>
    <p:sldId id="1387" r:id="rId47"/>
    <p:sldId id="1388" r:id="rId48"/>
    <p:sldId id="1447" r:id="rId49"/>
    <p:sldId id="144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8456"/>
    <a:srgbClr val="BCA37E"/>
    <a:srgbClr val="94784E"/>
    <a:srgbClr val="B59D5B"/>
    <a:srgbClr val="AA5F48"/>
    <a:srgbClr val="8EB4A4"/>
    <a:srgbClr val="874B43"/>
    <a:srgbClr val="A5482B"/>
    <a:srgbClr val="67603B"/>
    <a:srgbClr val="91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020" autoAdjust="0"/>
    <p:restoredTop sz="84840" autoAdjust="0"/>
  </p:normalViewPr>
  <p:slideViewPr>
    <p:cSldViewPr>
      <p:cViewPr varScale="1">
        <p:scale>
          <a:sx n="64" d="100"/>
          <a:sy n="64" d="100"/>
        </p:scale>
        <p:origin x="8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“I get my </a:t>
            </a:r>
            <a:r>
              <a:rPr lang="en-US" b="1" i="1" dirty="0"/>
              <a:t>say</a:t>
            </a:r>
            <a:r>
              <a:rPr lang="en-US" b="1" dirty="0"/>
              <a:t>, but not my </a:t>
            </a:r>
            <a:r>
              <a:rPr lang="en-US" b="1" i="1" dirty="0"/>
              <a:t>way</a:t>
            </a:r>
            <a:r>
              <a:rPr lang="en-US" b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0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4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8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3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1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5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50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19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90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070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14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22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55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29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51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16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36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672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862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42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46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76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257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08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550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4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434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85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78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78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070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11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3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8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9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5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0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3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988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799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3526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3471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4738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2847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588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2652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6375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3162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09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98F273-D0DD-4540-85F2-AC627EC6C4AF}"/>
              </a:ext>
            </a:extLst>
          </p:cNvPr>
          <p:cNvSpPr/>
          <p:nvPr/>
        </p:nvSpPr>
        <p:spPr>
          <a:xfrm>
            <a:off x="152400" y="2164080"/>
            <a:ext cx="7239000" cy="457200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1:27-30</a:t>
            </a:r>
          </a:p>
          <a:p>
            <a:pPr lvl="0" algn="ctr"/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Taking a Stand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4FAAC34B-B804-4DBB-91FD-6B23097ED01B}"/>
              </a:ext>
            </a:extLst>
          </p:cNvPr>
          <p:cNvSpPr/>
          <p:nvPr/>
        </p:nvSpPr>
        <p:spPr>
          <a:xfrm>
            <a:off x="2362200" y="152400"/>
            <a:ext cx="8686800" cy="4038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“With one mind”</a:t>
            </a:r>
          </a:p>
          <a:p>
            <a:pPr marL="457200"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unanimity or uniformity.</a:t>
            </a:r>
          </a:p>
          <a:p>
            <a:pPr marL="457200"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 on essential convictions.</a:t>
            </a:r>
          </a:p>
          <a:p>
            <a:pPr marL="457200" lvl="0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Bickering and nitpicking signal that you are likely off-mission!</a:t>
            </a:r>
            <a:endParaRPr lang="en-US" alt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45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contending side by side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the faith of the gospel.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FC9873A0-C391-4A52-BF94-FC920E1EB3FC}"/>
              </a:ext>
            </a:extLst>
          </p:cNvPr>
          <p:cNvSpPr/>
          <p:nvPr/>
        </p:nvSpPr>
        <p:spPr>
          <a:xfrm>
            <a:off x="381000" y="1143000"/>
            <a:ext cx="113538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“Contending side by side” (</a:t>
            </a:r>
            <a:r>
              <a:rPr lang="en-US" alt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synathlountes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imagery would remind the Philippian readers of the phalanx, consisting of a body of trained spearmen who fought in closed ranks.”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Ralph P. Martin, </a:t>
            </a:r>
            <a:r>
              <a:rPr lang="en-US" alt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Philippians: Tyndale New Testament Commentaries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1987), 93.</a:t>
            </a:r>
          </a:p>
        </p:txBody>
      </p:sp>
    </p:spTree>
    <p:extLst>
      <p:ext uri="{BB962C8B-B14F-4D97-AF65-F5344CB8AC3E}">
        <p14:creationId xmlns:p14="http://schemas.microsoft.com/office/powerpoint/2010/main" val="16361515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faith of the gospel.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4FAAC34B-B804-4DBB-91FD-6B23097ED01B}"/>
              </a:ext>
            </a:extLst>
          </p:cNvPr>
          <p:cNvSpPr/>
          <p:nvPr/>
        </p:nvSpPr>
        <p:spPr>
          <a:xfrm>
            <a:off x="4572000" y="3810000"/>
            <a:ext cx="4876800" cy="1077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of Christ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2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4FAAC34B-B804-4DBB-91FD-6B23097ED01B}"/>
              </a:ext>
            </a:extLst>
          </p:cNvPr>
          <p:cNvSpPr/>
          <p:nvPr/>
        </p:nvSpPr>
        <p:spPr>
          <a:xfrm>
            <a:off x="2057400" y="381000"/>
            <a:ext cx="9829800" cy="44306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Dependent—not co-dependent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Standing together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Focused with one mind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Contending side by side</a:t>
            </a:r>
          </a:p>
          <a:p>
            <a:pPr marL="685800" lvl="0" indent="-685800">
              <a:buFont typeface="Wingdings" panose="05000000000000000000" pitchFamily="2" charset="2"/>
              <a:buChar char="ü"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cause of Christ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599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1:28) Do not be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intimidated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any way by your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opponents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6663BAEE-7689-465E-B81A-7F4CABAD06D3}"/>
              </a:ext>
            </a:extLst>
          </p:cNvPr>
          <p:cNvSpPr/>
          <p:nvPr/>
        </p:nvSpPr>
        <p:spPr>
          <a:xfrm>
            <a:off x="762000" y="1528008"/>
            <a:ext cx="108966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“Intimidated” (</a:t>
            </a:r>
            <a:r>
              <a:rPr lang="en-US" alt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ptyromenoi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“vivid term” was used to refer to “the uncontrollable stampede of startled horses.”</a:t>
            </a:r>
          </a:p>
          <a:p>
            <a:pPr marL="9144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Ralph P. Martin, </a:t>
            </a:r>
            <a:r>
              <a:rPr lang="en-US" alt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Philippians: Tyndale New Testament Commentaries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1987), 94.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was used of horses which ‘spook’ because of something that scares them.”</a:t>
            </a:r>
          </a:p>
          <a:p>
            <a:pPr marL="914400" lvl="0">
              <a:defRPr/>
            </a:pP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footnote. Richard R. </a:t>
            </a:r>
            <a:r>
              <a:rPr lang="en-US" altLang="en-US" sz="22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Melick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Philippians: The New American Commentary</a:t>
            </a:r>
            <a:r>
              <a:rPr lang="en-US" alt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1991), 90.</a:t>
            </a:r>
          </a:p>
        </p:txBody>
      </p:sp>
    </p:spTree>
    <p:extLst>
      <p:ext uri="{BB962C8B-B14F-4D97-AF65-F5344CB8AC3E}">
        <p14:creationId xmlns:p14="http://schemas.microsoft.com/office/powerpoint/2010/main" val="12114422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1:28) Do not be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intimidated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any way by your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opponents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sign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their destruction,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of your salvation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—a sign which is from God.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98BE9B1D-EF9A-4FDA-97BC-76E8B814B8D6}"/>
              </a:ext>
            </a:extLst>
          </p:cNvPr>
          <p:cNvSpPr/>
          <p:nvPr/>
        </p:nvSpPr>
        <p:spPr>
          <a:xfrm>
            <a:off x="5138057" y="1524000"/>
            <a:ext cx="6749143" cy="35816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I’m intimidated or falsely accused,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panic signify to others?</a:t>
            </a:r>
            <a:endParaRPr lang="en-US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1:28) Do not be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intimidated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any way by your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opponents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sign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their destruction,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of your salvation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—a sign which is from God.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98BE9B1D-EF9A-4FDA-97BC-76E8B814B8D6}"/>
              </a:ext>
            </a:extLst>
          </p:cNvPr>
          <p:cNvSpPr/>
          <p:nvPr/>
        </p:nvSpPr>
        <p:spPr>
          <a:xfrm>
            <a:off x="5138057" y="1524000"/>
            <a:ext cx="6749143" cy="35816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1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GUILT!</a:t>
            </a:r>
            <a:endParaRPr lang="en-US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672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1:28) Do not be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intimidated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any way by your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opponents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 a sign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their destruction,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of your salvation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—a sign which is from God.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98BE9B1D-EF9A-4FDA-97BC-76E8B814B8D6}"/>
              </a:ext>
            </a:extLst>
          </p:cNvPr>
          <p:cNvSpPr/>
          <p:nvPr/>
        </p:nvSpPr>
        <p:spPr>
          <a:xfrm>
            <a:off x="5138057" y="1524000"/>
            <a:ext cx="6749143" cy="35816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am I the one who is feeling morbidly guilty by these accusations?</a:t>
            </a:r>
            <a:endParaRPr lang="en-US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5138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1:28) Do not be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intimidated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any way by your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opponents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 a sign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their destruction,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of your salvation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—a sign which is from God.</a:t>
            </a:r>
          </a:p>
        </p:txBody>
      </p:sp>
    </p:spTree>
    <p:extLst>
      <p:ext uri="{BB962C8B-B14F-4D97-AF65-F5344CB8AC3E}">
        <p14:creationId xmlns:p14="http://schemas.microsoft.com/office/powerpoint/2010/main" val="36350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1:29) For it has been granted to you not only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believe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Christ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suffer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him, 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you are encountering the same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saw me face and now hear that I am facing.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B8692CB8-A42B-4398-A61A-B994EE33A82E}"/>
              </a:ext>
            </a:extLst>
          </p:cNvPr>
          <p:cNvSpPr/>
          <p:nvPr/>
        </p:nvSpPr>
        <p:spPr>
          <a:xfrm>
            <a:off x="3200400" y="2209800"/>
            <a:ext cx="8610600" cy="32768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6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willing </a:t>
            </a:r>
            <a:r>
              <a:rPr lang="en-US" alt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take a stand—even if it includes personal pain?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48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0790D5-D435-4659-B4DA-336ECE9F1277}"/>
              </a:ext>
            </a:extLst>
          </p:cNvPr>
          <p:cNvSpPr txBox="1"/>
          <p:nvPr/>
        </p:nvSpPr>
        <p:spPr>
          <a:xfrm>
            <a:off x="86298" y="1712416"/>
            <a:ext cx="7990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isn’t our mission.</a:t>
            </a:r>
          </a:p>
        </p:txBody>
      </p:sp>
    </p:spTree>
    <p:extLst>
      <p:ext uri="{BB962C8B-B14F-4D97-AF65-F5344CB8AC3E}">
        <p14:creationId xmlns:p14="http://schemas.microsoft.com/office/powerpoint/2010/main" val="36877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0790D5-D435-4659-B4DA-336ECE9F1277}"/>
              </a:ext>
            </a:extLst>
          </p:cNvPr>
          <p:cNvSpPr txBox="1"/>
          <p:nvPr/>
        </p:nvSpPr>
        <p:spPr>
          <a:xfrm>
            <a:off x="86298" y="1712416"/>
            <a:ext cx="79909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isn’t our mission.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there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cause for which you’d be willing to sacrifice?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CA6E8353-7742-4D8C-8ADA-0C17152A56FA}"/>
              </a:ext>
            </a:extLst>
          </p:cNvPr>
          <p:cNvSpPr/>
          <p:nvPr/>
        </p:nvSpPr>
        <p:spPr>
          <a:xfrm>
            <a:off x="1828800" y="3825188"/>
            <a:ext cx="8534400" cy="294572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I’m a “citizen of </a:t>
            </a:r>
            <a:r>
              <a:rPr kumimoji="0" lang="en-US" alt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heaven</a:t>
            </a: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(Phil. 1:27; 3:20).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I’ll be there </a:t>
            </a:r>
            <a:r>
              <a:rPr kumimoji="0" lang="en-US" alt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relatively soon</a:t>
            </a: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I’ll be there </a:t>
            </a:r>
            <a:r>
              <a:rPr kumimoji="0" lang="en-US" alt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forever</a:t>
            </a: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worth “standing firm” (v.27) “contending side by side” (v.27), and “suffering” (v.29).</a:t>
            </a:r>
          </a:p>
        </p:txBody>
      </p:sp>
    </p:spTree>
    <p:extLst>
      <p:ext uri="{BB962C8B-B14F-4D97-AF65-F5344CB8AC3E}">
        <p14:creationId xmlns:p14="http://schemas.microsoft.com/office/powerpoint/2010/main" val="28330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95F1C0-B783-48FD-B7E8-3C40D68057E6}"/>
              </a:ext>
            </a:extLst>
          </p:cNvPr>
          <p:cNvSpPr txBox="1"/>
          <p:nvPr/>
        </p:nvSpPr>
        <p:spPr>
          <a:xfrm>
            <a:off x="86298" y="1712416"/>
            <a:ext cx="7457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isn’t our mission.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there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cause for which you’d be willing to sacrifice?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might happen if we didn’t have a common cause of sacrificial servant love?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DB6422-08F3-4A4B-AC29-82860A85F0D9}"/>
              </a:ext>
            </a:extLst>
          </p:cNvPr>
          <p:cNvSpPr txBox="1"/>
          <p:nvPr/>
        </p:nvSpPr>
        <p:spPr>
          <a:xfrm>
            <a:off x="86298" y="1600200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appease people in other areas of your life?</a:t>
            </a:r>
          </a:p>
          <a:p>
            <a:pPr marL="569913" lvl="0"/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just the most important one?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your convictions for sale?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Tension creates change.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Nobody thinks about you as much as you do!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FD77BE92-3136-4B50-A59C-8848C113F095}"/>
              </a:ext>
            </a:extLst>
          </p:cNvPr>
          <p:cNvSpPr/>
          <p:nvPr/>
        </p:nvSpPr>
        <p:spPr>
          <a:xfrm>
            <a:off x="5334000" y="152400"/>
            <a:ext cx="6705600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Maybe you need some “exposure therapy.”</a:t>
            </a:r>
          </a:p>
          <a:p>
            <a:pPr marL="46355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Albert Ellis, </a:t>
            </a:r>
            <a:r>
              <a:rPr lang="en-US" alt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Control Your Anxiety Before It Controls You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(Citadel Press, 2000).</a:t>
            </a:r>
          </a:p>
        </p:txBody>
      </p:sp>
    </p:spTree>
    <p:extLst>
      <p:ext uri="{BB962C8B-B14F-4D97-AF65-F5344CB8AC3E}">
        <p14:creationId xmlns:p14="http://schemas.microsoft.com/office/powerpoint/2010/main" val="10188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Opposition can come from people hearing </a:t>
            </a:r>
            <a:r>
              <a:rPr lang="en-US" sz="4400" b="1" i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1FA8BDBD-DEB5-458A-8FF3-42C0D908DB03}"/>
              </a:ext>
            </a:extLst>
          </p:cNvPr>
          <p:cNvSpPr/>
          <p:nvPr/>
        </p:nvSpPr>
        <p:spPr>
          <a:xfrm>
            <a:off x="3886200" y="152400"/>
            <a:ext cx="8153400" cy="571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not be intimidated in any way by your </a:t>
            </a:r>
            <a:r>
              <a:rPr 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opponents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(v.28).</a:t>
            </a:r>
          </a:p>
          <a:p>
            <a:pPr marL="225425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“Enemies” and “opponents”</a:t>
            </a:r>
          </a:p>
          <a:p>
            <a:pPr marL="463550" lvl="0">
              <a:defRPr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5:43-44; Acts 13:10; Romans 11:28; 12:20; Philippians 3:18; Luke 21:15; Titus 2:8.</a:t>
            </a:r>
          </a:p>
          <a:p>
            <a:pPr marL="225425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“Persecution”</a:t>
            </a:r>
          </a:p>
          <a:p>
            <a:pPr marL="463550" lvl="0">
              <a:defRPr/>
            </a:pP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5:11, 44; Jn. 5:16; 15:18-20; Acts 7:52; Romans 8:35; 12:14; 1 Corinthians 4:12; 2 Corinthians 4:9; 2 Thessalonians 1:4; 2 Timothy 3:11-12; 1 Peter 4:12-13.</a:t>
            </a:r>
          </a:p>
          <a:p>
            <a:pPr marL="463550" lvl="0">
              <a:defRPr/>
            </a:pPr>
            <a:endParaRPr lang="en-US" sz="2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3550" lvl="0">
              <a:defRPr/>
            </a:pPr>
            <a:endParaRPr lang="en-US" sz="2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1FA8BDBD-DEB5-458A-8FF3-42C0D908DB03}"/>
              </a:ext>
            </a:extLst>
          </p:cNvPr>
          <p:cNvSpPr/>
          <p:nvPr/>
        </p:nvSpPr>
        <p:spPr>
          <a:xfrm>
            <a:off x="3886200" y="152400"/>
            <a:ext cx="8153400" cy="571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Persecution: easy to avoid!</a:t>
            </a:r>
          </a:p>
          <a:p>
            <a:pPr marL="463550" lvl="0">
              <a:defRPr/>
            </a:pPr>
            <a:r>
              <a:rPr lang="en-US" alt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Distort Jesus’ teaching…</a:t>
            </a:r>
          </a:p>
          <a:p>
            <a:pPr marL="46355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(Gal. 6:12) Those who want to make a good impression are trying to compel you to be circumcised.</a:t>
            </a:r>
          </a:p>
          <a:p>
            <a:pPr marL="46355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only reason they do this is to </a:t>
            </a:r>
            <a:r>
              <a:rPr lang="en-US" alt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avoid being persecuted for the cross of Christ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819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B5FBB9-3CA4-468F-82CA-71CCD61F1453}"/>
              </a:ext>
            </a:extLst>
          </p:cNvPr>
          <p:cNvSpPr txBox="1"/>
          <p:nvPr/>
        </p:nvSpPr>
        <p:spPr>
          <a:xfrm>
            <a:off x="86298" y="1712416"/>
            <a:ext cx="7457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E3AEC5D-FC5A-4DD9-8297-F711E8211895}"/>
              </a:ext>
            </a:extLst>
          </p:cNvPr>
          <p:cNvSpPr/>
          <p:nvPr/>
        </p:nvSpPr>
        <p:spPr>
          <a:xfrm>
            <a:off x="3886200" y="152400"/>
            <a:ext cx="8153400" cy="571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Barna</a:t>
            </a: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Study (2019)</a:t>
            </a:r>
          </a:p>
          <a:p>
            <a:pPr marL="463550" lvl="0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“Almost Half of Practicing Christian Millennials Say Evangelism Is Wrong” (2019)</a:t>
            </a:r>
          </a:p>
          <a:p>
            <a:pPr marL="46355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 thing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could ever happen to someone is for them to know Jesus (94% to 97%).”</a:t>
            </a:r>
          </a:p>
          <a:p>
            <a:pPr marL="463550" lvl="0"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“47% 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agree that it is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share one’s personal beliefs with someone of a different faith.”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60FC1E1-5011-49F1-BE32-7E279A4E42A9}"/>
              </a:ext>
            </a:extLst>
          </p:cNvPr>
          <p:cNvSpPr/>
          <p:nvPr/>
        </p:nvSpPr>
        <p:spPr>
          <a:xfrm>
            <a:off x="5715000" y="1905000"/>
            <a:ext cx="2133600" cy="7620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EA1A713-5200-4231-B5C8-A531B2A85C80}"/>
              </a:ext>
            </a:extLst>
          </p:cNvPr>
          <p:cNvSpPr/>
          <p:nvPr/>
        </p:nvSpPr>
        <p:spPr>
          <a:xfrm>
            <a:off x="8839200" y="3757550"/>
            <a:ext cx="1447800" cy="7620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E16FC19-AC2D-466E-A8E4-63B23BBFC050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781800" y="2667000"/>
            <a:ext cx="2781300" cy="10905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419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BCA3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Opposition can come from people hearing </a:t>
            </a:r>
            <a:r>
              <a:rPr lang="en-US" sz="4400" b="1" i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misinformation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48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70009"/>
            <a:ext cx="77723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Zilong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Zhao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(School of Reliability and Systems Engineering,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Beihang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University)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B4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Zilong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Zhao (et al.), “Fake news propagates differently from real news even at early stages of spreading.”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EPJ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Data Science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EB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9:7 (2020), p.2.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76200" y="2826603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Falsehood propagates significantly farther, faster, deeper, and broader than truth news in many categories of information.</a:t>
            </a:r>
          </a:p>
        </p:txBody>
      </p:sp>
      <p:pic>
        <p:nvPicPr>
          <p:cNvPr id="1026" name="Picture 2" descr="EPJ Data Science (@epj_ds) | Twitter">
            <a:extLst>
              <a:ext uri="{FF2B5EF4-FFF2-40B4-BE49-F238E27FC236}">
                <a16:creationId xmlns="" xmlns:a16="http://schemas.microsoft.com/office/drawing/2014/main" id="{F150C7F3-E425-4DE8-8EE2-AF79A847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1:28) Do not be intimidated in any way by your opponents.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sign of their destruction, but of your salvation—a sign which is from God.</a:t>
            </a:r>
          </a:p>
        </p:txBody>
      </p:sp>
    </p:spTree>
    <p:extLst>
      <p:ext uri="{BB962C8B-B14F-4D97-AF65-F5344CB8AC3E}">
        <p14:creationId xmlns:p14="http://schemas.microsoft.com/office/powerpoint/2010/main" val="941995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21881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(Data Scientist at MIT)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(et al.), “The spread of true and false news online.”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Science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359, (9 March 2018), 1146-1151.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127000" y="2204033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Studied Twitter throughout its existence (2006-2017).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126,000 news stories.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Retweeted over 4.5 million times.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Checked with “six independent fact-checking organizations that exhibited 95 to 98% agreement.”</a:t>
            </a:r>
          </a:p>
        </p:txBody>
      </p:sp>
      <p:pic>
        <p:nvPicPr>
          <p:cNvPr id="15" name="Picture 4" descr="Table of Contents — March 09, 2018, 359 (6380) | Science">
            <a:extLst>
              <a:ext uri="{FF2B5EF4-FFF2-40B4-BE49-F238E27FC236}">
                <a16:creationId xmlns="" xmlns:a16="http://schemas.microsoft.com/office/drawing/2014/main" id="{A340C977-1F7C-4847-8CFE-7DD2AC63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745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21881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(Data Scientist at MIT)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(et al.), “The spread of true and false news online.”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Science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359, (9 March 2018), 1149.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127000" y="2204033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Falsehoods were 70% more likely to be retweeted than the truth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when controlling for the account age, activity level, and number of followers and </a:t>
            </a:r>
            <a:r>
              <a:rPr kumimoji="0" lang="en-US" sz="44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followees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original tweeter.”</a:t>
            </a:r>
          </a:p>
        </p:txBody>
      </p:sp>
      <p:pic>
        <p:nvPicPr>
          <p:cNvPr id="15" name="Picture 4" descr="Table of Contents — March 09, 2018, 359 (6380) | Science">
            <a:extLst>
              <a:ext uri="{FF2B5EF4-FFF2-40B4-BE49-F238E27FC236}">
                <a16:creationId xmlns="" xmlns:a16="http://schemas.microsoft.com/office/drawing/2014/main" id="{A340C977-1F7C-4847-8CFE-7DD2AC63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74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21881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(Data Scientist at MIT)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Soroush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Vosoughi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(et al.), “The spread of true and false news online.”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Science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359, (9 March 2018), 1150.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76202" y="2204033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“False rumors inspired replies expressing greater surprise, corroborating the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novelty hypothesis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</p:txBody>
      </p:sp>
      <p:pic>
        <p:nvPicPr>
          <p:cNvPr id="15" name="Picture 4" descr="Table of Contents — March 09, 2018, 359 (6380) | Science">
            <a:extLst>
              <a:ext uri="{FF2B5EF4-FFF2-40B4-BE49-F238E27FC236}">
                <a16:creationId xmlns="" xmlns:a16="http://schemas.microsoft.com/office/drawing/2014/main" id="{A340C977-1F7C-4847-8CFE-7DD2AC63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0"/>
            <a:ext cx="426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04357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5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232AB60-FAFE-40B1-BCEA-D388BF182DBE}"/>
              </a:ext>
            </a:extLst>
          </p:cNvPr>
          <p:cNvSpPr/>
          <p:nvPr/>
        </p:nvSpPr>
        <p:spPr>
          <a:xfrm>
            <a:off x="6858000" y="457200"/>
            <a:ext cx="4572000" cy="28956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4BA09B-EA26-4382-ABB5-EED7726F87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762000"/>
            <a:ext cx="8763000" cy="5892362"/>
          </a:xfrm>
          <a:prstGeom prst="rect">
            <a:avLst/>
          </a:prstGeom>
          <a:ln w="76200">
            <a:solidFill>
              <a:srgbClr val="C00000">
                <a:alpha val="88000"/>
              </a:srgb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C28F6B-34BE-407B-9564-80FC88C746D3}"/>
              </a:ext>
            </a:extLst>
          </p:cNvPr>
          <p:cNvSpPr/>
          <p:nvPr/>
        </p:nvSpPr>
        <p:spPr>
          <a:xfrm>
            <a:off x="990600" y="1219200"/>
            <a:ext cx="7467600" cy="17526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26D348-0DC3-455A-80D1-EA45E6F5CCE7}"/>
              </a:ext>
            </a:extLst>
          </p:cNvPr>
          <p:cNvSpPr/>
          <p:nvPr/>
        </p:nvSpPr>
        <p:spPr>
          <a:xfrm>
            <a:off x="1600200" y="4495800"/>
            <a:ext cx="6858000" cy="1905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48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48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6F5C5FF2-4818-4329-BD82-580DF571C70D}"/>
              </a:ext>
            </a:extLst>
          </p:cNvPr>
          <p:cNvSpPr/>
          <p:nvPr/>
        </p:nvSpPr>
        <p:spPr>
          <a:xfrm>
            <a:off x="152400" y="2040575"/>
            <a:ext cx="10591800" cy="4724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“Illusory Truth Effect”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Participants viewed 60 statements (3x).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statements were the same (3x).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Confidence level in the 20 statements?</a:t>
            </a:r>
          </a:p>
          <a:p>
            <a:pPr marL="4635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Moved from </a:t>
            </a: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 to 4.6 to 4.7 (out of 7).</a:t>
            </a:r>
          </a:p>
          <a:p>
            <a:pPr marL="914400" lvl="0"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Lynn Hasher, David Goldstein, Thomas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Toppino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(1977). “Frequency and the conference of referential validity” </a:t>
            </a:r>
            <a:r>
              <a:rPr lang="en-US" alt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Journal of Verbal Learning and Verbal Behavior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16 (1): 107-112.</a:t>
            </a:r>
          </a:p>
        </p:txBody>
      </p:sp>
    </p:spTree>
    <p:extLst>
      <p:ext uri="{BB962C8B-B14F-4D97-AF65-F5344CB8AC3E}">
        <p14:creationId xmlns:p14="http://schemas.microsoft.com/office/powerpoint/2010/main" val="8358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48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A48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484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3C1E72C0-7C00-4528-90FD-F3394A9911F2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70009"/>
            <a:ext cx="77723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Eric W. Dolan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(Founder of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PsyPost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Eric W. Dolan, “Study: People are strongly influenced by gossip even when it is explicitly untrustworthy.”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PsyPost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(January 24, 2019).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76200" y="2362200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New research in the journal </a:t>
            </a:r>
            <a:r>
              <a:rPr kumimoji="0" lang="en-US" sz="48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Emotion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suggests that people are highly influenced by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gossip</a:t>
            </a: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when it is explicitly identified as untrustworthy.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1FAA4B-5382-4E67-A5CF-74AF2E1C4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0"/>
            <a:ext cx="426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1:29) For it has been granted to you not only to believe in Christ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also to suffer for him, 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you are encountering the same conflict that you saw me face and now hear that I am facing.</a:t>
            </a:r>
          </a:p>
        </p:txBody>
      </p:sp>
    </p:spTree>
    <p:extLst>
      <p:ext uri="{BB962C8B-B14F-4D97-AF65-F5344CB8AC3E}">
        <p14:creationId xmlns:p14="http://schemas.microsoft.com/office/powerpoint/2010/main" val="455268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21881"/>
            <a:ext cx="77723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Julia Baum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(Humboldt-Universität Berlin Mind and Brain)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Julia Baum (et al.), “Clear judgments based on unclear evidence: Person evaluation is strongly influenced by untrustworthy gossip.”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Emotion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2020 March 2020 (2): 248.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76200" y="2590800"/>
            <a:ext cx="7772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Spontaneous likability, deliberate person judgments, and …emotional person evaluation were strongly influenced by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negative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yet </a:t>
            </a:r>
            <a:r>
              <a:rPr kumimoji="0" lang="en-US" sz="4400" b="0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remarkably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unaffected by the trustworthiness of the information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1" name="Picture 2" descr="Facebook">
            <a:extLst>
              <a:ext uri="{FF2B5EF4-FFF2-40B4-BE49-F238E27FC236}">
                <a16:creationId xmlns="" xmlns:a16="http://schemas.microsoft.com/office/drawing/2014/main" id="{14B78168-B0CF-4307-9997-4678A6C9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24064"/>
            <a:ext cx="4271213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646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4B319-7828-4F9E-BBBB-87837469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EED7BD-7839-45E0-974E-BF9EE97E503C}"/>
              </a:ext>
            </a:extLst>
          </p:cNvPr>
          <p:cNvSpPr txBox="1"/>
          <p:nvPr/>
        </p:nvSpPr>
        <p:spPr>
          <a:xfrm>
            <a:off x="76200" y="21881"/>
            <a:ext cx="77723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Julia Baum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(Humboldt-Universität Berlin Mind and Brain)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Julia Baum (et al.), “Clear judgments based on unclear evidence: Person evaluation is strongly influenced by untrustworthy gossip.”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Emotion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2020 March 2020 (2): 248.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B08E26-FB0F-4978-AC07-0BF96639E111}"/>
              </a:ext>
            </a:extLst>
          </p:cNvPr>
          <p:cNvSpPr txBox="1"/>
          <p:nvPr/>
        </p:nvSpPr>
        <p:spPr>
          <a:xfrm>
            <a:off x="76200" y="2590800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Our findings demonstrate a tendency for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emotional evaluations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 judgments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even when they are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knowingly based on unclear evidence.</a:t>
            </a:r>
          </a:p>
        </p:txBody>
      </p:sp>
      <p:pic>
        <p:nvPicPr>
          <p:cNvPr id="11" name="Picture 2" descr="Facebook">
            <a:extLst>
              <a:ext uri="{FF2B5EF4-FFF2-40B4-BE49-F238E27FC236}">
                <a16:creationId xmlns="" xmlns:a16="http://schemas.microsoft.com/office/drawing/2014/main" id="{8FFCCEED-D86A-47DE-ABB5-D644BCCE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-24064"/>
            <a:ext cx="4271213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2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457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BCA3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C8AA392F-2D83-4944-B4A6-8B97A1CB6B69}"/>
              </a:ext>
            </a:extLst>
          </p:cNvPr>
          <p:cNvSpPr/>
          <p:nvPr/>
        </p:nvSpPr>
        <p:spPr>
          <a:xfrm>
            <a:off x="1447800" y="152400"/>
            <a:ext cx="10668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Falsehood travels faster than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Repetition can circumvent reason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Gossip often seems genuine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2FF99FB2-8D09-4EE3-8F76-023881297577}"/>
              </a:ext>
            </a:extLst>
          </p:cNvPr>
          <p:cNvSpPr/>
          <p:nvPr/>
        </p:nvSpPr>
        <p:spPr>
          <a:xfrm rot="20154892">
            <a:off x="57751" y="2347064"/>
            <a:ext cx="11960316" cy="20876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Think for yourself!</a:t>
            </a:r>
            <a:endParaRPr kumimoji="0" lang="en-US" altLang="en-US" sz="8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228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BCA3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a lack of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loving transformation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18EBDAE6-EA0F-4029-9829-1CEA62E43BC1}"/>
              </a:ext>
            </a:extLst>
          </p:cNvPr>
          <p:cNvSpPr/>
          <p:nvPr/>
        </p:nvSpPr>
        <p:spPr>
          <a:xfrm>
            <a:off x="1219200" y="1524000"/>
            <a:ext cx="10515600" cy="29555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(Phil. 3:18) I have told you often before, and I say it again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tears in my eyes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there are many whose conduct shows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really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enemies of the cross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Christ. </a:t>
            </a:r>
          </a:p>
        </p:txBody>
      </p:sp>
    </p:spTree>
    <p:extLst>
      <p:ext uri="{BB962C8B-B14F-4D97-AF65-F5344CB8AC3E}">
        <p14:creationId xmlns:p14="http://schemas.microsoft.com/office/powerpoint/2010/main" val="29608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0D151-547A-4068-B885-48EA89F546E9}"/>
              </a:ext>
            </a:extLst>
          </p:cNvPr>
          <p:cNvSpPr txBox="1"/>
          <p:nvPr/>
        </p:nvSpPr>
        <p:spPr>
          <a:xfrm>
            <a:off x="86298" y="1712416"/>
            <a:ext cx="7228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BCA3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people hearing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misinformation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CA3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Opposition can come from a lack of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loving transformation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A5F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18EBDAE6-EA0F-4029-9829-1CEA62E43BC1}"/>
              </a:ext>
            </a:extLst>
          </p:cNvPr>
          <p:cNvSpPr/>
          <p:nvPr/>
        </p:nvSpPr>
        <p:spPr>
          <a:xfrm>
            <a:off x="1219200" y="1524000"/>
            <a:ext cx="10515600" cy="29555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same people who hate</a:t>
            </a:r>
            <a:r>
              <a:rPr kumimoji="0" lang="en-US" altLang="en-US" sz="4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God’s mission…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spc="-15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mission!</a:t>
            </a:r>
            <a:endParaRPr kumimoji="0" lang="en-US" altLang="en-US" sz="9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52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18" y="1600200"/>
            <a:ext cx="118218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taking a stand difficult?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kumimoji="0" lang="en-US" sz="8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worth it?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Absolutely!</a:t>
            </a:r>
            <a:endParaRPr kumimoji="0" lang="en-US" sz="115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205F2D-36C7-40F9-A14E-1E96272DCB46}"/>
              </a:ext>
            </a:extLst>
          </p:cNvPr>
          <p:cNvSpPr txBox="1"/>
          <p:nvPr/>
        </p:nvSpPr>
        <p:spPr>
          <a:xfrm>
            <a:off x="55342" y="69811"/>
            <a:ext cx="66314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there any cause for which you’d be willing to sacrifice?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might happen if we didn’t have a common cause of sacrificial love toward those in our world?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going to try to appease people in other areas of your life?</a:t>
            </a:r>
          </a:p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Opposition can come from people hearing </a:t>
            </a:r>
            <a:r>
              <a:rPr lang="en-US" sz="3600" b="1" i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misinformation</a:t>
            </a: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a lack of </a:t>
            </a:r>
            <a:r>
              <a:rPr lang="en-US" sz="3600" b="1" i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lang="en-US" sz="36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2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Conduct yourselves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="" xmlns:a16="http://schemas.microsoft.com/office/drawing/2014/main" id="{1F188506-31BE-444D-89B9-A90154F003CF}"/>
              </a:ext>
            </a:extLst>
          </p:cNvPr>
          <p:cNvSpPr/>
          <p:nvPr/>
        </p:nvSpPr>
        <p:spPr>
          <a:xfrm>
            <a:off x="1371600" y="838200"/>
            <a:ext cx="10363200" cy="37337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“Conduct yourselves” (</a:t>
            </a:r>
            <a:r>
              <a:rPr lang="en-US" alt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politeuesthe</a:t>
            </a:r>
            <a:r>
              <a:rPr lang="en-US" alt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be a citizen” (</a:t>
            </a:r>
            <a:r>
              <a:rPr lang="en-US" altLang="en-US" sz="4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“Conduct yourselves as citizens.”</a:t>
            </a:r>
          </a:p>
          <a:p>
            <a:pPr marL="914400" lvl="0">
              <a:defRPr/>
            </a:pP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Richard R. </a:t>
            </a:r>
            <a:r>
              <a:rPr lang="en-US" alt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Melick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Philippians: The New American Commentary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1991), 89.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“Live as citizens of heaven” (NLT).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F254C796-B83B-4981-B583-36DFDABA857A}"/>
              </a:ext>
            </a:extLst>
          </p:cNvPr>
          <p:cNvSpPr/>
          <p:nvPr/>
        </p:nvSpPr>
        <p:spPr>
          <a:xfrm>
            <a:off x="685800" y="381000"/>
            <a:ext cx="9601200" cy="209512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Philippians were quite proud of their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citizenship…</a:t>
            </a:r>
          </a:p>
        </p:txBody>
      </p:sp>
    </p:spTree>
    <p:extLst>
      <p:ext uri="{BB962C8B-B14F-4D97-AF65-F5344CB8AC3E}">
        <p14:creationId xmlns:p14="http://schemas.microsoft.com/office/powerpoint/2010/main" val="11748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A8E908-B6D1-4091-AAD4-F5501E6E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233193"/>
            <a:ext cx="10896600" cy="1155700"/>
          </a:xfrm>
          <a:prstGeom prst="rect">
            <a:avLst/>
          </a:prstGeom>
          <a:ln w="152400">
            <a:solidFill>
              <a:srgbClr val="C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51484F-09C6-4803-9E4A-4B0349F178C0}"/>
              </a:ext>
            </a:extLst>
          </p:cNvPr>
          <p:cNvSpPr/>
          <p:nvPr/>
        </p:nvSpPr>
        <p:spPr>
          <a:xfrm>
            <a:off x="72192" y="1676400"/>
            <a:ext cx="1832808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0E6E2CD8-FB99-4D37-92E1-116C2AEFA64A}"/>
              </a:ext>
            </a:extLst>
          </p:cNvPr>
          <p:cNvSpPr/>
          <p:nvPr/>
        </p:nvSpPr>
        <p:spPr>
          <a:xfrm>
            <a:off x="4724400" y="228600"/>
            <a:ext cx="6705600" cy="47016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11:26) Jesus said,</a:t>
            </a:r>
          </a:p>
          <a:p>
            <a:pPr lvl="0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“Everyone who lives and believes in me will never ever die.</a:t>
            </a:r>
          </a:p>
          <a:p>
            <a:pPr lvl="0">
              <a:defRPr/>
            </a:pPr>
            <a:r>
              <a:rPr lang="en-US" altLang="en-US" sz="5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believe this?”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F232AB2E-8B3A-43F6-8416-801AFFF2849B}"/>
              </a:ext>
            </a:extLst>
          </p:cNvPr>
          <p:cNvSpPr/>
          <p:nvPr/>
        </p:nvSpPr>
        <p:spPr>
          <a:xfrm>
            <a:off x="4114800" y="4724400"/>
            <a:ext cx="3810000" cy="1905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13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altLang="en-US" sz="13800" b="1" u="sng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94F0B04-C499-4830-BB0A-4EBE0C7F5708}"/>
              </a:ext>
            </a:extLst>
          </p:cNvPr>
          <p:cNvSpPr/>
          <p:nvPr/>
        </p:nvSpPr>
        <p:spPr>
          <a:xfrm>
            <a:off x="8153400" y="4724400"/>
            <a:ext cx="3810000" cy="1905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13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altLang="en-US" sz="13800" b="1" u="sng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Conduct yourselves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a manner worthy of the gospel of Christ so that—whether I come and see you or whether I remain absent—I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</p:spTree>
    <p:extLst>
      <p:ext uri="{BB962C8B-B14F-4D97-AF65-F5344CB8AC3E}">
        <p14:creationId xmlns:p14="http://schemas.microsoft.com/office/powerpoint/2010/main" val="14521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whether I come and see you or whether I remain absent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—I should hear that you are standing firm in one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4FAAC34B-B804-4DBB-91FD-6B23097ED01B}"/>
              </a:ext>
            </a:extLst>
          </p:cNvPr>
          <p:cNvSpPr/>
          <p:nvPr/>
        </p:nvSpPr>
        <p:spPr>
          <a:xfrm>
            <a:off x="2753298" y="457200"/>
            <a:ext cx="7990902" cy="1077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co-dependent on others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61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1:27) Conduct yourselves in a manner worthy of the gospel of Christ so that—whether I come and see you or whether I remain absent—I should hear that you are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standing firm in one spirit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one mind,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contending side by side for the faith of the gospel.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27325213-2A9A-4CE8-A303-73BCD925C472}"/>
              </a:ext>
            </a:extLst>
          </p:cNvPr>
          <p:cNvSpPr/>
          <p:nvPr/>
        </p:nvSpPr>
        <p:spPr>
          <a:xfrm>
            <a:off x="2753298" y="457200"/>
            <a:ext cx="7990902" cy="1077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co-dependent on others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4BCAE9B8-21EA-4DE5-9F5C-0B1359757EA3}"/>
              </a:ext>
            </a:extLst>
          </p:cNvPr>
          <p:cNvSpPr/>
          <p:nvPr/>
        </p:nvSpPr>
        <p:spPr>
          <a:xfrm>
            <a:off x="2362200" y="4191000"/>
            <a:ext cx="7990902" cy="1077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one another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868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2520</Words>
  <Application>Microsoft Office PowerPoint</Application>
  <PresentationFormat>Widescreen</PresentationFormat>
  <Paragraphs>274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2021-04-12T15:29:59Z</dcterms:created>
  <dcterms:modified xsi:type="dcterms:W3CDTF">2021-04-12T19:36:46Z</dcterms:modified>
</cp:coreProperties>
</file>