
<file path=[Content_Types].xml><?xml version="1.0" encoding="utf-8"?>
<Types xmlns="http://schemas.openxmlformats.org/package/2006/content-types">
  <Default Extension="jfif"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2"/>
  </p:notesMasterIdLst>
  <p:sldIdLst>
    <p:sldId id="8541" r:id="rId2"/>
    <p:sldId id="8455" r:id="rId3"/>
    <p:sldId id="8557" r:id="rId4"/>
    <p:sldId id="8550" r:id="rId5"/>
    <p:sldId id="8548" r:id="rId6"/>
    <p:sldId id="8549" r:id="rId7"/>
    <p:sldId id="8551" r:id="rId8"/>
    <p:sldId id="8552" r:id="rId9"/>
    <p:sldId id="8553" r:id="rId10"/>
    <p:sldId id="8554" r:id="rId11"/>
    <p:sldId id="8555" r:id="rId12"/>
    <p:sldId id="8547" r:id="rId13"/>
    <p:sldId id="8556" r:id="rId14"/>
    <p:sldId id="8542" r:id="rId15"/>
    <p:sldId id="8544" r:id="rId16"/>
    <p:sldId id="8543" r:id="rId17"/>
    <p:sldId id="8545" r:id="rId18"/>
    <p:sldId id="8558" r:id="rId19"/>
    <p:sldId id="8559" r:id="rId20"/>
    <p:sldId id="8560" r:id="rId21"/>
    <p:sldId id="8561" r:id="rId22"/>
    <p:sldId id="8562" r:id="rId23"/>
    <p:sldId id="8563" r:id="rId24"/>
    <p:sldId id="8564" r:id="rId25"/>
    <p:sldId id="8565" r:id="rId26"/>
    <p:sldId id="8566" r:id="rId27"/>
    <p:sldId id="8567" r:id="rId28"/>
    <p:sldId id="8568" r:id="rId29"/>
    <p:sldId id="8569" r:id="rId30"/>
    <p:sldId id="8570" r:id="rId31"/>
    <p:sldId id="8571" r:id="rId32"/>
    <p:sldId id="8572" r:id="rId33"/>
    <p:sldId id="8573" r:id="rId34"/>
    <p:sldId id="8574" r:id="rId35"/>
    <p:sldId id="8575" r:id="rId36"/>
    <p:sldId id="8576" r:id="rId37"/>
    <p:sldId id="8577" r:id="rId38"/>
    <p:sldId id="8578" r:id="rId39"/>
    <p:sldId id="8579" r:id="rId40"/>
    <p:sldId id="8475"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D3E6FF"/>
    <a:srgbClr val="B0E4CD"/>
    <a:srgbClr val="35A5C2"/>
    <a:srgbClr val="385D8A"/>
    <a:srgbClr val="254061"/>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333" autoAdjust="0"/>
    <p:restoredTop sz="95394" autoAdjust="0"/>
  </p:normalViewPr>
  <p:slideViewPr>
    <p:cSldViewPr>
      <p:cViewPr varScale="1">
        <p:scale>
          <a:sx n="64" d="100"/>
          <a:sy n="64" d="100"/>
        </p:scale>
        <p:origin x="64" y="3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18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28686327077747E-2"/>
          <c:y val="0"/>
          <c:w val="0.97587131444335884"/>
          <c:h val="0.99004465729417912"/>
        </c:manualLayout>
      </c:layout>
      <c:lineChart>
        <c:grouping val="standard"/>
        <c:varyColors val="0"/>
        <c:ser>
          <c:idx val="1"/>
          <c:order val="0"/>
          <c:spPr>
            <a:ln w="34925" cap="rnd">
              <a:solidFill>
                <a:schemeClr val="tx2">
                  <a:lumMod val="20000"/>
                  <a:lumOff val="80000"/>
                </a:schemeClr>
              </a:solidFill>
              <a:round/>
            </a:ln>
            <a:effectLst/>
          </c:spPr>
          <c:marker>
            <c:symbol val="circle"/>
            <c:size val="6"/>
            <c:spPr>
              <a:solidFill>
                <a:schemeClr val="tx2">
                  <a:lumMod val="20000"/>
                  <a:lumOff val="80000"/>
                </a:schemeClr>
              </a:solidFill>
              <a:ln w="57150">
                <a:solidFill>
                  <a:schemeClr val="tx2">
                    <a:lumMod val="20000"/>
                    <a:lumOff val="80000"/>
                  </a:schemeClr>
                </a:solidFill>
                <a:round/>
              </a:ln>
              <a:effectLst/>
              <a:scene3d>
                <a:camera prst="orthographicFront"/>
                <a:lightRig rig="threePt" dir="t">
                  <a:rot lat="0" lon="0" rev="1200000"/>
                </a:lightRig>
              </a:scene3d>
              <a:sp3d/>
            </c:spPr>
          </c:marker>
          <c:dLbls>
            <c:dLbl>
              <c:idx val="0"/>
              <c:layout>
                <c:manualLayout>
                  <c:x val="-2.4901040147759318E-2"/>
                  <c:y val="2.29976542408984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79CF-44FC-8EAB-433F3286BDD5}"/>
                </c:ext>
                <c:ext xmlns:c15="http://schemas.microsoft.com/office/drawing/2012/chart" uri="{CE6537A1-D6FC-4f65-9D91-7224C49458BB}">
                  <c15:layout/>
                </c:ext>
              </c:extLst>
            </c:dLbl>
            <c:dLbl>
              <c:idx val="1"/>
              <c:layout>
                <c:manualLayout>
                  <c:x val="-2.1086516963157383E-2"/>
                  <c:y val="1.926895876647782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79CF-44FC-8EAB-433F3286BDD5}"/>
                </c:ext>
                <c:ext xmlns:c15="http://schemas.microsoft.com/office/drawing/2012/chart" uri="{CE6537A1-D6FC-4f65-9D91-7224C49458BB}">
                  <c15:layout/>
                </c:ext>
              </c:extLst>
            </c:dLbl>
            <c:dLbl>
              <c:idx val="2"/>
              <c:layout>
                <c:manualLayout>
                  <c:x val="-2.4860114707883737E-2"/>
                  <c:y val="2.36391736197445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79CF-44FC-8EAB-433F3286BDD5}"/>
                </c:ext>
                <c:ext xmlns:c15="http://schemas.microsoft.com/office/drawing/2012/chart" uri="{CE6537A1-D6FC-4f65-9D91-7224C49458BB}">
                  <c15:layout/>
                </c:ext>
              </c:extLst>
            </c:dLbl>
            <c:dLbl>
              <c:idx val="3"/>
              <c:layout>
                <c:manualLayout>
                  <c:x val="-2.1440361621463982E-2"/>
                  <c:y val="2.41735918819528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79CF-44FC-8EAB-433F3286BDD5}"/>
                </c:ext>
                <c:ext xmlns:c15="http://schemas.microsoft.com/office/drawing/2012/chart" uri="{CE6537A1-D6FC-4f65-9D91-7224C49458BB}">
                  <c15:layout/>
                </c:ext>
              </c:extLst>
            </c:dLbl>
            <c:dLbl>
              <c:idx val="4"/>
              <c:layout>
                <c:manualLayout>
                  <c:x val="-2.3821619519782251E-2"/>
                  <c:y val="-1.882832193888902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79CF-44FC-8EAB-433F3286BDD5}"/>
                </c:ext>
                <c:ext xmlns:c15="http://schemas.microsoft.com/office/drawing/2012/chart" uri="{CE6537A1-D6FC-4f65-9D91-7224C49458BB}">
                  <c15:layout/>
                </c:ext>
              </c:extLst>
            </c:dLbl>
            <c:dLbl>
              <c:idx val="5"/>
              <c:layout>
                <c:manualLayout>
                  <c:x val="-1.9753086419753176E-2"/>
                  <c:y val="2.41708735795000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79CF-44FC-8EAB-433F3286BDD5}"/>
                </c:ext>
                <c:ext xmlns:c15="http://schemas.microsoft.com/office/drawing/2012/chart" uri="{CE6537A1-D6FC-4f65-9D91-7224C49458BB}">
                  <c15:layout/>
                </c:ext>
              </c:extLst>
            </c:dLbl>
            <c:dLbl>
              <c:idx val="6"/>
              <c:layout>
                <c:manualLayout>
                  <c:x val="-2.3456790123456792E-2"/>
                  <c:y val="2.40640442931074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79CF-44FC-8EAB-433F3286BDD5}"/>
                </c:ext>
                <c:ext xmlns:c15="http://schemas.microsoft.com/office/drawing/2012/chart" uri="{CE6537A1-D6FC-4f65-9D91-7224C49458BB}">
                  <c15:layout/>
                </c:ext>
              </c:extLst>
            </c:dLbl>
            <c:dLbl>
              <c:idx val="7"/>
              <c:layout>
                <c:manualLayout>
                  <c:x val="-2.1659570331486341E-2"/>
                  <c:y val="2.01789105125317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79CF-44FC-8EAB-433F3286BDD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D3E6FF"/>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Sheet1!$B$2:$B$9</c:f>
              <c:numCache>
                <c:formatCode>h:mm</c:formatCode>
                <c:ptCount val="8"/>
                <c:pt idx="0">
                  <c:v>0.18055555555555555</c:v>
                </c:pt>
                <c:pt idx="1">
                  <c:v>0.17361111111111113</c:v>
                </c:pt>
                <c:pt idx="2">
                  <c:v>0.17013888888888887</c:v>
                </c:pt>
                <c:pt idx="3">
                  <c:v>0.16388888888888889</c:v>
                </c:pt>
                <c:pt idx="4">
                  <c:v>0.15555555555555556</c:v>
                </c:pt>
                <c:pt idx="5">
                  <c:v>0.14930555555555555</c:v>
                </c:pt>
                <c:pt idx="6">
                  <c:v>0.1451388888888889</c:v>
                </c:pt>
                <c:pt idx="7">
                  <c:v>0.14027777777777778</c:v>
                </c:pt>
              </c:numCache>
            </c:numRef>
          </c:val>
          <c:smooth val="0"/>
          <c:extLst xmlns:c16r2="http://schemas.microsoft.com/office/drawing/2015/06/chart">
            <c:ext xmlns:c16="http://schemas.microsoft.com/office/drawing/2014/chart" uri="{C3380CC4-5D6E-409C-BE32-E72D297353CC}">
              <c16:uniqueId val="{00000001-79CF-44FC-8EAB-433F3286BDD5}"/>
            </c:ex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TV2</c:v>
                      </c:pt>
                    </c:strCache>
                  </c:strRef>
                </c15:tx>
              </c15:filteredSeriesTitle>
            </c:ext>
          </c:extLst>
        </c:ser>
        <c:ser>
          <c:idx val="2"/>
          <c:order val="1"/>
          <c:spPr>
            <a:ln w="34925"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a:solidFill>
                  <a:schemeClr val="accent3"/>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val>
            <c:numRef>
              <c:f>Sheet1!$C$2:$C$9</c:f>
              <c:numCache>
                <c:formatCode>General</c:formatCode>
                <c:ptCount val="8"/>
              </c:numCache>
            </c:numRef>
          </c:val>
          <c:smooth val="0"/>
          <c:extLst xmlns:c16r2="http://schemas.microsoft.com/office/drawing/2015/06/chart">
            <c:ext xmlns:c16="http://schemas.microsoft.com/office/drawing/2014/chart" uri="{C3380CC4-5D6E-409C-BE32-E72D297353CC}">
              <c16:uniqueId val="{00000002-79CF-44FC-8EAB-433F3286BDD5}"/>
            </c:ext>
            <c:ext xmlns:c15="http://schemas.microsoft.com/office/drawing/2012/chart" uri="{02D57815-91ED-43cb-92C2-25804820EDAC}">
              <c15:filteredSeriesTitle>
                <c15:tx>
                  <c:strRef>
                    <c:extLst>
                      <c:ext uri="{02D57815-91ED-43cb-92C2-25804820EDAC}">
                        <c15:formulaRef>
                          <c15:sqref>Sheet1!$C$1</c15:sqref>
                        </c15:formulaRef>
                      </c:ext>
                    </c:extLst>
                    <c:strCache>
                      <c:ptCount val="1"/>
                    </c:strCache>
                  </c:strRef>
                </c15:tx>
              </c15:filteredSeriesTitle>
            </c:ext>
          </c:extLst>
        </c:ser>
        <c:dLbls>
          <c:showLegendKey val="0"/>
          <c:showVal val="0"/>
          <c:showCatName val="0"/>
          <c:showSerName val="0"/>
          <c:showPercent val="0"/>
          <c:showBubbleSize val="0"/>
        </c:dLbls>
        <c:marker val="1"/>
        <c:smooth val="0"/>
        <c:axId val="325389448"/>
        <c:axId val="325382392"/>
      </c:lineChart>
      <c:catAx>
        <c:axId val="325389448"/>
        <c:scaling>
          <c:orientation val="minMax"/>
        </c:scaling>
        <c:delete val="1"/>
        <c:axPos val="b"/>
        <c:numFmt formatCode="General" sourceLinked="1"/>
        <c:majorTickMark val="none"/>
        <c:minorTickMark val="none"/>
        <c:tickLblPos val="nextTo"/>
        <c:crossAx val="325382392"/>
        <c:crosses val="autoZero"/>
        <c:auto val="1"/>
        <c:lblAlgn val="ctr"/>
        <c:lblOffset val="100"/>
        <c:noMultiLvlLbl val="0"/>
      </c:catAx>
      <c:valAx>
        <c:axId val="325382392"/>
        <c:scaling>
          <c:orientation val="minMax"/>
        </c:scaling>
        <c:delete val="1"/>
        <c:axPos val="l"/>
        <c:numFmt formatCode="h:mm" sourceLinked="1"/>
        <c:majorTickMark val="none"/>
        <c:minorTickMark val="none"/>
        <c:tickLblPos val="nextTo"/>
        <c:crossAx val="325389448"/>
        <c:crosses val="autoZero"/>
        <c:crossBetween val="between"/>
      </c:valAx>
      <c:spPr>
        <a:noFill/>
        <a:ln w="25400">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28686327077747E-2"/>
          <c:y val="0"/>
          <c:w val="0.97587131444335884"/>
          <c:h val="0.99004465729417912"/>
        </c:manualLayout>
      </c:layout>
      <c:lineChart>
        <c:grouping val="standard"/>
        <c:varyColors val="0"/>
        <c:ser>
          <c:idx val="0"/>
          <c:order val="0"/>
          <c:spPr>
            <a:ln w="38100" cap="rnd">
              <a:solidFill>
                <a:schemeClr val="tx2">
                  <a:lumMod val="60000"/>
                  <a:lumOff val="40000"/>
                </a:schemeClr>
              </a:solidFill>
              <a:round/>
            </a:ln>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57150">
                <a:solidFill>
                  <a:schemeClr val="accent1"/>
                </a:solidFill>
                <a:round/>
              </a:ln>
              <a:effectLst/>
              <a:scene3d>
                <a:camera prst="orthographicFront"/>
                <a:lightRig rig="threePt" dir="t"/>
              </a:scene3d>
              <a:sp3d prstMaterial="matte"/>
            </c:spPr>
          </c:marker>
          <c:dLbls>
            <c:dLbl>
              <c:idx val="0"/>
              <c:layout>
                <c:manualLayout>
                  <c:x val="-2.5714105181296781E-2"/>
                  <c:y val="2.309143567551786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9CF-44FC-8EAB-433F3286BDD5}"/>
                </c:ext>
                <c:ext xmlns:c15="http://schemas.microsoft.com/office/drawing/2012/chart" uri="{CE6537A1-D6FC-4f65-9D91-7224C49458BB}">
                  <c15:layout/>
                </c:ext>
              </c:extLst>
            </c:dLbl>
            <c:dLbl>
              <c:idx val="1"/>
              <c:layout>
                <c:manualLayout>
                  <c:x val="-2.077583357635851E-2"/>
                  <c:y val="2.190503257002034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9CF-44FC-8EAB-433F3286BDD5}"/>
                </c:ext>
                <c:ext xmlns:c15="http://schemas.microsoft.com/office/drawing/2012/chart" uri="{CE6537A1-D6FC-4f65-9D91-7224C49458BB}">
                  <c15:layout/>
                </c:ext>
              </c:extLst>
            </c:dLbl>
            <c:dLbl>
              <c:idx val="2"/>
              <c:layout>
                <c:manualLayout>
                  <c:x val="-2.518450471468844E-2"/>
                  <c:y val="2.42778387810153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9CF-44FC-8EAB-433F3286BDD5}"/>
                </c:ext>
                <c:ext xmlns:c15="http://schemas.microsoft.com/office/drawing/2012/chart" uri="{CE6537A1-D6FC-4f65-9D91-7224C49458BB}">
                  <c15:layout/>
                </c:ext>
              </c:extLst>
            </c:dLbl>
            <c:dLbl>
              <c:idx val="3"/>
              <c:layout>
                <c:manualLayout>
                  <c:x val="-2.024623310975017E-2"/>
                  <c:y val="2.08255946660381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9CF-44FC-8EAB-433F3286BDD5}"/>
                </c:ext>
                <c:ext xmlns:c15="http://schemas.microsoft.com/office/drawing/2012/chart" uri="{CE6537A1-D6FC-4f65-9D91-7224C49458BB}">
                  <c15:layout/>
                </c:ext>
              </c:extLst>
            </c:dLbl>
            <c:dLbl>
              <c:idx val="4"/>
              <c:layout>
                <c:manualLayout>
                  <c:x val="-2.4055895790804017E-2"/>
                  <c:y val="2.41708735795000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9CF-44FC-8EAB-433F3286BDD5}"/>
                </c:ext>
                <c:ext xmlns:c15="http://schemas.microsoft.com/office/drawing/2012/chart" uri="{CE6537A1-D6FC-4f65-9D91-7224C49458BB}">
                  <c15:layout/>
                </c:ext>
              </c:extLst>
            </c:dLbl>
            <c:dLbl>
              <c:idx val="5"/>
              <c:layout>
                <c:manualLayout>
                  <c:x val="-2.2041994750656168E-2"/>
                  <c:y val="-2.272120288145496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9CF-44FC-8EAB-433F3286BDD5}"/>
                </c:ext>
                <c:ext xmlns:c15="http://schemas.microsoft.com/office/drawing/2012/chart" uri="{CE6537A1-D6FC-4f65-9D91-7224C49458BB}">
                  <c15:layout/>
                </c:ext>
              </c:extLst>
            </c:dLbl>
            <c:dLbl>
              <c:idx val="6"/>
              <c:layout>
                <c:manualLayout>
                  <c:x val="-2.3583357635851076E-2"/>
                  <c:y val="-2.30993187526308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79CF-44FC-8EAB-433F3286BDD5}"/>
                </c:ext>
                <c:ext xmlns:c15="http://schemas.microsoft.com/office/drawing/2012/chart" uri="{CE6537A1-D6FC-4f65-9D91-7224C49458BB}">
                  <c15:layout/>
                </c:ext>
              </c:extLst>
            </c:dLbl>
            <c:dLbl>
              <c:idx val="7"/>
              <c:layout>
                <c:manualLayout>
                  <c:x val="-2.7868474773986584E-2"/>
                  <c:y val="-2.535727668499753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9CF-44FC-8EAB-433F3286BDD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5286C4"/>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Sheet1!$A$2:$A$9</c:f>
              <c:numCache>
                <c:formatCode>h:mm</c:formatCode>
                <c:ptCount val="8"/>
                <c:pt idx="0">
                  <c:v>0.10555555555555556</c:v>
                </c:pt>
                <c:pt idx="1">
                  <c:v>0.1173611111111111</c:v>
                </c:pt>
                <c:pt idx="2">
                  <c:v>0.13055555555555556</c:v>
                </c:pt>
                <c:pt idx="3">
                  <c:v>0.1423611111111111</c:v>
                </c:pt>
                <c:pt idx="4">
                  <c:v>0.14930555555555555</c:v>
                </c:pt>
                <c:pt idx="5">
                  <c:v>0.15486111111111112</c:v>
                </c:pt>
                <c:pt idx="6">
                  <c:v>0.15902777777777777</c:v>
                </c:pt>
                <c:pt idx="7">
                  <c:v>0.16250000000000001</c:v>
                </c:pt>
              </c:numCache>
            </c:numRef>
          </c:val>
          <c:smooth val="0"/>
          <c:extLst xmlns:c16r2="http://schemas.microsoft.com/office/drawing/2015/06/chart">
            <c:ext xmlns:c16="http://schemas.microsoft.com/office/drawing/2014/chart" uri="{C3380CC4-5D6E-409C-BE32-E72D297353CC}">
              <c16:uniqueId val="{00000000-79CF-44FC-8EAB-433F3286BDD5}"/>
            </c:ext>
            <c:ext xmlns:c15="http://schemas.microsoft.com/office/drawing/2012/chart" uri="{02D57815-91ED-43cb-92C2-25804820EDAC}">
              <c15:filteredSeriesTitle>
                <c15:tx>
                  <c:strRef>
                    <c:extLst>
                      <c:ext uri="{02D57815-91ED-43cb-92C2-25804820EDAC}">
                        <c15:formulaRef>
                          <c15:sqref>Sheet1!$A$1:$C$1</c15:sqref>
                        </c15:formulaRef>
                      </c:ext>
                    </c:extLst>
                    <c:strCache>
                      <c:ptCount val="1"/>
                      <c:pt idx="0">
                        <c:v>Mobile Devices TV2</c:v>
                      </c:pt>
                    </c:strCache>
                  </c:strRef>
                </c15:tx>
              </c15:filteredSeriesTitle>
            </c:ext>
          </c:extLst>
        </c:ser>
        <c:ser>
          <c:idx val="1"/>
          <c:order val="1"/>
          <c:spPr>
            <a:ln w="34925" cap="rnd">
              <a:solidFill>
                <a:schemeClr val="tx2">
                  <a:lumMod val="20000"/>
                  <a:lumOff val="80000"/>
                </a:schemeClr>
              </a:solidFill>
              <a:round/>
            </a:ln>
            <a:effectLst/>
          </c:spPr>
          <c:marker>
            <c:symbol val="circle"/>
            <c:size val="6"/>
            <c:spPr>
              <a:solidFill>
                <a:schemeClr val="tx2">
                  <a:lumMod val="20000"/>
                  <a:lumOff val="80000"/>
                </a:schemeClr>
              </a:solidFill>
              <a:ln w="57150">
                <a:solidFill>
                  <a:schemeClr val="tx2">
                    <a:lumMod val="20000"/>
                    <a:lumOff val="80000"/>
                  </a:schemeClr>
                </a:solidFill>
                <a:round/>
              </a:ln>
              <a:effectLst/>
              <a:scene3d>
                <a:camera prst="orthographicFront"/>
                <a:lightRig rig="threePt" dir="t">
                  <a:rot lat="0" lon="0" rev="1200000"/>
                </a:lightRig>
              </a:scene3d>
              <a:sp3d/>
            </c:spPr>
          </c:marker>
          <c:dLbls>
            <c:dLbl>
              <c:idx val="0"/>
              <c:layout>
                <c:manualLayout>
                  <c:x val="-2.4901040147759318E-2"/>
                  <c:y val="2.29976542408984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79CF-44FC-8EAB-433F3286BDD5}"/>
                </c:ext>
                <c:ext xmlns:c15="http://schemas.microsoft.com/office/drawing/2012/chart" uri="{CE6537A1-D6FC-4f65-9D91-7224C49458BB}">
                  <c15:layout/>
                </c:ext>
              </c:extLst>
            </c:dLbl>
            <c:dLbl>
              <c:idx val="1"/>
              <c:layout>
                <c:manualLayout>
                  <c:x val="-2.1086516963157383E-2"/>
                  <c:y val="1.926895876647782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79CF-44FC-8EAB-433F3286BDD5}"/>
                </c:ext>
                <c:ext xmlns:c15="http://schemas.microsoft.com/office/drawing/2012/chart" uri="{CE6537A1-D6FC-4f65-9D91-7224C49458BB}">
                  <c15:layout/>
                </c:ext>
              </c:extLst>
            </c:dLbl>
            <c:dLbl>
              <c:idx val="2"/>
              <c:layout>
                <c:manualLayout>
                  <c:x val="-2.4860114707883737E-2"/>
                  <c:y val="2.36391736197445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79CF-44FC-8EAB-433F3286BDD5}"/>
                </c:ext>
                <c:ext xmlns:c15="http://schemas.microsoft.com/office/drawing/2012/chart" uri="{CE6537A1-D6FC-4f65-9D91-7224C49458BB}">
                  <c15:layout/>
                </c:ext>
              </c:extLst>
            </c:dLbl>
            <c:dLbl>
              <c:idx val="3"/>
              <c:layout>
                <c:manualLayout>
                  <c:x val="-2.1440361621463982E-2"/>
                  <c:y val="2.41735918819528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79CF-44FC-8EAB-433F3286BDD5}"/>
                </c:ext>
                <c:ext xmlns:c15="http://schemas.microsoft.com/office/drawing/2012/chart" uri="{CE6537A1-D6FC-4f65-9D91-7224C49458BB}">
                  <c15:layout/>
                </c:ext>
              </c:extLst>
            </c:dLbl>
            <c:dLbl>
              <c:idx val="4"/>
              <c:layout>
                <c:manualLayout>
                  <c:x val="-2.3821619519782251E-2"/>
                  <c:y val="-1.882832193888902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79CF-44FC-8EAB-433F3286BDD5}"/>
                </c:ext>
                <c:ext xmlns:c15="http://schemas.microsoft.com/office/drawing/2012/chart" uri="{CE6537A1-D6FC-4f65-9D91-7224C49458BB}">
                  <c15:layout/>
                </c:ext>
              </c:extLst>
            </c:dLbl>
            <c:dLbl>
              <c:idx val="5"/>
              <c:layout>
                <c:manualLayout>
                  <c:x val="-1.9753086419753176E-2"/>
                  <c:y val="2.41708735795000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79CF-44FC-8EAB-433F3286BDD5}"/>
                </c:ext>
                <c:ext xmlns:c15="http://schemas.microsoft.com/office/drawing/2012/chart" uri="{CE6537A1-D6FC-4f65-9D91-7224C49458BB}">
                  <c15:layout/>
                </c:ext>
              </c:extLst>
            </c:dLbl>
            <c:dLbl>
              <c:idx val="6"/>
              <c:layout>
                <c:manualLayout>
                  <c:x val="-2.3456790123456792E-2"/>
                  <c:y val="2.40640442931074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79CF-44FC-8EAB-433F3286BDD5}"/>
                </c:ext>
                <c:ext xmlns:c15="http://schemas.microsoft.com/office/drawing/2012/chart" uri="{CE6537A1-D6FC-4f65-9D91-7224C49458BB}">
                  <c15:layout/>
                </c:ext>
              </c:extLst>
            </c:dLbl>
            <c:dLbl>
              <c:idx val="7"/>
              <c:layout>
                <c:manualLayout>
                  <c:x val="-2.1659570331486341E-2"/>
                  <c:y val="2.01789105125317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79CF-44FC-8EAB-433F3286BDD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D3E6FF"/>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Sheet1!$B$2:$B$9</c:f>
              <c:numCache>
                <c:formatCode>h:mm</c:formatCode>
                <c:ptCount val="8"/>
                <c:pt idx="0">
                  <c:v>0.18055555555555555</c:v>
                </c:pt>
                <c:pt idx="1">
                  <c:v>0.17361111111111113</c:v>
                </c:pt>
                <c:pt idx="2">
                  <c:v>0.17013888888888887</c:v>
                </c:pt>
                <c:pt idx="3">
                  <c:v>0.16388888888888889</c:v>
                </c:pt>
                <c:pt idx="4">
                  <c:v>0.15555555555555556</c:v>
                </c:pt>
                <c:pt idx="5">
                  <c:v>0.14930555555555555</c:v>
                </c:pt>
                <c:pt idx="6">
                  <c:v>0.1451388888888889</c:v>
                </c:pt>
                <c:pt idx="7">
                  <c:v>0.14027777777777778</c:v>
                </c:pt>
              </c:numCache>
            </c:numRef>
          </c:val>
          <c:smooth val="0"/>
          <c:extLst xmlns:c16r2="http://schemas.microsoft.com/office/drawing/2015/06/chart">
            <c:ext xmlns:c16="http://schemas.microsoft.com/office/drawing/2014/chart" uri="{C3380CC4-5D6E-409C-BE32-E72D297353CC}">
              <c16:uniqueId val="{00000001-79CF-44FC-8EAB-433F3286BDD5}"/>
            </c:ex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TV2</c:v>
                      </c:pt>
                    </c:strCache>
                  </c:strRef>
                </c15:tx>
              </c15:filteredSeriesTitle>
            </c:ext>
          </c:extLst>
        </c:ser>
        <c:ser>
          <c:idx val="2"/>
          <c:order val="2"/>
          <c:spPr>
            <a:ln w="34925"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a:solidFill>
                  <a:schemeClr val="accent3"/>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val>
            <c:numRef>
              <c:f>Sheet1!$C$2:$C$9</c:f>
              <c:numCache>
                <c:formatCode>General</c:formatCode>
                <c:ptCount val="8"/>
              </c:numCache>
            </c:numRef>
          </c:val>
          <c:smooth val="0"/>
          <c:extLst xmlns:c16r2="http://schemas.microsoft.com/office/drawing/2015/06/chart">
            <c:ext xmlns:c16="http://schemas.microsoft.com/office/drawing/2014/chart" uri="{C3380CC4-5D6E-409C-BE32-E72D297353CC}">
              <c16:uniqueId val="{00000002-79CF-44FC-8EAB-433F3286BDD5}"/>
            </c:ext>
            <c:ext xmlns:c15="http://schemas.microsoft.com/office/drawing/2012/chart" uri="{02D57815-91ED-43cb-92C2-25804820EDAC}">
              <c15:filteredSeriesTitle>
                <c15:tx>
                  <c:strRef>
                    <c:extLst>
                      <c:ext uri="{02D57815-91ED-43cb-92C2-25804820EDAC}">
                        <c15:formulaRef>
                          <c15:sqref>Sheet1!$C$1</c15:sqref>
                        </c15:formulaRef>
                      </c:ext>
                    </c:extLst>
                    <c:strCache>
                      <c:ptCount val="1"/>
                    </c:strCache>
                  </c:strRef>
                </c15:tx>
              </c15:filteredSeriesTitle>
            </c:ext>
          </c:extLst>
        </c:ser>
        <c:dLbls>
          <c:showLegendKey val="0"/>
          <c:showVal val="0"/>
          <c:showCatName val="0"/>
          <c:showSerName val="0"/>
          <c:showPercent val="0"/>
          <c:showBubbleSize val="0"/>
        </c:dLbls>
        <c:marker val="1"/>
        <c:smooth val="0"/>
        <c:axId val="325386312"/>
        <c:axId val="325387096"/>
      </c:lineChart>
      <c:catAx>
        <c:axId val="325386312"/>
        <c:scaling>
          <c:orientation val="minMax"/>
        </c:scaling>
        <c:delete val="1"/>
        <c:axPos val="b"/>
        <c:numFmt formatCode="General" sourceLinked="1"/>
        <c:majorTickMark val="none"/>
        <c:minorTickMark val="none"/>
        <c:tickLblPos val="nextTo"/>
        <c:crossAx val="325387096"/>
        <c:crosses val="autoZero"/>
        <c:auto val="1"/>
        <c:lblAlgn val="ctr"/>
        <c:lblOffset val="100"/>
        <c:noMultiLvlLbl val="0"/>
      </c:catAx>
      <c:valAx>
        <c:axId val="325387096"/>
        <c:scaling>
          <c:orientation val="minMax"/>
        </c:scaling>
        <c:delete val="1"/>
        <c:axPos val="l"/>
        <c:numFmt formatCode="h:mm" sourceLinked="1"/>
        <c:majorTickMark val="none"/>
        <c:minorTickMark val="none"/>
        <c:tickLblPos val="nextTo"/>
        <c:crossAx val="325386312"/>
        <c:crosses val="autoZero"/>
        <c:crossBetween val="between"/>
      </c:valAx>
      <c:spPr>
        <a:noFill/>
        <a:ln w="25400">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28686327077747E-2"/>
          <c:y val="0"/>
          <c:w val="0.97587131444335884"/>
          <c:h val="0.99004465729417912"/>
        </c:manualLayout>
      </c:layout>
      <c:lineChart>
        <c:grouping val="standard"/>
        <c:varyColors val="0"/>
        <c:ser>
          <c:idx val="0"/>
          <c:order val="0"/>
          <c:spPr>
            <a:ln w="38100" cap="rnd">
              <a:solidFill>
                <a:schemeClr val="tx2">
                  <a:lumMod val="60000"/>
                  <a:lumOff val="40000"/>
                </a:schemeClr>
              </a:solidFill>
              <a:round/>
            </a:ln>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57150">
                <a:solidFill>
                  <a:schemeClr val="accent1"/>
                </a:solidFill>
                <a:round/>
              </a:ln>
              <a:effectLst/>
              <a:scene3d>
                <a:camera prst="orthographicFront"/>
                <a:lightRig rig="threePt" dir="t"/>
              </a:scene3d>
              <a:sp3d prstMaterial="matte"/>
            </c:spPr>
          </c:marker>
          <c:dLbls>
            <c:dLbl>
              <c:idx val="0"/>
              <c:layout>
                <c:manualLayout>
                  <c:x val="-2.5714105181296781E-2"/>
                  <c:y val="2.309143567551786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9CF-44FC-8EAB-433F3286BDD5}"/>
                </c:ext>
                <c:ext xmlns:c15="http://schemas.microsoft.com/office/drawing/2012/chart" uri="{CE6537A1-D6FC-4f65-9D91-7224C49458BB}">
                  <c15:layout/>
                </c:ext>
              </c:extLst>
            </c:dLbl>
            <c:dLbl>
              <c:idx val="1"/>
              <c:layout>
                <c:manualLayout>
                  <c:x val="-2.077583357635851E-2"/>
                  <c:y val="2.190503257002034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9CF-44FC-8EAB-433F3286BDD5}"/>
                </c:ext>
                <c:ext xmlns:c15="http://schemas.microsoft.com/office/drawing/2012/chart" uri="{CE6537A1-D6FC-4f65-9D91-7224C49458BB}">
                  <c15:layout/>
                </c:ext>
              </c:extLst>
            </c:dLbl>
            <c:dLbl>
              <c:idx val="2"/>
              <c:layout>
                <c:manualLayout>
                  <c:x val="-2.518450471468844E-2"/>
                  <c:y val="2.42778387810153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9CF-44FC-8EAB-433F3286BDD5}"/>
                </c:ext>
                <c:ext xmlns:c15="http://schemas.microsoft.com/office/drawing/2012/chart" uri="{CE6537A1-D6FC-4f65-9D91-7224C49458BB}">
                  <c15:layout/>
                </c:ext>
              </c:extLst>
            </c:dLbl>
            <c:dLbl>
              <c:idx val="3"/>
              <c:layout>
                <c:manualLayout>
                  <c:x val="-2.024623310975017E-2"/>
                  <c:y val="2.08255946660381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9CF-44FC-8EAB-433F3286BDD5}"/>
                </c:ext>
                <c:ext xmlns:c15="http://schemas.microsoft.com/office/drawing/2012/chart" uri="{CE6537A1-D6FC-4f65-9D91-7224C49458BB}">
                  <c15:layout/>
                </c:ext>
              </c:extLst>
            </c:dLbl>
            <c:dLbl>
              <c:idx val="4"/>
              <c:layout>
                <c:manualLayout>
                  <c:x val="-2.4055895790804017E-2"/>
                  <c:y val="2.41708735795000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9CF-44FC-8EAB-433F3286BDD5}"/>
                </c:ext>
                <c:ext xmlns:c15="http://schemas.microsoft.com/office/drawing/2012/chart" uri="{CE6537A1-D6FC-4f65-9D91-7224C49458BB}">
                  <c15:layout/>
                </c:ext>
              </c:extLst>
            </c:dLbl>
            <c:dLbl>
              <c:idx val="5"/>
              <c:layout>
                <c:manualLayout>
                  <c:x val="-2.2041994750656168E-2"/>
                  <c:y val="-2.272120288145496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9CF-44FC-8EAB-433F3286BDD5}"/>
                </c:ext>
                <c:ext xmlns:c15="http://schemas.microsoft.com/office/drawing/2012/chart" uri="{CE6537A1-D6FC-4f65-9D91-7224C49458BB}">
                  <c15:layout/>
                </c:ext>
              </c:extLst>
            </c:dLbl>
            <c:dLbl>
              <c:idx val="6"/>
              <c:layout>
                <c:manualLayout>
                  <c:x val="-2.3583357635851076E-2"/>
                  <c:y val="-2.30993187526308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79CF-44FC-8EAB-433F3286BDD5}"/>
                </c:ext>
                <c:ext xmlns:c15="http://schemas.microsoft.com/office/drawing/2012/chart" uri="{CE6537A1-D6FC-4f65-9D91-7224C49458BB}">
                  <c15:layout/>
                </c:ext>
              </c:extLst>
            </c:dLbl>
            <c:dLbl>
              <c:idx val="7"/>
              <c:layout>
                <c:manualLayout>
                  <c:x val="-2.7868474773986584E-2"/>
                  <c:y val="-2.535727668499753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9CF-44FC-8EAB-433F3286BDD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5286C4"/>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Sheet1!$A$2:$A$9</c:f>
              <c:numCache>
                <c:formatCode>h:mm</c:formatCode>
                <c:ptCount val="8"/>
                <c:pt idx="0">
                  <c:v>0.10555555555555556</c:v>
                </c:pt>
                <c:pt idx="1">
                  <c:v>0.1173611111111111</c:v>
                </c:pt>
                <c:pt idx="2">
                  <c:v>0.13055555555555556</c:v>
                </c:pt>
                <c:pt idx="3">
                  <c:v>0.1423611111111111</c:v>
                </c:pt>
                <c:pt idx="4">
                  <c:v>0.14930555555555555</c:v>
                </c:pt>
                <c:pt idx="5">
                  <c:v>0.15486111111111112</c:v>
                </c:pt>
                <c:pt idx="6">
                  <c:v>0.15902777777777777</c:v>
                </c:pt>
                <c:pt idx="7">
                  <c:v>0.16250000000000001</c:v>
                </c:pt>
              </c:numCache>
            </c:numRef>
          </c:val>
          <c:smooth val="0"/>
          <c:extLst xmlns:c16r2="http://schemas.microsoft.com/office/drawing/2015/06/chart">
            <c:ext xmlns:c16="http://schemas.microsoft.com/office/drawing/2014/chart" uri="{C3380CC4-5D6E-409C-BE32-E72D297353CC}">
              <c16:uniqueId val="{00000000-79CF-44FC-8EAB-433F3286BDD5}"/>
            </c:ext>
            <c:ext xmlns:c15="http://schemas.microsoft.com/office/drawing/2012/chart" uri="{02D57815-91ED-43cb-92C2-25804820EDAC}">
              <c15:filteredSeriesTitle>
                <c15:tx>
                  <c:strRef>
                    <c:extLst>
                      <c:ext uri="{02D57815-91ED-43cb-92C2-25804820EDAC}">
                        <c15:formulaRef>
                          <c15:sqref>Sheet1!$A$1:$C$1</c15:sqref>
                        </c15:formulaRef>
                      </c:ext>
                    </c:extLst>
                    <c:strCache>
                      <c:ptCount val="1"/>
                      <c:pt idx="0">
                        <c:v>Mobile Devices TV2</c:v>
                      </c:pt>
                    </c:strCache>
                  </c:strRef>
                </c15:tx>
              </c15:filteredSeriesTitle>
            </c:ext>
          </c:extLst>
        </c:ser>
        <c:ser>
          <c:idx val="1"/>
          <c:order val="1"/>
          <c:spPr>
            <a:ln w="34925" cap="rnd">
              <a:solidFill>
                <a:schemeClr val="tx2">
                  <a:lumMod val="20000"/>
                  <a:lumOff val="80000"/>
                </a:schemeClr>
              </a:solidFill>
              <a:round/>
            </a:ln>
            <a:effectLst/>
          </c:spPr>
          <c:marker>
            <c:symbol val="circle"/>
            <c:size val="6"/>
            <c:spPr>
              <a:solidFill>
                <a:schemeClr val="tx2">
                  <a:lumMod val="20000"/>
                  <a:lumOff val="80000"/>
                </a:schemeClr>
              </a:solidFill>
              <a:ln w="57150">
                <a:solidFill>
                  <a:schemeClr val="tx2">
                    <a:lumMod val="20000"/>
                    <a:lumOff val="80000"/>
                  </a:schemeClr>
                </a:solidFill>
                <a:round/>
              </a:ln>
              <a:effectLst/>
              <a:scene3d>
                <a:camera prst="orthographicFront"/>
                <a:lightRig rig="threePt" dir="t">
                  <a:rot lat="0" lon="0" rev="1200000"/>
                </a:lightRig>
              </a:scene3d>
              <a:sp3d/>
            </c:spPr>
          </c:marker>
          <c:dLbls>
            <c:dLbl>
              <c:idx val="0"/>
              <c:layout>
                <c:manualLayout>
                  <c:x val="-2.4901040147759318E-2"/>
                  <c:y val="2.29976542408984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79CF-44FC-8EAB-433F3286BDD5}"/>
                </c:ext>
                <c:ext xmlns:c15="http://schemas.microsoft.com/office/drawing/2012/chart" uri="{CE6537A1-D6FC-4f65-9D91-7224C49458BB}">
                  <c15:layout/>
                </c:ext>
              </c:extLst>
            </c:dLbl>
            <c:dLbl>
              <c:idx val="1"/>
              <c:layout>
                <c:manualLayout>
                  <c:x val="-2.1086516963157383E-2"/>
                  <c:y val="1.926895876647782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79CF-44FC-8EAB-433F3286BDD5}"/>
                </c:ext>
                <c:ext xmlns:c15="http://schemas.microsoft.com/office/drawing/2012/chart" uri="{CE6537A1-D6FC-4f65-9D91-7224C49458BB}">
                  <c15:layout/>
                </c:ext>
              </c:extLst>
            </c:dLbl>
            <c:dLbl>
              <c:idx val="2"/>
              <c:layout>
                <c:manualLayout>
                  <c:x val="-2.4860114707883737E-2"/>
                  <c:y val="2.36391736197445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79CF-44FC-8EAB-433F3286BDD5}"/>
                </c:ext>
                <c:ext xmlns:c15="http://schemas.microsoft.com/office/drawing/2012/chart" uri="{CE6537A1-D6FC-4f65-9D91-7224C49458BB}">
                  <c15:layout/>
                </c:ext>
              </c:extLst>
            </c:dLbl>
            <c:dLbl>
              <c:idx val="3"/>
              <c:layout>
                <c:manualLayout>
                  <c:x val="-2.1440361621463982E-2"/>
                  <c:y val="2.41735918819528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79CF-44FC-8EAB-433F3286BDD5}"/>
                </c:ext>
                <c:ext xmlns:c15="http://schemas.microsoft.com/office/drawing/2012/chart" uri="{CE6537A1-D6FC-4f65-9D91-7224C49458BB}">
                  <c15:layout/>
                </c:ext>
              </c:extLst>
            </c:dLbl>
            <c:dLbl>
              <c:idx val="4"/>
              <c:layout>
                <c:manualLayout>
                  <c:x val="-2.3821619519782251E-2"/>
                  <c:y val="-1.882832193888902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79CF-44FC-8EAB-433F3286BDD5}"/>
                </c:ext>
                <c:ext xmlns:c15="http://schemas.microsoft.com/office/drawing/2012/chart" uri="{CE6537A1-D6FC-4f65-9D91-7224C49458BB}">
                  <c15:layout/>
                </c:ext>
              </c:extLst>
            </c:dLbl>
            <c:dLbl>
              <c:idx val="5"/>
              <c:layout>
                <c:manualLayout>
                  <c:x val="-1.9753086419753176E-2"/>
                  <c:y val="2.41708735795000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79CF-44FC-8EAB-433F3286BDD5}"/>
                </c:ext>
                <c:ext xmlns:c15="http://schemas.microsoft.com/office/drawing/2012/chart" uri="{CE6537A1-D6FC-4f65-9D91-7224C49458BB}">
                  <c15:layout/>
                </c:ext>
              </c:extLst>
            </c:dLbl>
            <c:dLbl>
              <c:idx val="6"/>
              <c:layout>
                <c:manualLayout>
                  <c:x val="-2.3456790123456792E-2"/>
                  <c:y val="2.40640442931074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79CF-44FC-8EAB-433F3286BDD5}"/>
                </c:ext>
                <c:ext xmlns:c15="http://schemas.microsoft.com/office/drawing/2012/chart" uri="{CE6537A1-D6FC-4f65-9D91-7224C49458BB}">
                  <c15:layout/>
                </c:ext>
              </c:extLst>
            </c:dLbl>
            <c:dLbl>
              <c:idx val="7"/>
              <c:layout>
                <c:manualLayout>
                  <c:x val="-2.1659570331486341E-2"/>
                  <c:y val="2.01789105125317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79CF-44FC-8EAB-433F3286BDD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D3E6FF"/>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Sheet1!$B$2:$B$9</c:f>
              <c:numCache>
                <c:formatCode>h:mm</c:formatCode>
                <c:ptCount val="8"/>
                <c:pt idx="0">
                  <c:v>0.18055555555555555</c:v>
                </c:pt>
                <c:pt idx="1">
                  <c:v>0.17361111111111113</c:v>
                </c:pt>
                <c:pt idx="2">
                  <c:v>0.17013888888888887</c:v>
                </c:pt>
                <c:pt idx="3">
                  <c:v>0.16388888888888889</c:v>
                </c:pt>
                <c:pt idx="4">
                  <c:v>0.15555555555555556</c:v>
                </c:pt>
                <c:pt idx="5">
                  <c:v>0.14930555555555555</c:v>
                </c:pt>
                <c:pt idx="6">
                  <c:v>0.1451388888888889</c:v>
                </c:pt>
                <c:pt idx="7">
                  <c:v>0.14027777777777778</c:v>
                </c:pt>
              </c:numCache>
            </c:numRef>
          </c:val>
          <c:smooth val="0"/>
          <c:extLst xmlns:c16r2="http://schemas.microsoft.com/office/drawing/2015/06/chart">
            <c:ext xmlns:c16="http://schemas.microsoft.com/office/drawing/2014/chart" uri="{C3380CC4-5D6E-409C-BE32-E72D297353CC}">
              <c16:uniqueId val="{00000001-79CF-44FC-8EAB-433F3286BDD5}"/>
            </c:ex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TV2</c:v>
                      </c:pt>
                    </c:strCache>
                  </c:strRef>
                </c15:tx>
              </c15:filteredSeriesTitle>
            </c:ext>
          </c:extLst>
        </c:ser>
        <c:ser>
          <c:idx val="2"/>
          <c:order val="2"/>
          <c:spPr>
            <a:ln w="34925"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a:solidFill>
                  <a:schemeClr val="accent3"/>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val>
            <c:numRef>
              <c:f>Sheet1!$C$2:$C$9</c:f>
              <c:numCache>
                <c:formatCode>General</c:formatCode>
                <c:ptCount val="8"/>
              </c:numCache>
            </c:numRef>
          </c:val>
          <c:smooth val="0"/>
          <c:extLst xmlns:c16r2="http://schemas.microsoft.com/office/drawing/2015/06/chart">
            <c:ext xmlns:c16="http://schemas.microsoft.com/office/drawing/2014/chart" uri="{C3380CC4-5D6E-409C-BE32-E72D297353CC}">
              <c16:uniqueId val="{00000002-79CF-44FC-8EAB-433F3286BDD5}"/>
            </c:ext>
            <c:ext xmlns:c15="http://schemas.microsoft.com/office/drawing/2012/chart" uri="{02D57815-91ED-43cb-92C2-25804820EDAC}">
              <c15:filteredSeriesTitle>
                <c15:tx>
                  <c:strRef>
                    <c:extLst>
                      <c:ext uri="{02D57815-91ED-43cb-92C2-25804820EDAC}">
                        <c15:formulaRef>
                          <c15:sqref>Sheet1!$C$1</c15:sqref>
                        </c15:formulaRef>
                      </c:ext>
                    </c:extLst>
                    <c:strCache>
                      <c:ptCount val="1"/>
                    </c:strCache>
                  </c:strRef>
                </c15:tx>
              </c15:filteredSeriesTitle>
            </c:ext>
          </c:extLst>
        </c:ser>
        <c:dLbls>
          <c:showLegendKey val="0"/>
          <c:showVal val="0"/>
          <c:showCatName val="0"/>
          <c:showSerName val="0"/>
          <c:showPercent val="0"/>
          <c:showBubbleSize val="0"/>
        </c:dLbls>
        <c:marker val="1"/>
        <c:smooth val="0"/>
        <c:axId val="325385920"/>
        <c:axId val="325388272"/>
      </c:lineChart>
      <c:catAx>
        <c:axId val="325385920"/>
        <c:scaling>
          <c:orientation val="minMax"/>
        </c:scaling>
        <c:delete val="1"/>
        <c:axPos val="b"/>
        <c:numFmt formatCode="General" sourceLinked="1"/>
        <c:majorTickMark val="none"/>
        <c:minorTickMark val="none"/>
        <c:tickLblPos val="nextTo"/>
        <c:crossAx val="325388272"/>
        <c:crosses val="autoZero"/>
        <c:auto val="1"/>
        <c:lblAlgn val="ctr"/>
        <c:lblOffset val="100"/>
        <c:noMultiLvlLbl val="0"/>
      </c:catAx>
      <c:valAx>
        <c:axId val="325388272"/>
        <c:scaling>
          <c:orientation val="minMax"/>
        </c:scaling>
        <c:delete val="1"/>
        <c:axPos val="l"/>
        <c:numFmt formatCode="h:mm" sourceLinked="1"/>
        <c:majorTickMark val="none"/>
        <c:minorTickMark val="none"/>
        <c:tickLblPos val="nextTo"/>
        <c:crossAx val="325385920"/>
        <c:crosses val="autoZero"/>
        <c:crossBetween val="between"/>
      </c:valAx>
      <c:spPr>
        <a:noFill/>
        <a:ln w="25400">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dirty="0"/>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3604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00095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4147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4852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8138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27409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9253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00625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22120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5823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48992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20542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2943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1416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37531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64795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10661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1491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0651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799682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44493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14942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25120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14583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944197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60372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17022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01401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36985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74832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918703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906781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9119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4270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11256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9552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4790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6906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1819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8/6/2021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8/6/2021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8/6/2021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8/6/2021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8/6/2021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8/6/2021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8/6/2021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FIRST PETER</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13</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Therefore</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prepare your minds for action, keep sober in spirit, fix your hope completely on the grace to be brought to you at the revelation of Jesus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83088FB1-5E11-41E6-908A-EE303F87D5A6}"/>
              </a:ext>
            </a:extLst>
          </p:cNvPr>
          <p:cNvSpPr>
            <a:spLocks noChangeArrowheads="1"/>
          </p:cNvSpPr>
          <p:nvPr/>
        </p:nvSpPr>
        <p:spPr bwMode="auto">
          <a:xfrm>
            <a:off x="761999" y="1905000"/>
            <a:ext cx="10287001" cy="228600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6D6F463-2798-492D-9846-216F4B1603E9}"/>
              </a:ext>
            </a:extLst>
          </p:cNvPr>
          <p:cNvSpPr txBox="1">
            <a:spLocks noChangeArrowheads="1"/>
          </p:cNvSpPr>
          <p:nvPr/>
        </p:nvSpPr>
        <p:spPr bwMode="auto">
          <a:xfrm>
            <a:off x="762000" y="1967025"/>
            <a:ext cx="10207198" cy="2100575"/>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500" dirty="0">
                <a:solidFill>
                  <a:prstClr val="white"/>
                </a:solidFill>
                <a:latin typeface="Calibri Light" panose="020F0302020204030204" pitchFamily="34" charset="0"/>
                <a:cs typeface="Calibri Light" panose="020F0302020204030204" pitchFamily="34" charset="0"/>
              </a:rPr>
              <a:t>The Christian life does not begin with a big DO, but a big DONE.” </a:t>
            </a:r>
          </a:p>
          <a:p>
            <a:pPr marL="0" lvl="1" algn="ctr" fontAlgn="auto">
              <a:spcBef>
                <a:spcPts val="0"/>
              </a:spcBef>
              <a:spcAft>
                <a:spcPts val="300"/>
              </a:spcAft>
              <a:buSzPct val="100000"/>
              <a:defRPr/>
            </a:pPr>
            <a:r>
              <a:rPr lang="en-US" sz="3800" i="1" dirty="0">
                <a:solidFill>
                  <a:prstClr val="white"/>
                </a:solidFill>
                <a:latin typeface="Calibri Light" panose="020F0302020204030204" pitchFamily="34" charset="0"/>
                <a:cs typeface="Calibri Light" panose="020F0302020204030204" pitchFamily="34" charset="0"/>
              </a:rPr>
              <a:t>–Watchman Nee</a:t>
            </a:r>
          </a:p>
        </p:txBody>
      </p:sp>
    </p:spTree>
    <p:extLst>
      <p:ext uri="{BB962C8B-B14F-4D97-AF65-F5344CB8AC3E}">
        <p14:creationId xmlns:p14="http://schemas.microsoft.com/office/powerpoint/2010/main" val="194115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13</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Therefore,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prepare your minds for action</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keep sober in spirit, fix your hope completely on the grace to be brought to you at the revelation of Jesus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167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xmlns="" id="{177516E5-9A7B-450C-84EE-437F1F71DF0E}"/>
              </a:ext>
            </a:extLst>
          </p:cNvPr>
          <p:cNvPicPr>
            <a:picLocks noChangeAspect="1"/>
          </p:cNvPicPr>
          <p:nvPr/>
        </p:nvPicPr>
        <p:blipFill>
          <a:blip r:embed="rId3"/>
          <a:stretch>
            <a:fillRect/>
          </a:stretch>
        </p:blipFill>
        <p:spPr>
          <a:xfrm>
            <a:off x="2355272" y="0"/>
            <a:ext cx="7481455" cy="6858000"/>
          </a:xfrm>
          <a:prstGeom prst="rect">
            <a:avLst/>
          </a:prstGeom>
        </p:spPr>
      </p:pic>
    </p:spTree>
    <p:extLst>
      <p:ext uri="{BB962C8B-B14F-4D97-AF65-F5344CB8AC3E}">
        <p14:creationId xmlns:p14="http://schemas.microsoft.com/office/powerpoint/2010/main" val="1712878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13</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Therefore, prepare your minds for action,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keep sober in spirit</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fix your hope completely on the grace to be brought to you at the revelation of Jesus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561159CE-E0FE-463C-A8A5-815A5A7D15F6}"/>
              </a:ext>
            </a:extLst>
          </p:cNvPr>
          <p:cNvSpPr>
            <a:spLocks noChangeArrowheads="1"/>
          </p:cNvSpPr>
          <p:nvPr/>
        </p:nvSpPr>
        <p:spPr bwMode="auto">
          <a:xfrm>
            <a:off x="460757" y="2362200"/>
            <a:ext cx="11201400" cy="18856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1B2CD1A-F377-451F-9EE5-76A3C5153352}"/>
              </a:ext>
            </a:extLst>
          </p:cNvPr>
          <p:cNvSpPr txBox="1">
            <a:spLocks noChangeArrowheads="1"/>
          </p:cNvSpPr>
          <p:nvPr/>
        </p:nvSpPr>
        <p:spPr bwMode="auto">
          <a:xfrm>
            <a:off x="529843" y="2422356"/>
            <a:ext cx="11132314" cy="1754326"/>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Gerhart Kittel: “What is in view is the unequivocal and immediately self-evident antithesis to all kinds of mental fuzziness.”</a:t>
            </a:r>
          </a:p>
        </p:txBody>
      </p:sp>
    </p:spTree>
    <p:extLst>
      <p:ext uri="{BB962C8B-B14F-4D97-AF65-F5344CB8AC3E}">
        <p14:creationId xmlns:p14="http://schemas.microsoft.com/office/powerpoint/2010/main" val="132555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40CAE512-ED51-4D94-A2B4-21C2DB3599BD}"/>
              </a:ext>
            </a:extLst>
          </p:cNvPr>
          <p:cNvSpPr txBox="1"/>
          <p:nvPr/>
        </p:nvSpPr>
        <p:spPr>
          <a:xfrm>
            <a:off x="228600" y="228600"/>
            <a:ext cx="9372600" cy="1231106"/>
          </a:xfrm>
          <a:prstGeom prst="rect">
            <a:avLst/>
          </a:prstGeom>
          <a:noFill/>
        </p:spPr>
        <p:txBody>
          <a:bodyPr wrap="square" rtlCol="0">
            <a:spAutoFit/>
          </a:bodyPr>
          <a:lstStyle/>
          <a:p>
            <a:r>
              <a:rPr lang="en-US" sz="5000" dirty="0">
                <a:solidFill>
                  <a:schemeClr val="bg1"/>
                </a:solidFill>
              </a:rPr>
              <a:t>TV AND MOBILE DEVICES: </a:t>
            </a:r>
            <a:r>
              <a:rPr lang="en-US" dirty="0">
                <a:solidFill>
                  <a:schemeClr val="bg1"/>
                </a:solidFill>
              </a:rPr>
              <a:t>AVERAGE TIME SPENT IN THE US 2014-2021 TIME </a:t>
            </a:r>
          </a:p>
        </p:txBody>
      </p:sp>
    </p:spTree>
    <p:extLst>
      <p:ext uri="{BB962C8B-B14F-4D97-AF65-F5344CB8AC3E}">
        <p14:creationId xmlns:p14="http://schemas.microsoft.com/office/powerpoint/2010/main" val="648235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4C8CFAE5-1BB2-4C89-B378-EA3ABA83D587}"/>
              </a:ext>
            </a:extLst>
          </p:cNvPr>
          <p:cNvGraphicFramePr/>
          <p:nvPr/>
        </p:nvGraphicFramePr>
        <p:xfrm>
          <a:off x="1458036" y="1600200"/>
          <a:ext cx="10287000" cy="735753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C22FFBDF-75AA-4C1A-A83C-98BCDBAED1F5}"/>
              </a:ext>
            </a:extLst>
          </p:cNvPr>
          <p:cNvSpPr txBox="1"/>
          <p:nvPr/>
        </p:nvSpPr>
        <p:spPr>
          <a:xfrm>
            <a:off x="990600" y="1981200"/>
            <a:ext cx="609600" cy="461665"/>
          </a:xfrm>
          <a:prstGeom prst="rect">
            <a:avLst/>
          </a:prstGeom>
          <a:noFill/>
        </p:spPr>
        <p:txBody>
          <a:bodyPr wrap="square" rtlCol="0">
            <a:spAutoFit/>
          </a:bodyPr>
          <a:lstStyle/>
          <a:p>
            <a:r>
              <a:rPr lang="en-US" dirty="0">
                <a:solidFill>
                  <a:srgbClr val="D3E6FF"/>
                </a:solidFill>
              </a:rPr>
              <a:t>TV</a:t>
            </a:r>
          </a:p>
        </p:txBody>
      </p:sp>
      <p:sp>
        <p:nvSpPr>
          <p:cNvPr id="7" name="TextBox 6">
            <a:extLst>
              <a:ext uri="{FF2B5EF4-FFF2-40B4-BE49-F238E27FC236}">
                <a16:creationId xmlns:a16="http://schemas.microsoft.com/office/drawing/2014/main" xmlns="" id="{40CAE512-ED51-4D94-A2B4-21C2DB3599BD}"/>
              </a:ext>
            </a:extLst>
          </p:cNvPr>
          <p:cNvSpPr txBox="1"/>
          <p:nvPr/>
        </p:nvSpPr>
        <p:spPr>
          <a:xfrm>
            <a:off x="228600" y="228600"/>
            <a:ext cx="9372600" cy="1231106"/>
          </a:xfrm>
          <a:prstGeom prst="rect">
            <a:avLst/>
          </a:prstGeom>
          <a:noFill/>
        </p:spPr>
        <p:txBody>
          <a:bodyPr wrap="square" rtlCol="0">
            <a:spAutoFit/>
          </a:bodyPr>
          <a:lstStyle/>
          <a:p>
            <a:r>
              <a:rPr lang="en-US" sz="5000" dirty="0">
                <a:solidFill>
                  <a:schemeClr val="bg1"/>
                </a:solidFill>
              </a:rPr>
              <a:t>TV AND MOBILE DEVICES: </a:t>
            </a:r>
            <a:r>
              <a:rPr lang="en-US" dirty="0">
                <a:solidFill>
                  <a:schemeClr val="bg1"/>
                </a:solidFill>
              </a:rPr>
              <a:t>AVERAGE TIME SPENT IN THE US 2014-2021 TIME </a:t>
            </a:r>
          </a:p>
        </p:txBody>
      </p:sp>
      <p:sp>
        <p:nvSpPr>
          <p:cNvPr id="10" name="Rectangle 9">
            <a:extLst>
              <a:ext uri="{FF2B5EF4-FFF2-40B4-BE49-F238E27FC236}">
                <a16:creationId xmlns:a16="http://schemas.microsoft.com/office/drawing/2014/main" xmlns="" id="{2844FA4F-8E6F-4A74-8031-C76E6DBAD99D}"/>
              </a:ext>
            </a:extLst>
          </p:cNvPr>
          <p:cNvSpPr/>
          <p:nvPr/>
        </p:nvSpPr>
        <p:spPr>
          <a:xfrm>
            <a:off x="803228" y="2133600"/>
            <a:ext cx="147282" cy="152400"/>
          </a:xfrm>
          <a:prstGeom prst="rect">
            <a:avLst/>
          </a:prstGeom>
          <a:solidFill>
            <a:srgbClr val="D3E6FF"/>
          </a:solidFill>
          <a:ln>
            <a:solidFill>
              <a:srgbClr val="D3E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9B9F68FE-7824-41D2-A8DE-548B732003AC}"/>
              </a:ext>
            </a:extLst>
          </p:cNvPr>
          <p:cNvSpPr txBox="1"/>
          <p:nvPr/>
        </p:nvSpPr>
        <p:spPr>
          <a:xfrm>
            <a:off x="803228" y="6444734"/>
            <a:ext cx="7848600" cy="369332"/>
          </a:xfrm>
          <a:prstGeom prst="rect">
            <a:avLst/>
          </a:prstGeom>
          <a:noFill/>
        </p:spPr>
        <p:txBody>
          <a:bodyPr wrap="square" rtlCol="0">
            <a:spAutoFit/>
          </a:bodyPr>
          <a:lstStyle/>
          <a:p>
            <a:r>
              <a:rPr lang="en-US" sz="1800" dirty="0">
                <a:solidFill>
                  <a:schemeClr val="bg1"/>
                </a:solidFill>
              </a:rPr>
              <a:t>Source: eMarketer (Market Research Company)</a:t>
            </a:r>
          </a:p>
        </p:txBody>
      </p:sp>
    </p:spTree>
    <p:extLst>
      <p:ext uri="{BB962C8B-B14F-4D97-AF65-F5344CB8AC3E}">
        <p14:creationId xmlns:p14="http://schemas.microsoft.com/office/powerpoint/2010/main" val="3680465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4C8CFAE5-1BB2-4C89-B378-EA3ABA83D587}"/>
              </a:ext>
            </a:extLst>
          </p:cNvPr>
          <p:cNvGraphicFramePr/>
          <p:nvPr/>
        </p:nvGraphicFramePr>
        <p:xfrm>
          <a:off x="1458036" y="1600200"/>
          <a:ext cx="10287000" cy="735753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C22FFBDF-75AA-4C1A-A83C-98BCDBAED1F5}"/>
              </a:ext>
            </a:extLst>
          </p:cNvPr>
          <p:cNvSpPr txBox="1"/>
          <p:nvPr/>
        </p:nvSpPr>
        <p:spPr>
          <a:xfrm>
            <a:off x="990600" y="1981200"/>
            <a:ext cx="609600" cy="461665"/>
          </a:xfrm>
          <a:prstGeom prst="rect">
            <a:avLst/>
          </a:prstGeom>
          <a:noFill/>
        </p:spPr>
        <p:txBody>
          <a:bodyPr wrap="square" rtlCol="0">
            <a:spAutoFit/>
          </a:bodyPr>
          <a:lstStyle/>
          <a:p>
            <a:r>
              <a:rPr lang="en-US" dirty="0">
                <a:solidFill>
                  <a:srgbClr val="D3E6FF"/>
                </a:solidFill>
              </a:rPr>
              <a:t>TV</a:t>
            </a:r>
          </a:p>
        </p:txBody>
      </p:sp>
      <p:sp>
        <p:nvSpPr>
          <p:cNvPr id="9" name="TextBox 8">
            <a:extLst>
              <a:ext uri="{FF2B5EF4-FFF2-40B4-BE49-F238E27FC236}">
                <a16:creationId xmlns:a16="http://schemas.microsoft.com/office/drawing/2014/main" xmlns="" id="{CC8C0A69-83BD-4171-94AA-5F50D5EA8248}"/>
              </a:ext>
            </a:extLst>
          </p:cNvPr>
          <p:cNvSpPr txBox="1"/>
          <p:nvPr/>
        </p:nvSpPr>
        <p:spPr>
          <a:xfrm>
            <a:off x="533400" y="4724400"/>
            <a:ext cx="1524000" cy="830997"/>
          </a:xfrm>
          <a:prstGeom prst="rect">
            <a:avLst/>
          </a:prstGeom>
          <a:noFill/>
        </p:spPr>
        <p:txBody>
          <a:bodyPr wrap="square" rtlCol="0">
            <a:spAutoFit/>
          </a:bodyPr>
          <a:lstStyle/>
          <a:p>
            <a:pPr algn="ctr"/>
            <a:r>
              <a:rPr lang="en-US" dirty="0">
                <a:solidFill>
                  <a:srgbClr val="5286C4"/>
                </a:solidFill>
              </a:rPr>
              <a:t>MOBILE DEVICES</a:t>
            </a:r>
          </a:p>
        </p:txBody>
      </p:sp>
      <p:sp>
        <p:nvSpPr>
          <p:cNvPr id="10" name="Rectangle 9">
            <a:extLst>
              <a:ext uri="{FF2B5EF4-FFF2-40B4-BE49-F238E27FC236}">
                <a16:creationId xmlns:a16="http://schemas.microsoft.com/office/drawing/2014/main" xmlns="" id="{2844FA4F-8E6F-4A74-8031-C76E6DBAD99D}"/>
              </a:ext>
            </a:extLst>
          </p:cNvPr>
          <p:cNvSpPr/>
          <p:nvPr/>
        </p:nvSpPr>
        <p:spPr>
          <a:xfrm>
            <a:off x="803228" y="2133600"/>
            <a:ext cx="147282" cy="152400"/>
          </a:xfrm>
          <a:prstGeom prst="rect">
            <a:avLst/>
          </a:prstGeom>
          <a:solidFill>
            <a:srgbClr val="D3E6FF"/>
          </a:solidFill>
          <a:ln>
            <a:solidFill>
              <a:srgbClr val="D3E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E87FE90-CDA8-4BC6-95D2-C5735FDF3125}"/>
              </a:ext>
            </a:extLst>
          </p:cNvPr>
          <p:cNvSpPr/>
          <p:nvPr/>
        </p:nvSpPr>
        <p:spPr>
          <a:xfrm>
            <a:off x="373323" y="5063698"/>
            <a:ext cx="147282" cy="152400"/>
          </a:xfrm>
          <a:prstGeom prst="rect">
            <a:avLst/>
          </a:prstGeom>
          <a:solidFill>
            <a:srgbClr val="5286C4"/>
          </a:solidFill>
          <a:ln>
            <a:solidFill>
              <a:srgbClr val="5286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009455D4-68EF-42A3-AAA9-835E9F09125C}"/>
              </a:ext>
            </a:extLst>
          </p:cNvPr>
          <p:cNvSpPr txBox="1"/>
          <p:nvPr/>
        </p:nvSpPr>
        <p:spPr>
          <a:xfrm>
            <a:off x="228600" y="228600"/>
            <a:ext cx="9372600" cy="1231106"/>
          </a:xfrm>
          <a:prstGeom prst="rect">
            <a:avLst/>
          </a:prstGeom>
          <a:noFill/>
        </p:spPr>
        <p:txBody>
          <a:bodyPr wrap="square" rtlCol="0">
            <a:spAutoFit/>
          </a:bodyPr>
          <a:lstStyle/>
          <a:p>
            <a:r>
              <a:rPr lang="en-US" sz="5000" dirty="0">
                <a:solidFill>
                  <a:schemeClr val="bg1"/>
                </a:solidFill>
              </a:rPr>
              <a:t>TV AND MOBILE DEVICES: </a:t>
            </a:r>
            <a:r>
              <a:rPr lang="en-US" dirty="0">
                <a:solidFill>
                  <a:schemeClr val="bg1"/>
                </a:solidFill>
              </a:rPr>
              <a:t>AVERAGE TIME SPENT IN THE US 2014-2021 (Ages 18+)</a:t>
            </a:r>
          </a:p>
        </p:txBody>
      </p:sp>
      <p:sp>
        <p:nvSpPr>
          <p:cNvPr id="11" name="TextBox 10">
            <a:extLst>
              <a:ext uri="{FF2B5EF4-FFF2-40B4-BE49-F238E27FC236}">
                <a16:creationId xmlns:a16="http://schemas.microsoft.com/office/drawing/2014/main" xmlns="" id="{70479695-6E6F-479C-9A64-A9BE44C990CE}"/>
              </a:ext>
            </a:extLst>
          </p:cNvPr>
          <p:cNvSpPr txBox="1"/>
          <p:nvPr/>
        </p:nvSpPr>
        <p:spPr>
          <a:xfrm>
            <a:off x="803228" y="6444734"/>
            <a:ext cx="7848600" cy="369332"/>
          </a:xfrm>
          <a:prstGeom prst="rect">
            <a:avLst/>
          </a:prstGeom>
          <a:noFill/>
        </p:spPr>
        <p:txBody>
          <a:bodyPr wrap="square" rtlCol="0">
            <a:spAutoFit/>
          </a:bodyPr>
          <a:lstStyle/>
          <a:p>
            <a:r>
              <a:rPr lang="en-US" sz="1800" dirty="0">
                <a:solidFill>
                  <a:schemeClr val="bg1"/>
                </a:solidFill>
              </a:rPr>
              <a:t>Source: eMarketer (Market Research Company)</a:t>
            </a:r>
          </a:p>
        </p:txBody>
      </p:sp>
      <p:sp>
        <p:nvSpPr>
          <p:cNvPr id="13" name="Rectangle 12">
            <a:extLst>
              <a:ext uri="{FF2B5EF4-FFF2-40B4-BE49-F238E27FC236}">
                <a16:creationId xmlns:a16="http://schemas.microsoft.com/office/drawing/2014/main" xmlns="" id="{B2AAC0C7-E11A-4F96-8690-756F217696AB}"/>
              </a:ext>
            </a:extLst>
          </p:cNvPr>
          <p:cNvSpPr>
            <a:spLocks noChangeArrowheads="1"/>
          </p:cNvSpPr>
          <p:nvPr/>
        </p:nvSpPr>
        <p:spPr bwMode="auto">
          <a:xfrm>
            <a:off x="5384611" y="4589249"/>
            <a:ext cx="6362700" cy="15829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4" name="TextBox 13">
            <a:extLst>
              <a:ext uri="{FF2B5EF4-FFF2-40B4-BE49-F238E27FC236}">
                <a16:creationId xmlns:a16="http://schemas.microsoft.com/office/drawing/2014/main" xmlns="" id="{38235897-0F2B-4138-A016-51E203AE6AEB}"/>
              </a:ext>
            </a:extLst>
          </p:cNvPr>
          <p:cNvSpPr txBox="1">
            <a:spLocks noChangeArrowheads="1"/>
          </p:cNvSpPr>
          <p:nvPr/>
        </p:nvSpPr>
        <p:spPr bwMode="auto">
          <a:xfrm>
            <a:off x="5429961" y="4670945"/>
            <a:ext cx="6275425" cy="1423467"/>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3600" dirty="0">
                <a:solidFill>
                  <a:prstClr val="white"/>
                </a:solidFill>
                <a:latin typeface="Arial" panose="020B0604020202020204" pitchFamily="34" charset="0"/>
                <a:cs typeface="Arial" panose="020B0604020202020204" pitchFamily="34" charset="0"/>
              </a:rPr>
              <a:t>7 HOURS AND 16 MINUTES </a:t>
            </a:r>
          </a:p>
          <a:p>
            <a:pPr marL="0" lvl="1" algn="ctr" fontAlgn="auto">
              <a:spcBef>
                <a:spcPts val="0"/>
              </a:spcBef>
              <a:spcAft>
                <a:spcPts val="300"/>
              </a:spcAft>
              <a:buSzPct val="100000"/>
              <a:defRPr/>
            </a:pPr>
            <a:r>
              <a:rPr lang="en-US" sz="4800" dirty="0">
                <a:solidFill>
                  <a:prstClr val="white"/>
                </a:solidFill>
                <a:latin typeface="Arial" panose="020B0604020202020204" pitchFamily="34" charset="0"/>
                <a:cs typeface="Arial" panose="020B0604020202020204" pitchFamily="34" charset="0"/>
              </a:rPr>
              <a:t>PER DAY!</a:t>
            </a:r>
          </a:p>
        </p:txBody>
      </p:sp>
    </p:spTree>
    <p:extLst>
      <p:ext uri="{BB962C8B-B14F-4D97-AF65-F5344CB8AC3E}">
        <p14:creationId xmlns:p14="http://schemas.microsoft.com/office/powerpoint/2010/main" val="138954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4C8CFAE5-1BB2-4C89-B378-EA3ABA83D587}"/>
              </a:ext>
            </a:extLst>
          </p:cNvPr>
          <p:cNvGraphicFramePr/>
          <p:nvPr/>
        </p:nvGraphicFramePr>
        <p:xfrm>
          <a:off x="1458036" y="1600200"/>
          <a:ext cx="10287000" cy="735753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C22FFBDF-75AA-4C1A-A83C-98BCDBAED1F5}"/>
              </a:ext>
            </a:extLst>
          </p:cNvPr>
          <p:cNvSpPr txBox="1"/>
          <p:nvPr/>
        </p:nvSpPr>
        <p:spPr>
          <a:xfrm>
            <a:off x="990600" y="1981200"/>
            <a:ext cx="609600" cy="461665"/>
          </a:xfrm>
          <a:prstGeom prst="rect">
            <a:avLst/>
          </a:prstGeom>
          <a:noFill/>
        </p:spPr>
        <p:txBody>
          <a:bodyPr wrap="square" rtlCol="0">
            <a:spAutoFit/>
          </a:bodyPr>
          <a:lstStyle/>
          <a:p>
            <a:r>
              <a:rPr lang="en-US" dirty="0">
                <a:solidFill>
                  <a:srgbClr val="D3E6FF"/>
                </a:solidFill>
              </a:rPr>
              <a:t>TV</a:t>
            </a:r>
          </a:p>
        </p:txBody>
      </p:sp>
      <p:sp>
        <p:nvSpPr>
          <p:cNvPr id="9" name="TextBox 8">
            <a:extLst>
              <a:ext uri="{FF2B5EF4-FFF2-40B4-BE49-F238E27FC236}">
                <a16:creationId xmlns:a16="http://schemas.microsoft.com/office/drawing/2014/main" xmlns="" id="{CC8C0A69-83BD-4171-94AA-5F50D5EA8248}"/>
              </a:ext>
            </a:extLst>
          </p:cNvPr>
          <p:cNvSpPr txBox="1"/>
          <p:nvPr/>
        </p:nvSpPr>
        <p:spPr>
          <a:xfrm>
            <a:off x="533400" y="4724400"/>
            <a:ext cx="1524000" cy="830997"/>
          </a:xfrm>
          <a:prstGeom prst="rect">
            <a:avLst/>
          </a:prstGeom>
          <a:noFill/>
        </p:spPr>
        <p:txBody>
          <a:bodyPr wrap="square" rtlCol="0">
            <a:spAutoFit/>
          </a:bodyPr>
          <a:lstStyle/>
          <a:p>
            <a:pPr algn="ctr"/>
            <a:r>
              <a:rPr lang="en-US" dirty="0">
                <a:solidFill>
                  <a:srgbClr val="5286C4"/>
                </a:solidFill>
              </a:rPr>
              <a:t>MOBILE DEVICES</a:t>
            </a:r>
          </a:p>
        </p:txBody>
      </p:sp>
      <p:sp>
        <p:nvSpPr>
          <p:cNvPr id="10" name="Rectangle 9">
            <a:extLst>
              <a:ext uri="{FF2B5EF4-FFF2-40B4-BE49-F238E27FC236}">
                <a16:creationId xmlns:a16="http://schemas.microsoft.com/office/drawing/2014/main" xmlns="" id="{2844FA4F-8E6F-4A74-8031-C76E6DBAD99D}"/>
              </a:ext>
            </a:extLst>
          </p:cNvPr>
          <p:cNvSpPr/>
          <p:nvPr/>
        </p:nvSpPr>
        <p:spPr>
          <a:xfrm>
            <a:off x="803228" y="2133600"/>
            <a:ext cx="147282" cy="152400"/>
          </a:xfrm>
          <a:prstGeom prst="rect">
            <a:avLst/>
          </a:prstGeom>
          <a:solidFill>
            <a:srgbClr val="D3E6FF"/>
          </a:solidFill>
          <a:ln>
            <a:solidFill>
              <a:srgbClr val="D3E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E87FE90-CDA8-4BC6-95D2-C5735FDF3125}"/>
              </a:ext>
            </a:extLst>
          </p:cNvPr>
          <p:cNvSpPr/>
          <p:nvPr/>
        </p:nvSpPr>
        <p:spPr>
          <a:xfrm>
            <a:off x="373323" y="5063698"/>
            <a:ext cx="147282" cy="152400"/>
          </a:xfrm>
          <a:prstGeom prst="rect">
            <a:avLst/>
          </a:prstGeom>
          <a:solidFill>
            <a:srgbClr val="5286C4"/>
          </a:solidFill>
          <a:ln>
            <a:solidFill>
              <a:srgbClr val="5286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009455D4-68EF-42A3-AAA9-835E9F09125C}"/>
              </a:ext>
            </a:extLst>
          </p:cNvPr>
          <p:cNvSpPr txBox="1"/>
          <p:nvPr/>
        </p:nvSpPr>
        <p:spPr>
          <a:xfrm>
            <a:off x="228600" y="228600"/>
            <a:ext cx="9372600" cy="1231106"/>
          </a:xfrm>
          <a:prstGeom prst="rect">
            <a:avLst/>
          </a:prstGeom>
          <a:noFill/>
        </p:spPr>
        <p:txBody>
          <a:bodyPr wrap="square" rtlCol="0">
            <a:spAutoFit/>
          </a:bodyPr>
          <a:lstStyle/>
          <a:p>
            <a:r>
              <a:rPr lang="en-US" sz="5000" dirty="0">
                <a:solidFill>
                  <a:schemeClr val="bg1"/>
                </a:solidFill>
              </a:rPr>
              <a:t>TV AND MOBILE DEVICES: </a:t>
            </a:r>
            <a:r>
              <a:rPr lang="en-US" dirty="0">
                <a:solidFill>
                  <a:schemeClr val="bg1"/>
                </a:solidFill>
              </a:rPr>
              <a:t>AVERAGE TIME SPENT IN THE US 2014-2021 (Ages 18+)</a:t>
            </a:r>
          </a:p>
        </p:txBody>
      </p:sp>
      <p:sp>
        <p:nvSpPr>
          <p:cNvPr id="11" name="TextBox 10">
            <a:extLst>
              <a:ext uri="{FF2B5EF4-FFF2-40B4-BE49-F238E27FC236}">
                <a16:creationId xmlns:a16="http://schemas.microsoft.com/office/drawing/2014/main" xmlns="" id="{70479695-6E6F-479C-9A64-A9BE44C990CE}"/>
              </a:ext>
            </a:extLst>
          </p:cNvPr>
          <p:cNvSpPr txBox="1"/>
          <p:nvPr/>
        </p:nvSpPr>
        <p:spPr>
          <a:xfrm>
            <a:off x="803228" y="6444734"/>
            <a:ext cx="7848600" cy="369332"/>
          </a:xfrm>
          <a:prstGeom prst="rect">
            <a:avLst/>
          </a:prstGeom>
          <a:noFill/>
        </p:spPr>
        <p:txBody>
          <a:bodyPr wrap="square" rtlCol="0">
            <a:spAutoFit/>
          </a:bodyPr>
          <a:lstStyle/>
          <a:p>
            <a:r>
              <a:rPr lang="en-US" sz="1800" dirty="0">
                <a:solidFill>
                  <a:schemeClr val="bg1"/>
                </a:solidFill>
              </a:rPr>
              <a:t>Source: eMarketer (Market Research Company)</a:t>
            </a:r>
          </a:p>
        </p:txBody>
      </p:sp>
      <p:sp>
        <p:nvSpPr>
          <p:cNvPr id="13" name="Rectangle 12">
            <a:extLst>
              <a:ext uri="{FF2B5EF4-FFF2-40B4-BE49-F238E27FC236}">
                <a16:creationId xmlns:a16="http://schemas.microsoft.com/office/drawing/2014/main" xmlns="" id="{B2AAC0C7-E11A-4F96-8690-756F217696AB}"/>
              </a:ext>
            </a:extLst>
          </p:cNvPr>
          <p:cNvSpPr>
            <a:spLocks noChangeArrowheads="1"/>
          </p:cNvSpPr>
          <p:nvPr/>
        </p:nvSpPr>
        <p:spPr bwMode="auto">
          <a:xfrm>
            <a:off x="5384611" y="4589249"/>
            <a:ext cx="6362700" cy="15829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4" name="TextBox 13">
            <a:extLst>
              <a:ext uri="{FF2B5EF4-FFF2-40B4-BE49-F238E27FC236}">
                <a16:creationId xmlns:a16="http://schemas.microsoft.com/office/drawing/2014/main" xmlns="" id="{38235897-0F2B-4138-A016-51E203AE6AEB}"/>
              </a:ext>
            </a:extLst>
          </p:cNvPr>
          <p:cNvSpPr txBox="1">
            <a:spLocks noChangeArrowheads="1"/>
          </p:cNvSpPr>
          <p:nvPr/>
        </p:nvSpPr>
        <p:spPr bwMode="auto">
          <a:xfrm>
            <a:off x="5429961" y="4620906"/>
            <a:ext cx="6275425" cy="1531188"/>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3600" dirty="0">
                <a:solidFill>
                  <a:prstClr val="white"/>
                </a:solidFill>
                <a:latin typeface="Arial" panose="020B0604020202020204" pitchFamily="34" charset="0"/>
                <a:cs typeface="Arial" panose="020B0604020202020204" pitchFamily="34" charset="0"/>
              </a:rPr>
              <a:t>FIFTY HOURS</a:t>
            </a:r>
          </a:p>
          <a:p>
            <a:pPr marL="0" lvl="1" algn="ctr" fontAlgn="auto">
              <a:spcBef>
                <a:spcPts val="0"/>
              </a:spcBef>
              <a:spcAft>
                <a:spcPts val="300"/>
              </a:spcAft>
              <a:buSzPct val="100000"/>
              <a:defRPr/>
            </a:pPr>
            <a:r>
              <a:rPr lang="en-US" sz="5500" dirty="0">
                <a:solidFill>
                  <a:prstClr val="white"/>
                </a:solidFill>
                <a:latin typeface="Arial" panose="020B0604020202020204" pitchFamily="34" charset="0"/>
                <a:cs typeface="Arial" panose="020B0604020202020204" pitchFamily="34" charset="0"/>
              </a:rPr>
              <a:t>PER WEEK!</a:t>
            </a:r>
          </a:p>
        </p:txBody>
      </p:sp>
      <p:sp>
        <p:nvSpPr>
          <p:cNvPr id="15" name="Rectangle 14">
            <a:extLst>
              <a:ext uri="{FF2B5EF4-FFF2-40B4-BE49-F238E27FC236}">
                <a16:creationId xmlns:a16="http://schemas.microsoft.com/office/drawing/2014/main" xmlns="" id="{AC428156-7A45-4EE7-819C-B0022BA5CD0D}"/>
              </a:ext>
            </a:extLst>
          </p:cNvPr>
          <p:cNvSpPr>
            <a:spLocks noChangeArrowheads="1"/>
          </p:cNvSpPr>
          <p:nvPr/>
        </p:nvSpPr>
        <p:spPr bwMode="auto">
          <a:xfrm>
            <a:off x="236561" y="1530573"/>
            <a:ext cx="6819048" cy="288902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6" name="TextBox 15">
            <a:extLst>
              <a:ext uri="{FF2B5EF4-FFF2-40B4-BE49-F238E27FC236}">
                <a16:creationId xmlns:a16="http://schemas.microsoft.com/office/drawing/2014/main" xmlns="" id="{D95B6A3D-5C55-4741-B83B-3E01C7E3BFE9}"/>
              </a:ext>
            </a:extLst>
          </p:cNvPr>
          <p:cNvSpPr txBox="1">
            <a:spLocks noChangeArrowheads="1"/>
          </p:cNvSpPr>
          <p:nvPr/>
        </p:nvSpPr>
        <p:spPr bwMode="auto">
          <a:xfrm>
            <a:off x="254618" y="1562230"/>
            <a:ext cx="6773697" cy="2831544"/>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400" dirty="0">
                <a:solidFill>
                  <a:prstClr val="white"/>
                </a:solidFill>
                <a:latin typeface="Arial" panose="020B0604020202020204" pitchFamily="34" charset="0"/>
                <a:cs typeface="Arial" panose="020B0604020202020204" pitchFamily="34" charset="0"/>
              </a:rPr>
              <a:t>OVER 60 YEARS…?</a:t>
            </a:r>
          </a:p>
          <a:p>
            <a:pPr marL="0" lvl="1" algn="ctr" fontAlgn="auto">
              <a:spcBef>
                <a:spcPts val="0"/>
              </a:spcBef>
              <a:spcAft>
                <a:spcPts val="300"/>
              </a:spcAft>
              <a:buSzPct val="100000"/>
              <a:defRPr/>
            </a:pPr>
            <a:r>
              <a:rPr lang="en-US" dirty="0">
                <a:solidFill>
                  <a:prstClr val="white"/>
                </a:solidFill>
                <a:latin typeface="Arial" panose="020B0604020202020204" pitchFamily="34" charset="0"/>
                <a:cs typeface="Arial" panose="020B0604020202020204" pitchFamily="34" charset="0"/>
              </a:rPr>
              <a:t>9.5 MILLION MINUTES</a:t>
            </a:r>
          </a:p>
          <a:p>
            <a:pPr marL="0" lvl="1" algn="ctr" fontAlgn="auto">
              <a:spcBef>
                <a:spcPts val="0"/>
              </a:spcBef>
              <a:spcAft>
                <a:spcPts val="300"/>
              </a:spcAft>
              <a:buSzPct val="100000"/>
              <a:defRPr/>
            </a:pPr>
            <a:r>
              <a:rPr lang="en-US" sz="2800" dirty="0">
                <a:solidFill>
                  <a:prstClr val="white"/>
                </a:solidFill>
                <a:latin typeface="Arial" panose="020B0604020202020204" pitchFamily="34" charset="0"/>
                <a:cs typeface="Arial" panose="020B0604020202020204" pitchFamily="34" charset="0"/>
              </a:rPr>
              <a:t>159,000 HOURS</a:t>
            </a:r>
          </a:p>
          <a:p>
            <a:pPr marL="0" lvl="1" algn="ctr" fontAlgn="auto">
              <a:spcBef>
                <a:spcPts val="0"/>
              </a:spcBef>
              <a:spcAft>
                <a:spcPts val="300"/>
              </a:spcAft>
              <a:buSzPct val="100000"/>
              <a:defRPr/>
            </a:pPr>
            <a:r>
              <a:rPr lang="en-US" sz="3200" dirty="0">
                <a:solidFill>
                  <a:prstClr val="white"/>
                </a:solidFill>
                <a:latin typeface="Arial" panose="020B0604020202020204" pitchFamily="34" charset="0"/>
                <a:cs typeface="Arial" panose="020B0604020202020204" pitchFamily="34" charset="0"/>
              </a:rPr>
              <a:t>6,630 DAYS</a:t>
            </a:r>
          </a:p>
          <a:p>
            <a:pPr marL="0" lvl="1" algn="ctr" fontAlgn="auto">
              <a:spcBef>
                <a:spcPts val="0"/>
              </a:spcBef>
              <a:spcAft>
                <a:spcPts val="300"/>
              </a:spcAft>
              <a:buSzPct val="100000"/>
              <a:defRPr/>
            </a:pPr>
            <a:r>
              <a:rPr lang="en-US" sz="4000" dirty="0">
                <a:solidFill>
                  <a:prstClr val="white"/>
                </a:solidFill>
                <a:latin typeface="Arial" panose="020B0604020202020204" pitchFamily="34" charset="0"/>
                <a:cs typeface="Arial" panose="020B0604020202020204" pitchFamily="34" charset="0"/>
              </a:rPr>
              <a:t>18.1 YEARS</a:t>
            </a:r>
          </a:p>
        </p:txBody>
      </p:sp>
    </p:spTree>
    <p:extLst>
      <p:ext uri="{BB962C8B-B14F-4D97-AF65-F5344CB8AC3E}">
        <p14:creationId xmlns:p14="http://schemas.microsoft.com/office/powerpoint/2010/main" val="87906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13</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Therefore, prepare your minds for action, keep sober in spirit,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fix your hope completely on the grace to be brought to you at the revelation of Jesus Christ</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17619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117229"/>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14</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As obedient children, do not be conformed to the former lusts which were yours in your ignorance.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3690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Like the Holy One who called you, be holy…in all your behavior;</a:t>
            </a:r>
          </a:p>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 </a:t>
            </a:r>
            <a:endParaRPr lang="en-US" sz="37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7341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117229"/>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14</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obedient children,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 not be conformed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to the former lusts which were yours in your ignorance.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05209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117229"/>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14</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obedient children, do not be conformed to the former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lusts</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which were yours in your ignorance.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DA84977-748D-4DCB-BCC1-8ABE2C883A7F}"/>
              </a:ext>
            </a:extLst>
          </p:cNvPr>
          <p:cNvSpPr>
            <a:spLocks noChangeArrowheads="1"/>
          </p:cNvSpPr>
          <p:nvPr/>
        </p:nvSpPr>
        <p:spPr bwMode="auto">
          <a:xfrm>
            <a:off x="495300" y="2447835"/>
            <a:ext cx="11201400" cy="35719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70BA707-A6D4-4798-9091-30427A3F7A4E}"/>
              </a:ext>
            </a:extLst>
          </p:cNvPr>
          <p:cNvSpPr txBox="1">
            <a:spLocks noChangeArrowheads="1"/>
          </p:cNvSpPr>
          <p:nvPr/>
        </p:nvSpPr>
        <p:spPr bwMode="auto">
          <a:xfrm>
            <a:off x="571500" y="2524035"/>
            <a:ext cx="11047753" cy="3416320"/>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Tim Keller: </a:t>
            </a:r>
            <a:r>
              <a:rPr lang="en-US" sz="3600" dirty="0">
                <a:solidFill>
                  <a:prstClr val="white"/>
                </a:solidFill>
                <a:latin typeface="Calibri Light" panose="020F0302020204030204" pitchFamily="34" charset="0"/>
                <a:cs typeface="Calibri Light" panose="020F0302020204030204" pitchFamily="34" charset="0"/>
              </a:rPr>
              <a:t>“According to the Bible, the primary way to define sin is not just the doing of bad things, but the making of good things into ultimate things. It is seeking to establish a sense of self by making something else more central to your significance, purpose, and happiness than your relationship to God.”</a:t>
            </a:r>
            <a:endParaRPr lang="en-US" sz="36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18400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But like the Holy One who called you, be holy…in all your behavior;</a:t>
            </a:r>
          </a:p>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F2A9CC9-B41E-42F6-957D-F71432656ED0}"/>
              </a:ext>
            </a:extLst>
          </p:cNvPr>
          <p:cNvSpPr>
            <a:spLocks noChangeArrowheads="1"/>
          </p:cNvSpPr>
          <p:nvPr/>
        </p:nvSpPr>
        <p:spPr bwMode="auto">
          <a:xfrm>
            <a:off x="274092" y="2819400"/>
            <a:ext cx="11536907" cy="39624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406051-BBD8-4661-BA02-A9670AB7B22C}"/>
              </a:ext>
            </a:extLst>
          </p:cNvPr>
          <p:cNvSpPr txBox="1">
            <a:spLocks noChangeArrowheads="1"/>
          </p:cNvSpPr>
          <p:nvPr/>
        </p:nvSpPr>
        <p:spPr bwMode="auto">
          <a:xfrm>
            <a:off x="350293" y="2863795"/>
            <a:ext cx="11378658" cy="3859518"/>
          </a:xfrm>
          <a:prstGeom prst="rect">
            <a:avLst/>
          </a:prstGeom>
          <a:noFill/>
          <a:ln w="38100">
            <a:noFill/>
            <a:miter lim="800000"/>
            <a:headEnd/>
            <a:tailEnd/>
          </a:ln>
        </p:spPr>
        <p:txBody>
          <a:bodyPr wrap="square">
            <a:spAutoFit/>
          </a:bodyPr>
          <a:lstStyle/>
          <a:p>
            <a:pPr marL="460375" lvl="1" indent="-460375"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George </a:t>
            </a:r>
            <a:r>
              <a:rPr lang="en-US" sz="3400" dirty="0" err="1">
                <a:solidFill>
                  <a:prstClr val="white"/>
                </a:solidFill>
                <a:latin typeface="Calibri Light" panose="020F0302020204030204" pitchFamily="34" charset="0"/>
                <a:cs typeface="Calibri Light" panose="020F0302020204030204" pitchFamily="34" charset="0"/>
              </a:rPr>
              <a:t>Barna</a:t>
            </a:r>
            <a:r>
              <a:rPr lang="en-US" sz="3400" dirty="0">
                <a:solidFill>
                  <a:prstClr val="white"/>
                </a:solidFill>
                <a:latin typeface="Calibri Light" panose="020F0302020204030204" pitchFamily="34" charset="0"/>
                <a:cs typeface="Calibri Light" panose="020F0302020204030204" pitchFamily="34" charset="0"/>
              </a:rPr>
              <a:t>, </a:t>
            </a:r>
            <a:r>
              <a:rPr lang="en-US" sz="3400" i="1" dirty="0">
                <a:solidFill>
                  <a:prstClr val="white"/>
                </a:solidFill>
                <a:latin typeface="Calibri Light" panose="020F0302020204030204" pitchFamily="34" charset="0"/>
                <a:cs typeface="Calibri Light" panose="020F0302020204030204" pitchFamily="34" charset="0"/>
              </a:rPr>
              <a:t>The Second Coming of the Church </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Have been divorced (Christians: 27%; Non-Christians: 23%</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Took drugs or medication prescribed for depression, in past year (Christians: 7%; Non-Christians: 8%)</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Donated any money to a nonprofit organization, in past month (Christians: 47%; Non-Christians: 48%)</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Satisfied with your life these days (Christians 69%; Non-Christians: 68%)</a:t>
            </a:r>
          </a:p>
        </p:txBody>
      </p:sp>
    </p:spTree>
    <p:extLst>
      <p:ext uri="{BB962C8B-B14F-4D97-AF65-F5344CB8AC3E}">
        <p14:creationId xmlns:p14="http://schemas.microsoft.com/office/powerpoint/2010/main" val="160420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But like the Holy One who called you, be holy…in all your behavior;</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because it is written,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SHALL BE HOLY, FOR I AM HOLY.”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53575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19191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But like the Holy One who called you, be holy…in all your behavior;</a:t>
            </a:r>
          </a:p>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a:t>
            </a:r>
          </a:p>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17</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If you address as Father the One who impartially judges according to each one’s work, conduct yourselves in fear during the time of your stay on earth.</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1147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19191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But like the Holy One who called you, be holy…in all your behavior;</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If you address as Father the One who impartially judges according to each one’s work,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conduct yourselves in fear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during the time of your stay on earth.</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8931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futile way of life inherited from your forefathers,</a:t>
            </a:r>
          </a:p>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70810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redeemed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with perishable things like silver or gold from your futile way of life inherited from your forefathers,</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81110980-3CE5-4E7F-B111-F10A49948980}"/>
              </a:ext>
            </a:extLst>
          </p:cNvPr>
          <p:cNvSpPr>
            <a:spLocks noChangeArrowheads="1"/>
          </p:cNvSpPr>
          <p:nvPr/>
        </p:nvSpPr>
        <p:spPr bwMode="auto">
          <a:xfrm>
            <a:off x="2362200" y="1828800"/>
            <a:ext cx="9144000" cy="1752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BA6B1FA-68CC-409B-BA87-E7BB07EA4854}"/>
              </a:ext>
            </a:extLst>
          </p:cNvPr>
          <p:cNvSpPr txBox="1">
            <a:spLocks noChangeArrowheads="1"/>
          </p:cNvSpPr>
          <p:nvPr/>
        </p:nvSpPr>
        <p:spPr bwMode="auto">
          <a:xfrm>
            <a:off x="2432230" y="1964872"/>
            <a:ext cx="9018574" cy="1384995"/>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i="1" dirty="0" err="1">
                <a:solidFill>
                  <a:prstClr val="white"/>
                </a:solidFill>
                <a:latin typeface="Calibri Light" panose="020F0302020204030204" pitchFamily="34" charset="0"/>
                <a:cs typeface="Calibri Light" panose="020F0302020204030204" pitchFamily="34" charset="0"/>
              </a:rPr>
              <a:t>lutroō</a:t>
            </a:r>
            <a:r>
              <a:rPr lang="en-US" sz="4200" i="1" dirty="0">
                <a:solidFill>
                  <a:prstClr val="white"/>
                </a:solidFill>
                <a:latin typeface="Calibri Light" panose="020F0302020204030204" pitchFamily="34" charset="0"/>
                <a:cs typeface="Calibri Light" panose="020F0302020204030204" pitchFamily="34" charset="0"/>
              </a:rPr>
              <a:t> </a:t>
            </a:r>
            <a:r>
              <a:rPr lang="en-US" sz="4200" dirty="0">
                <a:solidFill>
                  <a:prstClr val="white"/>
                </a:solidFill>
                <a:latin typeface="Calibri Light" panose="020F0302020204030204" pitchFamily="34" charset="0"/>
                <a:cs typeface="Calibri Light" panose="020F0302020204030204" pitchFamily="34" charset="0"/>
              </a:rPr>
              <a:t>= used to describe paying the debt and redeeming an indentured servant</a:t>
            </a:r>
          </a:p>
        </p:txBody>
      </p:sp>
    </p:spTree>
    <p:extLst>
      <p:ext uri="{BB962C8B-B14F-4D97-AF65-F5344CB8AC3E}">
        <p14:creationId xmlns:p14="http://schemas.microsoft.com/office/powerpoint/2010/main" val="397903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futile way of life inherited from your forefathers,</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28150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futile way of life inherited from your forefathers</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C69776A-0DFD-4D99-A631-83C778A692DB}"/>
              </a:ext>
            </a:extLst>
          </p:cNvPr>
          <p:cNvSpPr>
            <a:spLocks noChangeArrowheads="1"/>
          </p:cNvSpPr>
          <p:nvPr/>
        </p:nvSpPr>
        <p:spPr bwMode="auto">
          <a:xfrm>
            <a:off x="533400" y="2895600"/>
            <a:ext cx="10820400" cy="3048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96DDF92-30AE-43FC-85BE-CC06FC8C12CF}"/>
              </a:ext>
            </a:extLst>
          </p:cNvPr>
          <p:cNvSpPr txBox="1">
            <a:spLocks noChangeArrowheads="1"/>
          </p:cNvSpPr>
          <p:nvPr/>
        </p:nvSpPr>
        <p:spPr bwMode="auto">
          <a:xfrm>
            <a:off x="609600" y="2962741"/>
            <a:ext cx="10692985" cy="282436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800" dirty="0">
                <a:solidFill>
                  <a:prstClr val="white"/>
                </a:solidFill>
                <a:latin typeface="Calibri Light" panose="020F0302020204030204" pitchFamily="34" charset="0"/>
                <a:cs typeface="Calibri Light" panose="020F0302020204030204" pitchFamily="34" charset="0"/>
              </a:rPr>
              <a:t>“way of life” = the basis for a stable society in Greek and Jewish culture </a:t>
            </a:r>
          </a:p>
          <a:p>
            <a:pPr marL="458788"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Karen </a:t>
            </a:r>
            <a:r>
              <a:rPr lang="en-US" sz="3600" dirty="0" err="1">
                <a:solidFill>
                  <a:prstClr val="white"/>
                </a:solidFill>
                <a:latin typeface="Calibri Light" panose="020F0302020204030204" pitchFamily="34" charset="0"/>
                <a:cs typeface="Calibri Light" panose="020F0302020204030204" pitchFamily="34" charset="0"/>
              </a:rPr>
              <a:t>Jobes</a:t>
            </a:r>
            <a:r>
              <a:rPr lang="en-US" sz="3600" dirty="0">
                <a:solidFill>
                  <a:prstClr val="white"/>
                </a:solidFill>
                <a:latin typeface="Calibri Light" panose="020F0302020204030204" pitchFamily="34" charset="0"/>
                <a:cs typeface="Calibri Light" panose="020F0302020204030204" pitchFamily="34" charset="0"/>
              </a:rPr>
              <a:t>: “First Peter is probably the first Christian writing to use the word in a negative sense for one’s way of life before coming to Christ.”</a:t>
            </a:r>
          </a:p>
        </p:txBody>
      </p:sp>
    </p:spTree>
    <p:extLst>
      <p:ext uri="{BB962C8B-B14F-4D97-AF65-F5344CB8AC3E}">
        <p14:creationId xmlns:p14="http://schemas.microsoft.com/office/powerpoint/2010/main" val="46002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Like the Holy One who called you, be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holy</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…in all your behavior;</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11905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futile way of life inherited from your forefathers</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C69776A-0DFD-4D99-A631-83C778A692DB}"/>
              </a:ext>
            </a:extLst>
          </p:cNvPr>
          <p:cNvSpPr>
            <a:spLocks noChangeArrowheads="1"/>
          </p:cNvSpPr>
          <p:nvPr/>
        </p:nvSpPr>
        <p:spPr bwMode="auto">
          <a:xfrm>
            <a:off x="533400" y="2895600"/>
            <a:ext cx="10820400" cy="3048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96DDF92-30AE-43FC-85BE-CC06FC8C12CF}"/>
              </a:ext>
            </a:extLst>
          </p:cNvPr>
          <p:cNvSpPr txBox="1">
            <a:spLocks noChangeArrowheads="1"/>
          </p:cNvSpPr>
          <p:nvPr/>
        </p:nvSpPr>
        <p:spPr bwMode="auto">
          <a:xfrm>
            <a:off x="609600" y="2962741"/>
            <a:ext cx="10692985" cy="227036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800" dirty="0">
                <a:solidFill>
                  <a:prstClr val="white"/>
                </a:solidFill>
                <a:latin typeface="Calibri Light" panose="020F0302020204030204" pitchFamily="34" charset="0"/>
                <a:cs typeface="Calibri Light" panose="020F0302020204030204" pitchFamily="34" charset="0"/>
              </a:rPr>
              <a:t>“way of life” = the basis for a stable society in Greek and Jewish culture </a:t>
            </a:r>
          </a:p>
          <a:p>
            <a:pPr marL="458788"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MODERN EQUIVALENT: ‘God has redeemed you from the “American Dream” inherited from your parents.’</a:t>
            </a:r>
          </a:p>
        </p:txBody>
      </p:sp>
    </p:spTree>
    <p:extLst>
      <p:ext uri="{BB962C8B-B14F-4D97-AF65-F5344CB8AC3E}">
        <p14:creationId xmlns:p14="http://schemas.microsoft.com/office/powerpoint/2010/main" val="1848786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futile way of life inherited from your forefathers</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C69776A-0DFD-4D99-A631-83C778A692DB}"/>
              </a:ext>
            </a:extLst>
          </p:cNvPr>
          <p:cNvSpPr>
            <a:spLocks noChangeArrowheads="1"/>
          </p:cNvSpPr>
          <p:nvPr/>
        </p:nvSpPr>
        <p:spPr bwMode="auto">
          <a:xfrm>
            <a:off x="533400" y="2895600"/>
            <a:ext cx="10820400" cy="3048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96DDF92-30AE-43FC-85BE-CC06FC8C12CF}"/>
              </a:ext>
            </a:extLst>
          </p:cNvPr>
          <p:cNvSpPr txBox="1">
            <a:spLocks noChangeArrowheads="1"/>
          </p:cNvSpPr>
          <p:nvPr/>
        </p:nvSpPr>
        <p:spPr bwMode="auto">
          <a:xfrm>
            <a:off x="609600" y="2962741"/>
            <a:ext cx="10692985" cy="21975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800" dirty="0">
                <a:solidFill>
                  <a:prstClr val="white"/>
                </a:solidFill>
                <a:latin typeface="Calibri Light" panose="020F0302020204030204" pitchFamily="34" charset="0"/>
                <a:cs typeface="Calibri Light" panose="020F0302020204030204" pitchFamily="34" charset="0"/>
              </a:rPr>
              <a:t>Luke 12:16-20: The ground of a certain rich man produced a good crop. He thought to himself, “What shall I do? I have no place to store my crops.” Then he said, “This is what I’ll do…</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63720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futile way of life inherited from your forefathers</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C69776A-0DFD-4D99-A631-83C778A692DB}"/>
              </a:ext>
            </a:extLst>
          </p:cNvPr>
          <p:cNvSpPr>
            <a:spLocks noChangeArrowheads="1"/>
          </p:cNvSpPr>
          <p:nvPr/>
        </p:nvSpPr>
        <p:spPr bwMode="auto">
          <a:xfrm>
            <a:off x="533400" y="2895600"/>
            <a:ext cx="10820400" cy="3048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96DDF92-30AE-43FC-85BE-CC06FC8C12CF}"/>
              </a:ext>
            </a:extLst>
          </p:cNvPr>
          <p:cNvSpPr txBox="1">
            <a:spLocks noChangeArrowheads="1"/>
          </p:cNvSpPr>
          <p:nvPr/>
        </p:nvSpPr>
        <p:spPr bwMode="auto">
          <a:xfrm>
            <a:off x="609600" y="2962741"/>
            <a:ext cx="10692985" cy="27238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800" dirty="0">
                <a:solidFill>
                  <a:prstClr val="white"/>
                </a:solidFill>
                <a:latin typeface="Calibri Light" panose="020F0302020204030204" pitchFamily="34" charset="0"/>
                <a:cs typeface="Calibri Light" panose="020F0302020204030204" pitchFamily="34" charset="0"/>
              </a:rPr>
              <a:t>Luke 12:16-20: I will tear down my barns and build bigger ones, and there I will store all my grain and my goods. And I’ll say to myself, “You have plenty of good things laid up for many years. Take life easy; eat, drink and be merry… </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58349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65457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Knowing that you were not redeemed with perishable things like silver or gold from your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futile way of life inherited from your forefathers</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19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but with precious blood, as of a lamb unblemished and spotless, the blood of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C69776A-0DFD-4D99-A631-83C778A692DB}"/>
              </a:ext>
            </a:extLst>
          </p:cNvPr>
          <p:cNvSpPr>
            <a:spLocks noChangeArrowheads="1"/>
          </p:cNvSpPr>
          <p:nvPr/>
        </p:nvSpPr>
        <p:spPr bwMode="auto">
          <a:xfrm>
            <a:off x="533400" y="2895600"/>
            <a:ext cx="10820400" cy="3048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96DDF92-30AE-43FC-85BE-CC06FC8C12CF}"/>
              </a:ext>
            </a:extLst>
          </p:cNvPr>
          <p:cNvSpPr txBox="1">
            <a:spLocks noChangeArrowheads="1"/>
          </p:cNvSpPr>
          <p:nvPr/>
        </p:nvSpPr>
        <p:spPr bwMode="auto">
          <a:xfrm>
            <a:off x="609600" y="2962741"/>
            <a:ext cx="10692985" cy="16712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800" dirty="0">
                <a:solidFill>
                  <a:prstClr val="white"/>
                </a:solidFill>
                <a:latin typeface="Calibri Light" panose="020F0302020204030204" pitchFamily="34" charset="0"/>
                <a:cs typeface="Calibri Light" panose="020F0302020204030204" pitchFamily="34" charset="0"/>
              </a:rPr>
              <a:t>Luke 12:16-20: But God said to him, “You fool! This very night your life will be demanded from you. Then who will get what you have prepared for yourself?” </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02274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167021"/>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20</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He was [known] before the foundation of the world, but has appeared in these last times for [your] sake</a:t>
            </a:r>
          </a:p>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21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who through Him are believers in God, who raised Him from the dead and gave Him glory, so that your faith and hope are in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15807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2967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Since you have in obedience to the truth purified your souls for a sincere love [for each other], fervently love one another from the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25658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2967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22</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Since you have in obedience to the truth purified your souls for a sincere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love </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[for each other], fervently love one another from the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67916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2967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22</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Since you have in obedience to the truth purified your souls for a </a:t>
            </a:r>
            <a:r>
              <a:rPr lang="en-US" sz="3700" dirty="0">
                <a:solidFill>
                  <a:schemeClr val="bg1">
                    <a:lumMod val="95000"/>
                  </a:schemeClr>
                </a:solidFill>
                <a:latin typeface="Calibri Light" panose="020F0302020204030204" pitchFamily="34" charset="0"/>
                <a:ea typeface="Cambria" panose="02040503050406030204" pitchFamily="18" charset="0"/>
                <a:cs typeface="Calibri Light" panose="020F0302020204030204" pitchFamily="34" charset="0"/>
              </a:rPr>
              <a:t>sincere</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love [for each other], fervently love one another from the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32373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2967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22</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Since you have in obedience to the truth purified your souls for a sincere love [for each other], </a:t>
            </a:r>
            <a:r>
              <a:rPr lang="en-US" sz="3700" dirty="0">
                <a:solidFill>
                  <a:schemeClr val="bg1">
                    <a:lumMod val="95000"/>
                  </a:schemeClr>
                </a:solidFill>
                <a:latin typeface="Calibri Light" panose="020F0302020204030204" pitchFamily="34" charset="0"/>
                <a:ea typeface="Cambria" panose="02040503050406030204" pitchFamily="18" charset="0"/>
                <a:cs typeface="Calibri Light" panose="020F0302020204030204" pitchFamily="34" charset="0"/>
              </a:rPr>
              <a:t>fervently</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love one another from the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85C09C2D-DA4D-454F-B3CC-F5F1F20A0243}"/>
              </a:ext>
            </a:extLst>
          </p:cNvPr>
          <p:cNvSpPr>
            <a:spLocks noChangeArrowheads="1"/>
          </p:cNvSpPr>
          <p:nvPr/>
        </p:nvSpPr>
        <p:spPr bwMode="auto">
          <a:xfrm>
            <a:off x="274092" y="2819400"/>
            <a:ext cx="11536907" cy="3276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8DE3335A-DC92-4460-8F6B-0113BDBC0E55}"/>
              </a:ext>
            </a:extLst>
          </p:cNvPr>
          <p:cNvSpPr txBox="1">
            <a:spLocks noChangeArrowheads="1"/>
          </p:cNvSpPr>
          <p:nvPr/>
        </p:nvSpPr>
        <p:spPr bwMode="auto">
          <a:xfrm>
            <a:off x="350293" y="2863795"/>
            <a:ext cx="11378658" cy="2917722"/>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What does it look like to fervently love one another from the heart? </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Sharing God’s love</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Gently correct in love</a:t>
            </a:r>
          </a:p>
          <a:p>
            <a:pPr marL="460375" lvl="1" indent="-460375"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Forgiving one another</a:t>
            </a:r>
          </a:p>
          <a:p>
            <a:pPr marL="460375" lvl="1" indent="-460375"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Dropping our expectations </a:t>
            </a:r>
          </a:p>
        </p:txBody>
      </p:sp>
      <p:sp>
        <p:nvSpPr>
          <p:cNvPr id="9" name="Rectangle 8">
            <a:extLst>
              <a:ext uri="{FF2B5EF4-FFF2-40B4-BE49-F238E27FC236}">
                <a16:creationId xmlns:a16="http://schemas.microsoft.com/office/drawing/2014/main" xmlns="" id="{6A4A0AAC-A59F-4634-9D83-BFBB186B8F7B}"/>
              </a:ext>
            </a:extLst>
          </p:cNvPr>
          <p:cNvSpPr>
            <a:spLocks noChangeArrowheads="1"/>
          </p:cNvSpPr>
          <p:nvPr/>
        </p:nvSpPr>
        <p:spPr bwMode="auto">
          <a:xfrm>
            <a:off x="2743200" y="1628240"/>
            <a:ext cx="78486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785D8B0E-6C7A-4914-80B1-E0DFEDC467D6}"/>
              </a:ext>
            </a:extLst>
          </p:cNvPr>
          <p:cNvSpPr txBox="1">
            <a:spLocks noChangeArrowheads="1"/>
          </p:cNvSpPr>
          <p:nvPr/>
        </p:nvSpPr>
        <p:spPr bwMode="auto">
          <a:xfrm>
            <a:off x="2795460" y="1764312"/>
            <a:ext cx="7740943" cy="738664"/>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i="1" dirty="0">
                <a:solidFill>
                  <a:prstClr val="white"/>
                </a:solidFill>
                <a:latin typeface="Calibri Light" panose="020F0302020204030204" pitchFamily="34" charset="0"/>
                <a:cs typeface="Calibri Light" panose="020F0302020204030204" pitchFamily="34" charset="0"/>
              </a:rPr>
              <a:t>= “to strain” or “to stretch out.”</a:t>
            </a:r>
            <a:endParaRPr lang="en-US" sz="42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2332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29677"/>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22</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Since you have in obedience to the truth purified your souls for a sincere love [for each other], fervently love one another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from the heart</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9165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Like the Holy One who called you, be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holy</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…in all your behavior;</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0332DA6-E510-4F71-B69E-A0DC29FAA6F9}"/>
              </a:ext>
            </a:extLst>
          </p:cNvPr>
          <p:cNvSpPr>
            <a:spLocks noChangeArrowheads="1"/>
          </p:cNvSpPr>
          <p:nvPr/>
        </p:nvSpPr>
        <p:spPr bwMode="auto">
          <a:xfrm>
            <a:off x="2362200" y="1828800"/>
            <a:ext cx="88392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5FFC60A-C83F-442A-A40F-C832AC6237D4}"/>
              </a:ext>
            </a:extLst>
          </p:cNvPr>
          <p:cNvSpPr txBox="1">
            <a:spLocks noChangeArrowheads="1"/>
          </p:cNvSpPr>
          <p:nvPr/>
        </p:nvSpPr>
        <p:spPr bwMode="auto">
          <a:xfrm>
            <a:off x="2432230" y="1964872"/>
            <a:ext cx="8717955" cy="738664"/>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 “distinct” or “set apart” or “different.”</a:t>
            </a:r>
          </a:p>
        </p:txBody>
      </p:sp>
      <p:sp>
        <p:nvSpPr>
          <p:cNvPr id="6" name="Rectangle 5">
            <a:extLst>
              <a:ext uri="{FF2B5EF4-FFF2-40B4-BE49-F238E27FC236}">
                <a16:creationId xmlns:a16="http://schemas.microsoft.com/office/drawing/2014/main" xmlns="" id="{54E8C3CD-018F-43E2-A732-8B9D5D0B5E9E}"/>
              </a:ext>
            </a:extLst>
          </p:cNvPr>
          <p:cNvSpPr>
            <a:spLocks noChangeArrowheads="1"/>
          </p:cNvSpPr>
          <p:nvPr/>
        </p:nvSpPr>
        <p:spPr bwMode="auto">
          <a:xfrm>
            <a:off x="381000" y="2971800"/>
            <a:ext cx="10820400" cy="3657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5054A55-DB5C-40A9-A33C-BD1FFA30E1AD}"/>
              </a:ext>
            </a:extLst>
          </p:cNvPr>
          <p:cNvSpPr txBox="1">
            <a:spLocks noChangeArrowheads="1"/>
          </p:cNvSpPr>
          <p:nvPr/>
        </p:nvSpPr>
        <p:spPr bwMode="auto">
          <a:xfrm>
            <a:off x="457200" y="3016196"/>
            <a:ext cx="11047753" cy="1172629"/>
          </a:xfrm>
          <a:prstGeom prst="rect">
            <a:avLst/>
          </a:prstGeom>
          <a:noFill/>
          <a:ln w="38100">
            <a:noFill/>
            <a:miter lim="800000"/>
            <a:headEnd/>
            <a:tailEnd/>
          </a:ln>
        </p:spPr>
        <p:txBody>
          <a:bodyPr wrap="square">
            <a:spAutoFit/>
          </a:bodyPr>
          <a:lstStyle/>
          <a:p>
            <a:pPr marL="460375" lvl="1" indent="-460375"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In what ways should </a:t>
            </a:r>
            <a:r>
              <a:rPr lang="en-US" sz="4000" i="1" dirty="0">
                <a:solidFill>
                  <a:prstClr val="white"/>
                </a:solidFill>
                <a:latin typeface="Calibri Light" panose="020F0302020204030204" pitchFamily="34" charset="0"/>
                <a:cs typeface="Calibri Light" panose="020F0302020204030204" pitchFamily="34" charset="0"/>
              </a:rPr>
              <a:t>we</a:t>
            </a:r>
            <a:r>
              <a:rPr lang="en-US" sz="4000" dirty="0">
                <a:solidFill>
                  <a:prstClr val="white"/>
                </a:solidFill>
                <a:latin typeface="Calibri Light" panose="020F0302020204030204" pitchFamily="34" charset="0"/>
                <a:cs typeface="Calibri Light" panose="020F0302020204030204" pitchFamily="34" charset="0"/>
              </a:rPr>
              <a:t> be different?  </a:t>
            </a:r>
          </a:p>
          <a:p>
            <a:pPr marL="460375" lvl="1" indent="-460375"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	Should we dress differently?</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918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862322"/>
          </a:xfrm>
          <a:prstGeom prst="rect">
            <a:avLst/>
          </a:prstGeom>
          <a:noFill/>
          <a:ln w="9525">
            <a:noFill/>
            <a:miter lim="800000"/>
            <a:headEnd/>
            <a:tailEnd/>
          </a:ln>
        </p:spPr>
        <p:txBody>
          <a:bodyPr wrap="square">
            <a:spAutoFit/>
          </a:bodyPr>
          <a:lstStyle/>
          <a:p>
            <a:pPr marL="460375" lvl="1" indent="-460375"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	</a:t>
            </a:r>
            <a:r>
              <a:rPr lang="en-US" sz="4000">
                <a:solidFill>
                  <a:prstClr val="white"/>
                </a:solidFill>
                <a:latin typeface="Calibri Light" panose="020F0302020204030204" pitchFamily="34" charset="0"/>
                <a:cs typeface="Calibri Light" panose="020F0302020204030204" pitchFamily="34" charset="0"/>
              </a:rPr>
              <a:t>Don’t </a:t>
            </a:r>
            <a:r>
              <a:rPr lang="en-US" sz="4000" smtClean="0">
                <a:solidFill>
                  <a:prstClr val="white"/>
                </a:solidFill>
                <a:latin typeface="Calibri Light" panose="020F0302020204030204" pitchFamily="34" charset="0"/>
                <a:cs typeface="Calibri Light" panose="020F0302020204030204" pitchFamily="34" charset="0"/>
              </a:rPr>
              <a:t>be merely </a:t>
            </a:r>
            <a:r>
              <a:rPr lang="en-US" sz="4000" dirty="0">
                <a:solidFill>
                  <a:prstClr val="white"/>
                </a:solidFill>
                <a:latin typeface="Calibri Light" panose="020F0302020204030204" pitchFamily="34" charset="0"/>
                <a:cs typeface="Calibri Light" panose="020F0302020204030204" pitchFamily="34" charset="0"/>
              </a:rPr>
              <a:t>different in superficial ways.</a:t>
            </a:r>
          </a:p>
          <a:p>
            <a:pPr marL="460375" lvl="1" indent="-460375"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	Your values and your love for people should make you stand out as different. </a:t>
            </a:r>
          </a:p>
          <a:p>
            <a:pPr marL="460375" lvl="1" indent="-460375"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	Let God transform your values and grow you in your ability to love.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Be Different</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3210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9">
            <a:extLst>
              <a:ext uri="{FF2B5EF4-FFF2-40B4-BE49-F238E27FC236}">
                <a16:creationId xmlns:a16="http://schemas.microsoft.com/office/drawing/2014/main" xmlns="" id="{11BE3FA7-0D70-4431-814F-D8C40576EA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xmlns="" id="{A0DC22BF-59F2-4C96-854E-DC905D23000A}"/>
              </a:ext>
            </a:extLst>
          </p:cNvPr>
          <p:cNvPicPr>
            <a:picLocks noChangeAspect="1"/>
          </p:cNvPicPr>
          <p:nvPr/>
        </p:nvPicPr>
        <p:blipFill rotWithShape="1">
          <a:blip r:embed="rId3"/>
          <a:srcRect r="1196"/>
          <a:stretch/>
        </p:blipFill>
        <p:spPr>
          <a:xfrm>
            <a:off x="6195375" y="557189"/>
            <a:ext cx="5674893" cy="5743618"/>
          </a:xfrm>
          <a:prstGeom prst="rect">
            <a:avLst/>
          </a:prstGeom>
        </p:spPr>
      </p:pic>
    </p:spTree>
    <p:extLst>
      <p:ext uri="{BB962C8B-B14F-4D97-AF65-F5344CB8AC3E}">
        <p14:creationId xmlns:p14="http://schemas.microsoft.com/office/powerpoint/2010/main" val="26960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9">
            <a:extLst>
              <a:ext uri="{FF2B5EF4-FFF2-40B4-BE49-F238E27FC236}">
                <a16:creationId xmlns:a16="http://schemas.microsoft.com/office/drawing/2014/main" xmlns="" id="{11BE3FA7-0D70-4431-814F-D8C40576EA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rey t-shirt with a logo on it&#10;&#10;Description automatically generated with low confidence">
            <a:extLst>
              <a:ext uri="{FF2B5EF4-FFF2-40B4-BE49-F238E27FC236}">
                <a16:creationId xmlns:a16="http://schemas.microsoft.com/office/drawing/2014/main" xmlns="" id="{D0A61350-35EC-48F2-9B0B-AC45E115BADC}"/>
              </a:ext>
            </a:extLst>
          </p:cNvPr>
          <p:cNvPicPr>
            <a:picLocks noChangeAspect="1"/>
          </p:cNvPicPr>
          <p:nvPr/>
        </p:nvPicPr>
        <p:blipFill rotWithShape="1">
          <a:blip r:embed="rId3"/>
          <a:srcRect r="3" b="201"/>
          <a:stretch/>
        </p:blipFill>
        <p:spPr>
          <a:xfrm>
            <a:off x="321731" y="557189"/>
            <a:ext cx="5668684" cy="5743618"/>
          </a:xfrm>
          <a:prstGeom prst="rect">
            <a:avLst/>
          </a:prstGeom>
        </p:spPr>
      </p:pic>
      <p:pic>
        <p:nvPicPr>
          <p:cNvPr id="5" name="Picture 4">
            <a:extLst>
              <a:ext uri="{FF2B5EF4-FFF2-40B4-BE49-F238E27FC236}">
                <a16:creationId xmlns:a16="http://schemas.microsoft.com/office/drawing/2014/main" xmlns="" id="{A0DC22BF-59F2-4C96-854E-DC905D23000A}"/>
              </a:ext>
            </a:extLst>
          </p:cNvPr>
          <p:cNvPicPr>
            <a:picLocks noChangeAspect="1"/>
          </p:cNvPicPr>
          <p:nvPr/>
        </p:nvPicPr>
        <p:blipFill rotWithShape="1">
          <a:blip r:embed="rId4"/>
          <a:srcRect r="1196"/>
          <a:stretch/>
        </p:blipFill>
        <p:spPr>
          <a:xfrm>
            <a:off x="6195375" y="557189"/>
            <a:ext cx="5674893" cy="5743618"/>
          </a:xfrm>
          <a:prstGeom prst="rect">
            <a:avLst/>
          </a:prstGeom>
        </p:spPr>
      </p:pic>
    </p:spTree>
    <p:extLst>
      <p:ext uri="{BB962C8B-B14F-4D97-AF65-F5344CB8AC3E}">
        <p14:creationId xmlns:p14="http://schemas.microsoft.com/office/powerpoint/2010/main" val="4952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15</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Like the Holy One who called you, be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holy</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…in all your behavior;</a:t>
            </a:r>
          </a:p>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16</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because it is written, “YOU SHALL BE HOLY, FOR I AM HOLY.”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0332DA6-E510-4F71-B69E-A0DC29FAA6F9}"/>
              </a:ext>
            </a:extLst>
          </p:cNvPr>
          <p:cNvSpPr>
            <a:spLocks noChangeArrowheads="1"/>
          </p:cNvSpPr>
          <p:nvPr/>
        </p:nvSpPr>
        <p:spPr bwMode="auto">
          <a:xfrm>
            <a:off x="2362200" y="1828800"/>
            <a:ext cx="88392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5FFC60A-C83F-442A-A40F-C832AC6237D4}"/>
              </a:ext>
            </a:extLst>
          </p:cNvPr>
          <p:cNvSpPr txBox="1">
            <a:spLocks noChangeArrowheads="1"/>
          </p:cNvSpPr>
          <p:nvPr/>
        </p:nvSpPr>
        <p:spPr bwMode="auto">
          <a:xfrm>
            <a:off x="2432230" y="1964872"/>
            <a:ext cx="8717955" cy="738664"/>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 “distinct” or “set apart” or “different.”</a:t>
            </a:r>
          </a:p>
        </p:txBody>
      </p:sp>
      <p:sp>
        <p:nvSpPr>
          <p:cNvPr id="6" name="Rectangle 5">
            <a:extLst>
              <a:ext uri="{FF2B5EF4-FFF2-40B4-BE49-F238E27FC236}">
                <a16:creationId xmlns:a16="http://schemas.microsoft.com/office/drawing/2014/main" xmlns="" id="{54E8C3CD-018F-43E2-A732-8B9D5D0B5E9E}"/>
              </a:ext>
            </a:extLst>
          </p:cNvPr>
          <p:cNvSpPr>
            <a:spLocks noChangeArrowheads="1"/>
          </p:cNvSpPr>
          <p:nvPr/>
        </p:nvSpPr>
        <p:spPr bwMode="auto">
          <a:xfrm>
            <a:off x="381000" y="2971800"/>
            <a:ext cx="10820400" cy="3657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5054A55-DB5C-40A9-A33C-BD1FFA30E1AD}"/>
              </a:ext>
            </a:extLst>
          </p:cNvPr>
          <p:cNvSpPr txBox="1">
            <a:spLocks noChangeArrowheads="1"/>
          </p:cNvSpPr>
          <p:nvPr/>
        </p:nvSpPr>
        <p:spPr bwMode="auto">
          <a:xfrm>
            <a:off x="457200" y="3016196"/>
            <a:ext cx="10692985" cy="2225225"/>
          </a:xfrm>
          <a:prstGeom prst="rect">
            <a:avLst/>
          </a:prstGeom>
          <a:noFill/>
          <a:ln w="38100">
            <a:noFill/>
            <a:miter lim="800000"/>
            <a:headEnd/>
            <a:tailEnd/>
          </a:ln>
        </p:spPr>
        <p:txBody>
          <a:bodyPr wrap="square">
            <a:spAutoFit/>
          </a:bodyPr>
          <a:lstStyle/>
          <a:p>
            <a:pPr marL="460375" lvl="1" indent="-460375"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In what ways should </a:t>
            </a:r>
            <a:r>
              <a:rPr lang="en-US" sz="4000" i="1" dirty="0">
                <a:solidFill>
                  <a:prstClr val="white"/>
                </a:solidFill>
                <a:latin typeface="Calibri Light" panose="020F0302020204030204" pitchFamily="34" charset="0"/>
                <a:cs typeface="Calibri Light" panose="020F0302020204030204" pitchFamily="34" charset="0"/>
              </a:rPr>
              <a:t>we</a:t>
            </a:r>
            <a:r>
              <a:rPr lang="en-US" sz="4000" dirty="0">
                <a:solidFill>
                  <a:prstClr val="white"/>
                </a:solidFill>
                <a:latin typeface="Calibri Light" panose="020F0302020204030204" pitchFamily="34" charset="0"/>
                <a:cs typeface="Calibri Light" panose="020F0302020204030204" pitchFamily="34" charset="0"/>
              </a:rPr>
              <a:t> be different?  </a:t>
            </a:r>
          </a:p>
          <a:p>
            <a:pPr marL="460375" lvl="1" indent="-460375"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	Should we dress differently?</a:t>
            </a:r>
          </a:p>
          <a:p>
            <a:pPr marL="460375" lvl="1" indent="-460375"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	Should we talk differently?</a:t>
            </a:r>
          </a:p>
          <a:p>
            <a:pPr marL="460375" lvl="1" indent="-460375"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	Should we do things that signal we are Christians?  </a:t>
            </a:r>
          </a:p>
        </p:txBody>
      </p:sp>
    </p:spTree>
    <p:extLst>
      <p:ext uri="{BB962C8B-B14F-4D97-AF65-F5344CB8AC3E}">
        <p14:creationId xmlns:p14="http://schemas.microsoft.com/office/powerpoint/2010/main" val="89095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13</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Therefore, prepare your minds for action, keep sober in spirit, fix your hope completely on the grace to be brought to you at the revelation of Jesus Christ.</a:t>
            </a:r>
            <a:endParaRPr lang="en-US" sz="37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5096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14212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37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13</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Therefore</a:t>
            </a:r>
            <a:r>
              <a:rPr lang="en-US" sz="37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prepare your minds for action, keep sober in spirit, fix your hope completely on the grace to be brought to you at the revelation of Jesus Christ.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834D45A-7281-4A93-8DBC-A76D127D9198}"/>
              </a:ext>
            </a:extLst>
          </p:cNvPr>
          <p:cNvSpPr>
            <a:spLocks noChangeArrowheads="1"/>
          </p:cNvSpPr>
          <p:nvPr/>
        </p:nvSpPr>
        <p:spPr bwMode="auto">
          <a:xfrm>
            <a:off x="533400" y="1905000"/>
            <a:ext cx="10820400" cy="39624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0A63A5A-BD8C-4C65-81AB-D341EFFB85D8}"/>
              </a:ext>
            </a:extLst>
          </p:cNvPr>
          <p:cNvSpPr txBox="1">
            <a:spLocks noChangeArrowheads="1"/>
          </p:cNvSpPr>
          <p:nvPr/>
        </p:nvSpPr>
        <p:spPr bwMode="auto">
          <a:xfrm>
            <a:off x="609600" y="1972141"/>
            <a:ext cx="10692985" cy="3637919"/>
          </a:xfrm>
          <a:prstGeom prst="rect">
            <a:avLst/>
          </a:prstGeom>
          <a:noFill/>
          <a:ln w="38100">
            <a:noFill/>
            <a:miter lim="800000"/>
            <a:headEnd/>
            <a:tailEnd/>
          </a:ln>
        </p:spPr>
        <p:txBody>
          <a:bodyPr wrap="square">
            <a:spAutoFit/>
          </a:bodyPr>
          <a:lstStyle/>
          <a:p>
            <a:pPr marL="460375" lvl="1" indent="-460375" fontAlgn="auto">
              <a:lnSpc>
                <a:spcPct val="90000"/>
              </a:lnSpc>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Peter covered a broad number of theological topics</a:t>
            </a:r>
          </a:p>
          <a:p>
            <a:pPr marL="460375" lvl="1" indent="-460375"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“chosen according to God’s foreknowledge” (1:1-2).</a:t>
            </a:r>
          </a:p>
          <a:p>
            <a:pPr marL="460375" lvl="1" indent="-460375"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“born again to a living hope” (1:3).</a:t>
            </a:r>
          </a:p>
          <a:p>
            <a:pPr marL="460375" lvl="1" indent="-460375"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“an imperishable, undefiled, and unfading inheritance” (1:4).</a:t>
            </a:r>
          </a:p>
          <a:p>
            <a:pPr marL="460375" lvl="1" indent="-460375"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“a faith that will be found to result in praise glory and honor at Christ’s coming” (1:7).</a:t>
            </a:r>
          </a:p>
        </p:txBody>
      </p:sp>
    </p:spTree>
    <p:extLst>
      <p:ext uri="{BB962C8B-B14F-4D97-AF65-F5344CB8AC3E}">
        <p14:creationId xmlns:p14="http://schemas.microsoft.com/office/powerpoint/2010/main" val="300062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Widescreen</PresentationFormat>
  <Paragraphs>223</Paragraphs>
  <Slides>40</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ＭＳ Ｐゴシック</vt:lpstr>
      <vt:lpstr>Arial</vt:lpstr>
      <vt:lpstr>Calibri</vt:lpstr>
      <vt:lpstr>Calibri Light</vt:lpstr>
      <vt:lpstr>Cambria</vt:lpstr>
      <vt:lpstr>Century Gothic</vt:lpstr>
      <vt:lpstr>Office Theme</vt:lpstr>
      <vt:lpstr>FIRST PETER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2021-08-06T13:59:41Z</dcterms:created>
  <dcterms:modified xsi:type="dcterms:W3CDTF">2021-08-07T13:03:07Z</dcterms:modified>
</cp:coreProperties>
</file>